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5"/>
  </p:notesMasterIdLst>
  <p:handoutMasterIdLst>
    <p:handoutMasterId r:id="rId36"/>
  </p:handoutMasterIdLst>
  <p:sldIdLst>
    <p:sldId id="256" r:id="rId2"/>
    <p:sldId id="375" r:id="rId3"/>
    <p:sldId id="379" r:id="rId4"/>
    <p:sldId id="432" r:id="rId5"/>
    <p:sldId id="387" r:id="rId6"/>
    <p:sldId id="380" r:id="rId7"/>
    <p:sldId id="403" r:id="rId8"/>
    <p:sldId id="411" r:id="rId9"/>
    <p:sldId id="381" r:id="rId10"/>
    <p:sldId id="413" r:id="rId11"/>
    <p:sldId id="362" r:id="rId12"/>
    <p:sldId id="398" r:id="rId13"/>
    <p:sldId id="433" r:id="rId14"/>
    <p:sldId id="435" r:id="rId15"/>
    <p:sldId id="436" r:id="rId16"/>
    <p:sldId id="437" r:id="rId17"/>
    <p:sldId id="438" r:id="rId18"/>
    <p:sldId id="439" r:id="rId19"/>
    <p:sldId id="419" r:id="rId20"/>
    <p:sldId id="421" r:id="rId21"/>
    <p:sldId id="420" r:id="rId22"/>
    <p:sldId id="412" r:id="rId23"/>
    <p:sldId id="440" r:id="rId24"/>
    <p:sldId id="415" r:id="rId25"/>
    <p:sldId id="423" r:id="rId26"/>
    <p:sldId id="424" r:id="rId27"/>
    <p:sldId id="430" r:id="rId28"/>
    <p:sldId id="431" r:id="rId29"/>
    <p:sldId id="417" r:id="rId30"/>
    <p:sldId id="395" r:id="rId31"/>
    <p:sldId id="401" r:id="rId32"/>
    <p:sldId id="376" r:id="rId33"/>
    <p:sldId id="377" r:id="rId3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9933FF"/>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74" d="100"/>
          <a:sy n="74" d="100"/>
        </p:scale>
        <p:origin x="9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xmlns:c16r2="http://schemas.microsoft.com/office/drawing/2015/06/char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xmlns:c16r2="http://schemas.microsoft.com/office/drawing/2015/06/char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1424318016"/>
        <c:axId val="1424323456"/>
      </c:lineChart>
      <c:catAx>
        <c:axId val="14243180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24323456"/>
        <c:crosses val="autoZero"/>
        <c:auto val="1"/>
        <c:lblAlgn val="ctr"/>
        <c:lblOffset val="100"/>
        <c:noMultiLvlLbl val="0"/>
      </c:catAx>
      <c:valAx>
        <c:axId val="1424323456"/>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243180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词向量加权</c:v>
          </c:tx>
          <c:spPr>
            <a:ln w="22225" cap="rnd">
              <a:solidFill>
                <a:schemeClr val="accent1"/>
              </a:solidFill>
              <a:round/>
            </a:ln>
            <a:effectLst/>
          </c:spPr>
          <c:marker>
            <c:symbol val="none"/>
          </c:marker>
          <c:val>
            <c:numRef>
              <c:f>Sheet1!$A$1:$A$6</c:f>
              <c:numCache>
                <c:formatCode>General</c:formatCode>
                <c:ptCount val="6"/>
                <c:pt idx="0">
                  <c:v>0.58899999999999997</c:v>
                </c:pt>
                <c:pt idx="1">
                  <c:v>0.56200000000000006</c:v>
                </c:pt>
                <c:pt idx="2">
                  <c:v>0.53800000000000003</c:v>
                </c:pt>
                <c:pt idx="3">
                  <c:v>0.60099999999999998</c:v>
                </c:pt>
                <c:pt idx="4">
                  <c:v>0.61099999999999999</c:v>
                </c:pt>
                <c:pt idx="5">
                  <c:v>0.50700000000000001</c:v>
                </c:pt>
              </c:numCache>
            </c:numRef>
          </c:val>
          <c:smooth val="0"/>
          <c:extLst xmlns:c16r2="http://schemas.microsoft.com/office/drawing/2015/06/chart">
            <c:ext xmlns:c16="http://schemas.microsoft.com/office/drawing/2014/chart" uri="{C3380CC4-5D6E-409C-BE32-E72D297353CC}">
              <c16:uniqueId val="{00000000-3AFF-4CC5-97BF-AFED3B374B33}"/>
            </c:ext>
          </c:extLst>
        </c:ser>
        <c:ser>
          <c:idx val="1"/>
          <c:order val="1"/>
          <c:tx>
            <c:v>CNN</c:v>
          </c:tx>
          <c:spPr>
            <a:ln w="22225" cap="rnd">
              <a:solidFill>
                <a:schemeClr val="accent2"/>
              </a:solidFill>
              <a:round/>
            </a:ln>
            <a:effectLst/>
          </c:spPr>
          <c:marker>
            <c:symbol val="none"/>
          </c:marker>
          <c:val>
            <c:numRef>
              <c:f>Sheet1!$B$1:$B$6</c:f>
              <c:numCache>
                <c:formatCode>General</c:formatCode>
                <c:ptCount val="6"/>
                <c:pt idx="0">
                  <c:v>0.61299999999999999</c:v>
                </c:pt>
                <c:pt idx="1">
                  <c:v>0.65200000000000002</c:v>
                </c:pt>
                <c:pt idx="2">
                  <c:v>0.58799999999999997</c:v>
                </c:pt>
                <c:pt idx="3">
                  <c:v>0.58099999999999996</c:v>
                </c:pt>
                <c:pt idx="4">
                  <c:v>0.70099999999999996</c:v>
                </c:pt>
                <c:pt idx="5">
                  <c:v>0.55700000000000005</c:v>
                </c:pt>
              </c:numCache>
            </c:numRef>
          </c:val>
          <c:smooth val="0"/>
          <c:extLst xmlns:c16r2="http://schemas.microsoft.com/office/drawing/2015/06/chart">
            <c:ext xmlns:c16="http://schemas.microsoft.com/office/drawing/2014/chart" uri="{C3380CC4-5D6E-409C-BE32-E72D297353CC}">
              <c16:uniqueId val="{00000001-3AFF-4CC5-97BF-AFED3B374B33}"/>
            </c:ext>
          </c:extLst>
        </c:ser>
        <c:dLbls>
          <c:showLegendKey val="0"/>
          <c:showVal val="0"/>
          <c:showCatName val="0"/>
          <c:showSerName val="0"/>
          <c:showPercent val="0"/>
          <c:showBubbleSize val="0"/>
        </c:dLbls>
        <c:smooth val="0"/>
        <c:axId val="1424324000"/>
        <c:axId val="1424315840"/>
      </c:lineChart>
      <c:catAx>
        <c:axId val="14243240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ltLang="en-US" sz="1000"/>
                  <a:t>关系类别</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424315840"/>
        <c:crosses val="autoZero"/>
        <c:auto val="1"/>
        <c:lblAlgn val="ctr"/>
        <c:lblOffset val="100"/>
        <c:noMultiLvlLbl val="0"/>
      </c:catAx>
      <c:valAx>
        <c:axId val="1424315840"/>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zh-CN" sz="1000"/>
                  <a:t>F</a:t>
                </a:r>
                <a:r>
                  <a:rPr lang="zh-CN" altLang="en-US" sz="1000"/>
                  <a:t>值</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243240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2017/5/19</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zh-CN" altLang="en-US" dirty="0" smtClean="0"/>
              <a:t>各位老师同学大家上午好，感谢大家参加我的毕业答辩，我是答辩人</a:t>
            </a:r>
            <a:r>
              <a:rPr lang="zh-CN" altLang="en-US" baseline="0" dirty="0" smtClean="0"/>
              <a:t> 我的论文题目是基于卷积神经网络的实体关系抽取研究</a:t>
            </a:r>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这里的分布式表示是相对于局部表示来说的，指将高维离散的数据映射到低维连续的向量空间中。相比较传统基于统计语言模型的局部表示方法来说（例如词袋模型），分布式表示是一种高层次，更加抽象的表示方法。</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本</a:t>
            </a:r>
            <a:r>
              <a:rPr lang="zh-CN" altLang="en-US" dirty="0" smtClean="0"/>
              <a:t>文尝试使用了两种方法用于构建句子的分布式表示</a:t>
            </a:r>
            <a:r>
              <a:rPr lang="zh-CN" altLang="en-US" dirty="0" smtClean="0"/>
              <a:t>。分别是词向量加权，以及基于卷积神经网络的方法。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10</a:t>
            </a:fld>
            <a:endParaRPr lang="en-US" altLang="zh-CN"/>
          </a:p>
        </p:txBody>
      </p:sp>
    </p:spTree>
    <p:extLst>
      <p:ext uri="{BB962C8B-B14F-4D97-AF65-F5344CB8AC3E}">
        <p14:creationId xmlns:p14="http://schemas.microsoft.com/office/powerpoint/2010/main" val="342024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这种方法虽然考虑了词的语义信心，但由于只是做了一个简单的加权平均，因此依然没有考虑词与词之间的位置信息</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该方法主要结合词向量与位置嵌入用于捕获词的语义和位置信息，并将其作为卷积神经网络的输入，通过网络自动学习句子的特征，整个网络包括四层，分别是输入层、卷积层、池化层、以及最后的输出层。</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下面通过一个简单的动画来说明具体的实现过程</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64674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14</a:t>
            </a:fld>
            <a:endParaRPr lang="en-US" altLang="zh-CN"/>
          </a:p>
        </p:txBody>
      </p:sp>
    </p:spTree>
    <p:extLst>
      <p:ext uri="{BB962C8B-B14F-4D97-AF65-F5344CB8AC3E}">
        <p14:creationId xmlns:p14="http://schemas.microsoft.com/office/powerpoint/2010/main" val="168921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3442325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88641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54733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18</a:t>
            </a:fld>
            <a:endParaRPr lang="en-US" altLang="zh-CN"/>
          </a:p>
        </p:txBody>
      </p:sp>
    </p:spTree>
    <p:extLst>
      <p:ext uri="{BB962C8B-B14F-4D97-AF65-F5344CB8AC3E}">
        <p14:creationId xmlns:p14="http://schemas.microsoft.com/office/powerpoint/2010/main" val="155348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为了验证两种方法的有效性，本文做了个对比实验，也就是在同一个标准数据集上，来比较</a:t>
            </a:r>
            <a:r>
              <a:rPr lang="en-US" altLang="zh-CN" dirty="0" smtClean="0"/>
              <a:t>2</a:t>
            </a:r>
            <a:r>
              <a:rPr lang="zh-CN" altLang="en-US" dirty="0" smtClean="0"/>
              <a:t>种方法的实际分类效果。</a:t>
            </a:r>
            <a:endParaRPr lang="en-US" altLang="zh-CN" dirty="0" smtClean="0"/>
          </a:p>
          <a:p>
            <a:endParaRPr lang="en-US" altLang="zh-CN" dirty="0" smtClean="0"/>
          </a:p>
          <a:p>
            <a:r>
              <a:rPr lang="zh-CN" altLang="en-US" dirty="0" smtClean="0"/>
              <a:t>每类关系下的数据都以标签的形式将实体的位置标记了出来。</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今天我的报告主要分为</a:t>
                </a:r>
                <a:r>
                  <a:rPr lang="en-US" altLang="zh-CN" dirty="0" smtClean="0"/>
                  <a:t>5</a:t>
                </a:r>
                <a:r>
                  <a:rPr lang="zh-CN" altLang="en-US" dirty="0" smtClean="0"/>
                  <a:t>个部分，第一个部分是实体关系抽取的相关研究背景及问题描述、第二个部分实体关系的相关研究主要介绍了目前比较常见的处理方法、第三个部分介绍了句子的分布式表示的方法（重点介绍了基于</a:t>
                </a:r>
                <a:r>
                  <a:rPr lang="en-US" altLang="zh-CN" dirty="0" smtClean="0"/>
                  <a:t>CNN</a:t>
                </a:r>
                <a:r>
                  <a:rPr lang="zh-CN" altLang="en-US" dirty="0" smtClean="0"/>
                  <a:t>的句子分布式表示方法）、第四个部分是面向新闻网页的企业实体关系抽取（主要是在前一部分工作的基础上结合网页正文提取以及命名实体识别的相关技术实现对互联网新闻网页中企业实体关系进行抽取）、最后一部分是总结与展望</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21</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22</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23</a:t>
            </a:fld>
            <a:endParaRPr lang="en-US" altLang="zh-CN"/>
          </a:p>
        </p:txBody>
      </p:sp>
    </p:spTree>
    <p:extLst>
      <p:ext uri="{BB962C8B-B14F-4D97-AF65-F5344CB8AC3E}">
        <p14:creationId xmlns:p14="http://schemas.microsoft.com/office/powerpoint/2010/main" val="578514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374302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4052898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这是最终获得关系语料库的统计列表</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26</a:t>
            </a:fld>
            <a:endParaRPr lang="en-US" altLang="zh-CN"/>
          </a:p>
        </p:txBody>
      </p:sp>
    </p:spTree>
    <p:extLst>
      <p:ext uri="{BB962C8B-B14F-4D97-AF65-F5344CB8AC3E}">
        <p14:creationId xmlns:p14="http://schemas.microsoft.com/office/powerpoint/2010/main" val="299208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接下来是实验部分，主要是在上一步所获得语料库</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29</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首先是研究背景</a:t>
                </a:r>
                <a:r>
                  <a:rPr lang="zh-CN" altLang="en-US" smtClean="0"/>
                  <a:t>及问题描述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30</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31</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32</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33</a:t>
            </a:fld>
            <a:endParaRPr lang="en-US" altLang="zh-CN"/>
          </a:p>
        </p:txBody>
      </p:sp>
    </p:spTree>
    <p:extLst>
      <p:ext uri="{BB962C8B-B14F-4D97-AF65-F5344CB8AC3E}">
        <p14:creationId xmlns:p14="http://schemas.microsoft.com/office/powerpoint/2010/main" val="3669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互联网上每天都会更新产生大量的新闻信息，这其中包含一些企业相关的新闻报导，例如企业之间收购、合作、竞争案例等。这些案例可以看成是企业之间存在的各种关系，这种关系信息可以作为一种舆情信息对于企业战略制定、投资方向决策以及银行对企业的信贷风险分析等具有重要参考价值。</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21350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关系抽取作为信息抽取的一项重要子任务，主要目的是识别非结构化文本中出现的命名实体并确定实体间的语义关系。这里的实体一般包括人命、地名、组织机构名。本文主要围绕企业实体关系抽取的相关任务展开。</a:t>
            </a:r>
            <a:endParaRPr lang="en-US" altLang="zh-CN" dirty="0" smtClean="0"/>
          </a:p>
          <a:p>
            <a:endParaRPr lang="en-US" altLang="zh-CN" dirty="0" smtClean="0"/>
          </a:p>
          <a:p>
            <a:r>
              <a:rPr lang="zh-CN" altLang="en-US" dirty="0" smtClean="0"/>
              <a:t>这里我举了个例子，这句话中一共包含两个实体，其中谷歌是头实体，</a:t>
            </a:r>
            <a:r>
              <a:rPr lang="en-US" altLang="zh-CN" dirty="0" err="1" smtClean="0"/>
              <a:t>deepmind</a:t>
            </a:r>
            <a:r>
              <a:rPr lang="zh-CN" altLang="en-US" dirty="0" smtClean="0"/>
              <a:t>是尾实体</a:t>
            </a:r>
            <a:endParaRPr lang="en-US" altLang="zh-CN" dirty="0" smtClean="0"/>
          </a:p>
          <a:p>
            <a:endParaRPr lang="en-US" altLang="zh-CN" dirty="0" smtClean="0"/>
          </a:p>
          <a:p>
            <a:r>
              <a:rPr lang="zh-CN" altLang="en-US" dirty="0" smtClean="0"/>
              <a:t>因此实体关系抽取一般包含两个步骤，首先是识别出句子中出现的实体对，接下来是确定实体对之间的语义关系，最后一般以三元组的形式存储。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5</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接下来是对实体关系抽取的相关研究做一个介绍</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然后在已标注好的语料库基础上进行特征抽取和选择，通过利用不同的机器学习算法训练学习分类模型，用于抽取新的实体关系对。</a:t>
            </a:r>
            <a:endParaRPr lang="en-US" altLang="zh-CN" dirty="0" smtClean="0"/>
          </a:p>
          <a:p>
            <a:endParaRPr lang="en-US" altLang="zh-CN" dirty="0" smtClean="0"/>
          </a:p>
          <a:p>
            <a:r>
              <a:rPr lang="zh-CN" altLang="en-US" dirty="0" smtClean="0"/>
              <a:t>该类方法不足一是需要人工标注大规模的语料库，二是需要人工提特征。</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7</a:t>
            </a:fld>
            <a:endParaRPr lang="en-US" altLang="zh-CN"/>
          </a:p>
        </p:txBody>
      </p:sp>
    </p:spTree>
    <p:extLst>
      <p:ext uri="{BB962C8B-B14F-4D97-AF65-F5344CB8AC3E}">
        <p14:creationId xmlns:p14="http://schemas.microsoft.com/office/powerpoint/2010/main" val="335307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构造初始关系种子集，然后利用</a:t>
            </a:r>
            <a:r>
              <a:rPr lang="en-US" altLang="zh-CN" dirty="0" smtClean="0"/>
              <a:t>Web</a:t>
            </a:r>
            <a:r>
              <a:rPr lang="zh-CN" altLang="en-US" dirty="0" smtClean="0"/>
              <a:t>或者大规模语料库信息挖掘对应的关系描述模式，并通过模式匹配抽取新的关系实例，迭代地生成关系描述模式。</a:t>
            </a:r>
            <a:endParaRPr lang="en-US" altLang="zh-CN" dirty="0" smtClean="0"/>
          </a:p>
          <a:p>
            <a:endParaRPr lang="en-US" altLang="zh-CN" dirty="0" smtClean="0"/>
          </a:p>
          <a:p>
            <a:r>
              <a:rPr lang="zh-CN" altLang="en-US" dirty="0" smtClean="0"/>
              <a:t>这类方法不需要人工标注语料库，所需要的只有构造初始关系种子集</a:t>
            </a:r>
            <a:endParaRPr lang="en-US" altLang="zh-CN" dirty="0" smtClean="0"/>
          </a:p>
          <a:p>
            <a:endParaRPr lang="en-US" altLang="zh-CN" dirty="0" smtClean="0"/>
          </a:p>
          <a:p>
            <a:r>
              <a:rPr lang="zh-CN" altLang="en-US" dirty="0" smtClean="0"/>
              <a:t>但是，这种方法也存在几个关键问题，如：初始关系种子集的产生和选择方式、</a:t>
            </a:r>
            <a:r>
              <a:rPr lang="en-US" altLang="zh-CN" dirty="0" smtClean="0"/>
              <a:t>Pattern</a:t>
            </a:r>
            <a:r>
              <a:rPr lang="zh-CN" altLang="en-US" dirty="0" smtClean="0"/>
              <a:t>的质量评估、迭代过程的速度、高准确率低召回率等问题。</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308347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本文主要实现的是句子级的实体关系抽取，因此首先要解决句子的向量表示问题。</a:t>
                </a:r>
                <a:endParaRPr lang="en-US" altLang="zh-CN" dirty="0" smtClean="0"/>
              </a:p>
              <a:p>
                <a:endParaRPr lang="en-US" altLang="zh-CN" dirty="0" smtClean="0"/>
              </a:p>
              <a:p>
                <a:r>
                  <a:rPr lang="zh-CN" altLang="en-US" dirty="0" smtClean="0"/>
                  <a:t>由于传统词袋模型缺乏语义信息，同时忽略了词与词之间的顺序及位置信息，本文尝试使用深度学习的方法来构建句子的分布式表示</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9</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2017/5/19</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2017/5/19</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2017/5/19</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2017/5/19</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2017/5/19</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2017/5/19</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2017/5/19</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2017/5/19</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2017/5/19</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2017/5/19</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2017/5/19</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2017/5/19</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2017/5/19</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851920"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 </a:t>
            </a:r>
            <a:r>
              <a:rPr lang="zh-CN" altLang="en-US" sz="2400" dirty="0" smtClean="0">
                <a:latin typeface="楷体" panose="02010609060101010101" pitchFamily="49" charset="-122"/>
                <a:ea typeface="楷体" panose="02010609060101010101" pitchFamily="49" charset="-122"/>
              </a:rPr>
              <a:t>李 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10</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6" name="内容占位符 2"/>
          <p:cNvSpPr>
            <a:spLocks noGrp="1"/>
          </p:cNvSpPr>
          <p:nvPr>
            <p:ph idx="1"/>
          </p:nvPr>
        </p:nvSpPr>
        <p:spPr>
          <a:xfrm>
            <a:off x="468313" y="1484313"/>
            <a:ext cx="8675687" cy="4392612"/>
          </a:xfrm>
        </p:spPr>
        <p:txBody>
          <a:bodyPr/>
          <a:lstStyle/>
          <a:p>
            <a:r>
              <a:rPr lang="zh-CN" altLang="en-US" sz="2400" dirty="0" smtClean="0">
                <a:latin typeface="黑体" panose="02010609060101010101" pitchFamily="49" charset="-122"/>
                <a:ea typeface="黑体" panose="02010609060101010101" pitchFamily="49" charset="-122"/>
              </a:rPr>
              <a:t>定</a:t>
            </a:r>
            <a:r>
              <a:rPr lang="zh-CN" altLang="en-US" sz="2400" dirty="0">
                <a:latin typeface="黑体" panose="02010609060101010101" pitchFamily="49" charset="-122"/>
                <a:ea typeface="黑体" panose="02010609060101010101" pitchFamily="49" charset="-122"/>
              </a:rPr>
              <a:t>义</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相对于局部表示而言的，指将高维离散的数据映射到低维连续的向量空间中。</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a:latin typeface="黑体" panose="02010609060101010101" pitchFamily="49" charset="-122"/>
                <a:ea typeface="黑体" panose="02010609060101010101" pitchFamily="49" charset="-122"/>
              </a:rPr>
              <a:t>特点</a:t>
            </a:r>
            <a:endParaRPr lang="en-US" altLang="zh-CN" sz="2400" dirty="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高层次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更</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加抽象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具</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有语义的</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连</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续和稠密的</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实现方法</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词</a:t>
            </a:r>
            <a:r>
              <a:rPr lang="zh-CN" altLang="en-US" sz="1800" dirty="0">
                <a:latin typeface="楷体" panose="02010609060101010101" pitchFamily="49" charset="-122"/>
                <a:ea typeface="楷体" panose="02010609060101010101" pitchFamily="49" charset="-122"/>
              </a:rPr>
              <a:t>向</a:t>
            </a:r>
            <a:r>
              <a:rPr lang="zh-CN" altLang="en-US" sz="1800" dirty="0" smtClean="0">
                <a:latin typeface="楷体" panose="02010609060101010101" pitchFamily="49" charset="-122"/>
                <a:ea typeface="楷体" panose="02010609060101010101" pitchFamily="49" charset="-122"/>
              </a:rPr>
              <a:t>量加权</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基</a:t>
            </a:r>
            <a:r>
              <a:rPr lang="zh-CN" altLang="en-US" sz="1800" dirty="0" smtClean="0">
                <a:latin typeface="楷体" panose="02010609060101010101" pitchFamily="49" charset="-122"/>
                <a:ea typeface="楷体" panose="02010609060101010101" pitchFamily="49" charset="-122"/>
              </a:rPr>
              <a:t>于卷积神经网络的方法</a:t>
            </a:r>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468313" y="1484313"/>
                <a:ext cx="8675687" cy="4392612"/>
              </a:xfrm>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通过</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word2vec</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训练得到每个词的词向量表示后，对句子当中每个词进行加权取平均后即可得到句子的语义向量表示。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算法步骤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步骤一：训练得到每个词</a:t>
                </a:r>
                <a14:m>
                  <m:oMath xmlns:m="http://schemas.openxmlformats.org/officeDocument/2006/math">
                    <m:sSub>
                      <m:sSubPr>
                        <m:ctrlPr>
                          <a:rPr lang="en-US" altLang="zh-CN" sz="1800" i="1" smtClean="0">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zh-CN" altLang="en-US" sz="1800" dirty="0" smtClean="0">
                    <a:latin typeface="楷体" panose="02010609060101010101" pitchFamily="49" charset="-122"/>
                    <a:ea typeface="楷体" panose="02010609060101010101" pitchFamily="49" charset="-122"/>
                  </a:rPr>
                  <a:t>对应的词向量</a:t>
                </a:r>
                <a14:m>
                  <m:oMath xmlns:m="http://schemas.openxmlformats.org/officeDocument/2006/math">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步骤二：计算词的权重</a:t>
                </a:r>
                <a14:m>
                  <m:oMath xmlns:m="http://schemas.openxmlformats.org/officeDocument/2006/math">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oMath>
                </a14:m>
                <a:r>
                  <a:rPr lang="en-US" altLang="zh-CN" sz="1800" i="1" dirty="0" smtClean="0">
                    <a:latin typeface="Cambria Math" panose="02040503050406030204" pitchFamily="18" charset="0"/>
                  </a:rPr>
                  <a:t> </a:t>
                </a:r>
                <a:r>
                  <a:rPr lang="zh-CN" altLang="en-US" sz="1800" dirty="0">
                    <a:latin typeface="楷体" panose="02010609060101010101" pitchFamily="49" charset="-122"/>
                    <a:ea typeface="楷体" panose="02010609060101010101" pitchFamily="49" charset="-122"/>
                  </a:rPr>
                  <a:t>；</a:t>
                </a:r>
                <a:endParaRPr lang="en-US" altLang="zh-CN" sz="1800" i="1" dirty="0" smtClean="0">
                  <a:latin typeface="Cambria Math" panose="020405030504060302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步骤</a:t>
                </a:r>
                <a:r>
                  <a:rPr lang="zh-CN" altLang="en-US" sz="1800" dirty="0" smtClean="0">
                    <a:latin typeface="楷体" panose="02010609060101010101" pitchFamily="49" charset="-122"/>
                    <a:ea typeface="楷体" panose="02010609060101010101" pitchFamily="49" charset="-122"/>
                  </a:rPr>
                  <a:t>三：对句子</a:t>
                </a:r>
                <a14:m>
                  <m:oMath xmlns:m="http://schemas.openxmlformats.org/officeDocument/2006/math">
                    <m:r>
                      <a:rPr lang="en-US" altLang="zh-CN" sz="1800" i="1">
                        <a:latin typeface="Cambria Math" panose="02040503050406030204" pitchFamily="18" charset="0"/>
                      </a:rPr>
                      <m:t>𝑠</m:t>
                    </m:r>
                  </m:oMath>
                </a14:m>
                <a:r>
                  <a:rPr lang="zh-CN" altLang="en-US" sz="1800" dirty="0" smtClean="0">
                    <a:latin typeface="楷体" panose="02010609060101010101" pitchFamily="49" charset="-122"/>
                    <a:ea typeface="楷体" panose="02010609060101010101" pitchFamily="49" charset="-122"/>
                  </a:rPr>
                  <a:t>当中的每个词加权取平均</a:t>
                </a:r>
                <a:endParaRPr lang="en-US" altLang="zh-CN" sz="1800" dirty="0">
                  <a:latin typeface="楷体" panose="02010609060101010101" pitchFamily="49" charset="-122"/>
                  <a:ea typeface="楷体" panose="02010609060101010101" pitchFamily="49" charset="-122"/>
                </a:endParaRPr>
              </a:p>
              <a:p>
                <a:pPr marL="449262" lvl="1"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𝑠</m:t>
                      </m:r>
                      <m:r>
                        <a:rPr lang="en-US" altLang="zh-CN" sz="1800" i="1">
                          <a:latin typeface="Cambria Math" panose="02040503050406030204" pitchFamily="18" charset="0"/>
                        </a:rPr>
                        <m:t>= </m:t>
                      </m:r>
                      <m:f>
                        <m:fPr>
                          <m:ctrlPr>
                            <a:rPr lang="zh-CN" altLang="zh-CN" sz="1800" i="1">
                              <a:latin typeface="Cambria Math" panose="02040503050406030204" pitchFamily="18" charset="0"/>
                            </a:rPr>
                          </m:ctrlPr>
                        </m:fPr>
                        <m:num>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r>
                                <a:rPr lang="en-US" altLang="zh-CN" sz="1800" i="1">
                                  <a:latin typeface="Cambria Math" panose="02040503050406030204" pitchFamily="18" charset="0"/>
                                </a:rPr>
                                <m:t>∗</m:t>
                              </m:r>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r>
                                <a:rPr lang="en-US" altLang="zh-CN" sz="1800" i="1">
                                  <a:latin typeface="Cambria Math" panose="02040503050406030204" pitchFamily="18" charset="0"/>
                                </a:rPr>
                                <m:t>)</m:t>
                              </m:r>
                            </m:e>
                          </m:nary>
                        </m:num>
                        <m:den>
                          <m:r>
                            <a:rPr lang="en-US" altLang="zh-CN" sz="1800" i="1">
                              <a:latin typeface="Cambria Math" panose="02040503050406030204" pitchFamily="18" charset="0"/>
                            </a:rPr>
                            <m:t>𝑛</m:t>
                          </m:r>
                        </m:den>
                      </m:f>
                    </m:oMath>
                  </m:oMathPara>
                </a14:m>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468313" y="1484313"/>
                <a:ext cx="8675687" cy="4392612"/>
              </a:xfrm>
              <a:blipFill>
                <a:blip r:embed="rId3"/>
                <a:stretch>
                  <a:fillRect l="-351"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步骤一</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步骤二：卷积和池化操作</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步骤四：利用反向传播算法训练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47488624"/>
              </p:ext>
            </p:extLst>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199107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1689115167"/>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1" name="直接连接符 20"/>
          <p:cNvCxnSpPr/>
          <p:nvPr/>
        </p:nvCxnSpPr>
        <p:spPr bwMode="auto">
          <a:xfrm>
            <a:off x="2640702" y="274932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2643544" y="1991075"/>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a:xfrm>
            <a:off x="3851088" y="2445307"/>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05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2356191"/>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1" y="2812062"/>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5" name="直接连接符 24"/>
          <p:cNvCxnSpPr/>
          <p:nvPr/>
        </p:nvCxnSpPr>
        <p:spPr bwMode="auto">
          <a:xfrm>
            <a:off x="2642123" y="3119591"/>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42123" y="2339548"/>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2140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8506" y="2730840"/>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1" y="3155898"/>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7" name="直接连接符 26"/>
          <p:cNvCxnSpPr/>
          <p:nvPr/>
        </p:nvCxnSpPr>
        <p:spPr bwMode="auto">
          <a:xfrm>
            <a:off x="2629266" y="345865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46258" y="2730130"/>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9" name="文本框 28"/>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320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2" name="直接连接符 21"/>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6709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2335144994"/>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93" name="文本框 9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
        <p:nvSpPr>
          <p:cNvPr id="94" name="文本框 93"/>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7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18</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gridCol w="378056"/>
                <a:gridCol w="378056"/>
                <a:gridCol w="378056"/>
                <a:gridCol w="378056"/>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sp>
        <p:nvSpPr>
          <p:cNvPr id="23" name="文本框 2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cxnSp>
        <p:nvCxnSpPr>
          <p:cNvPr id="80" name="直接连接符 79"/>
          <p:cNvCxnSpPr/>
          <p:nvPr/>
        </p:nvCxnSpPr>
        <p:spPr bwMode="auto">
          <a:xfrm flipV="1">
            <a:off x="6040056" y="2635182"/>
            <a:ext cx="2009421" cy="279459"/>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p:nvPr/>
        </p:nvCxnSpPr>
        <p:spPr bwMode="auto">
          <a:xfrm>
            <a:off x="6531443" y="3755278"/>
            <a:ext cx="1529365" cy="276273"/>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 name="表格 84"/>
          <p:cNvGraphicFramePr>
            <a:graphicFrameLocks noGrp="1"/>
          </p:cNvGraphicFramePr>
          <p:nvPr/>
        </p:nvGraphicFramePr>
        <p:xfrm>
          <a:off x="8060808" y="2608651"/>
          <a:ext cx="353048" cy="1414104"/>
        </p:xfrm>
        <a:graphic>
          <a:graphicData uri="http://schemas.openxmlformats.org/drawingml/2006/table">
            <a:tbl>
              <a:tblPr firstRow="1" bandRow="1">
                <a:tableStyleId>{5C22544A-7EE6-4342-B048-85BDC9FD1C3A}</a:tableStyleId>
              </a:tblPr>
              <a:tblGrid>
                <a:gridCol w="353048"/>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2" name="文本框 91"/>
          <p:cNvSpPr txBox="1"/>
          <p:nvPr/>
        </p:nvSpPr>
        <p:spPr>
          <a:xfrm>
            <a:off x="7696587" y="4805509"/>
            <a:ext cx="1267901"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输</a:t>
            </a:r>
            <a:r>
              <a:rPr lang="zh-CN" altLang="en-US" sz="1200" dirty="0" smtClean="0">
                <a:latin typeface="微软雅黑" panose="020B0503020204020204" pitchFamily="34" charset="-122"/>
                <a:ea typeface="微软雅黑" panose="020B0503020204020204" pitchFamily="34" charset="-122"/>
              </a:rPr>
              <a:t>出特征向量</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1468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extLst>
                    <a:ext uri="{9D8B030D-6E8A-4147-A177-3AD203B41FA5}">
                      <a16:colId xmlns="" xmlns:a16="http://schemas.microsoft.com/office/drawing/2014/main" val="20000"/>
                    </a:ext>
                  </a:extLst>
                </a:gridCol>
                <a:gridCol w="2091334">
                  <a:extLst>
                    <a:ext uri="{9D8B030D-6E8A-4147-A177-3AD203B41FA5}">
                      <a16:colId xmlns="" xmlns:a16="http://schemas.microsoft.com/office/drawing/2014/main" val="20001"/>
                    </a:ext>
                  </a:extLst>
                </a:gridCol>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0"/>
                  </a:ext>
                </a:extLst>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1"/>
                  </a:ext>
                </a:extLst>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2"/>
                  </a:ext>
                </a:extLst>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3"/>
                  </a:ext>
                </a:extLst>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4"/>
                  </a:ext>
                </a:extLst>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5"/>
                  </a:ext>
                </a:extLst>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6"/>
                  </a:ext>
                </a:extLst>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7"/>
                  </a:ext>
                </a:extLst>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8"/>
                  </a:ext>
                </a:extLst>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09"/>
                  </a:ext>
                </a:extLst>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10"/>
                  </a:ext>
                </a:extLst>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 xmlns:a16="http://schemas.microsoft.com/office/drawing/2014/main" val="10011"/>
                  </a:ext>
                </a:extLst>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1418644"/>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extLst>
                    <a:ext uri="{9D8B030D-6E8A-4147-A177-3AD203B41FA5}">
                      <a16:colId xmlns="" xmlns:a16="http://schemas.microsoft.com/office/drawing/2014/main" val="20000"/>
                    </a:ext>
                  </a:extLst>
                </a:gridCol>
                <a:gridCol w="1958588">
                  <a:extLst>
                    <a:ext uri="{9D8B030D-6E8A-4147-A177-3AD203B41FA5}">
                      <a16:colId xmlns="" xmlns:a16="http://schemas.microsoft.com/office/drawing/2014/main" val="20001"/>
                    </a:ext>
                  </a:extLst>
                </a:gridCol>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3</a:t>
                      </a:r>
                      <a:r>
                        <a:rPr lang="zh-CN" sz="1200" kern="100" dirty="0">
                          <a:effectLst/>
                        </a:rPr>
                        <a:t>、</a:t>
                      </a:r>
                      <a:r>
                        <a:rPr lang="en-US" sz="1200" kern="100" dirty="0">
                          <a:effectLst/>
                        </a:rPr>
                        <a:t>4</a:t>
                      </a:r>
                      <a:r>
                        <a:rPr lang="zh-CN" sz="1200" kern="100" dirty="0">
                          <a:effectLst/>
                        </a:rPr>
                        <a:t>、</a:t>
                      </a: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0"/>
                  </a:ext>
                </a:extLst>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1"/>
                  </a:ext>
                </a:extLst>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2"/>
                  </a:ext>
                </a:extLst>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3"/>
                  </a:ext>
                </a:extLst>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4"/>
                  </a:ext>
                </a:extLst>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5"/>
                  </a:ext>
                </a:extLst>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extLst>
                    <a:ext uri="{9D8B030D-6E8A-4147-A177-3AD203B41FA5}">
                      <a16:colId xmlns="" xmlns:a16="http://schemas.microsoft.com/office/drawing/2014/main" val="20000"/>
                    </a:ext>
                  </a:extLst>
                </a:gridCol>
                <a:gridCol w="1994213">
                  <a:extLst>
                    <a:ext uri="{9D8B030D-6E8A-4147-A177-3AD203B41FA5}">
                      <a16:colId xmlns="" xmlns:a16="http://schemas.microsoft.com/office/drawing/2014/main" val="20001"/>
                    </a:ext>
                  </a:extLst>
                </a:gridCol>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0"/>
                  </a:ext>
                </a:extLst>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1"/>
                  </a:ext>
                </a:extLst>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2"/>
                  </a:ext>
                </a:extLst>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3"/>
                  </a:ext>
                </a:extLst>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57482333"/>
              </p:ext>
            </p:extLst>
          </p:nvPr>
        </p:nvGraphicFramePr>
        <p:xfrm>
          <a:off x="251520" y="1996915"/>
          <a:ext cx="7992888" cy="3880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8" name="内容占位符 2"/>
          <p:cNvSpPr>
            <a:spLocks noGrp="1"/>
          </p:cNvSpPr>
          <p:nvPr>
            <p:ph idx="1"/>
          </p:nvPr>
        </p:nvSpPr>
        <p:spPr>
          <a:xfrm>
            <a:off x="298083" y="2338846"/>
            <a:ext cx="4268694" cy="3096815"/>
          </a:xfrm>
        </p:spPr>
        <p:txBody>
          <a:bodyPr/>
          <a:lstStyle/>
          <a:p>
            <a:pPr marL="0" indent="0">
              <a:buNone/>
            </a:pPr>
            <a:endParaRPr lang="en-US" altLang="zh-CN" sz="1200" dirty="0" smtClean="0"/>
          </a:p>
          <a:p>
            <a:pPr>
              <a:lnSpc>
                <a:spcPct val="150000"/>
              </a:lnSpc>
            </a:pPr>
            <a:r>
              <a:rPr lang="en-US" altLang="zh-CN" sz="2000" dirty="0" smtClean="0">
                <a:latin typeface="楷体" panose="02010609060101010101" pitchFamily="49" charset="-122"/>
                <a:ea typeface="楷体" panose="02010609060101010101" pitchFamily="49" charset="-122"/>
              </a:rPr>
              <a:t>1.</a:t>
            </a:r>
            <a:r>
              <a:rPr lang="zh-CN" altLang="en-US" sz="2000" dirty="0" smtClean="0">
                <a:latin typeface="楷体" panose="02010609060101010101" pitchFamily="49" charset="-122"/>
                <a:ea typeface="楷体" panose="02010609060101010101" pitchFamily="49" charset="-122"/>
              </a:rPr>
              <a:t>语</a:t>
            </a:r>
            <a:r>
              <a:rPr lang="zh-CN" altLang="en-US" sz="2000" dirty="0" smtClean="0">
                <a:latin typeface="楷体" panose="02010609060101010101" pitchFamily="49" charset="-122"/>
                <a:ea typeface="楷体" panose="02010609060101010101" pitchFamily="49" charset="-122"/>
              </a:rPr>
              <a:t>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en-US" altLang="zh-CN" sz="2000" dirty="0" smtClean="0">
                <a:latin typeface="楷体" panose="02010609060101010101" pitchFamily="49" charset="-122"/>
                <a:ea typeface="楷体" panose="02010609060101010101" pitchFamily="49" charset="-122"/>
              </a:rPr>
              <a:t>2.</a:t>
            </a:r>
            <a:r>
              <a:rPr lang="zh-CN" altLang="en-US" sz="2000" dirty="0" smtClean="0">
                <a:latin typeface="楷体" panose="02010609060101010101" pitchFamily="49" charset="-122"/>
                <a:ea typeface="楷体" panose="02010609060101010101" pitchFamily="49" charset="-122"/>
              </a:rPr>
              <a:t>分</a:t>
            </a:r>
            <a:r>
              <a:rPr lang="zh-CN" altLang="en-US" sz="2000" dirty="0" smtClean="0">
                <a:latin typeface="楷体" panose="02010609060101010101" pitchFamily="49" charset="-122"/>
                <a:ea typeface="楷体" panose="02010609060101010101" pitchFamily="49" charset="-122"/>
              </a:rPr>
              <a:t>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新</a:t>
            </a:r>
            <a:r>
              <a:rPr lang="zh-CN" altLang="en-US" sz="2000" dirty="0">
                <a:latin typeface="楷体" panose="02010609060101010101" pitchFamily="49" charset="-122"/>
                <a:ea typeface="楷体" panose="02010609060101010101" pitchFamily="49" charset="-122"/>
              </a:rPr>
              <a:t>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9" name="圆角矩形 8"/>
          <p:cNvSpPr/>
          <p:nvPr/>
        </p:nvSpPr>
        <p:spPr bwMode="auto">
          <a:xfrm>
            <a:off x="5724128" y="1539344"/>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建初始种子关系对</a:t>
            </a:r>
            <a:endParaRPr lang="zh-CN" sz="1400" dirty="0">
              <a:latin typeface="楷体" panose="02010609060101010101" pitchFamily="49" charset="-122"/>
              <a:ea typeface="楷体" panose="02010609060101010101" pitchFamily="49" charset="-122"/>
            </a:endParaRPr>
          </a:p>
        </p:txBody>
      </p:sp>
      <p:cxnSp>
        <p:nvCxnSpPr>
          <p:cNvPr id="10" name="直接箭头连接符 9"/>
          <p:cNvCxnSpPr/>
          <p:nvPr/>
        </p:nvCxnSpPr>
        <p:spPr bwMode="auto">
          <a:xfrm>
            <a:off x="6659563" y="1991274"/>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1" name="圆角矩形 10"/>
          <p:cNvSpPr/>
          <p:nvPr/>
        </p:nvSpPr>
        <p:spPr bwMode="auto">
          <a:xfrm>
            <a:off x="5183399" y="2334142"/>
            <a:ext cx="2952328" cy="4177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利</a:t>
            </a:r>
            <a:r>
              <a:rPr lang="zh-CN" altLang="en-US" sz="1400" dirty="0" smtClean="0">
                <a:latin typeface="楷体" panose="02010609060101010101" pitchFamily="49" charset="-122"/>
                <a:ea typeface="楷体" panose="02010609060101010101" pitchFamily="49" charset="-122"/>
              </a:rPr>
              <a:t>用</a:t>
            </a:r>
            <a:r>
              <a:rPr lang="en-US" altLang="zh-CN" sz="1400" dirty="0" smtClean="0">
                <a:latin typeface="楷体" panose="02010609060101010101" pitchFamily="49" charset="-122"/>
                <a:ea typeface="楷体" panose="02010609060101010101" pitchFamily="49" charset="-122"/>
              </a:rPr>
              <a:t>Bootstrapping</a:t>
            </a:r>
            <a:r>
              <a:rPr lang="zh-CN" altLang="en-US" sz="1400" dirty="0" smtClean="0">
                <a:latin typeface="楷体" panose="02010609060101010101" pitchFamily="49" charset="-122"/>
                <a:ea typeface="楷体" panose="02010609060101010101" pitchFamily="49" charset="-122"/>
              </a:rPr>
              <a:t>技术迭代生成语料</a:t>
            </a:r>
            <a:endParaRPr lang="zh-CN" sz="1400" dirty="0">
              <a:latin typeface="楷体" panose="02010609060101010101" pitchFamily="49" charset="-122"/>
              <a:ea typeface="楷体" panose="02010609060101010101" pitchFamily="49" charset="-122"/>
            </a:endParaRPr>
          </a:p>
        </p:txBody>
      </p:sp>
      <p:sp>
        <p:nvSpPr>
          <p:cNvPr id="12" name="圆角矩形 11"/>
          <p:cNvSpPr/>
          <p:nvPr/>
        </p:nvSpPr>
        <p:spPr bwMode="auto">
          <a:xfrm>
            <a:off x="5796558" y="3094772"/>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建句子的向量矩阵</a:t>
            </a:r>
            <a:endParaRPr lang="zh-CN" sz="1400" dirty="0">
              <a:latin typeface="楷体" panose="02010609060101010101" pitchFamily="49" charset="-122"/>
              <a:ea typeface="楷体" panose="02010609060101010101" pitchFamily="49" charset="-122"/>
            </a:endParaRPr>
          </a:p>
        </p:txBody>
      </p:sp>
      <p:cxnSp>
        <p:nvCxnSpPr>
          <p:cNvPr id="13" name="直接箭头连接符 12"/>
          <p:cNvCxnSpPr/>
          <p:nvPr/>
        </p:nvCxnSpPr>
        <p:spPr bwMode="auto">
          <a:xfrm>
            <a:off x="6670740" y="278607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4" name="圆角矩形 13"/>
          <p:cNvSpPr/>
          <p:nvPr/>
        </p:nvSpPr>
        <p:spPr bwMode="auto">
          <a:xfrm>
            <a:off x="5421972" y="3855402"/>
            <a:ext cx="2495163"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搭</a:t>
            </a:r>
            <a:r>
              <a:rPr lang="zh-CN" altLang="en-US" sz="1400" dirty="0" smtClean="0">
                <a:latin typeface="楷体" panose="02010609060101010101" pitchFamily="49" charset="-122"/>
                <a:ea typeface="楷体" panose="02010609060101010101" pitchFamily="49" charset="-122"/>
              </a:rPr>
              <a:t>建</a:t>
            </a:r>
            <a:r>
              <a:rPr lang="en-US" altLang="zh-CN" sz="1400" dirty="0" smtClean="0">
                <a:latin typeface="楷体" panose="02010609060101010101" pitchFamily="49" charset="-122"/>
                <a:ea typeface="楷体" panose="02010609060101010101" pitchFamily="49" charset="-122"/>
              </a:rPr>
              <a:t>CNN</a:t>
            </a:r>
            <a:r>
              <a:rPr lang="zh-CN" altLang="en-US" sz="1400" dirty="0" smtClean="0">
                <a:latin typeface="楷体" panose="02010609060101010101" pitchFamily="49" charset="-122"/>
                <a:ea typeface="楷体" panose="02010609060101010101" pitchFamily="49" charset="-122"/>
              </a:rPr>
              <a:t>并训练关系分类模型</a:t>
            </a:r>
            <a:endParaRPr lang="zh-CN" sz="1400" dirty="0">
              <a:latin typeface="楷体" panose="02010609060101010101" pitchFamily="49" charset="-122"/>
              <a:ea typeface="楷体" panose="02010609060101010101" pitchFamily="49" charset="-122"/>
            </a:endParaRPr>
          </a:p>
        </p:txBody>
      </p:sp>
      <p:cxnSp>
        <p:nvCxnSpPr>
          <p:cNvPr id="15" name="直接箭头连接符 14"/>
          <p:cNvCxnSpPr/>
          <p:nvPr/>
        </p:nvCxnSpPr>
        <p:spPr bwMode="auto">
          <a:xfrm>
            <a:off x="6669554" y="354670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6" name="圆角矩形 15"/>
          <p:cNvSpPr/>
          <p:nvPr/>
        </p:nvSpPr>
        <p:spPr bwMode="auto">
          <a:xfrm>
            <a:off x="5784965" y="4625369"/>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新</a:t>
            </a:r>
            <a:r>
              <a:rPr lang="zh-CN" altLang="en-US" sz="1400" dirty="0" smtClean="0">
                <a:latin typeface="楷体" panose="02010609060101010101" pitchFamily="49" charset="-122"/>
                <a:ea typeface="楷体" panose="02010609060101010101" pitchFamily="49" charset="-122"/>
              </a:rPr>
              <a:t>闻网页预处理</a:t>
            </a:r>
            <a:endParaRPr lang="zh-CN" sz="1400" dirty="0">
              <a:latin typeface="楷体" panose="02010609060101010101" pitchFamily="49" charset="-122"/>
              <a:ea typeface="楷体" panose="02010609060101010101" pitchFamily="49" charset="-122"/>
            </a:endParaRPr>
          </a:p>
        </p:txBody>
      </p:sp>
      <p:cxnSp>
        <p:nvCxnSpPr>
          <p:cNvPr id="17" name="直接箭头连接符 16"/>
          <p:cNvCxnSpPr/>
          <p:nvPr/>
        </p:nvCxnSpPr>
        <p:spPr bwMode="auto">
          <a:xfrm>
            <a:off x="6669553" y="430733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8" name="圆角矩形 17"/>
          <p:cNvSpPr/>
          <p:nvPr/>
        </p:nvSpPr>
        <p:spPr bwMode="auto">
          <a:xfrm>
            <a:off x="5343182" y="5435661"/>
            <a:ext cx="265274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smtClean="0">
                <a:latin typeface="楷体" panose="02010609060101010101" pitchFamily="49" charset="-122"/>
                <a:ea typeface="楷体" panose="02010609060101010101" pitchFamily="49" charset="-122"/>
              </a:rPr>
              <a:t>使用模型进行企业实体关系抽取</a:t>
            </a:r>
            <a:endParaRPr lang="zh-CN" sz="1400" dirty="0">
              <a:latin typeface="楷体" panose="02010609060101010101" pitchFamily="49" charset="-122"/>
              <a:ea typeface="楷体" panose="02010609060101010101" pitchFamily="49" charset="-122"/>
            </a:endParaRPr>
          </a:p>
        </p:txBody>
      </p:sp>
      <p:cxnSp>
        <p:nvCxnSpPr>
          <p:cNvPr id="19" name="直接箭头连接符 18"/>
          <p:cNvCxnSpPr/>
          <p:nvPr/>
        </p:nvCxnSpPr>
        <p:spPr bwMode="auto">
          <a:xfrm>
            <a:off x="6655713" y="5102130"/>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53837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a:latin typeface="黑体" panose="02010609060101010101" pitchFamily="49" charset="-122"/>
                <a:ea typeface="黑体" panose="02010609060101010101" pitchFamily="49" charset="-122"/>
              </a:rPr>
              <a:t>算</a:t>
            </a:r>
            <a:r>
              <a:rPr lang="zh-CN" altLang="en-US" sz="2400" dirty="0" smtClean="0">
                <a:latin typeface="黑体" panose="02010609060101010101" pitchFamily="49" charset="-122"/>
                <a:ea typeface="黑体" panose="02010609060101010101" pitchFamily="49" charset="-122"/>
              </a:rPr>
              <a:t>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步骤一：定义关系类型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投资、竞争、合作、收购、董事长</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步骤二：构建初始种子关系对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步骤五：迭代产生新的关系语料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874024603"/>
              </p:ext>
            </p:extLst>
          </p:nvPr>
        </p:nvGraphicFramePr>
        <p:xfrm>
          <a:off x="784389" y="2124871"/>
          <a:ext cx="7109688" cy="3268472"/>
        </p:xfrm>
        <a:graphic>
          <a:graphicData uri="http://schemas.openxmlformats.org/drawingml/2006/table">
            <a:tbl>
              <a:tblPr firstRow="1" firstCol="1" bandRow="1">
                <a:tableStyleId>{5C22544A-7EE6-4342-B048-85BDC9FD1C3A}</a:tableStyleId>
              </a:tblPr>
              <a:tblGrid>
                <a:gridCol w="2329948">
                  <a:extLst>
                    <a:ext uri="{9D8B030D-6E8A-4147-A177-3AD203B41FA5}">
                      <a16:colId xmlns="" xmlns:a16="http://schemas.microsoft.com/office/drawing/2014/main" val="20000"/>
                    </a:ext>
                  </a:extLst>
                </a:gridCol>
                <a:gridCol w="4779740">
                  <a:extLst>
                    <a:ext uri="{9D8B030D-6E8A-4147-A177-3AD203B41FA5}">
                      <a16:colId xmlns="" xmlns:a16="http://schemas.microsoft.com/office/drawing/2014/main" val="20001"/>
                    </a:ext>
                  </a:extLst>
                </a:gridCol>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0"/>
                  </a:ext>
                </a:extLst>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1"/>
                  </a:ext>
                </a:extLst>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2"/>
                  </a:ext>
                </a:extLst>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3"/>
                  </a:ext>
                </a:extLst>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4"/>
                  </a:ext>
                </a:extLst>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26</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412437788"/>
              </p:ext>
            </p:extLst>
          </p:nvPr>
        </p:nvGraphicFramePr>
        <p:xfrm>
          <a:off x="2627784" y="2060848"/>
          <a:ext cx="3600400" cy="2406153"/>
        </p:xfrm>
        <a:graphic>
          <a:graphicData uri="http://schemas.openxmlformats.org/drawingml/2006/table">
            <a:tbl>
              <a:tblPr firstRow="1" firstCol="1" bandRow="1">
                <a:tableStyleId>{5C22544A-7EE6-4342-B048-85BDC9FD1C3A}</a:tableStyleId>
              </a:tblPr>
              <a:tblGrid>
                <a:gridCol w="1914192">
                  <a:extLst>
                    <a:ext uri="{9D8B030D-6E8A-4147-A177-3AD203B41FA5}">
                      <a16:colId xmlns="" xmlns:a16="http://schemas.microsoft.com/office/drawing/2014/main" val="20000"/>
                    </a:ext>
                  </a:extLst>
                </a:gridCol>
                <a:gridCol w="1686208">
                  <a:extLst>
                    <a:ext uri="{9D8B030D-6E8A-4147-A177-3AD203B41FA5}">
                      <a16:colId xmlns="" xmlns:a16="http://schemas.microsoft.com/office/drawing/2014/main" val="20001"/>
                    </a:ext>
                  </a:extLst>
                </a:gridCol>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0"/>
                  </a:ext>
                </a:extLst>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1"/>
                  </a:ext>
                </a:extLst>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2"/>
                  </a:ext>
                </a:extLst>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3"/>
                  </a:ext>
                </a:extLst>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4"/>
                  </a:ext>
                </a:extLst>
              </a:tr>
              <a:tr h="298232">
                <a:tc>
                  <a:txBody>
                    <a:bodyPr/>
                    <a:lstStyle/>
                    <a:p>
                      <a:pPr indent="127000" algn="just">
                        <a:lnSpc>
                          <a:spcPct val="150000"/>
                        </a:lnSpc>
                        <a:spcBef>
                          <a:spcPts val="600"/>
                        </a:spcBef>
                        <a:spcAft>
                          <a:spcPts val="600"/>
                        </a:spcAft>
                      </a:pPr>
                      <a:r>
                        <a:rPr lang="en-US" sz="1400" kern="100" dirty="0">
                          <a:effectLst/>
                        </a:rPr>
                        <a:t>NA</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6"/>
                  </a:ext>
                </a:extLst>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007"/>
                  </a:ext>
                </a:extLst>
              </a:tr>
            </a:tbl>
          </a:graphicData>
        </a:graphic>
      </p:graphicFrame>
      <p:sp>
        <p:nvSpPr>
          <p:cNvPr id="7"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dirty="0" smtClean="0"/>
              <a:t>语</a:t>
            </a:r>
            <a:r>
              <a:rPr lang="zh-CN" altLang="en-US" sz="2400" dirty="0"/>
              <a:t>料</a:t>
            </a:r>
            <a:r>
              <a:rPr lang="zh-CN" altLang="en-US" sz="2400" dirty="0" smtClean="0"/>
              <a:t>库统</a:t>
            </a:r>
            <a:r>
              <a:rPr lang="zh-CN" altLang="en-US" sz="2400" dirty="0"/>
              <a:t>计</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a:t>
            </a:r>
            <a:r>
              <a:rPr lang="zh-CN" altLang="en-US" sz="1800" smtClean="0">
                <a:latin typeface="Times New Roman" panose="02020603050405020304" pitchFamily="18" charset="0"/>
                <a:ea typeface="楷体" panose="02010609060101010101" pitchFamily="49" charset="-122"/>
                <a:cs typeface="Times New Roman" panose="02020603050405020304" pitchFamily="18" charset="0"/>
              </a:rPr>
              <a:t>新闻网页</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5"/>
            <a:ext cx="8142287" cy="2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训练关系分类模型</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人工标注测试集</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将分类模型预测的结果与人工标注的结果做对比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490355" y="465313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490355" y="4653137"/>
                <a:ext cx="4574005" cy="1152599"/>
              </a:xfrm>
              <a:prstGeom prst="rect">
                <a:avLst/>
              </a:prstGeom>
              <a:blipFill>
                <a:blip r:embed="rId3"/>
                <a:stretch>
                  <a:fillRect l="-533"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1"/>
            <a:ext cx="8142287" cy="461446"/>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graphicFrame>
        <p:nvGraphicFramePr>
          <p:cNvPr id="9" name="图表 8"/>
          <p:cNvGraphicFramePr>
            <a:graphicFrameLocks/>
          </p:cNvGraphicFramePr>
          <p:nvPr>
            <p:extLst>
              <p:ext uri="{D42A27DB-BD31-4B8C-83A1-F6EECF244321}">
                <p14:modId xmlns:p14="http://schemas.microsoft.com/office/powerpoint/2010/main" val="858100583"/>
              </p:ext>
            </p:extLst>
          </p:nvPr>
        </p:nvGraphicFramePr>
        <p:xfrm>
          <a:off x="1232407" y="1772816"/>
          <a:ext cx="6292343" cy="3066947"/>
        </p:xfrm>
        <a:graphic>
          <a:graphicData uri="http://schemas.openxmlformats.org/drawingml/2006/chart">
            <c:chart xmlns:c="http://schemas.openxmlformats.org/drawingml/2006/chart" xmlns:r="http://schemas.openxmlformats.org/officeDocument/2006/relationships" r:id="rId3"/>
          </a:graphicData>
        </a:graphic>
      </p:graphicFrame>
      <p:sp>
        <p:nvSpPr>
          <p:cNvPr id="10" name="内容占位符 2"/>
          <p:cNvSpPr txBox="1">
            <a:spLocks/>
          </p:cNvSpPr>
          <p:nvPr/>
        </p:nvSpPr>
        <p:spPr bwMode="auto">
          <a:xfrm>
            <a:off x="468309" y="4581128"/>
            <a:ext cx="8142287" cy="150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结</a:t>
            </a:r>
            <a:r>
              <a:rPr lang="zh-CN" altLang="en-US" sz="2400" kern="0" dirty="0" smtClean="0"/>
              <a:t>果分析</a:t>
            </a:r>
            <a:endParaRPr lang="en-US" altLang="zh-CN" sz="2400" kern="0" dirty="0"/>
          </a:p>
          <a:p>
            <a:pPr lvl="1">
              <a:lnSpc>
                <a:spcPct val="150000"/>
              </a:lnSpc>
              <a:buFont typeface="Wingdings" panose="05000000000000000000" pitchFamily="2" charset="2"/>
              <a:buChar char="p"/>
            </a:pP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CNN</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的方法整体效果优于基于词向量加权的方法</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由</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于数据集的原因竞争关系分</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类</a:t>
            </a: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结</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果出现波动</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30</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31</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145016"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a:t>
            </a:r>
            <a:r>
              <a:rPr lang="zh-CN" altLang="en-US" sz="1600" dirty="0" smtClean="0">
                <a:latin typeface="楷体" panose="02010609060101010101" pitchFamily="49" charset="-122"/>
                <a:ea typeface="楷体" panose="02010609060101010101" pitchFamily="49" charset="-122"/>
              </a:rPr>
              <a:t>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8863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2017/5/19</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009122" y="1700808"/>
            <a:ext cx="7102718" cy="3600400"/>
          </a:xfrm>
          <a:prstGeom prst="rect">
            <a:avLst/>
          </a:prstGeom>
        </p:spPr>
      </p:pic>
      <p:sp>
        <p:nvSpPr>
          <p:cNvPr id="8"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sp>
        <p:nvSpPr>
          <p:cNvPr id="9" name="内容占位符 2"/>
          <p:cNvSpPr>
            <a:spLocks noGrp="1"/>
          </p:cNvSpPr>
          <p:nvPr>
            <p:ph idx="1"/>
          </p:nvPr>
        </p:nvSpPr>
        <p:spPr>
          <a:xfrm>
            <a:off x="467544" y="2237993"/>
            <a:ext cx="2880320" cy="3096815"/>
          </a:xfrm>
        </p:spPr>
        <p:txBody>
          <a:bodyPr/>
          <a:lstStyle/>
          <a:p>
            <a:pPr marL="0" indent="0">
              <a:buNone/>
            </a:pPr>
            <a:r>
              <a:rPr lang="zh-CN" altLang="en-US" sz="3200" dirty="0"/>
              <a:t>企</a:t>
            </a:r>
            <a:r>
              <a:rPr lang="zh-CN" altLang="en-US" sz="3200" dirty="0" smtClean="0"/>
              <a:t>业</a:t>
            </a:r>
            <a:r>
              <a:rPr lang="zh-CN" altLang="en-US" sz="2000" dirty="0" smtClean="0"/>
              <a:t>实体关系</a:t>
            </a: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竞争</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合作</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收</a:t>
            </a:r>
            <a:r>
              <a:rPr lang="zh-CN" altLang="en-US" sz="2000" dirty="0" smtClean="0">
                <a:latin typeface="楷体" panose="02010609060101010101" pitchFamily="49" charset="-122"/>
                <a:ea typeface="楷体" panose="02010609060101010101" pitchFamily="49" charset="-122"/>
              </a:rPr>
              <a:t>购</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投资</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6962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a:xfrm>
            <a:off x="323529" y="1484313"/>
            <a:ext cx="8287072" cy="792559"/>
          </a:xfrm>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a:t>
            </a:r>
            <a:r>
              <a:rPr lang="zh-CN" altLang="en-US" sz="1800" dirty="0" smtClean="0">
                <a:latin typeface="楷体" panose="02010609060101010101" pitchFamily="49" charset="-122"/>
                <a:ea typeface="楷体" panose="02010609060101010101" pitchFamily="49" charset="-122"/>
              </a:rPr>
              <a:t>关系</a:t>
            </a:r>
            <a:endParaRPr lang="zh-CN" altLang="en-US" sz="1800" dirty="0">
              <a:latin typeface="楷体" panose="02010609060101010101" pitchFamily="49" charset="-122"/>
              <a:ea typeface="楷体" panose="02010609060101010101" pitchFamily="49" charset="-122"/>
            </a:endParaRPr>
          </a:p>
        </p:txBody>
      </p:sp>
      <p:sp>
        <p:nvSpPr>
          <p:cNvPr id="4" name="矩形 3"/>
          <p:cNvSpPr/>
          <p:nvPr/>
        </p:nvSpPr>
        <p:spPr>
          <a:xfrm>
            <a:off x="2185352" y="2807061"/>
            <a:ext cx="4668315"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000" dirty="0" smtClean="0">
                <a:latin typeface="微软雅黑" panose="020B0503020204020204" pitchFamily="34" charset="-122"/>
                <a:ea typeface="微软雅黑" panose="020B0503020204020204" pitchFamily="34" charset="-122"/>
              </a:rPr>
              <a:t>谷歌以</a:t>
            </a:r>
            <a:r>
              <a:rPr lang="zh-CN" altLang="en-US" sz="2000" dirty="0">
                <a:latin typeface="微软雅黑" panose="020B0503020204020204" pitchFamily="34" charset="-122"/>
                <a:ea typeface="微软雅黑" panose="020B0503020204020204" pitchFamily="34" charset="-122"/>
              </a:rPr>
              <a:t>4亿美元的价格收购</a:t>
            </a:r>
            <a:r>
              <a:rPr lang="zh-CN" altLang="en-US" sz="2000" dirty="0" smtClean="0">
                <a:latin typeface="微软雅黑" panose="020B0503020204020204" pitchFamily="34" charset="-122"/>
                <a:ea typeface="微软雅黑" panose="020B0503020204020204" pitchFamily="34" charset="-122"/>
              </a:rPr>
              <a:t>了DeepMind</a:t>
            </a:r>
            <a:endParaRPr lang="zh-CN" altLang="en-US" sz="2000" dirty="0">
              <a:latin typeface="微软雅黑" panose="020B0503020204020204" pitchFamily="34" charset="-122"/>
              <a:ea typeface="微软雅黑" panose="020B0503020204020204" pitchFamily="34" charset="-122"/>
            </a:endParaRPr>
          </a:p>
        </p:txBody>
      </p:sp>
      <p:sp>
        <p:nvSpPr>
          <p:cNvPr id="10" name="上箭头 9"/>
          <p:cNvSpPr/>
          <p:nvPr/>
        </p:nvSpPr>
        <p:spPr>
          <a:xfrm>
            <a:off x="2465766"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文本框 13"/>
          <p:cNvSpPr txBox="1"/>
          <p:nvPr/>
        </p:nvSpPr>
        <p:spPr>
          <a:xfrm>
            <a:off x="2172388" y="3938973"/>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头实体</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868144" y="3949316"/>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尾实体</a:t>
            </a:r>
            <a:endParaRPr lang="zh-CN" altLang="en-US" sz="1600" dirty="0">
              <a:latin typeface="微软雅黑" panose="020B0503020204020204" pitchFamily="34" charset="-122"/>
              <a:ea typeface="微软雅黑" panose="020B0503020204020204" pitchFamily="34" charset="-122"/>
            </a:endParaRPr>
          </a:p>
        </p:txBody>
      </p:sp>
      <p:sp>
        <p:nvSpPr>
          <p:cNvPr id="16" name="上箭头 15"/>
          <p:cNvSpPr/>
          <p:nvPr/>
        </p:nvSpPr>
        <p:spPr>
          <a:xfrm>
            <a:off x="6174178"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7" name="文本框 16"/>
          <p:cNvSpPr txBox="1"/>
          <p:nvPr/>
        </p:nvSpPr>
        <p:spPr>
          <a:xfrm>
            <a:off x="4519510" y="3949316"/>
            <a:ext cx="100811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微软雅黑" panose="020B0503020204020204" pitchFamily="34" charset="-122"/>
                <a:ea typeface="微软雅黑" panose="020B0503020204020204" pitchFamily="34" charset="-122"/>
              </a:rPr>
              <a:t>语义</a:t>
            </a:r>
            <a:r>
              <a:rPr lang="zh-CN" altLang="en-US" sz="1600" dirty="0" smtClean="0">
                <a:latin typeface="微软雅黑" panose="020B0503020204020204" pitchFamily="34" charset="-122"/>
                <a:ea typeface="微软雅黑" panose="020B0503020204020204" pitchFamily="34" charset="-122"/>
              </a:rPr>
              <a:t>关系</a:t>
            </a:r>
            <a:endParaRPr lang="zh-CN" altLang="en-US" sz="1600" dirty="0">
              <a:latin typeface="微软雅黑" panose="020B0503020204020204" pitchFamily="34" charset="-122"/>
              <a:ea typeface="微软雅黑" panose="020B0503020204020204" pitchFamily="34" charset="-122"/>
            </a:endParaRPr>
          </a:p>
        </p:txBody>
      </p:sp>
      <p:sp>
        <p:nvSpPr>
          <p:cNvPr id="18" name="上箭头 17"/>
          <p:cNvSpPr/>
          <p:nvPr/>
        </p:nvSpPr>
        <p:spPr>
          <a:xfrm>
            <a:off x="4915554"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1" name="文本框 20"/>
              <p:cNvSpPr txBox="1"/>
              <p:nvPr/>
            </p:nvSpPr>
            <p:spPr>
              <a:xfrm>
                <a:off x="2069722" y="5009329"/>
                <a:ext cx="1008112" cy="276999"/>
              </a:xfrm>
              <a:prstGeom prst="rect">
                <a:avLst/>
              </a:prstGeom>
              <a:noFill/>
            </p:spPr>
            <p:txBody>
              <a:bodyPr wrap="square" lIns="0" tIns="0" rIns="0" bIns="0" rtlCol="0">
                <a:spAutoFit/>
              </a:bodyPr>
              <a:lstStyle/>
              <a:p>
                <a14:m>
                  <m:oMath xmlns:m="http://schemas.openxmlformats.org/officeDocument/2006/math">
                    <m:r>
                      <a:rPr lang="en-US" altLang="zh-CN" i="1">
                        <a:latin typeface="Cambria Math" panose="02040503050406030204" pitchFamily="18" charset="0"/>
                      </a:rPr>
                      <m:t>𝑆</m:t>
                    </m:r>
                  </m:oMath>
                </a14:m>
                <a:r>
                  <a:rPr lang="en-US" altLang="zh-CN" i="1" dirty="0" smtClean="0"/>
                  <a:t>entence</a:t>
                </a:r>
              </a:p>
            </p:txBody>
          </p:sp>
        </mc:Choice>
        <mc:Fallback xmlns="">
          <p:sp>
            <p:nvSpPr>
              <p:cNvPr id="21" name="文本框 20"/>
              <p:cNvSpPr txBox="1">
                <a:spLocks noRot="1" noChangeAspect="1" noMove="1" noResize="1" noEditPoints="1" noAdjustHandles="1" noChangeArrowheads="1" noChangeShapeType="1" noTextEdit="1"/>
              </p:cNvSpPr>
              <p:nvPr/>
            </p:nvSpPr>
            <p:spPr>
              <a:xfrm>
                <a:off x="2069722" y="5009329"/>
                <a:ext cx="1008112" cy="276999"/>
              </a:xfrm>
              <a:prstGeom prst="rect">
                <a:avLst/>
              </a:prstGeom>
              <a:blipFill>
                <a:blip r:embed="rId3"/>
                <a:stretch>
                  <a:fillRect t="-28889" r="-4848" b="-51111"/>
                </a:stretch>
              </a:blipFill>
            </p:spPr>
            <p:txBody>
              <a:bodyPr/>
              <a:lstStyle/>
              <a:p>
                <a:r>
                  <a:rPr lang="zh-CN" altLang="en-US">
                    <a:noFill/>
                  </a:rPr>
                  <a:t> </a:t>
                </a:r>
              </a:p>
            </p:txBody>
          </p:sp>
        </mc:Fallback>
      </mc:AlternateContent>
      <p:sp>
        <p:nvSpPr>
          <p:cNvPr id="22" name="右箭头 21"/>
          <p:cNvSpPr/>
          <p:nvPr/>
        </p:nvSpPr>
        <p:spPr>
          <a:xfrm>
            <a:off x="3203848" y="5075820"/>
            <a:ext cx="576374" cy="14401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3" name="文本框 22"/>
              <p:cNvSpPr txBox="1"/>
              <p:nvPr/>
            </p:nvSpPr>
            <p:spPr>
              <a:xfrm>
                <a:off x="4019709" y="5009329"/>
                <a:ext cx="30158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𝑟𝑒𝑙𝑎𝑡𝑖𝑜𝑛</m:t>
                      </m:r>
                      <m:r>
                        <a:rPr lang="en-US" altLang="zh-CN" b="0" i="1" smtClean="0">
                          <a:latin typeface="Cambria Math" panose="02040503050406030204" pitchFamily="18" charset="0"/>
                        </a:rPr>
                        <m:t>&gt;</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019709" y="5009329"/>
                <a:ext cx="3015826" cy="276999"/>
              </a:xfrm>
              <a:prstGeom prst="rect">
                <a:avLst/>
              </a:prstGeom>
              <a:blipFill>
                <a:blip r:embed="rId4"/>
                <a:stretch>
                  <a:fillRect l="-1818" t="-2222" b="-3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1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P spid="15" grpId="0" animBg="1"/>
      <p:bldP spid="16" grpId="0" animBg="1"/>
      <p:bldP spid="17" grpId="0" animBg="1"/>
      <p:bldP spid="18" grpId="0" animBg="1"/>
      <p:bldP spid="21" grpId="0"/>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基于监督学习</a:t>
            </a:r>
            <a:r>
              <a:rPr lang="zh-CN" altLang="en-US" sz="2400" dirty="0" smtClean="0">
                <a:latin typeface="黑体" panose="02010609060101010101" pitchFamily="49" charset="-122"/>
                <a:ea typeface="黑体" panose="02010609060101010101" pitchFamily="49" charset="-122"/>
              </a:rPr>
              <a:t>的抽取方</a:t>
            </a:r>
            <a:r>
              <a:rPr lang="zh-CN" altLang="en-US" sz="2400" dirty="0" smtClean="0">
                <a:latin typeface="黑体" panose="02010609060101010101" pitchFamily="49" charset="-122"/>
                <a:ea typeface="黑体" panose="02010609060101010101" pitchFamily="49" charset="-122"/>
              </a:rPr>
              <a:t>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814" y="3212976"/>
            <a:ext cx="7387283"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1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基于半监督学习</a:t>
            </a:r>
            <a:r>
              <a:rPr lang="zh-CN" altLang="en-US" sz="2400" dirty="0" smtClean="0">
                <a:latin typeface="黑体" panose="02010609060101010101" pitchFamily="49" charset="-122"/>
                <a:ea typeface="黑体" panose="02010609060101010101" pitchFamily="49" charset="-122"/>
              </a:rPr>
              <a:t>的抽取方</a:t>
            </a:r>
            <a:r>
              <a:rPr lang="zh-CN" altLang="en-US" sz="2400" dirty="0" smtClean="0">
                <a:latin typeface="黑体" panose="02010609060101010101" pitchFamily="49" charset="-122"/>
                <a:ea typeface="黑体" panose="02010609060101010101" pitchFamily="49" charset="-122"/>
              </a:rPr>
              <a:t>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2017/5/19</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941" y="3861048"/>
            <a:ext cx="6602263" cy="18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29928</TotalTime>
  <Words>3879</Words>
  <Application>Microsoft Office PowerPoint</Application>
  <PresentationFormat>全屏显示(4:3)</PresentationFormat>
  <Paragraphs>441</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黑体</vt:lpstr>
      <vt:lpstr>华文新魏</vt:lpstr>
      <vt:lpstr>楷体</vt:lpstr>
      <vt:lpstr>宋体</vt:lpstr>
      <vt:lpstr>微软雅黑</vt:lpstr>
      <vt:lpstr>Arial</vt:lpstr>
      <vt:lpstr>Cambria Math</vt:lpstr>
      <vt:lpstr>Times New Roman</vt:lpstr>
      <vt:lpstr>Wingdings</vt:lpstr>
      <vt:lpstr>Axis</vt:lpstr>
      <vt:lpstr>基于卷积神经网络的实体关系抽取研究</vt:lpstr>
      <vt:lpstr>报告提纲</vt:lpstr>
      <vt:lpstr>报告提纲</vt:lpstr>
      <vt:lpstr>研究背景</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对比实验</vt:lpstr>
      <vt:lpstr>对比实验</vt:lpstr>
      <vt:lpstr>对比实验</vt:lpstr>
      <vt:lpstr>报告提纲</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Wang Qiang</cp:lastModifiedBy>
  <cp:revision>2040</cp:revision>
  <dcterms:created xsi:type="dcterms:W3CDTF">2005-03-03T04:54:54Z</dcterms:created>
  <dcterms:modified xsi:type="dcterms:W3CDTF">2017-05-19T08:50:15Z</dcterms:modified>
</cp:coreProperties>
</file>