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2"/>
  </p:notesMasterIdLst>
  <p:handoutMasterIdLst>
    <p:handoutMasterId r:id="rId33"/>
  </p:handoutMasterIdLst>
  <p:sldIdLst>
    <p:sldId id="256" r:id="rId2"/>
    <p:sldId id="375" r:id="rId3"/>
    <p:sldId id="379" r:id="rId4"/>
    <p:sldId id="385" r:id="rId5"/>
    <p:sldId id="418" r:id="rId6"/>
    <p:sldId id="387" r:id="rId7"/>
    <p:sldId id="380" r:id="rId8"/>
    <p:sldId id="403" r:id="rId9"/>
    <p:sldId id="411" r:id="rId10"/>
    <p:sldId id="381" r:id="rId11"/>
    <p:sldId id="413" r:id="rId12"/>
    <p:sldId id="362" r:id="rId13"/>
    <p:sldId id="398" r:id="rId14"/>
    <p:sldId id="414" r:id="rId15"/>
    <p:sldId id="419" r:id="rId16"/>
    <p:sldId id="421" r:id="rId17"/>
    <p:sldId id="420" r:id="rId18"/>
    <p:sldId id="412" r:id="rId19"/>
    <p:sldId id="428" r:id="rId20"/>
    <p:sldId id="425" r:id="rId21"/>
    <p:sldId id="415" r:id="rId22"/>
    <p:sldId id="423" r:id="rId23"/>
    <p:sldId id="424" r:id="rId24"/>
    <p:sldId id="430" r:id="rId25"/>
    <p:sldId id="431" r:id="rId26"/>
    <p:sldId id="417" r:id="rId27"/>
    <p:sldId id="395" r:id="rId28"/>
    <p:sldId id="401" r:id="rId29"/>
    <p:sldId id="376" r:id="rId30"/>
    <p:sldId id="377" r:id="rId31"/>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33FF"/>
    <a:srgbClr val="00FF00"/>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16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1026726784"/>
        <c:axId val="-1026716448"/>
      </c:lineChart>
      <c:catAx>
        <c:axId val="-10267267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026716448"/>
        <c:crosses val="autoZero"/>
        <c:auto val="1"/>
        <c:lblAlgn val="ctr"/>
        <c:lblOffset val="100"/>
        <c:noMultiLvlLbl val="0"/>
      </c:catAx>
      <c:valAx>
        <c:axId val="-1026716448"/>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67267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a:t>
          </a:r>
          <a:r>
            <a:rPr lang="zh-CN" altLang="en-US" dirty="0" smtClean="0">
              <a:latin typeface="楷体" panose="02010609060101010101" pitchFamily="49" charset="-122"/>
              <a:ea typeface="楷体" panose="02010609060101010101" pitchFamily="49" charset="-122"/>
            </a:rPr>
            <a:t>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a:t>
          </a:r>
          <a:r>
            <a:rPr lang="zh-CN" altLang="en-US" sz="2800" kern="1200" dirty="0" smtClean="0">
              <a:latin typeface="楷体" panose="02010609060101010101" pitchFamily="49" charset="-122"/>
              <a:ea typeface="楷体" panose="02010609060101010101" pitchFamily="49" charset="-122"/>
            </a:rPr>
            <a:t>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2017/5/15</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18</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联网上每天都会更新产生大量的新闻信息，这其中包含一些企业相关的新闻报导，例如企业之间收购、合作、竞争案例等。这些存在于网页中的新闻文本包含了企业实体之间的各种关系，这种关系信息可以作为一种舆情信息对于企业战略制定、投资方向决策等具有重要参考价值。</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4228210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77584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26</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学分</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29</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83315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7</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这类方法将关系抽取任务看作一个分类问题，首先需要人工标注大规模训练语料库，然后在已标注好的语料库基础上进行特征抽取和选择，通过利用不同的机器学习算法训练学习分类模型，用于抽取新的实体对。</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r>
              <a:rPr lang="zh-CN" altLang="en-US" dirty="0" smtClean="0"/>
              <a:t>这类方法不需要人工标注语料库，所需要的只有构造初始关系种子集，然后利用</a:t>
            </a:r>
            <a:r>
              <a:rPr lang="en-US" altLang="zh-CN" dirty="0" smtClean="0"/>
              <a:t>Web</a:t>
            </a:r>
            <a:r>
              <a:rPr lang="zh-CN" altLang="en-US" dirty="0" smtClean="0"/>
              <a:t>或者大规模语料库信息的高度冗余性，充分挖掘对应的关系描述模式，并通过模式匹配抽取新的关系实例，准确、高效地完成关系抽取任务。但是，这种方法也存在几个关键问题，如：初始关系种子集的产生和选择方式、</a:t>
            </a:r>
            <a:r>
              <a:rPr lang="en-US" altLang="zh-CN" dirty="0" smtClean="0"/>
              <a:t>Pattern</a:t>
            </a:r>
            <a:r>
              <a:rPr lang="zh-CN" altLang="en-US" dirty="0" smtClean="0"/>
              <a:t>的组成方式、</a:t>
            </a:r>
            <a:r>
              <a:rPr lang="en-US" altLang="zh-CN" dirty="0" smtClean="0"/>
              <a:t>Pattern</a:t>
            </a:r>
            <a:r>
              <a:rPr lang="zh-CN" altLang="en-US" dirty="0" smtClean="0"/>
              <a:t>的质量评估、迭代过程的速度、高准确率低召回率等问题。</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9</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10</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2017/5/15</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2017/5/15</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2017/5/15</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2017/5/15</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2017/5/15</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2017/5/15</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458616"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a:t>
            </a:r>
            <a:r>
              <a:rPr lang="zh-CN" altLang="en-US" sz="2400" dirty="0" smtClean="0">
                <a:latin typeface="楷体" panose="02010609060101010101" pitchFamily="49" charset="-122"/>
                <a:ea typeface="楷体" panose="02010609060101010101" pitchFamily="49" charset="-122"/>
              </a:rPr>
              <a:t>李宁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9"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词向量加权</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基于</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CNN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的方法</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在得到每个词语的词向量表示后，对句子当中每个词进行加权取平均后即可得到句子的语义向量表示。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步</a:t>
                </a:r>
                <a:r>
                  <a:rPr lang="zh-CN" altLang="en-US" sz="2400" dirty="0" smtClean="0">
                    <a:latin typeface="黑体" panose="02010609060101010101" pitchFamily="49" charset="-122"/>
                    <a:ea typeface="黑体" panose="02010609060101010101" pitchFamily="49" charset="-122"/>
                  </a:rPr>
                  <a:t>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2000" dirty="0">
                    <a:latin typeface="楷体" panose="02010609060101010101" pitchFamily="49" charset="-122"/>
                    <a:ea typeface="楷体" panose="02010609060101010101" pitchFamily="49" charset="-122"/>
                  </a:rPr>
                  <a:t>训练词向量并计算每个词的权重</a:t>
                </a:r>
                <a:endParaRPr lang="en-US" altLang="zh-CN" sz="2000" dirty="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 </m:t>
                    </m:r>
                    <m:f>
                      <m:fPr>
                        <m:ctrlPr>
                          <a:rPr lang="zh-CN" altLang="zh-CN" sz="2000" i="1">
                            <a:latin typeface="Cambria Math" panose="02040503050406030204" pitchFamily="18" charset="0"/>
                          </a:rPr>
                        </m:ctrlPr>
                      </m:fPr>
                      <m:num>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𝑤𝑒𝑖𝑔h𝑡</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𝑤𝑖</m:t>
                                </m:r>
                              </m:e>
                            </m:d>
                            <m:r>
                              <a:rPr lang="en-US" altLang="zh-CN" sz="2000" i="1">
                                <a:latin typeface="Cambria Math" panose="02040503050406030204" pitchFamily="18" charset="0"/>
                              </a:rPr>
                              <m:t>∗</m:t>
                            </m:r>
                            <m:r>
                              <a:rPr lang="en-US" altLang="zh-CN" sz="2000" i="1">
                                <a:latin typeface="Cambria Math" panose="02040503050406030204" pitchFamily="18" charset="0"/>
                              </a:rPr>
                              <m:t>𝑒𝑚𝑏𝑒𝑑𝑑𝑖𝑛𝑔</m:t>
                            </m:r>
                            <m:r>
                              <a:rPr lang="en-US" altLang="zh-CN" sz="2000" i="1">
                                <a:latin typeface="Cambria Math" panose="02040503050406030204" pitchFamily="18" charset="0"/>
                              </a:rPr>
                              <m:t>(</m:t>
                            </m:r>
                            <m:r>
                              <a:rPr lang="en-US" altLang="zh-CN" sz="2000" i="1">
                                <a:latin typeface="Cambria Math" panose="02040503050406030204" pitchFamily="18" charset="0"/>
                              </a:rPr>
                              <m:t>𝑤𝑖</m:t>
                            </m:r>
                            <m:r>
                              <a:rPr lang="en-US" altLang="zh-CN" sz="2000" i="1">
                                <a:latin typeface="Cambria Math" panose="02040503050406030204" pitchFamily="18" charset="0"/>
                              </a:rPr>
                              <m:t>)</m:t>
                            </m:r>
                          </m:e>
                        </m:nary>
                      </m:num>
                      <m:den>
                        <m:r>
                          <a:rPr lang="en-US" altLang="zh-CN" sz="2000" i="1">
                            <a:latin typeface="Cambria Math" panose="02040503050406030204" pitchFamily="18" charset="0"/>
                          </a:rPr>
                          <m:t>𝑛</m:t>
                        </m:r>
                      </m:den>
                    </m:f>
                  </m:oMath>
                </a14:m>
                <a:endParaRPr lang="en-US" altLang="zh-CN" sz="20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不</a:t>
                </a:r>
                <a:r>
                  <a:rPr lang="zh-CN" altLang="en-US" sz="2400" dirty="0">
                    <a:latin typeface="黑体" panose="02010609060101010101" pitchFamily="49" charset="-122"/>
                    <a:ea typeface="黑体" panose="02010609060101010101" pitchFamily="49" charset="-122"/>
                  </a:rPr>
                  <a:t>足</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未</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考虑词的位置信息</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难</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以选取合适的权重</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142287" cy="4392612"/>
              </a:xfrm>
              <a:blipFill rotWithShape="0">
                <a:blip r:embed="rId3"/>
                <a:stretch>
                  <a:fillRect l="-374"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卷积和池化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利</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a:t>
            </a:r>
            <a:r>
              <a:rPr lang="zh-CN" altLang="en-US" sz="2800" b="0" dirty="0" smtClean="0">
                <a:latin typeface="黑体" pitchFamily="49" charset="-122"/>
                <a:ea typeface="黑体" pitchFamily="49" charset="-122"/>
              </a:rPr>
              <a:t>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611188" y="2060848"/>
            <a:ext cx="7847012" cy="3384376"/>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2409905" y="1715650"/>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1</m:t>
                          </m:r>
                        </m:sub>
                      </m:sSub>
                    </m:oMath>
                  </m:oMathPara>
                </a14:m>
                <a:endParaRPr lang="zh-CN" alt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409905" y="1715650"/>
                <a:ext cx="216024" cy="338554"/>
              </a:xfrm>
              <a:prstGeom prst="rect">
                <a:avLst/>
              </a:prstGeom>
              <a:blipFill rotWithShape="0">
                <a:blip r:embed="rId3"/>
                <a:stretch>
                  <a:fillRect l="-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25929" y="1722294"/>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2</m:t>
                          </m:r>
                        </m:sub>
                      </m:sSub>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25929" y="1722294"/>
                <a:ext cx="216024" cy="338554"/>
              </a:xfrm>
              <a:prstGeom prst="rect">
                <a:avLst/>
              </a:prstGeom>
              <a:blipFill rotWithShape="0">
                <a:blip r:embed="rId4"/>
                <a:stretch>
                  <a:fillRect l="-45714" r="-2857"/>
                </a:stretch>
              </a:blipFill>
            </p:spPr>
            <p:txBody>
              <a:bodyPr/>
              <a:lstStyle/>
              <a:p>
                <a:r>
                  <a:rPr lang="zh-CN" altLang="en-US">
                    <a:noFill/>
                  </a:rPr>
                  <a:t> </a:t>
                </a:r>
              </a:p>
            </p:txBody>
          </p:sp>
        </mc:Fallback>
      </mc:AlternateContent>
      <p:sp>
        <p:nvSpPr>
          <p:cNvPr id="10"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a:t>
            </a:r>
            <a:r>
              <a:rPr lang="zh-CN" altLang="en-US" sz="2800" b="0" dirty="0" smtClean="0">
                <a:latin typeface="黑体" pitchFamily="49" charset="-122"/>
                <a:ea typeface="黑体" pitchFamily="49" charset="-122"/>
              </a:rPr>
              <a:t>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96801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gridCol w="2091334"/>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gridCol w="1958588"/>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gridCol w="1994213"/>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实验</a:t>
            </a:r>
            <a:r>
              <a:rPr lang="zh-CN" altLang="en-US" sz="2800" b="0" dirty="0">
                <a:latin typeface="黑体" pitchFamily="49" charset="-122"/>
                <a:ea typeface="黑体" pitchFamily="49" charset="-122"/>
              </a:rPr>
              <a:t>对比</a:t>
            </a: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888757" y="1805559"/>
            <a:ext cx="7102718" cy="3600400"/>
          </a:xfrm>
          <a:prstGeom prst="rect">
            <a:avLst/>
          </a:prstGeom>
        </p:spPr>
      </p:pic>
      <p:sp>
        <p:nvSpPr>
          <p:cNvPr id="9"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01257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6" name="Rectangle 2"/>
          <p:cNvSpPr>
            <a:spLocks noChangeArrowheads="1"/>
          </p:cNvSpPr>
          <p:nvPr/>
        </p:nvSpPr>
        <p:spPr bwMode="auto">
          <a:xfrm>
            <a:off x="2627784" y="1245610"/>
            <a:ext cx="6944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17147017"/>
              </p:ext>
            </p:extLst>
          </p:nvPr>
        </p:nvGraphicFramePr>
        <p:xfrm>
          <a:off x="4644008" y="1245610"/>
          <a:ext cx="3248108" cy="4849915"/>
        </p:xfrm>
        <a:graphic>
          <a:graphicData uri="http://schemas.openxmlformats.org/presentationml/2006/ole">
            <mc:AlternateContent xmlns:mc="http://schemas.openxmlformats.org/markup-compatibility/2006">
              <mc:Choice xmlns:v="urn:schemas-microsoft-com:vml" Requires="v">
                <p:oleObj spid="_x0000_s4151" name="Visio" r:id="rId4" imgW="4174659" imgH="6226721" progId="Visio.Drawing.11">
                  <p:embed/>
                </p:oleObj>
              </mc:Choice>
              <mc:Fallback>
                <p:oleObj name="Visio" r:id="rId4" imgW="4174659" imgH="62267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45610"/>
                        <a:ext cx="3248108" cy="4849915"/>
                      </a:xfrm>
                      <a:prstGeom prst="rect">
                        <a:avLst/>
                      </a:prstGeom>
                      <a:noFill/>
                    </p:spPr>
                  </p:pic>
                </p:oleObj>
              </mc:Fallback>
            </mc:AlternateContent>
          </a:graphicData>
        </a:graphic>
      </p:graphicFrame>
      <p:sp>
        <p:nvSpPr>
          <p:cNvPr id="8" name="内容占位符 2"/>
          <p:cNvSpPr>
            <a:spLocks noGrp="1"/>
          </p:cNvSpPr>
          <p:nvPr>
            <p:ph idx="1"/>
          </p:nvPr>
        </p:nvSpPr>
        <p:spPr>
          <a:xfrm>
            <a:off x="325854" y="1929459"/>
            <a:ext cx="4030121" cy="3096815"/>
          </a:xfrm>
        </p:spPr>
        <p:txBody>
          <a:bodyPr/>
          <a:lstStyle/>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新闻网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09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定</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迭</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895056705"/>
              </p:ext>
            </p:extLst>
          </p:nvPr>
        </p:nvGraphicFramePr>
        <p:xfrm>
          <a:off x="784389" y="2124871"/>
          <a:ext cx="7109688" cy="3801170"/>
        </p:xfrm>
        <a:graphic>
          <a:graphicData uri="http://schemas.openxmlformats.org/drawingml/2006/table">
            <a:tbl>
              <a:tblPr firstRow="1" firstCol="1" bandRow="1">
                <a:tableStyleId>{5C22544A-7EE6-4342-B048-85BDC9FD1C3A}</a:tableStyleId>
              </a:tblPr>
              <a:tblGrid>
                <a:gridCol w="2329948"/>
                <a:gridCol w="4779740"/>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532698">
                <a:tc>
                  <a:txBody>
                    <a:bodyPr/>
                    <a:lstStyle/>
                    <a:p>
                      <a:pPr indent="127000" algn="just">
                        <a:lnSpc>
                          <a:spcPct val="150000"/>
                        </a:lnSpc>
                        <a:spcBef>
                          <a:spcPts val="600"/>
                        </a:spcBef>
                        <a:spcAft>
                          <a:spcPts val="600"/>
                        </a:spcAft>
                      </a:pPr>
                      <a:r>
                        <a:rPr lang="zh-CN" sz="1400" kern="100">
                          <a:effectLst/>
                        </a:rPr>
                        <a:t>董事长</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董事 董事长 常务董事 董事局 执行主席</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23362317"/>
              </p:ext>
            </p:extLst>
          </p:nvPr>
        </p:nvGraphicFramePr>
        <p:xfrm>
          <a:off x="2627784" y="2060848"/>
          <a:ext cx="3600400" cy="2721685"/>
        </p:xfrm>
        <a:graphic>
          <a:graphicData uri="http://schemas.openxmlformats.org/drawingml/2006/table">
            <a:tbl>
              <a:tblPr firstRow="1" firstCol="1" bandRow="1">
                <a:tableStyleId>{5C22544A-7EE6-4342-B048-85BDC9FD1C3A}</a:tableStyleId>
              </a:tblPr>
              <a:tblGrid>
                <a:gridCol w="1914192"/>
                <a:gridCol w="1686208"/>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tr>
              <a:tr h="380956">
                <a:tc>
                  <a:txBody>
                    <a:bodyPr/>
                    <a:lstStyle/>
                    <a:p>
                      <a:pPr indent="127000" algn="just">
                        <a:lnSpc>
                          <a:spcPct val="150000"/>
                        </a:lnSpc>
                        <a:spcBef>
                          <a:spcPts val="600"/>
                        </a:spcBef>
                        <a:spcAft>
                          <a:spcPts val="600"/>
                        </a:spcAft>
                      </a:pPr>
                      <a:r>
                        <a:rPr lang="zh-CN" sz="1400" kern="100">
                          <a:effectLst/>
                        </a:rPr>
                        <a:t>董事长</a:t>
                      </a:r>
                      <a:r>
                        <a:rPr lang="en-US" sz="1400" kern="100">
                          <a:effectLst/>
                        </a:rPr>
                        <a:t>(chairman)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293(18.2%)</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298232">
                <a:tc>
                  <a:txBody>
                    <a:bodyPr/>
                    <a:lstStyle/>
                    <a:p>
                      <a:pPr indent="127000" algn="just">
                        <a:lnSpc>
                          <a:spcPct val="150000"/>
                        </a:lnSpc>
                        <a:spcBef>
                          <a:spcPts val="600"/>
                        </a:spcBef>
                        <a:spcAft>
                          <a:spcPts val="600"/>
                        </a:spcAft>
                      </a:pPr>
                      <a:r>
                        <a:rPr lang="en-US" sz="1400" kern="100">
                          <a:effectLst/>
                        </a:rPr>
                        <a:t>NA</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篇新闻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4"/>
            <a:ext cx="8142287" cy="218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a:t>
            </a:r>
            <a:r>
              <a:rPr lang="zh-CN" altLang="en-US" sz="2400" kern="0" dirty="0" smtClean="0"/>
              <a:t>验</a:t>
            </a:r>
            <a:r>
              <a:rPr lang="zh-CN" altLang="en-US" sz="2400" kern="0" dirty="0"/>
              <a:t>步骤</a:t>
            </a:r>
            <a:endParaRPr lang="en-US" altLang="zh-CN" sz="2400" kern="0" dirty="0"/>
          </a:p>
          <a:p>
            <a:pPr lvl="1">
              <a:lnSpc>
                <a:spcPct val="150000"/>
              </a:lnSpc>
              <a:buFont typeface="Wingdings" panose="05000000000000000000" pitchFamily="2" charset="2"/>
              <a:buChar char="p"/>
            </a:pP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内容占位符 2"/>
              <p:cNvSpPr txBox="1">
                <a:spLocks/>
              </p:cNvSpPr>
              <p:nvPr/>
            </p:nvSpPr>
            <p:spPr bwMode="auto">
              <a:xfrm>
                <a:off x="468310" y="4653136"/>
                <a:ext cx="8142287"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2400" kern="0" dirty="0" smtClean="0"/>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准确率</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800" i="1" ker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oMath>
                </a14:m>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召回率</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800" i="1" kern="0">
                        <a:latin typeface="Cambria Math" panose="02040503050406030204" pitchFamily="18" charset="0"/>
                        <a:ea typeface="楷体" panose="02010609060101010101" pitchFamily="49" charset="-122"/>
                      </a:rPr>
                      <m:t>𝑅𝑒𝑐𝑎𝑙𝑙</m:t>
                    </m:r>
                  </m:oMath>
                </a14:m>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kern="0" dirty="0" smtClean="0">
                  <a:latin typeface="Times New Roman" panose="02020603050405020304" pitchFamily="18" charset="0"/>
                  <a:ea typeface="宋体" panose="02010600030101010101" pitchFamily="2" charset="-122"/>
                </a:endParaRPr>
              </a:p>
              <a:p>
                <a:pPr marL="441325" lvl="1" indent="0">
                  <a:buNone/>
                </a:pPr>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p:sp>
            <p:nvSpPr>
              <p:cNvPr id="10" name="内容占位符 2"/>
              <p:cNvSpPr txBox="1">
                <a:spLocks noRot="1" noChangeAspect="1" noMove="1" noResize="1" noEditPoints="1" noAdjustHandles="1" noChangeArrowheads="1" noChangeShapeType="1" noTextEdit="1"/>
              </p:cNvSpPr>
              <p:nvPr/>
            </p:nvSpPr>
            <p:spPr bwMode="auto">
              <a:xfrm>
                <a:off x="468310" y="4653136"/>
                <a:ext cx="8142287" cy="1152599"/>
              </a:xfrm>
              <a:prstGeom prst="rect">
                <a:avLst/>
              </a:prstGeom>
              <a:blipFill rotWithShape="0">
                <a:blip r:embed="rId3"/>
                <a:stretch>
                  <a:fillRect l="-375" t="-4233" b="-58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8496944"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32859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332" y="2084586"/>
            <a:ext cx="3707636" cy="3096815"/>
          </a:xfrm>
        </p:spPr>
        <p:txBody>
          <a:bodyPr/>
          <a:lstStyle/>
          <a:p>
            <a:pPr marL="0" indent="0">
              <a:buNone/>
            </a:pPr>
            <a:r>
              <a:rPr lang="zh-CN" altLang="en-US" sz="3200" dirty="0" smtClean="0">
                <a:latin typeface="黑体" panose="02010609060101010101" pitchFamily="49" charset="-122"/>
                <a:ea typeface="黑体" panose="02010609060101010101" pitchFamily="49" charset="-122"/>
              </a:rPr>
              <a:t>移动</a:t>
            </a:r>
            <a:r>
              <a:rPr lang="zh-CN" altLang="en-US" sz="2000" dirty="0" smtClean="0"/>
              <a:t>互联网时代到来</a:t>
            </a:r>
            <a:endParaRPr lang="en-US" altLang="zh-CN" sz="2000" dirty="0" smtClean="0"/>
          </a:p>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信息</a:t>
            </a:r>
            <a:r>
              <a:rPr lang="zh-CN" altLang="en-US" sz="2000" dirty="0">
                <a:latin typeface="楷体" panose="02010609060101010101" pitchFamily="49" charset="-122"/>
                <a:ea typeface="楷体" panose="02010609060101010101" pitchFamily="49" charset="-122"/>
              </a:rPr>
              <a:t>飞速</a:t>
            </a:r>
            <a:r>
              <a:rPr lang="zh-CN" altLang="en-US" sz="2000" dirty="0" smtClean="0">
                <a:latin typeface="楷体" panose="02010609060101010101" pitchFamily="49" charset="-122"/>
                <a:ea typeface="楷体" panose="02010609060101010101" pitchFamily="49" charset="-122"/>
              </a:rPr>
              <a:t>增长</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海量的互联网数</a:t>
            </a:r>
            <a:r>
              <a:rPr lang="zh-CN" altLang="en-US" sz="2000" dirty="0" smtClean="0">
                <a:latin typeface="楷体" panose="02010609060101010101" pitchFamily="49" charset="-122"/>
                <a:ea typeface="楷体" panose="02010609060101010101" pitchFamily="49" charset="-122"/>
              </a:rPr>
              <a:t>据</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数据价值密度太低</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传</a:t>
            </a:r>
            <a:r>
              <a:rPr lang="zh-CN" altLang="en-US" sz="2000" dirty="0" smtClean="0">
                <a:latin typeface="楷体" panose="02010609060101010101" pitchFamily="49" charset="-122"/>
                <a:ea typeface="楷体" panose="02010609060101010101" pitchFamily="49" charset="-122"/>
              </a:rPr>
              <a:t>统搜索引擎无法满足需求</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028626"/>
            <a:ext cx="4219575" cy="3152775"/>
          </a:xfrm>
          <a:prstGeom prst="rect">
            <a:avLst/>
          </a:prstGeom>
        </p:spPr>
      </p:pic>
    </p:spTree>
    <p:extLst>
      <p:ext uri="{BB962C8B-B14F-4D97-AF65-F5344CB8AC3E}">
        <p14:creationId xmlns:p14="http://schemas.microsoft.com/office/powerpoint/2010/main" val="242390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5</a:t>
            </a:fld>
            <a:endParaRPr lang="en-US" altLang="zh-CN"/>
          </a:p>
        </p:txBody>
      </p:sp>
      <p:sp>
        <p:nvSpPr>
          <p:cNvPr id="6"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1800" dirty="0" smtClean="0">
                <a:latin typeface="楷体" panose="02010609060101010101" pitchFamily="49" charset="-122"/>
                <a:ea typeface="楷体" panose="02010609060101010101" pitchFamily="49" charset="-122"/>
              </a:rPr>
              <a:t>信</a:t>
            </a:r>
            <a:r>
              <a:rPr lang="zh-CN" altLang="en-US" sz="1800" dirty="0">
                <a:latin typeface="楷体" panose="02010609060101010101" pitchFamily="49" charset="-122"/>
                <a:ea typeface="楷体" panose="02010609060101010101" pitchFamily="49" charset="-122"/>
              </a:rPr>
              <a:t>息抽取任务主要目的是从自然语言文本当中抽取出特定领域的实体</a:t>
            </a:r>
            <a:r>
              <a:rPr lang="en-US" altLang="zh-CN" sz="1800" dirty="0">
                <a:latin typeface="楷体" panose="02010609060101010101" pitchFamily="49" charset="-122"/>
                <a:ea typeface="楷体" panose="02010609060101010101" pitchFamily="49" charset="-122"/>
              </a:rPr>
              <a:t>(Entity)</a:t>
            </a:r>
            <a:r>
              <a:rPr lang="zh-CN" altLang="en-US" sz="1800" dirty="0">
                <a:latin typeface="楷体" panose="02010609060101010101" pitchFamily="49" charset="-122"/>
                <a:ea typeface="楷体" panose="02010609060101010101" pitchFamily="49" charset="-122"/>
              </a:rPr>
              <a:t>、关系</a:t>
            </a:r>
            <a:r>
              <a:rPr lang="en-US" altLang="zh-CN" sz="1800" dirty="0">
                <a:latin typeface="楷体" panose="02010609060101010101" pitchFamily="49" charset="-122"/>
                <a:ea typeface="楷体" panose="02010609060101010101" pitchFamily="49" charset="-122"/>
              </a:rPr>
              <a:t>(Relation)</a:t>
            </a:r>
            <a:r>
              <a:rPr lang="zh-CN" altLang="en-US" sz="1800" dirty="0">
                <a:latin typeface="楷体" panose="02010609060101010101" pitchFamily="49" charset="-122"/>
                <a:ea typeface="楷体" panose="02010609060101010101" pitchFamily="49" charset="-122"/>
              </a:rPr>
              <a:t>、事件</a:t>
            </a:r>
            <a:r>
              <a:rPr lang="en-US" altLang="zh-CN" sz="1800" dirty="0">
                <a:latin typeface="楷体" panose="02010609060101010101" pitchFamily="49" charset="-122"/>
                <a:ea typeface="楷体" panose="02010609060101010101" pitchFamily="49" charset="-122"/>
              </a:rPr>
              <a:t>(Event)</a:t>
            </a:r>
            <a:r>
              <a:rPr lang="zh-CN" altLang="en-US" sz="1800" dirty="0">
                <a:latin typeface="楷体" panose="02010609060101010101" pitchFamily="49" charset="-122"/>
                <a:ea typeface="楷体" panose="02010609060101010101" pitchFamily="49" charset="-122"/>
              </a:rPr>
              <a:t>等信息</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094" y="2280356"/>
            <a:ext cx="6423050" cy="3596569"/>
          </a:xfrm>
          <a:prstGeom prst="rect">
            <a:avLst/>
          </a:prstGeom>
        </p:spPr>
      </p:pic>
    </p:spTree>
    <p:extLst>
      <p:ext uri="{BB962C8B-B14F-4D97-AF65-F5344CB8AC3E}">
        <p14:creationId xmlns:p14="http://schemas.microsoft.com/office/powerpoint/2010/main" val="4017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实体关系抽取的主要任务是识别非结构化文本中出现的实体并确定实体之间的语义关</a:t>
            </a:r>
            <a:r>
              <a:rPr lang="zh-CN" altLang="en-US" sz="1800" dirty="0" smtClean="0">
                <a:latin typeface="楷体" panose="02010609060101010101" pitchFamily="49" charset="-122"/>
                <a:ea typeface="楷体" panose="02010609060101010101" pitchFamily="49" charset="-122"/>
              </a:rPr>
              <a:t>系</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54228"/>
            <a:ext cx="7629004" cy="351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6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a:t>
            </a:r>
            <a:r>
              <a:rPr lang="zh-CN" altLang="en-US" sz="2400" dirty="0" smtClean="0">
                <a:latin typeface="黑体" panose="02010609060101010101" pitchFamily="49" charset="-122"/>
                <a:ea typeface="黑体" panose="02010609060101010101" pitchFamily="49" charset="-122"/>
              </a:rPr>
              <a:t>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28438</TotalTime>
  <Words>2408</Words>
  <Application>Microsoft Office PowerPoint</Application>
  <PresentationFormat>全屏显示(4:3)</PresentationFormat>
  <Paragraphs>302</Paragraphs>
  <Slides>30</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黑体</vt:lpstr>
      <vt:lpstr>华文新魏</vt:lpstr>
      <vt:lpstr>楷体</vt:lpstr>
      <vt:lpstr>宋体</vt:lpstr>
      <vt:lpstr>微软雅黑</vt:lpstr>
      <vt:lpstr>Arial</vt:lpstr>
      <vt:lpstr>Cambria Math</vt:lpstr>
      <vt:lpstr>Times New Roman</vt:lpstr>
      <vt:lpstr>Wingdings</vt:lpstr>
      <vt:lpstr>Axis</vt:lpstr>
      <vt:lpstr>Microsoft Visio 绘图</vt:lpstr>
      <vt:lpstr>基于卷积神经网络的实体关系抽取研究</vt:lpstr>
      <vt:lpstr>报告提纲</vt:lpstr>
      <vt:lpstr>报告提纲</vt:lpstr>
      <vt:lpstr>研究背景</vt:lpstr>
      <vt:lpstr>问题描述</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对比实验</vt:lpstr>
      <vt:lpstr>对比实验</vt:lpstr>
      <vt:lpstr>实验对比</vt:lpstr>
      <vt:lpstr>报告提纲</vt:lpstr>
      <vt:lpstr>问题描述</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1828</cp:revision>
  <dcterms:created xsi:type="dcterms:W3CDTF">2005-03-03T04:54:54Z</dcterms:created>
  <dcterms:modified xsi:type="dcterms:W3CDTF">2017-05-15T13:09:59Z</dcterms:modified>
</cp:coreProperties>
</file>