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98" r:id="rId2"/>
    <p:sldId id="641" r:id="rId3"/>
    <p:sldId id="645" r:id="rId4"/>
    <p:sldId id="441" r:id="rId5"/>
    <p:sldId id="632" r:id="rId6"/>
    <p:sldId id="643" r:id="rId7"/>
    <p:sldId id="633" r:id="rId8"/>
    <p:sldId id="635" r:id="rId9"/>
    <p:sldId id="644" r:id="rId10"/>
    <p:sldId id="634" r:id="rId11"/>
    <p:sldId id="639" r:id="rId12"/>
    <p:sldId id="646" r:id="rId13"/>
    <p:sldId id="640" r:id="rId14"/>
    <p:sldId id="631" r:id="rId15"/>
    <p:sldId id="647" r:id="rId16"/>
    <p:sldId id="637" r:id="rId17"/>
    <p:sldId id="630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0DDFC"/>
    <a:srgbClr val="B9D4DD"/>
    <a:srgbClr val="CC3300"/>
    <a:srgbClr val="CC0000"/>
    <a:srgbClr val="3399FF"/>
    <a:srgbClr val="9999FF"/>
    <a:srgbClr val="FF9999"/>
    <a:srgbClr val="FF6600"/>
    <a:srgbClr val="92FA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538" autoAdjust="0"/>
    <p:restoredTop sz="94682" autoAdjust="0"/>
  </p:normalViewPr>
  <p:slideViewPr>
    <p:cSldViewPr snapToObjects="1">
      <p:cViewPr varScale="1">
        <p:scale>
          <a:sx n="114" d="100"/>
          <a:sy n="114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8"/>
    </p:cViewPr>
  </p:sorterViewPr>
  <p:notesViewPr>
    <p:cSldViewPr snapToObjects="1"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6609B0A-33CF-4657-AA27-06B27749ED71}" type="datetimeFigureOut">
              <a:rPr lang="zh-CN" altLang="en-US"/>
              <a:pPr>
                <a:defRPr/>
              </a:pPr>
              <a:t>2015/11/1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C927803-1111-4E4F-A237-2096766C5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9962B10-8FA4-48EF-A926-0F712570F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28832-DB7F-4C17-8F57-A60D0F47A8D8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82491-6CDA-4D42-988D-DAE4137C3407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5" descr="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778500"/>
            <a:ext cx="2590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2286000"/>
            <a:ext cx="8291513" cy="1143000"/>
          </a:xfrm>
        </p:spPr>
        <p:txBody>
          <a:bodyPr/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8313" y="5805488"/>
            <a:ext cx="3352800" cy="609600"/>
          </a:xfrm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zh-CN" altLang="en-US"/>
              <a:t>单击此处编辑作者名称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188913"/>
            <a:ext cx="2141537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275388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39800"/>
            <a:ext cx="4208463" cy="569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939800"/>
            <a:ext cx="4208462" cy="569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-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88913"/>
            <a:ext cx="85693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39800"/>
            <a:ext cx="8569325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imes New Roman" pitchFamily="18" charset="0"/>
          <a:ea typeface="幼圆" pitchFamily="49" charset="-122"/>
        </a:defRPr>
      </a:lvl9pPr>
    </p:titleStyle>
    <p:bodyStyle>
      <a:lvl1pPr marL="261938" indent="-261938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57188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600">
          <a:solidFill>
            <a:schemeClr val="tx1"/>
          </a:solidFill>
          <a:latin typeface="+mn-lt"/>
          <a:ea typeface="+mn-ea"/>
        </a:defRPr>
      </a:lvl2pPr>
      <a:lvl3pPr marL="1436688" indent="-357188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  <a:ea typeface="+mn-ea"/>
        </a:defRPr>
      </a:lvl3pPr>
      <a:lvl4pPr marL="1973263" indent="-357188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200">
          <a:solidFill>
            <a:schemeClr val="tx1"/>
          </a:solidFill>
          <a:latin typeface="+mn-lt"/>
          <a:ea typeface="+mn-ea"/>
        </a:defRPr>
      </a:lvl4pPr>
      <a:lvl5pPr marL="2513013" indent="-277813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000">
          <a:solidFill>
            <a:schemeClr val="tx1"/>
          </a:solidFill>
          <a:latin typeface="+mn-lt"/>
          <a:ea typeface="+mn-ea"/>
        </a:defRPr>
      </a:lvl5pPr>
      <a:lvl6pPr marL="2970213" indent="-277813" algn="l" rtl="0" fontAlgn="base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000">
          <a:solidFill>
            <a:schemeClr val="tx1"/>
          </a:solidFill>
          <a:latin typeface="+mn-lt"/>
          <a:ea typeface="+mn-ea"/>
        </a:defRPr>
      </a:lvl6pPr>
      <a:lvl7pPr marL="3427413" indent="-277813" algn="l" rtl="0" fontAlgn="base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000">
          <a:solidFill>
            <a:schemeClr val="tx1"/>
          </a:solidFill>
          <a:latin typeface="+mn-lt"/>
          <a:ea typeface="+mn-ea"/>
        </a:defRPr>
      </a:lvl7pPr>
      <a:lvl8pPr marL="3884613" indent="-277813" algn="l" rtl="0" fontAlgn="base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000">
          <a:solidFill>
            <a:schemeClr val="tx1"/>
          </a:solidFill>
          <a:latin typeface="+mn-lt"/>
          <a:ea typeface="+mn-ea"/>
        </a:defRPr>
      </a:lvl8pPr>
      <a:lvl9pPr marL="4341813" indent="-277813" algn="l" rtl="0" fontAlgn="base">
        <a:lnSpc>
          <a:spcPct val="135000"/>
        </a:lnSpc>
        <a:spcBef>
          <a:spcPct val="20000"/>
        </a:spcBef>
        <a:spcAft>
          <a:spcPct val="0"/>
        </a:spcAft>
        <a:buBlip>
          <a:blip r:embed="rId15"/>
        </a:buBlip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1905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zh-CN" sz="4000" kern="1200" smtClean="0">
                <a:latin typeface="Arial" pitchFamily="34" charset="0"/>
                <a:ea typeface="宋体" pitchFamily="2" charset="-122"/>
                <a:cs typeface="+mn-cs"/>
              </a:rPr>
              <a:t>RPC</a:t>
            </a:r>
            <a:r>
              <a:rPr lang="zh-CN" altLang="en-US" sz="4000" kern="1200" dirty="0" smtClean="0">
                <a:latin typeface="Arial" pitchFamily="34" charset="0"/>
                <a:ea typeface="宋体" pitchFamily="2" charset="-122"/>
                <a:cs typeface="+mn-cs"/>
              </a:rPr>
              <a:t>框架</a:t>
            </a:r>
            <a:r>
              <a:rPr lang="en-US" altLang="zh-CN" sz="4000" kern="1200" dirty="0" smtClean="0">
                <a:latin typeface="Arial" pitchFamily="34" charset="0"/>
                <a:ea typeface="宋体" pitchFamily="2" charset="-122"/>
                <a:cs typeface="+mn-cs"/>
              </a:rPr>
              <a:t>Keystone</a:t>
            </a:r>
            <a:r>
              <a:rPr lang="zh-CN" altLang="en-US" sz="4000" kern="1200" dirty="0" smtClean="0">
                <a:latin typeface="Arial" pitchFamily="34" charset="0"/>
                <a:ea typeface="宋体" pitchFamily="2" charset="-122"/>
                <a:cs typeface="+mn-cs"/>
              </a:rPr>
              <a:t>介绍</a:t>
            </a:r>
            <a:endParaRPr lang="zh-CN" altLang="zh-CN" sz="4000" kern="1200" dirty="0" smtClean="0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06551" y="3648078"/>
            <a:ext cx="4953000" cy="914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sz="2400" dirty="0" err="1" smtClean="0"/>
              <a:t>qingquanwu</a:t>
            </a:r>
            <a:endParaRPr lang="zh-CN" altLang="zh-CN" sz="2400" dirty="0" smtClean="0"/>
          </a:p>
          <a:p>
            <a:pPr marL="0" indent="0" algn="ctr" eaLnBrk="1" hangingPunct="1"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smtClean="0"/>
              <a:t>	</a:t>
            </a:r>
            <a:r>
              <a:rPr lang="en-US" altLang="zh-CN" smtClean="0"/>
              <a:t>2015-05-17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线程池调用策略的改良</a:t>
            </a:r>
            <a:endParaRPr lang="zh-CN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9518" y="1274733"/>
            <a:ext cx="8229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mtClean="0">
                <a:latin typeface="宋体" pitchFamily="2" charset="-122"/>
              </a:rPr>
              <a:t>keystone</a:t>
            </a:r>
            <a:r>
              <a:rPr lang="zh-CN" altLang="en-US" smtClean="0">
                <a:latin typeface="宋体" pitchFamily="2" charset="-122"/>
              </a:rPr>
              <a:t>摒弃</a:t>
            </a:r>
            <a:r>
              <a:rPr lang="en-US" altLang="zh-CN" smtClean="0">
                <a:latin typeface="宋体" pitchFamily="2" charset="-122"/>
              </a:rPr>
              <a:t>JDK</a:t>
            </a:r>
            <a:r>
              <a:rPr lang="zh-CN" altLang="en-US" smtClean="0">
                <a:latin typeface="宋体" pitchFamily="2" charset="-122"/>
              </a:rPr>
              <a:t>的原生线程池，采</a:t>
            </a:r>
            <a:r>
              <a:rPr lang="zh-CN" altLang="en-US" dirty="0">
                <a:latin typeface="宋体" pitchFamily="2" charset="-122"/>
              </a:rPr>
              <a:t>用定制化的线程池调用策略，有效保证服务抖动时避免延时放大的问题，让业务运行更可靠，放心，有效减少不必要的</a:t>
            </a:r>
            <a:r>
              <a:rPr lang="zh-CN" altLang="en-US" dirty="0" smtClean="0">
                <a:latin typeface="宋体" pitchFamily="2" charset="-122"/>
              </a:rPr>
              <a:t>抖动。</a:t>
            </a: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过载保护与防雪崩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81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4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7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48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010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4478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正常入队</a:t>
            </a:r>
          </a:p>
        </p:txBody>
      </p:sp>
      <p:sp>
        <p:nvSpPr>
          <p:cNvPr id="28" name="右箭头 27"/>
          <p:cNvSpPr/>
          <p:nvPr/>
        </p:nvSpPr>
        <p:spPr>
          <a:xfrm>
            <a:off x="70104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业务处理</a:t>
            </a:r>
          </a:p>
        </p:txBody>
      </p:sp>
      <p:sp>
        <p:nvSpPr>
          <p:cNvPr id="29" name="右箭头 28"/>
          <p:cNvSpPr/>
          <p:nvPr/>
        </p:nvSpPr>
        <p:spPr>
          <a:xfrm rot="19359148">
            <a:off x="13462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请求过载，拒绝</a:t>
            </a:r>
            <a:endParaRPr lang="en-US" altLang="zh-CN" sz="1200" dirty="0"/>
          </a:p>
        </p:txBody>
      </p:sp>
      <p:sp>
        <p:nvSpPr>
          <p:cNvPr id="30" name="右箭头 29"/>
          <p:cNvSpPr/>
          <p:nvPr/>
        </p:nvSpPr>
        <p:spPr>
          <a:xfrm rot="19359148">
            <a:off x="69850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超时请求，拒绝</a:t>
            </a:r>
            <a:endParaRPr lang="en-US" altLang="zh-CN" sz="1200" dirty="0"/>
          </a:p>
        </p:txBody>
      </p:sp>
      <p:sp>
        <p:nvSpPr>
          <p:cNvPr id="31" name="矩形标注 30"/>
          <p:cNvSpPr/>
          <p:nvPr/>
        </p:nvSpPr>
        <p:spPr>
          <a:xfrm>
            <a:off x="4495800" y="1676400"/>
            <a:ext cx="1524000" cy="304800"/>
          </a:xfrm>
          <a:prstGeom prst="wedgeRectCallout">
            <a:avLst>
              <a:gd name="adj1" fmla="val -45000"/>
              <a:gd name="adj2" fmla="val 16250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zh-CN" altLang="en-US" sz="1200" dirty="0"/>
              <a:t>请求队列</a:t>
            </a:r>
          </a:p>
        </p:txBody>
      </p: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1.</a:t>
            </a:r>
            <a:r>
              <a:rPr lang="zh-CN" altLang="en-US">
                <a:latin typeface="宋体" pitchFamily="2" charset="-122"/>
              </a:rPr>
              <a:t>请求队列过载保护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818" y="3502026"/>
            <a:ext cx="79359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mtClean="0">
                <a:latin typeface="+mj-ea"/>
              </a:rPr>
              <a:t>系统过载不死撑：与大部分网络通信框架类似，</a:t>
            </a:r>
            <a:r>
              <a:rPr lang="en-US" altLang="zh-CN" smtClean="0">
                <a:latin typeface="+mj-ea"/>
              </a:rPr>
              <a:t>keystone</a:t>
            </a:r>
            <a:r>
              <a:rPr lang="zh-CN" altLang="en-US" smtClean="0">
                <a:latin typeface="+mj-ea"/>
              </a:rPr>
              <a:t>也采用了请求队列的方式来存储接收到的</a:t>
            </a:r>
            <a:r>
              <a:rPr lang="en-US" altLang="zh-CN" smtClean="0">
                <a:latin typeface="+mj-ea"/>
              </a:rPr>
              <a:t>Request</a:t>
            </a:r>
            <a:r>
              <a:rPr lang="zh-CN" altLang="en-US" smtClean="0">
                <a:latin typeface="+mj-ea"/>
              </a:rPr>
              <a:t>，并交由业务线程进行处理。每个应用都有相应的处理瓶颈，假设一个服务的处理请求的瓶颈是</a:t>
            </a:r>
            <a:r>
              <a:rPr lang="en-US" altLang="zh-CN" smtClean="0">
                <a:latin typeface="+mj-ea"/>
              </a:rPr>
              <a:t>10W</a:t>
            </a:r>
            <a:r>
              <a:rPr lang="zh-CN" altLang="en-US" smtClean="0">
                <a:latin typeface="+mj-ea"/>
              </a:rPr>
              <a:t>，那么当系统请求队列中请求数达到</a:t>
            </a:r>
            <a:r>
              <a:rPr lang="en-US" altLang="zh-CN" smtClean="0">
                <a:latin typeface="+mj-ea"/>
              </a:rPr>
              <a:t>10W</a:t>
            </a:r>
            <a:r>
              <a:rPr lang="zh-CN" altLang="en-US" smtClean="0">
                <a:latin typeface="+mj-ea"/>
              </a:rPr>
              <a:t>，服务进程已经处于</a:t>
            </a:r>
            <a:r>
              <a:rPr lang="en-US" altLang="zh-CN" smtClean="0">
                <a:latin typeface="+mj-ea"/>
              </a:rPr>
              <a:t>BUSY</a:t>
            </a:r>
            <a:r>
              <a:rPr lang="zh-CN" altLang="en-US" smtClean="0">
                <a:latin typeface="+mj-ea"/>
              </a:rPr>
              <a:t>状态，后续请求再进入队列也无太大意义，并有可能会导致服务缓慢甚者导致</a:t>
            </a:r>
            <a:r>
              <a:rPr lang="en-US" altLang="zh-CN" smtClean="0">
                <a:latin typeface="+mj-ea"/>
              </a:rPr>
              <a:t>”</a:t>
            </a:r>
            <a:r>
              <a:rPr lang="zh-CN" altLang="en-US" smtClean="0">
                <a:latin typeface="+mj-ea"/>
              </a:rPr>
              <a:t>雪崩</a:t>
            </a:r>
            <a:r>
              <a:rPr lang="en-US" altLang="zh-CN" smtClean="0">
                <a:latin typeface="+mj-ea"/>
              </a:rPr>
              <a:t>”</a:t>
            </a:r>
            <a:r>
              <a:rPr lang="zh-CN" altLang="en-US" smtClean="0">
                <a:latin typeface="+mj-ea"/>
              </a:rPr>
              <a:t>效果。</a:t>
            </a:r>
            <a:r>
              <a:rPr lang="en-US" altLang="zh-CN" smtClean="0">
                <a:latin typeface="+mj-ea"/>
              </a:rPr>
              <a:t>keystone-server</a:t>
            </a:r>
            <a:r>
              <a:rPr lang="zh-CN" altLang="en-US" smtClean="0">
                <a:latin typeface="+mj-ea"/>
              </a:rPr>
              <a:t>通过配置的方式设置请求队列的大小，对超过请求队列的请求，拒绝入队列，保护服务。</a:t>
            </a:r>
            <a:endParaRPr lang="en-US" altLang="zh-CN" smtClean="0">
              <a:latin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过载保护与防雪崩策略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81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4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7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48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010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4478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正常入队</a:t>
            </a:r>
          </a:p>
        </p:txBody>
      </p:sp>
      <p:sp>
        <p:nvSpPr>
          <p:cNvPr id="28" name="右箭头 27"/>
          <p:cNvSpPr/>
          <p:nvPr/>
        </p:nvSpPr>
        <p:spPr>
          <a:xfrm>
            <a:off x="70104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业务处理</a:t>
            </a:r>
          </a:p>
        </p:txBody>
      </p:sp>
      <p:sp>
        <p:nvSpPr>
          <p:cNvPr id="29" name="右箭头 28"/>
          <p:cNvSpPr/>
          <p:nvPr/>
        </p:nvSpPr>
        <p:spPr>
          <a:xfrm rot="19359148">
            <a:off x="13462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请求过载，拒绝</a:t>
            </a:r>
            <a:endParaRPr lang="en-US" altLang="zh-CN" sz="1200" dirty="0"/>
          </a:p>
        </p:txBody>
      </p:sp>
      <p:sp>
        <p:nvSpPr>
          <p:cNvPr id="30" name="右箭头 29"/>
          <p:cNvSpPr/>
          <p:nvPr/>
        </p:nvSpPr>
        <p:spPr>
          <a:xfrm rot="19359148">
            <a:off x="69850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超时请求，拒绝</a:t>
            </a:r>
            <a:endParaRPr lang="en-US" altLang="zh-CN" sz="1200" dirty="0"/>
          </a:p>
        </p:txBody>
      </p:sp>
      <p:sp>
        <p:nvSpPr>
          <p:cNvPr id="31" name="矩形标注 30"/>
          <p:cNvSpPr/>
          <p:nvPr/>
        </p:nvSpPr>
        <p:spPr>
          <a:xfrm>
            <a:off x="4495800" y="1676400"/>
            <a:ext cx="1524000" cy="304800"/>
          </a:xfrm>
          <a:prstGeom prst="wedgeRectCallout">
            <a:avLst>
              <a:gd name="adj1" fmla="val -45000"/>
              <a:gd name="adj2" fmla="val 16250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zh-CN" altLang="en-US" sz="1200" dirty="0"/>
              <a:t>请求队列</a:t>
            </a:r>
          </a:p>
        </p:txBody>
      </p: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1.</a:t>
            </a:r>
            <a:r>
              <a:rPr lang="zh-CN" altLang="en-US">
                <a:latin typeface="宋体" pitchFamily="2" charset="-122"/>
              </a:rPr>
              <a:t>请求队列过载保护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818" y="3502026"/>
            <a:ext cx="765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mtClean="0">
                <a:latin typeface="+mj-ea"/>
              </a:rPr>
              <a:t>系统过载不死撑：</a:t>
            </a:r>
            <a:endParaRPr lang="en-US" altLang="zh-CN" smtClean="0">
              <a:latin typeface="+mj-ea"/>
            </a:endParaRPr>
          </a:p>
          <a:p>
            <a:pPr marL="457200" indent="-457200" algn="l"/>
            <a:r>
              <a:rPr lang="zh-CN" altLang="en-US" smtClean="0">
                <a:latin typeface="+mj-ea"/>
              </a:rPr>
              <a:t>      假设一个服务的处理请求的瓶颈是</a:t>
            </a:r>
            <a:r>
              <a:rPr lang="en-US" altLang="zh-CN" smtClean="0">
                <a:latin typeface="+mj-ea"/>
              </a:rPr>
              <a:t>10W</a:t>
            </a:r>
            <a:r>
              <a:rPr lang="zh-CN" altLang="en-US" smtClean="0">
                <a:latin typeface="+mj-ea"/>
              </a:rPr>
              <a:t>，那么当系统请求队列中请求数达到</a:t>
            </a:r>
            <a:r>
              <a:rPr lang="en-US" altLang="zh-CN" smtClean="0">
                <a:latin typeface="+mj-ea"/>
              </a:rPr>
              <a:t>10W</a:t>
            </a:r>
            <a:r>
              <a:rPr lang="zh-CN" altLang="en-US" smtClean="0">
                <a:latin typeface="+mj-ea"/>
              </a:rPr>
              <a:t>，服务已处于</a:t>
            </a:r>
            <a:r>
              <a:rPr lang="en-US" altLang="zh-CN" smtClean="0">
                <a:latin typeface="+mj-ea"/>
              </a:rPr>
              <a:t>BUSY</a:t>
            </a:r>
            <a:r>
              <a:rPr lang="zh-CN" altLang="en-US" smtClean="0">
                <a:latin typeface="+mj-ea"/>
              </a:rPr>
              <a:t>状态，后续请求再进入队列也无太大意义，并有可能会导致服务缓慢甚者</a:t>
            </a:r>
            <a:r>
              <a:rPr lang="en-US" altLang="zh-CN" smtClean="0">
                <a:latin typeface="+mj-ea"/>
              </a:rPr>
              <a:t>OOM</a:t>
            </a:r>
            <a:r>
              <a:rPr lang="zh-CN" altLang="en-US" smtClean="0">
                <a:latin typeface="+mj-ea"/>
              </a:rPr>
              <a:t>，导致</a:t>
            </a:r>
            <a:r>
              <a:rPr lang="en-US" altLang="zh-CN" smtClean="0">
                <a:latin typeface="+mj-ea"/>
              </a:rPr>
              <a:t>”</a:t>
            </a:r>
            <a:r>
              <a:rPr lang="zh-CN" altLang="en-US" smtClean="0">
                <a:latin typeface="+mj-ea"/>
              </a:rPr>
              <a:t>雪崩</a:t>
            </a:r>
            <a:r>
              <a:rPr lang="en-US" altLang="zh-CN" smtClean="0">
                <a:latin typeface="+mj-ea"/>
              </a:rPr>
              <a:t>”</a:t>
            </a:r>
            <a:r>
              <a:rPr lang="zh-CN" altLang="en-US" smtClean="0">
                <a:latin typeface="+mj-ea"/>
              </a:rPr>
              <a:t>效果。</a:t>
            </a:r>
            <a:endParaRPr lang="en-US" altLang="zh-CN" smtClean="0">
              <a:latin typeface="+mj-ea"/>
            </a:endParaRPr>
          </a:p>
          <a:p>
            <a:pPr marL="457200" indent="-457200" algn="l"/>
            <a:r>
              <a:rPr lang="en-US" altLang="zh-CN" smtClean="0">
                <a:latin typeface="+mj-ea"/>
              </a:rPr>
              <a:t>      keystone</a:t>
            </a:r>
            <a:r>
              <a:rPr lang="zh-CN" altLang="en-US" smtClean="0">
                <a:latin typeface="+mj-ea"/>
              </a:rPr>
              <a:t>可通过配置设置请求队列的大小，对超过请求队列的请求，拒绝入队列，保护服务。</a:t>
            </a:r>
            <a:endParaRPr lang="en-US" altLang="zh-CN" smtClean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过载保护与防雪崩策略</a:t>
            </a:r>
          </a:p>
        </p:txBody>
      </p:sp>
      <p:sp>
        <p:nvSpPr>
          <p:cNvPr id="4" name="矩形 3"/>
          <p:cNvSpPr/>
          <p:nvPr/>
        </p:nvSpPr>
        <p:spPr>
          <a:xfrm>
            <a:off x="2438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81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24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8674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48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01000" y="2438400"/>
            <a:ext cx="1143000" cy="500063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14478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正常入队</a:t>
            </a:r>
          </a:p>
        </p:txBody>
      </p:sp>
      <p:sp>
        <p:nvSpPr>
          <p:cNvPr id="28" name="右箭头 27"/>
          <p:cNvSpPr/>
          <p:nvPr/>
        </p:nvSpPr>
        <p:spPr>
          <a:xfrm>
            <a:off x="7010400" y="2438400"/>
            <a:ext cx="990600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业务处理</a:t>
            </a:r>
          </a:p>
        </p:txBody>
      </p:sp>
      <p:sp>
        <p:nvSpPr>
          <p:cNvPr id="29" name="右箭头 28"/>
          <p:cNvSpPr/>
          <p:nvPr/>
        </p:nvSpPr>
        <p:spPr>
          <a:xfrm rot="19359148">
            <a:off x="13462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请求过载，拒绝</a:t>
            </a:r>
            <a:endParaRPr lang="en-US" altLang="zh-CN" sz="1200" dirty="0"/>
          </a:p>
        </p:txBody>
      </p:sp>
      <p:sp>
        <p:nvSpPr>
          <p:cNvPr id="30" name="右箭头 29"/>
          <p:cNvSpPr/>
          <p:nvPr/>
        </p:nvSpPr>
        <p:spPr>
          <a:xfrm rot="19359148">
            <a:off x="6985000" y="1735138"/>
            <a:ext cx="1603375" cy="457200"/>
          </a:xfrm>
          <a:prstGeom prst="rightArrow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1200" dirty="0"/>
              <a:t>超时请求，拒绝</a:t>
            </a:r>
            <a:endParaRPr lang="en-US" altLang="zh-CN" sz="1200" dirty="0"/>
          </a:p>
        </p:txBody>
      </p:sp>
      <p:sp>
        <p:nvSpPr>
          <p:cNvPr id="31" name="矩形标注 30"/>
          <p:cNvSpPr/>
          <p:nvPr/>
        </p:nvSpPr>
        <p:spPr>
          <a:xfrm>
            <a:off x="4495800" y="1676400"/>
            <a:ext cx="1524000" cy="304800"/>
          </a:xfrm>
          <a:prstGeom prst="wedgeRectCallout">
            <a:avLst>
              <a:gd name="adj1" fmla="val -45000"/>
              <a:gd name="adj2" fmla="val 162503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zh-CN" altLang="en-US" sz="1200" dirty="0"/>
              <a:t>请求队列</a:t>
            </a:r>
          </a:p>
        </p:txBody>
      </p:sp>
      <p:sp>
        <p:nvSpPr>
          <p:cNvPr id="9230" name="TextBox 4"/>
          <p:cNvSpPr txBox="1">
            <a:spLocks noChangeArrowheads="1"/>
          </p:cNvSpPr>
          <p:nvPr/>
        </p:nvSpPr>
        <p:spPr bwMode="auto">
          <a:xfrm>
            <a:off x="304800" y="1066800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宋体" pitchFamily="2" charset="-122"/>
              </a:rPr>
              <a:t>1.</a:t>
            </a:r>
            <a:r>
              <a:rPr lang="zh-CN" altLang="en-US">
                <a:latin typeface="宋体" pitchFamily="2" charset="-122"/>
              </a:rPr>
              <a:t>请求队列过载保护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819" y="3429000"/>
            <a:ext cx="7622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mtClean="0">
                <a:latin typeface="+mj-ea"/>
              </a:rPr>
              <a:t>超时请求拒绝执行：</a:t>
            </a:r>
            <a:endParaRPr lang="en-US" altLang="zh-CN" smtClean="0">
              <a:latin typeface="+mj-ea"/>
            </a:endParaRPr>
          </a:p>
          <a:p>
            <a:pPr marL="457200" indent="-457200" algn="l"/>
            <a:r>
              <a:rPr lang="zh-CN" altLang="en-US" smtClean="0">
                <a:latin typeface="+mj-ea"/>
              </a:rPr>
              <a:t>       假设一个</a:t>
            </a:r>
            <a:r>
              <a:rPr lang="en-US" altLang="zh-CN" smtClean="0">
                <a:latin typeface="+mj-ea"/>
              </a:rPr>
              <a:t>Request</a:t>
            </a:r>
            <a:r>
              <a:rPr lang="zh-CN" altLang="en-US" smtClean="0">
                <a:latin typeface="+mj-ea"/>
              </a:rPr>
              <a:t>在队列中呆了很长的时间</a:t>
            </a:r>
            <a:r>
              <a:rPr lang="en-US" altLang="zh-CN" smtClean="0">
                <a:latin typeface="+mj-ea"/>
              </a:rPr>
              <a:t>(</a:t>
            </a:r>
            <a:r>
              <a:rPr lang="zh-CN" altLang="en-US" smtClean="0">
                <a:latin typeface="+mj-ea"/>
              </a:rPr>
              <a:t>例如</a:t>
            </a:r>
            <a:r>
              <a:rPr lang="en-US" altLang="zh-CN" smtClean="0">
                <a:latin typeface="+mj-ea"/>
              </a:rPr>
              <a:t>10s)</a:t>
            </a:r>
            <a:r>
              <a:rPr lang="zh-CN" altLang="en-US" smtClean="0">
                <a:latin typeface="+mj-ea"/>
              </a:rPr>
              <a:t>，客户端调用的超时时间为</a:t>
            </a:r>
            <a:r>
              <a:rPr lang="en-US" altLang="zh-CN" smtClean="0">
                <a:latin typeface="+mj-ea"/>
              </a:rPr>
              <a:t>5s</a:t>
            </a:r>
            <a:r>
              <a:rPr lang="zh-CN" altLang="en-US" smtClean="0">
                <a:latin typeface="+mj-ea"/>
              </a:rPr>
              <a:t>，那么当该请求出队列时，业务线程再处理该请求的意义不大，因为客户端早已调用超时失败。</a:t>
            </a:r>
            <a:endParaRPr lang="en-US" altLang="zh-CN" smtClean="0">
              <a:latin typeface="+mj-ea"/>
            </a:endParaRPr>
          </a:p>
          <a:p>
            <a:pPr marL="457200" indent="-457200" algn="l"/>
            <a:r>
              <a:rPr lang="en-US" altLang="zh-CN" smtClean="0">
                <a:latin typeface="+mj-ea"/>
              </a:rPr>
              <a:t>       keystone</a:t>
            </a:r>
            <a:r>
              <a:rPr lang="zh-CN" altLang="en-US" smtClean="0">
                <a:latin typeface="+mj-ea"/>
              </a:rPr>
              <a:t>可配置请求等待处理超时时间，对于超时请求拒绝执行</a:t>
            </a:r>
            <a:endParaRPr lang="en-US" altLang="zh-CN" smtClean="0">
              <a:latin typeface="+mj-ea"/>
            </a:endParaRPr>
          </a:p>
          <a:p>
            <a:pPr marL="457200" indent="-457200" algn="l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同步、异步、并行、单向多种调用方式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108" y="1457297"/>
            <a:ext cx="7047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mtClean="0"/>
              <a:t>有限支持</a:t>
            </a:r>
            <a:r>
              <a:rPr lang="en-US" altLang="zh-CN" smtClean="0"/>
              <a:t>HTTP Servlet</a:t>
            </a:r>
            <a:r>
              <a:rPr lang="zh-CN" altLang="en-US" smtClean="0"/>
              <a:t>以及</a:t>
            </a:r>
            <a:r>
              <a:rPr lang="en-US" altLang="zh-CN" smtClean="0"/>
              <a:t>Filter</a:t>
            </a:r>
            <a:r>
              <a:rPr lang="zh-CN" altLang="en-US" smtClean="0"/>
              <a:t>接口，足够支撑</a:t>
            </a:r>
            <a:r>
              <a:rPr lang="en-US" altLang="zh-CN" smtClean="0"/>
              <a:t>Service</a:t>
            </a:r>
            <a:r>
              <a:rPr lang="zh-CN" altLang="en-US" smtClean="0"/>
              <a:t>的运维使用。</a:t>
            </a:r>
            <a:endParaRPr lang="en-US" altLang="zh-CN" smtClean="0"/>
          </a:p>
          <a:p>
            <a:pPr marL="457200" indent="-457200" algn="l"/>
            <a:r>
              <a:rPr lang="zh-CN" altLang="en-US" smtClean="0"/>
              <a:t>使用示例：</a:t>
            </a:r>
            <a:endParaRPr lang="en-US" altLang="zh-CN" smtClean="0"/>
          </a:p>
          <a:p>
            <a:pPr marL="457200" indent="-457200" algn="l">
              <a:buAutoNum type="arabicPeriod"/>
            </a:pPr>
            <a:endParaRPr lang="en-US" altLang="zh-CN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有限支持</a:t>
            </a:r>
            <a:r>
              <a:rPr lang="en-US" altLang="zh-CN" dirty="0" smtClean="0"/>
              <a:t>HTTP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 3.0 API</a:t>
            </a:r>
            <a:r>
              <a:rPr lang="zh-CN" altLang="en-US" dirty="0" smtClean="0"/>
              <a:t>（子集）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5108" y="1457297"/>
            <a:ext cx="7047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zh-CN" altLang="en-US" smtClean="0"/>
              <a:t>有限支持</a:t>
            </a:r>
            <a:r>
              <a:rPr lang="en-US" altLang="zh-CN" smtClean="0"/>
              <a:t>HTTP Servlet</a:t>
            </a:r>
            <a:r>
              <a:rPr lang="zh-CN" altLang="en-US" smtClean="0"/>
              <a:t>以及</a:t>
            </a:r>
            <a:r>
              <a:rPr lang="en-US" altLang="zh-CN" smtClean="0"/>
              <a:t>Filter</a:t>
            </a:r>
            <a:r>
              <a:rPr lang="zh-CN" altLang="en-US" smtClean="0"/>
              <a:t>接口，足够支撑</a:t>
            </a:r>
            <a:r>
              <a:rPr lang="en-US" altLang="zh-CN" smtClean="0"/>
              <a:t>Service</a:t>
            </a:r>
            <a:r>
              <a:rPr lang="zh-CN" altLang="en-US" smtClean="0"/>
              <a:t>的运维使用。</a:t>
            </a:r>
            <a:endParaRPr lang="en-US" altLang="zh-CN" smtClean="0"/>
          </a:p>
          <a:p>
            <a:pPr marL="457200" indent="-457200" algn="l"/>
            <a:r>
              <a:rPr lang="zh-CN" altLang="en-US" smtClean="0"/>
              <a:t>使用示例：</a:t>
            </a:r>
            <a:endParaRPr lang="en-US" altLang="zh-CN" smtClean="0"/>
          </a:p>
          <a:p>
            <a:pPr marL="457200" indent="-457200" algn="l">
              <a:buAutoNum type="arabicPeriod"/>
            </a:pPr>
            <a:endParaRPr lang="en-US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latin typeface="宋体" pitchFamily="2" charset="-122"/>
              </a:rPr>
              <a:t>TAServer</a:t>
            </a:r>
            <a:r>
              <a:rPr lang="zh-CN" altLang="en-US" sz="2800" smtClean="0">
                <a:latin typeface="宋体" pitchFamily="2" charset="-122"/>
              </a:rPr>
              <a:t>性能测试数据</a:t>
            </a:r>
            <a:endParaRPr lang="en-US" altLang="zh-CN" sz="2800" smtClean="0">
              <a:latin typeface="宋体" pitchFamily="2" charset="-122"/>
            </a:endParaRP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457200" y="1143000"/>
            <a:ext cx="822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测试场景：</a:t>
            </a:r>
            <a:r>
              <a:rPr lang="en-US" altLang="zh-CN" sz="1400">
                <a:latin typeface="宋体" pitchFamily="2" charset="-122"/>
              </a:rPr>
              <a:t>linux 2.6.16.60-0.21/</a:t>
            </a:r>
            <a:r>
              <a:rPr lang="en-US" altLang="zh-CN" sz="1400"/>
              <a:t>Intel(R) Xeon(R) CPU X3440 @ 2.53GHz X8/ Mem 8G</a:t>
            </a:r>
            <a:endParaRPr lang="en-US" altLang="zh-CN" sz="1400"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每个线程运行时间：五分钟</a:t>
            </a:r>
            <a:endParaRPr lang="en-US" altLang="zh-CN">
              <a:latin typeface="宋体" pitchFamily="2" charset="-122"/>
            </a:endParaRPr>
          </a:p>
          <a:p>
            <a:endParaRPr lang="en-US" altLang="zh-CN">
              <a:latin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74648" y="1931967"/>
          <a:ext cx="7620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56388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运行线程数</a:t>
                      </a:r>
                      <a:endParaRPr lang="zh-CN" altLang="en-US" sz="1400" dirty="0"/>
                    </a:p>
                  </a:txBody>
                  <a:tcPr>
                    <a:solidFill>
                      <a:srgbClr val="B9D4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运行次数</a:t>
                      </a:r>
                      <a:endParaRPr lang="zh-CN" altLang="en-US" sz="1400" dirty="0"/>
                    </a:p>
                  </a:txBody>
                  <a:tcPr>
                    <a:solidFill>
                      <a:srgbClr val="B9D4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失败次数</a:t>
                      </a:r>
                      <a:endParaRPr lang="zh-CN" altLang="en-US" sz="1400" dirty="0"/>
                    </a:p>
                  </a:txBody>
                  <a:tcPr>
                    <a:solidFill>
                      <a:srgbClr val="B9D4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TPS (</a:t>
                      </a:r>
                      <a:r>
                        <a:rPr lang="zh-CN" altLang="en-US" sz="1400" dirty="0" smtClean="0"/>
                        <a:t>每秒事物处理数</a:t>
                      </a:r>
                      <a:r>
                        <a:rPr lang="en-US" altLang="zh-CN" sz="1400" dirty="0" smtClean="0"/>
                        <a:t>)</a:t>
                      </a:r>
                      <a:endParaRPr lang="zh-CN" altLang="en-US" sz="1400" dirty="0"/>
                    </a:p>
                  </a:txBody>
                  <a:tcPr>
                    <a:solidFill>
                      <a:srgbClr val="B9D4D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DD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39090000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DD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DD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129000</a:t>
                      </a:r>
                      <a:endParaRPr lang="zh-CN" altLang="en-US" sz="1400" dirty="0"/>
                    </a:p>
                  </a:txBody>
                  <a:tcPr>
                    <a:solidFill>
                      <a:srgbClr val="C0DDF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38230000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126000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39480000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130000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95600" y="2667000"/>
            <a:ext cx="2714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000" dirty="0"/>
              <a:t>Q &amp; A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38134" y="1066799"/>
            <a:ext cx="7643865" cy="320199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定位</a:t>
            </a:r>
            <a:endParaRPr lang="en-US" altLang="zh-CN" smtClean="0">
              <a:latin typeface="宋体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架构</a:t>
            </a:r>
            <a:endParaRPr lang="en-US" altLang="zh-CN" smtClean="0">
              <a:latin typeface="宋体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特性</a:t>
            </a:r>
            <a:endParaRPr lang="en-US" altLang="zh-CN" smtClean="0">
              <a:latin typeface="宋体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细节</a:t>
            </a:r>
            <a:endParaRPr lang="en-US" altLang="zh-CN" smtClean="0">
              <a:latin typeface="宋体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数据</a:t>
            </a:r>
            <a:endParaRPr lang="en-US" altLang="zh-CN" smtClean="0">
              <a:latin typeface="宋体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mtClean="0">
                <a:latin typeface="宋体" pitchFamily="2" charset="-122"/>
              </a:rPr>
              <a:t>示例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目标定位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38134" y="1066799"/>
            <a:ext cx="6645367" cy="536551"/>
          </a:xfrm>
        </p:spPr>
        <p:txBody>
          <a:bodyPr/>
          <a:lstStyle/>
          <a:p>
            <a:pPr marL="342900" indent="-342900" algn="ctr">
              <a:buNone/>
            </a:pPr>
            <a:r>
              <a:rPr lang="en-US" altLang="zh-CN" smtClean="0">
                <a:latin typeface="宋体" pitchFamily="2" charset="-122"/>
              </a:rPr>
              <a:t>Keystone</a:t>
            </a:r>
            <a:r>
              <a:rPr lang="zh-CN" altLang="en-US" smtClean="0">
                <a:latin typeface="宋体" pitchFamily="2" charset="-122"/>
              </a:rPr>
              <a:t>是一套</a:t>
            </a:r>
            <a:r>
              <a:rPr lang="en-US" altLang="zh-CN" smtClean="0">
                <a:latin typeface="宋体" pitchFamily="2" charset="-122"/>
              </a:rPr>
              <a:t>RPC</a:t>
            </a:r>
            <a:r>
              <a:rPr lang="zh-CN" altLang="en-US" smtClean="0">
                <a:latin typeface="宋体" pitchFamily="2" charset="-122"/>
              </a:rPr>
              <a:t>框架，定位于中小型系统</a:t>
            </a:r>
            <a:r>
              <a:rPr lang="en-US" altLang="zh-CN" smtClean="0">
                <a:latin typeface="宋体" pitchFamily="2" charset="-122"/>
              </a:rPr>
              <a:t>SOA</a:t>
            </a:r>
            <a:r>
              <a:rPr lang="zh-CN" altLang="en-US" smtClean="0">
                <a:latin typeface="宋体" pitchFamily="2" charset="-122"/>
              </a:rPr>
              <a:t>架构解决方案。</a:t>
            </a:r>
            <a:endParaRPr lang="en-US" altLang="zh-CN" smtClean="0">
              <a:latin typeface="宋体" pitchFamily="2" charset="-122"/>
            </a:endParaRPr>
          </a:p>
          <a:p>
            <a:pPr marL="342900" indent="-342900" algn="ctr">
              <a:buNone/>
            </a:pP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135" y="1603351"/>
            <a:ext cx="7412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smtClean="0">
                <a:latin typeface="+mn-lt"/>
                <a:ea typeface="+mn-ea"/>
              </a:rPr>
              <a:t>         </a:t>
            </a:r>
            <a:r>
              <a:rPr lang="en-US" altLang="zh-CN" sz="1600" smtClean="0">
                <a:latin typeface="+mn-lt"/>
                <a:ea typeface="+mn-ea"/>
              </a:rPr>
              <a:t>1. </a:t>
            </a:r>
            <a:r>
              <a:rPr lang="zh-CN" altLang="en-US" sz="1600" smtClean="0">
                <a:latin typeface="+mn-lt"/>
                <a:ea typeface="+mn-ea"/>
              </a:rPr>
              <a:t>对于中小型企业，尤其是初创型公司，受限于业务规模的不确定性以及资源成本</a:t>
            </a:r>
            <a:r>
              <a:rPr lang="en-US" altLang="zh-CN" sz="1600" smtClean="0">
                <a:latin typeface="+mn-lt"/>
                <a:ea typeface="+mn-ea"/>
              </a:rPr>
              <a:t>(</a:t>
            </a:r>
            <a:r>
              <a:rPr lang="zh-CN" altLang="en-US" sz="1600" smtClean="0">
                <a:latin typeface="+mn-lt"/>
                <a:ea typeface="+mn-ea"/>
              </a:rPr>
              <a:t>时间、人力、学习、硬件等</a:t>
            </a:r>
            <a:r>
              <a:rPr lang="en-US" altLang="zh-CN" sz="1600" smtClean="0">
                <a:latin typeface="+mn-lt"/>
                <a:ea typeface="+mn-ea"/>
              </a:rPr>
              <a:t>)</a:t>
            </a:r>
            <a:r>
              <a:rPr lang="zh-CN" altLang="en-US" sz="1600" smtClean="0">
                <a:latin typeface="+mn-lt"/>
                <a:ea typeface="+mn-ea"/>
              </a:rPr>
              <a:t>的不足，往往无法搭建出一套完善的</a:t>
            </a:r>
            <a:r>
              <a:rPr lang="en-US" altLang="zh-CN" sz="1600" smtClean="0">
                <a:latin typeface="+mn-lt"/>
                <a:ea typeface="+mn-ea"/>
              </a:rPr>
              <a:t>SOA</a:t>
            </a:r>
            <a:r>
              <a:rPr lang="zh-CN" altLang="en-US" sz="1600" smtClean="0">
                <a:latin typeface="+mn-lt"/>
                <a:ea typeface="+mn-ea"/>
              </a:rPr>
              <a:t>系统。</a:t>
            </a:r>
            <a:endParaRPr lang="en-US" altLang="zh-CN" sz="1600" smtClean="0">
              <a:latin typeface="+mn-lt"/>
              <a:ea typeface="+mn-ea"/>
            </a:endParaRPr>
          </a:p>
          <a:p>
            <a:pPr algn="l"/>
            <a:r>
              <a:rPr lang="zh-CN" altLang="en-US" sz="1600" smtClean="0"/>
              <a:t>        </a:t>
            </a:r>
            <a:endParaRPr lang="en-US" altLang="zh-CN" sz="1600" smtClean="0"/>
          </a:p>
          <a:p>
            <a:pPr algn="l"/>
            <a:r>
              <a:rPr lang="zh-CN" altLang="en-US" sz="1600" smtClean="0"/>
              <a:t>        </a:t>
            </a:r>
            <a:r>
              <a:rPr lang="en-US" altLang="zh-CN" sz="1600" smtClean="0"/>
              <a:t>2. </a:t>
            </a:r>
            <a:r>
              <a:rPr lang="zh-CN" altLang="en-US" sz="1600" smtClean="0"/>
              <a:t>对于中小型分布式系统而言，往往只需要</a:t>
            </a:r>
            <a:r>
              <a:rPr lang="en-US" altLang="zh-CN" sz="1600" smtClean="0"/>
              <a:t>SOA</a:t>
            </a:r>
            <a:r>
              <a:rPr lang="zh-CN" altLang="en-US" sz="1600" smtClean="0"/>
              <a:t>的部分功</a:t>
            </a:r>
            <a:r>
              <a:rPr lang="zh-CN" altLang="en-US" sz="1600" smtClean="0"/>
              <a:t>能</a:t>
            </a:r>
            <a:r>
              <a:rPr lang="en-US" altLang="zh-CN" sz="1600" smtClean="0"/>
              <a:t>(</a:t>
            </a:r>
            <a:r>
              <a:rPr lang="zh-CN" altLang="en-US" sz="1600" smtClean="0"/>
              <a:t>主要是</a:t>
            </a:r>
            <a:r>
              <a:rPr lang="en-US" altLang="zh-CN" sz="1600" smtClean="0"/>
              <a:t>RPC)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algn="l"/>
            <a:endParaRPr lang="en-US" altLang="zh-CN" sz="1600" smtClean="0"/>
          </a:p>
          <a:p>
            <a:pPr algn="l"/>
            <a:r>
              <a:rPr lang="en-US" altLang="zh-CN" sz="1600" smtClean="0"/>
              <a:t>        3. </a:t>
            </a:r>
            <a:r>
              <a:rPr lang="zh-CN" altLang="en-US" sz="1600" smtClean="0"/>
              <a:t>完善的</a:t>
            </a:r>
            <a:r>
              <a:rPr lang="en-US" altLang="zh-CN" sz="1600" smtClean="0"/>
              <a:t>SOA</a:t>
            </a:r>
            <a:r>
              <a:rPr lang="zh-CN" altLang="en-US" sz="1600" smtClean="0"/>
              <a:t>解决方案往往都具有一定的学习曲线以及使用成本。</a:t>
            </a:r>
            <a:endParaRPr lang="en-US" altLang="zh-CN" sz="1600" smtClean="0">
              <a:latin typeface="+mn-lt"/>
              <a:ea typeface="+mn-ea"/>
            </a:endParaRPr>
          </a:p>
          <a:p>
            <a:pPr algn="l"/>
            <a:r>
              <a:rPr lang="en-US" altLang="zh-CN" sz="1600" smtClean="0">
                <a:latin typeface="+mn-lt"/>
                <a:ea typeface="+mn-ea"/>
              </a:rPr>
              <a:t>         </a:t>
            </a:r>
          </a:p>
          <a:p>
            <a:pPr algn="l"/>
            <a:r>
              <a:rPr lang="en-US" altLang="zh-CN" sz="1600" smtClean="0">
                <a:latin typeface="+mn-lt"/>
                <a:ea typeface="+mn-ea"/>
              </a:rPr>
              <a:t>         4. keystone</a:t>
            </a:r>
            <a:r>
              <a:rPr lang="zh-CN" altLang="en-US" sz="1600" smtClean="0">
                <a:latin typeface="+mn-lt"/>
                <a:ea typeface="+mn-ea"/>
              </a:rPr>
              <a:t>定位于解决此类“痛点”，提供一套使用简单</a:t>
            </a:r>
            <a:r>
              <a:rPr lang="zh-CN" altLang="en-US" sz="1600" smtClean="0"/>
              <a:t>、性能卓越</a:t>
            </a:r>
            <a:r>
              <a:rPr lang="zh-CN" altLang="en-US" sz="1600" smtClean="0">
                <a:latin typeface="+mn-lt"/>
                <a:ea typeface="+mn-ea"/>
              </a:rPr>
              <a:t>、功能强大、高度可扩展的</a:t>
            </a:r>
            <a:r>
              <a:rPr lang="en-US" altLang="zh-CN" sz="1600" smtClean="0">
                <a:latin typeface="+mn-lt"/>
                <a:ea typeface="+mn-ea"/>
              </a:rPr>
              <a:t>RPC</a:t>
            </a:r>
            <a:r>
              <a:rPr lang="zh-CN" altLang="en-US" sz="1600" smtClean="0">
                <a:latin typeface="+mn-lt"/>
                <a:ea typeface="+mn-ea"/>
              </a:rPr>
              <a:t>框架。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165"/>
          <p:cNvSpPr>
            <a:spLocks noChangeArrowheads="1"/>
          </p:cNvSpPr>
          <p:nvPr/>
        </p:nvSpPr>
        <p:spPr bwMode="auto">
          <a:xfrm>
            <a:off x="1687472" y="5624123"/>
            <a:ext cx="6900959" cy="81201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zh-CN" dirty="0"/>
          </a:p>
        </p:txBody>
      </p:sp>
      <p:sp>
        <p:nvSpPr>
          <p:cNvPr id="18" name="AutoShape 165"/>
          <p:cNvSpPr>
            <a:spLocks noChangeArrowheads="1"/>
          </p:cNvSpPr>
          <p:nvPr/>
        </p:nvSpPr>
        <p:spPr bwMode="auto">
          <a:xfrm>
            <a:off x="1687472" y="3085329"/>
            <a:ext cx="7132678" cy="207965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Keystone</a:t>
            </a:r>
            <a:r>
              <a:rPr lang="zh-CN" altLang="en-US" smtClean="0"/>
              <a:t>系统架构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500034" y="1081066"/>
            <a:ext cx="857256" cy="52252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/>
              <a:t>客户端</a:t>
            </a:r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网络通讯</a:t>
            </a:r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协议处理</a:t>
            </a:r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请求处理</a:t>
            </a:r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endParaRPr lang="en-US" altLang="zh-CN" sz="1200" b="1" dirty="0" smtClean="0"/>
          </a:p>
          <a:p>
            <a:pPr algn="ctr"/>
            <a:r>
              <a:rPr lang="zh-CN" altLang="en-US" sz="1200" b="1" dirty="0" smtClean="0"/>
              <a:t>业务实现</a:t>
            </a:r>
            <a:endParaRPr lang="en-US" altLang="zh-CN" sz="1200" b="1" dirty="0" smtClean="0"/>
          </a:p>
        </p:txBody>
      </p:sp>
      <p:sp>
        <p:nvSpPr>
          <p:cNvPr id="7" name="AutoShape 176"/>
          <p:cNvSpPr>
            <a:spLocks noChangeArrowheads="1"/>
          </p:cNvSpPr>
          <p:nvPr/>
        </p:nvSpPr>
        <p:spPr bwMode="auto">
          <a:xfrm>
            <a:off x="1687472" y="1081066"/>
            <a:ext cx="7132677" cy="7254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906551" y="1172348"/>
            <a:ext cx="2444772" cy="54292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keystone client</a:t>
            </a:r>
            <a:endParaRPr lang="zh-CN" altLang="en-US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37130" y="1172348"/>
            <a:ext cx="3541761" cy="542925"/>
          </a:xfrm>
          <a:prstGeom prst="rect">
            <a:avLst/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http client, </a:t>
            </a:r>
            <a:r>
              <a:rPr lang="en-US" altLang="zh-CN" dirty="0" err="1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ie</a:t>
            </a:r>
            <a:r>
              <a:rPr lang="zh-CN" altLang="en-US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chrome…etc</a:t>
            </a:r>
            <a:endParaRPr lang="zh-CN" altLang="en-US" dirty="0">
              <a:solidFill>
                <a:schemeClr val="tx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AutoShape 171"/>
          <p:cNvSpPr>
            <a:spLocks noChangeArrowheads="1"/>
          </p:cNvSpPr>
          <p:nvPr/>
        </p:nvSpPr>
        <p:spPr bwMode="auto">
          <a:xfrm>
            <a:off x="1906551" y="5753907"/>
            <a:ext cx="2740041" cy="55245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 dirty="0" smtClean="0"/>
              <a:t>Service Implements</a:t>
            </a:r>
            <a:endParaRPr lang="en-US" altLang="zh-CN" dirty="0"/>
          </a:p>
        </p:txBody>
      </p:sp>
      <p:sp>
        <p:nvSpPr>
          <p:cNvPr id="10" name="AutoShape 170"/>
          <p:cNvSpPr>
            <a:spLocks noChangeArrowheads="1"/>
          </p:cNvSpPr>
          <p:nvPr/>
        </p:nvSpPr>
        <p:spPr bwMode="auto">
          <a:xfrm>
            <a:off x="1870037" y="3276600"/>
            <a:ext cx="6608854" cy="590556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dirty="0"/>
              <a:t>Multiplexing</a:t>
            </a:r>
            <a:r>
              <a:rPr lang="en-US" altLang="zh-CN" sz="1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latin typeface="Calibri" pitchFamily="34" charset="0"/>
                <a:cs typeface="Times New Roman" pitchFamily="18" charset="0"/>
              </a:rPr>
              <a:t>        </a:t>
            </a:r>
            <a:r>
              <a:rPr lang="en-US" altLang="zh-CN" smtClean="0"/>
              <a:t>Protocol</a:t>
            </a:r>
            <a:r>
              <a:rPr lang="en-US" altLang="zh-CN" sz="1000" smtClean="0">
                <a:latin typeface="Calibri" pitchFamily="34" charset="0"/>
                <a:cs typeface="Times New Roman" pitchFamily="18" charset="0"/>
              </a:rPr>
              <a:t>             </a:t>
            </a:r>
            <a:r>
              <a:rPr lang="en-US" altLang="zh-CN" smtClean="0"/>
              <a:t>Coder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1687472" y="2260584"/>
            <a:ext cx="6608854" cy="547695"/>
          </a:xfrm>
          <a:prstGeom prst="roundRect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keystone </a:t>
            </a:r>
            <a:r>
              <a:rPr lang="en-US" altLang="zh-CN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nio</a:t>
            </a:r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 core</a:t>
            </a:r>
            <a:endParaRPr lang="zh-CN" altLang="en-US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294045" y="1806555"/>
            <a:ext cx="365130" cy="4540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464027" y="1806555"/>
            <a:ext cx="365130" cy="4540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6069033" y="1806555"/>
            <a:ext cx="365130" cy="4540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AutoShape 152"/>
          <p:cNvSpPr>
            <a:spLocks noChangeArrowheads="1"/>
          </p:cNvSpPr>
          <p:nvPr/>
        </p:nvSpPr>
        <p:spPr bwMode="auto">
          <a:xfrm>
            <a:off x="3659175" y="2822571"/>
            <a:ext cx="438156" cy="45402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AutoShape 152"/>
          <p:cNvSpPr>
            <a:spLocks noChangeArrowheads="1"/>
          </p:cNvSpPr>
          <p:nvPr/>
        </p:nvSpPr>
        <p:spPr bwMode="auto">
          <a:xfrm>
            <a:off x="5411799" y="2822571"/>
            <a:ext cx="438156" cy="45402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4F81B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AutoShape 157"/>
          <p:cNvSpPr>
            <a:spLocks noChangeArrowheads="1"/>
          </p:cNvSpPr>
          <p:nvPr/>
        </p:nvSpPr>
        <p:spPr bwMode="auto">
          <a:xfrm>
            <a:off x="1821236" y="4335157"/>
            <a:ext cx="6742971" cy="7350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23" name="AutoShape 156"/>
          <p:cNvSpPr>
            <a:spLocks noChangeArrowheads="1"/>
          </p:cNvSpPr>
          <p:nvPr/>
        </p:nvSpPr>
        <p:spPr bwMode="auto">
          <a:xfrm>
            <a:off x="1979577" y="4522486"/>
            <a:ext cx="3359196" cy="360363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 err="1">
                <a:solidFill>
                  <a:schemeClr val="tx2"/>
                </a:solidFill>
                <a:latin typeface="Arial" charset="0"/>
              </a:rPr>
              <a:t>SeviceResourceInvoker</a:t>
            </a:r>
            <a:endParaRPr lang="en-US" altLang="zh-CN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4" name="AutoShape 155"/>
          <p:cNvSpPr>
            <a:spLocks noChangeArrowheads="1"/>
          </p:cNvSpPr>
          <p:nvPr/>
        </p:nvSpPr>
        <p:spPr bwMode="auto">
          <a:xfrm>
            <a:off x="5542268" y="4522486"/>
            <a:ext cx="2839373" cy="360363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dirty="0" err="1">
                <a:solidFill>
                  <a:schemeClr val="tx2"/>
                </a:solidFill>
                <a:latin typeface="Arial" charset="0"/>
              </a:rPr>
              <a:t>HttpResourceInvoker</a:t>
            </a:r>
          </a:p>
        </p:txBody>
      </p:sp>
      <p:sp>
        <p:nvSpPr>
          <p:cNvPr id="25" name="AutoShape 171"/>
          <p:cNvSpPr>
            <a:spLocks noChangeArrowheads="1"/>
          </p:cNvSpPr>
          <p:nvPr/>
        </p:nvSpPr>
        <p:spPr bwMode="auto">
          <a:xfrm>
            <a:off x="5411799" y="5753907"/>
            <a:ext cx="2665449" cy="55245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en-US" altLang="zh-CN" dirty="0" err="1" smtClean="0"/>
              <a:t>Servlet</a:t>
            </a:r>
            <a:r>
              <a:rPr lang="en-US" altLang="zh-CN" dirty="0" smtClean="0"/>
              <a:t> Implements</a:t>
            </a:r>
            <a:endParaRPr lang="en-US" altLang="zh-CN" dirty="0"/>
          </a:p>
        </p:txBody>
      </p:sp>
      <p:sp>
        <p:nvSpPr>
          <p:cNvPr id="21" name="AutoShape 139"/>
          <p:cNvSpPr>
            <a:spLocks noChangeArrowheads="1"/>
          </p:cNvSpPr>
          <p:nvPr/>
        </p:nvSpPr>
        <p:spPr bwMode="auto">
          <a:xfrm>
            <a:off x="4754565" y="3867157"/>
            <a:ext cx="438157" cy="468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504D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下箭头 26"/>
          <p:cNvSpPr/>
          <p:nvPr/>
        </p:nvSpPr>
        <p:spPr bwMode="auto">
          <a:xfrm>
            <a:off x="3476610" y="5164980"/>
            <a:ext cx="365130" cy="4540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6251598" y="5164980"/>
            <a:ext cx="365130" cy="45402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Keystone</a:t>
            </a:r>
            <a:r>
              <a:rPr lang="zh-CN" altLang="en-US" dirty="0" smtClean="0"/>
              <a:t>服务端实现</a:t>
            </a:r>
          </a:p>
        </p:txBody>
      </p:sp>
      <p:pic>
        <p:nvPicPr>
          <p:cNvPr id="8195" name="图片 9" descr="reacto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6009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Box 10"/>
          <p:cNvSpPr txBox="1">
            <a:spLocks noChangeArrowheads="1"/>
          </p:cNvSpPr>
          <p:nvPr/>
        </p:nvSpPr>
        <p:spPr bwMode="auto">
          <a:xfrm>
            <a:off x="0" y="4800600"/>
            <a:ext cx="2819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/>
              <a:t>基于</a:t>
            </a:r>
            <a:r>
              <a:rPr lang="en-US" altLang="zh-CN" sz="1800"/>
              <a:t>Java NIO</a:t>
            </a:r>
            <a:r>
              <a:rPr lang="en-US" sz="1800"/>
              <a:t>，</a:t>
            </a:r>
            <a:r>
              <a:rPr lang="zh-CN" altLang="en-US" sz="1800"/>
              <a:t>采用</a:t>
            </a:r>
            <a:r>
              <a:rPr lang="en-US" altLang="zh-CN" sz="1800"/>
              <a:t>Reactor</a:t>
            </a:r>
            <a:r>
              <a:rPr lang="zh-CN" altLang="en-US" sz="1800"/>
              <a:t>模式，整体网络框架纯异步操作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功能特性</a:t>
            </a:r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11161" y="1201707"/>
            <a:ext cx="77407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又是一个</a:t>
            </a:r>
            <a:r>
              <a:rPr lang="en-US" altLang="zh-CN" smtClean="0"/>
              <a:t>RPC</a:t>
            </a:r>
            <a:r>
              <a:rPr lang="zh-CN" altLang="en-US" smtClean="0"/>
              <a:t>轮子</a:t>
            </a:r>
            <a:r>
              <a:rPr lang="en-US" altLang="zh-CN" smtClean="0"/>
              <a:t>?</a:t>
            </a:r>
          </a:p>
          <a:p>
            <a:pPr algn="l"/>
            <a:endParaRPr lang="en-US" altLang="zh-CN" smtClean="0"/>
          </a:p>
          <a:p>
            <a:pPr algn="l"/>
            <a:r>
              <a:rPr lang="en-US" altLang="zh-CN" smtClean="0"/>
              <a:t>keystone</a:t>
            </a:r>
            <a:r>
              <a:rPr lang="zh-CN" altLang="en-US" smtClean="0"/>
              <a:t>除了提供常用的</a:t>
            </a:r>
            <a:r>
              <a:rPr lang="en-US" altLang="zh-CN" smtClean="0"/>
              <a:t>RPC</a:t>
            </a:r>
            <a:r>
              <a:rPr lang="zh-CN" altLang="en-US" smtClean="0"/>
              <a:t>调用功能之外，还有</a:t>
            </a:r>
            <a:r>
              <a:rPr lang="en-US" altLang="zh-CN" smtClean="0"/>
              <a:t>:</a:t>
            </a:r>
          </a:p>
          <a:p>
            <a:pPr marL="457200" indent="-457200" algn="l">
              <a:buAutoNum type="arabicPeriod"/>
            </a:pPr>
            <a:r>
              <a:rPr lang="zh-CN" altLang="en-US" smtClean="0"/>
              <a:t>服务器端监听端口多路复用，默认支持</a:t>
            </a:r>
            <a:r>
              <a:rPr lang="en-US" altLang="zh-CN" smtClean="0"/>
              <a:t>keystone RPC</a:t>
            </a:r>
            <a:r>
              <a:rPr lang="zh-CN" altLang="en-US" smtClean="0"/>
              <a:t>协议和</a:t>
            </a:r>
            <a:r>
              <a:rPr lang="en-US" altLang="zh-CN" smtClean="0"/>
              <a:t>HTTP</a:t>
            </a:r>
            <a:r>
              <a:rPr lang="zh-CN" altLang="en-US" smtClean="0"/>
              <a:t>协议，并可通过接口进行扩展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多应用部署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定制化线程池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服务过载保护与防抖动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分布式上下文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支持服务方法重载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同步、异步、并行多种调用方式</a:t>
            </a:r>
            <a:endParaRPr lang="en-US" altLang="zh-CN" smtClean="0"/>
          </a:p>
          <a:p>
            <a:pPr marL="457200" indent="-457200" algn="l">
              <a:buFontTx/>
              <a:buAutoNum type="arabicPeriod"/>
            </a:pPr>
            <a:r>
              <a:rPr lang="zh-CN" altLang="en-US" smtClean="0"/>
              <a:t>高性能以及可扩展性</a:t>
            </a:r>
            <a:endParaRPr lang="en-US" altLang="zh-CN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zh-CN" altLang="en-US" smtClean="0"/>
              <a:t>端口多路复</a:t>
            </a:r>
            <a:r>
              <a:rPr lang="zh-CN" altLang="en-US" dirty="0" smtClean="0"/>
              <a:t>用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738134" y="1066800"/>
            <a:ext cx="7643865" cy="1230297"/>
          </a:xfrm>
        </p:spPr>
        <p:txBody>
          <a:bodyPr/>
          <a:lstStyle/>
          <a:p>
            <a:pPr>
              <a:buNone/>
            </a:pPr>
            <a:r>
              <a:rPr lang="en-US" altLang="zh-CN" smtClean="0">
                <a:latin typeface="宋体" pitchFamily="2" charset="-122"/>
              </a:rPr>
              <a:t>Keystone</a:t>
            </a:r>
            <a:r>
              <a:rPr lang="zh-CN" altLang="en-US" smtClean="0">
                <a:latin typeface="宋体" pitchFamily="2" charset="-122"/>
              </a:rPr>
              <a:t>采用</a:t>
            </a:r>
            <a:r>
              <a:rPr lang="en-US" altLang="zh-CN" smtClean="0">
                <a:latin typeface="宋体" pitchFamily="2" charset="-122"/>
              </a:rPr>
              <a:t>Magic Number</a:t>
            </a:r>
            <a:r>
              <a:rPr lang="zh-CN" altLang="en-US" smtClean="0">
                <a:latin typeface="宋体" pitchFamily="2" charset="-122"/>
              </a:rPr>
              <a:t>的方式，在服务监听端口支持多种通信协议</a:t>
            </a:r>
            <a:r>
              <a:rPr lang="en-US" altLang="zh-CN" smtClean="0">
                <a:latin typeface="宋体" pitchFamily="2" charset="-122"/>
              </a:rPr>
              <a:t>(</a:t>
            </a:r>
            <a:r>
              <a:rPr lang="zh-CN" altLang="en-US" smtClean="0">
                <a:latin typeface="宋体" pitchFamily="2" charset="-122"/>
              </a:rPr>
              <a:t>默认支持</a:t>
            </a:r>
            <a:r>
              <a:rPr lang="en-US" altLang="zh-CN" smtClean="0">
                <a:latin typeface="宋体" pitchFamily="2" charset="-122"/>
              </a:rPr>
              <a:t>keystone</a:t>
            </a:r>
            <a:r>
              <a:rPr lang="zh-CN" altLang="en-US" smtClean="0">
                <a:latin typeface="宋体" pitchFamily="2" charset="-122"/>
              </a:rPr>
              <a:t>和</a:t>
            </a:r>
            <a:r>
              <a:rPr lang="en-US" altLang="zh-CN" smtClean="0">
                <a:latin typeface="宋体" pitchFamily="2" charset="-122"/>
              </a:rPr>
              <a:t>http</a:t>
            </a:r>
            <a:r>
              <a:rPr lang="zh-CN" altLang="en-US" smtClean="0">
                <a:latin typeface="宋体" pitchFamily="2" charset="-122"/>
              </a:rPr>
              <a:t>协议</a:t>
            </a:r>
            <a:r>
              <a:rPr lang="en-US" altLang="zh-CN" smtClean="0">
                <a:latin typeface="宋体" pitchFamily="2" charset="-122"/>
              </a:rPr>
              <a:t>)</a:t>
            </a:r>
            <a:r>
              <a:rPr lang="zh-CN" altLang="en-US" smtClean="0">
                <a:latin typeface="宋体" pitchFamily="2" charset="-122"/>
              </a:rPr>
              <a:t>，减少不必要的使用成本。</a:t>
            </a:r>
            <a:endParaRPr lang="en-US" altLang="zh-CN" smtClean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多应用部署</a:t>
            </a:r>
            <a:endParaRPr lang="zh-CN" sz="2800" dirty="0" smtClean="0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5138739" y="1019142"/>
            <a:ext cx="4005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宋体" pitchFamily="2" charset="-122"/>
              </a:rPr>
              <a:t>Keystone </a:t>
            </a:r>
            <a:r>
              <a:rPr lang="en-US" altLang="zh-CN">
                <a:latin typeface="宋体" pitchFamily="2" charset="-122"/>
              </a:rPr>
              <a:t>Class </a:t>
            </a:r>
            <a:r>
              <a:rPr lang="en-US" altLang="zh-CN" smtClean="0">
                <a:latin typeface="宋体" pitchFamily="2" charset="-122"/>
              </a:rPr>
              <a:t>Loader</a:t>
            </a:r>
            <a:r>
              <a:rPr lang="zh-CN" altLang="en-US" smtClean="0">
                <a:latin typeface="宋体" pitchFamily="2" charset="-122"/>
              </a:rPr>
              <a:t>体系结构</a:t>
            </a:r>
            <a:endParaRPr lang="en-US" altLang="zh-CN" dirty="0">
              <a:latin typeface="宋体" pitchFamily="2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7851" y="1374904"/>
            <a:ext cx="3468734" cy="3916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9518" y="1128681"/>
            <a:ext cx="4527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/>
              <a:t>        一个应用部署一个进程，这在正式环境问题不大，但在测试环境中，往往会造成环境资源紧张以及测试环境复杂。</a:t>
            </a:r>
            <a:endParaRPr lang="en-US" altLang="zh-CN" smtClean="0"/>
          </a:p>
          <a:p>
            <a:pPr algn="l"/>
            <a:r>
              <a:rPr lang="en-US" altLang="zh-CN" smtClean="0"/>
              <a:t>       keystone</a:t>
            </a:r>
            <a:r>
              <a:rPr lang="zh-CN" altLang="en-US" smtClean="0"/>
              <a:t>通过类似于</a:t>
            </a:r>
            <a:r>
              <a:rPr lang="en-US" altLang="zh-CN" smtClean="0"/>
              <a:t>web-server</a:t>
            </a:r>
            <a:r>
              <a:rPr lang="zh-CN" altLang="en-US" smtClean="0"/>
              <a:t>中应用容器的概念，通过</a:t>
            </a:r>
            <a:r>
              <a:rPr lang="en-US" altLang="zh-CN" smtClean="0"/>
              <a:t>ClassLoader</a:t>
            </a:r>
            <a:r>
              <a:rPr lang="zh-CN" altLang="en-US" smtClean="0"/>
              <a:t>对应用进行隔离，可在一个进程可以部署多个应用，降低使用成本。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线程池调用策略的改良</a:t>
            </a:r>
            <a:endParaRPr lang="zh-CN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9518" y="1274733"/>
            <a:ext cx="737562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mtClean="0">
                <a:latin typeface="宋体" pitchFamily="2" charset="-122"/>
              </a:rPr>
              <a:t>    JDK</a:t>
            </a:r>
            <a:r>
              <a:rPr lang="zh-CN" altLang="en-US" smtClean="0">
                <a:latin typeface="宋体" pitchFamily="2" charset="-122"/>
              </a:rPr>
              <a:t>的原生线程池，在处理高并发访问容易出现延</a:t>
            </a:r>
            <a:r>
              <a:rPr lang="zh-CN" altLang="en-US" dirty="0">
                <a:latin typeface="宋体" pitchFamily="2" charset="-122"/>
              </a:rPr>
              <a:t>时被放大的</a:t>
            </a:r>
            <a:r>
              <a:rPr lang="zh-CN" altLang="en-US">
                <a:latin typeface="宋体" pitchFamily="2" charset="-122"/>
              </a:rPr>
              <a:t>效</a:t>
            </a:r>
            <a:r>
              <a:rPr lang="zh-CN" altLang="en-US" smtClean="0">
                <a:latin typeface="宋体" pitchFamily="2" charset="-122"/>
              </a:rPr>
              <a:t>应。</a:t>
            </a:r>
            <a:endParaRPr lang="en-US" altLang="zh-CN" smtClean="0">
              <a:latin typeface="宋体" pitchFamily="2" charset="-122"/>
            </a:endParaRPr>
          </a:p>
          <a:p>
            <a:pPr algn="l"/>
            <a:r>
              <a:rPr lang="en-US" altLang="zh-CN" smtClean="0">
                <a:latin typeface="宋体" pitchFamily="2" charset="-122"/>
              </a:rPr>
              <a:t>    Keystone</a:t>
            </a:r>
            <a:r>
              <a:rPr lang="zh-CN" altLang="en-US" smtClean="0">
                <a:latin typeface="宋体" pitchFamily="2" charset="-122"/>
              </a:rPr>
              <a:t>摒弃</a:t>
            </a:r>
            <a:r>
              <a:rPr lang="en-US" altLang="zh-CN" smtClean="0">
                <a:latin typeface="宋体" pitchFamily="2" charset="-122"/>
              </a:rPr>
              <a:t>JDK</a:t>
            </a:r>
            <a:r>
              <a:rPr lang="zh-CN" altLang="en-US" smtClean="0">
                <a:latin typeface="宋体" pitchFamily="2" charset="-122"/>
              </a:rPr>
              <a:t>的线程池，采</a:t>
            </a:r>
            <a:r>
              <a:rPr lang="zh-CN" altLang="en-US" dirty="0">
                <a:latin typeface="宋体" pitchFamily="2" charset="-122"/>
              </a:rPr>
              <a:t>用定制化的线程池调用策略，有效保证服务抖动时避免延时放大的问题，让业务运行更</a:t>
            </a:r>
            <a:r>
              <a:rPr lang="zh-CN" altLang="en-US">
                <a:latin typeface="宋体" pitchFamily="2" charset="-122"/>
              </a:rPr>
              <a:t>可</a:t>
            </a:r>
            <a:r>
              <a:rPr lang="zh-CN" altLang="en-US" smtClean="0">
                <a:latin typeface="宋体" pitchFamily="2" charset="-122"/>
              </a:rPr>
              <a:t>靠放</a:t>
            </a:r>
            <a:r>
              <a:rPr lang="zh-CN" altLang="en-US" dirty="0">
                <a:latin typeface="宋体" pitchFamily="2" charset="-122"/>
              </a:rPr>
              <a:t>心，有效减少不</a:t>
            </a:r>
            <a:r>
              <a:rPr lang="zh-CN" altLang="en-US">
                <a:latin typeface="宋体" pitchFamily="2" charset="-122"/>
              </a:rPr>
              <a:t>必</a:t>
            </a:r>
            <a:r>
              <a:rPr lang="zh-CN" altLang="en-US" smtClean="0">
                <a:latin typeface="宋体" pitchFamily="2" charset="-122"/>
              </a:rPr>
              <a:t>要服务的</a:t>
            </a:r>
            <a:r>
              <a:rPr lang="zh-CN" altLang="en-US" dirty="0" smtClean="0">
                <a:latin typeface="宋体" pitchFamily="2" charset="-122"/>
              </a:rPr>
              <a:t>抖动。</a:t>
            </a: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06_03_09_Tencent_QQ.COM_Template">
  <a:themeElements>
    <a:clrScheme name="2006_03_09_Tencent_QQ.COM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6_03_09_Tencent_QQ.COM_Template">
      <a:majorFont>
        <a:latin typeface="Times New Roman"/>
        <a:ea typeface="幼圆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rnd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rnd" cmpd="sng" algn="ctr">
          <a:solidFill>
            <a:srgbClr val="C0C0C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6_03_09_Tencent_QQ.COM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_03_09_Tencent_QQ.COM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_03_09_Tencent_QQ.COM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17723</TotalTime>
  <Words>1488</Words>
  <Application>Microsoft Office PowerPoint</Application>
  <PresentationFormat>全屏显示(4:3)</PresentationFormat>
  <Paragraphs>153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2006_03_09_Tencent_QQ.COM_Template</vt:lpstr>
      <vt:lpstr>RPC框架Keystone介绍</vt:lpstr>
      <vt:lpstr>目录</vt:lpstr>
      <vt:lpstr>目标定位</vt:lpstr>
      <vt:lpstr>Keystone系统架构</vt:lpstr>
      <vt:lpstr>Keystone服务端实现</vt:lpstr>
      <vt:lpstr>功能特性</vt:lpstr>
      <vt:lpstr>服务端口多路复用</vt:lpstr>
      <vt:lpstr>多应用部署</vt:lpstr>
      <vt:lpstr>线程池调用策略的改良</vt:lpstr>
      <vt:lpstr>线程池调用策略的改良</vt:lpstr>
      <vt:lpstr>过载保护与防雪崩</vt:lpstr>
      <vt:lpstr>过载保护与防雪崩策略</vt:lpstr>
      <vt:lpstr>过载保护与防雪崩策略</vt:lpstr>
      <vt:lpstr>同步、异步、并行、单向多种调用方式</vt:lpstr>
      <vt:lpstr>有限支持HTTP Servlet 3.0 API（子集）</vt:lpstr>
      <vt:lpstr>TAServer性能测试数据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vip.yn71.com.cn提供海量PPT模板免费下载！</dc:title>
  <dc:creator>wuqq</dc:creator>
  <cp:lastModifiedBy>dreamsummit</cp:lastModifiedBy>
  <cp:revision>730</cp:revision>
  <dcterms:created xsi:type="dcterms:W3CDTF">2006-03-13T08:05:45Z</dcterms:created>
  <dcterms:modified xsi:type="dcterms:W3CDTF">2015-10-31T17:21:58Z</dcterms:modified>
</cp:coreProperties>
</file>