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F09E-F5A1-4C46-985B-DF4DB70D2BD0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B310F-8D54-4C1A-BB20-901121A2BDA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F09E-F5A1-4C46-985B-DF4DB70D2BD0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310F-8D54-4C1A-BB20-901121A2BD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F09E-F5A1-4C46-985B-DF4DB70D2BD0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310F-8D54-4C1A-BB20-901121A2BD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F09E-F5A1-4C46-985B-DF4DB70D2BD0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310F-8D54-4C1A-BB20-901121A2BD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F09E-F5A1-4C46-985B-DF4DB70D2BD0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310F-8D54-4C1A-BB20-901121A2BDA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F09E-F5A1-4C46-985B-DF4DB70D2BD0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310F-8D54-4C1A-BB20-901121A2BDA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F09E-F5A1-4C46-985B-DF4DB70D2BD0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310F-8D54-4C1A-BB20-901121A2BDA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F09E-F5A1-4C46-985B-DF4DB70D2BD0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310F-8D54-4C1A-BB20-901121A2BD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F09E-F5A1-4C46-985B-DF4DB70D2BD0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310F-8D54-4C1A-BB20-901121A2BD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F09E-F5A1-4C46-985B-DF4DB70D2BD0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310F-8D54-4C1A-BB20-901121A2BD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F09E-F5A1-4C46-985B-DF4DB70D2BD0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310F-8D54-4C1A-BB20-901121A2BD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A15F09E-F5A1-4C46-985B-DF4DB70D2BD0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2EB310F-8D54-4C1A-BB20-901121A2BDA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Elbow Connector 338"/>
          <p:cNvCxnSpPr>
            <a:stCxn id="336" idx="2"/>
            <a:endCxn id="124" idx="2"/>
          </p:cNvCxnSpPr>
          <p:nvPr/>
        </p:nvCxnSpPr>
        <p:spPr>
          <a:xfrm rot="5400000">
            <a:off x="4542228" y="2759816"/>
            <a:ext cx="2489657" cy="3192111"/>
          </a:xfrm>
          <a:prstGeom prst="bentConnector4">
            <a:avLst>
              <a:gd name="adj1" fmla="val 52514"/>
              <a:gd name="adj2" fmla="val 107161"/>
            </a:avLst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" y="304800"/>
            <a:ext cx="9074150" cy="838200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BroadMind</a:t>
            </a:r>
            <a:r>
              <a:rPr lang="en-US" sz="2800" b="1" dirty="0" smtClean="0">
                <a:solidFill>
                  <a:schemeClr val="accent1"/>
                </a:solidFill>
              </a:rPr>
              <a:t> - Approach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24" name="Can 123"/>
          <p:cNvSpPr/>
          <p:nvPr/>
        </p:nvSpPr>
        <p:spPr>
          <a:xfrm>
            <a:off x="4191000" y="4724400"/>
            <a:ext cx="1981200" cy="1752600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48"/>
          <a:stretch/>
        </p:blipFill>
        <p:spPr>
          <a:xfrm>
            <a:off x="5214256" y="4495800"/>
            <a:ext cx="957944" cy="854029"/>
          </a:xfrm>
          <a:prstGeom prst="rect">
            <a:avLst/>
          </a:prstGeom>
          <a:ln w="19050">
            <a:solidFill>
              <a:srgbClr val="7030A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29" name="TextBox 128"/>
          <p:cNvSpPr txBox="1"/>
          <p:nvPr/>
        </p:nvSpPr>
        <p:spPr>
          <a:xfrm>
            <a:off x="4419600" y="47814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4"/>
                </a:solidFill>
              </a:rPr>
              <a:t>Experience     </a:t>
            </a:r>
          </a:p>
          <a:p>
            <a:r>
              <a:rPr lang="en-US" sz="1000" b="1" dirty="0">
                <a:solidFill>
                  <a:schemeClr val="accent4"/>
                </a:solidFill>
              </a:rPr>
              <a:t> </a:t>
            </a:r>
            <a:r>
              <a:rPr lang="en-US" sz="1000" b="1" dirty="0" smtClean="0">
                <a:solidFill>
                  <a:schemeClr val="accent4"/>
                </a:solidFill>
              </a:rPr>
              <a:t>          Pool</a:t>
            </a:r>
            <a:endParaRPr lang="en-US" sz="10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4191000" y="5349829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349829"/>
                <a:ext cx="19812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191000" y="5726668"/>
                <a:ext cx="198120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726668"/>
                <a:ext cx="1981200" cy="391261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4191000" y="6107668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107668"/>
                <a:ext cx="19812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AutoShape 8" descr="mario_screensho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2743200" y="2797629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2898775" y="28956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3051175" y="2982686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3197225" y="30480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3352800" y="3145971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3505200" y="3233057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3654425" y="3331029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3810000" y="34290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3962400" y="3516086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4108450" y="3581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4264025" y="3679371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4416425" y="3766457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2740025" y="2536372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2895600" y="2634343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3048000" y="2721429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3194050" y="2786743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3349625" y="2884714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3502025" y="29718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3651250" y="3069772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3806825" y="3167743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3959225" y="3254829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4105275" y="3320143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4260850" y="3418114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4413250" y="35052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2740025" y="2307772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2895600" y="2405743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3048000" y="2492829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3194050" y="2558143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3349625" y="2656114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3502025" y="27432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3651250" y="2841172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3806825" y="2939143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3959225" y="3026229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4105275" y="3091543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4260850" y="3189514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4413250" y="32766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2743200" y="2079172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2898775" y="2177143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3051175" y="2264229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3197225" y="2329543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3352800" y="2427514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3505200" y="25146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3654425" y="2612572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3810000" y="2710543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3962400" y="2797629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4108450" y="2862943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4264025" y="2960914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4416425" y="30480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2740025" y="18288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2895600" y="1926771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3048000" y="2013857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3194050" y="2079171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3349625" y="2177142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3502025" y="2264228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3651250" y="23622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3806825" y="2460171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3959225" y="2547257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4105275" y="2612571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4260850" y="2710542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4413250" y="2797628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2740025" y="16002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2895600" y="1698171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3048000" y="1785257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3194050" y="1850571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3349625" y="1948542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3502025" y="2035628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3651250" y="21336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3806825" y="2231571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3959225" y="2318657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4105275" y="2383971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4260850" y="2481942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4413250" y="2569028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4800600" y="2775857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4956175" y="2873828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5108575" y="2960914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5254625" y="3026228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5410200" y="3124199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5562600" y="3211285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4797425" y="2514600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4953000" y="2612571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5105400" y="2699657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5251450" y="2764971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5407025" y="2862942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5559425" y="2950028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4797425" y="2286000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4953000" y="2383971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5105400" y="2471057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5251450" y="2536371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5407025" y="2634342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/>
          <p:cNvSpPr/>
          <p:nvPr/>
        </p:nvSpPr>
        <p:spPr>
          <a:xfrm>
            <a:off x="5559425" y="2721428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/>
          <p:cNvSpPr/>
          <p:nvPr/>
        </p:nvSpPr>
        <p:spPr>
          <a:xfrm>
            <a:off x="6016625" y="2634343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6172200" y="2732314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/>
          <p:cNvSpPr/>
          <p:nvPr/>
        </p:nvSpPr>
        <p:spPr>
          <a:xfrm>
            <a:off x="6324600" y="281940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/>
          <p:cNvSpPr/>
          <p:nvPr/>
        </p:nvSpPr>
        <p:spPr>
          <a:xfrm>
            <a:off x="6016625" y="2405743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/>
          <p:cNvSpPr/>
          <p:nvPr/>
        </p:nvSpPr>
        <p:spPr>
          <a:xfrm>
            <a:off x="6172200" y="2503714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/>
          <p:cNvSpPr/>
          <p:nvPr/>
        </p:nvSpPr>
        <p:spPr>
          <a:xfrm>
            <a:off x="6324600" y="259080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" name="Picture 30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0" t="20907" r="11349" b="19345"/>
          <a:stretch/>
        </p:blipFill>
        <p:spPr>
          <a:xfrm>
            <a:off x="1986870" y="2135067"/>
            <a:ext cx="2681968" cy="1608151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828800"/>
            <a:ext cx="3019425" cy="2252663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sp>
        <p:nvSpPr>
          <p:cNvPr id="308" name="TextBox 307"/>
          <p:cNvSpPr txBox="1"/>
          <p:nvPr/>
        </p:nvSpPr>
        <p:spPr>
          <a:xfrm>
            <a:off x="69850" y="3831771"/>
            <a:ext cx="2670175" cy="369332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dirty="0" smtClean="0"/>
              <a:t>Raw Pixel Game State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Box 308"/>
              <p:cNvSpPr txBox="1"/>
              <p:nvPr/>
            </p:nvSpPr>
            <p:spPr>
              <a:xfrm>
                <a:off x="2057400" y="3593068"/>
                <a:ext cx="2670175" cy="3385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Encoded Symbolic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309" name="TextBox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93068"/>
                <a:ext cx="2670175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" name="TextBox 309"/>
          <p:cNvSpPr txBox="1"/>
          <p:nvPr/>
        </p:nvSpPr>
        <p:spPr>
          <a:xfrm>
            <a:off x="4419600" y="3319046"/>
            <a:ext cx="1901825" cy="338554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Hidden Layer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5638800" y="3166646"/>
            <a:ext cx="1901825" cy="338554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Q-Values</a:t>
            </a:r>
          </a:p>
        </p:txBody>
      </p:sp>
      <p:sp>
        <p:nvSpPr>
          <p:cNvPr id="314" name="Right Arrow 313"/>
          <p:cNvSpPr/>
          <p:nvPr/>
        </p:nvSpPr>
        <p:spPr>
          <a:xfrm rot="19509014">
            <a:off x="4308826" y="1979902"/>
            <a:ext cx="423009" cy="370897"/>
          </a:xfrm>
          <a:prstGeom prst="rightArrow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ight Arrow 314"/>
          <p:cNvSpPr/>
          <p:nvPr/>
        </p:nvSpPr>
        <p:spPr>
          <a:xfrm rot="19509014">
            <a:off x="5478238" y="2132303"/>
            <a:ext cx="423009" cy="370897"/>
          </a:xfrm>
          <a:prstGeom prst="rightArrow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3733800" y="1611868"/>
            <a:ext cx="383244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1400" b="1" cap="none" spc="0" dirty="0" smtClean="0">
                <a:ln/>
                <a:solidFill>
                  <a:schemeClr val="accent3"/>
                </a:solidFill>
                <a:effectLst/>
              </a:rPr>
              <a:t>Forward-Propagate Policy Evaluation</a:t>
            </a:r>
            <a:endParaRPr lang="en-US" sz="1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5251450" y="3733800"/>
            <a:ext cx="19850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Back-Propagate Training Experience</a:t>
            </a:r>
            <a:endParaRPr lang="en-US" sz="1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8" name="Right Arrow 317"/>
          <p:cNvSpPr/>
          <p:nvPr/>
        </p:nvSpPr>
        <p:spPr>
          <a:xfrm rot="8671049">
            <a:off x="4791866" y="3584098"/>
            <a:ext cx="432714" cy="370897"/>
          </a:xfrm>
          <a:prstGeom prst="rightArrow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ight Arrow 318"/>
          <p:cNvSpPr/>
          <p:nvPr/>
        </p:nvSpPr>
        <p:spPr>
          <a:xfrm rot="8671049">
            <a:off x="5861431" y="3282903"/>
            <a:ext cx="402932" cy="370897"/>
          </a:xfrm>
          <a:prstGeom prst="rightArrow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9" name="Group 328"/>
          <p:cNvGrpSpPr/>
          <p:nvPr/>
        </p:nvGrpSpPr>
        <p:grpSpPr>
          <a:xfrm>
            <a:off x="3008448" y="5495681"/>
            <a:ext cx="993504" cy="796653"/>
            <a:chOff x="2667000" y="5354500"/>
            <a:chExt cx="1145904" cy="976648"/>
          </a:xfrm>
        </p:grpSpPr>
        <p:pic>
          <p:nvPicPr>
            <p:cNvPr id="326" name="Picture 325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5354500"/>
              <a:ext cx="817700" cy="817700"/>
            </a:xfrm>
            <a:prstGeom prst="rect">
              <a:avLst/>
            </a:prstGeom>
          </p:spPr>
        </p:pic>
        <p:pic>
          <p:nvPicPr>
            <p:cNvPr id="328" name="Picture 327"/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740494">
              <a:off x="2995204" y="5513448"/>
              <a:ext cx="817700" cy="817700"/>
            </a:xfrm>
            <a:prstGeom prst="rect">
              <a:avLst/>
            </a:prstGeom>
          </p:spPr>
        </p:pic>
      </p:grpSp>
      <p:cxnSp>
        <p:nvCxnSpPr>
          <p:cNvPr id="332" name="Curved Connector 331"/>
          <p:cNvCxnSpPr>
            <a:stCxn id="124" idx="4"/>
          </p:cNvCxnSpPr>
          <p:nvPr/>
        </p:nvCxnSpPr>
        <p:spPr>
          <a:xfrm flipV="1">
            <a:off x="6172200" y="3679371"/>
            <a:ext cx="1577507" cy="1921329"/>
          </a:xfrm>
          <a:prstGeom prst="curvedConnector2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/>
              <p:cNvSpPr txBox="1"/>
              <p:nvPr/>
            </p:nvSpPr>
            <p:spPr>
              <a:xfrm>
                <a:off x="6514179" y="2587823"/>
                <a:ext cx="17378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/>
                        </a:rPr>
                        <m:t>=</m:t>
                      </m:r>
                      <m:r>
                        <a:rPr lang="en-US" sz="1400" i="1" dirty="0" smtClean="0">
                          <a:latin typeface="Cambria Math"/>
                        </a:rPr>
                        <m:t>𝑎</m:t>
                      </m:r>
                      <m:r>
                        <a:rPr lang="en-US" sz="1400" i="1" dirty="0" err="1" smtClean="0">
                          <a:latin typeface="Cambria Math"/>
                        </a:rPr>
                        <m:t>𝑟𝑔𝑚𝑎𝑥</m:t>
                      </m:r>
                      <m:d>
                        <m:dPr>
                          <m:ctrlPr>
                            <a:rPr lang="en-US" sz="140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 dirty="0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𝑄</m:t>
                      </m:r>
                      <m:r>
                        <a:rPr lang="en-US" sz="1400" b="0" i="1" dirty="0" smtClean="0">
                          <a:latin typeface="Cambria Math"/>
                        </a:rPr>
                        <m:t>=</m:t>
                      </m:r>
                      <m:r>
                        <a:rPr lang="en-US" sz="1400" i="1" dirty="0" err="1" smtClean="0">
                          <a:latin typeface="Cambria Math"/>
                        </a:rPr>
                        <m:t>𝑚𝑎𝑥</m:t>
                      </m:r>
                      <m:d>
                        <m:dPr>
                          <m:ctrlPr>
                            <a:rPr lang="en-US" sz="140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 dirty="0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336" name="TextBox 3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179" y="2587823"/>
                <a:ext cx="1737863" cy="523220"/>
              </a:xfrm>
              <a:prstGeom prst="rect">
                <a:avLst/>
              </a:prstGeom>
              <a:blipFill rotWithShape="1">
                <a:blip r:embed="rId13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/>
              <p:cNvSpPr txBox="1"/>
              <p:nvPr/>
            </p:nvSpPr>
            <p:spPr>
              <a:xfrm>
                <a:off x="6263807" y="5565272"/>
                <a:ext cx="2971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sz="1400" b="0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400" b="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400" b="0" i="1" dirty="0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400" b="0" i="1" dirty="0" smtClean="0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1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400" b="0" i="1" dirty="0" smtClean="0">
                        <a:latin typeface="Cambria Math"/>
                      </a:rPr>
                      <m:t>+ </m:t>
                    </m:r>
                    <m:r>
                      <a:rPr lang="en-US" sz="1400" b="0" i="1" dirty="0" smtClean="0">
                        <a:latin typeface="Cambria Math"/>
                      </a:rPr>
                      <m:t>𝛾</m:t>
                    </m:r>
                  </m:oMath>
                </a14:m>
                <a:r>
                  <a:rPr lang="en-US" sz="1400" dirty="0" smtClean="0"/>
                  <a:t> Q(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 smtClean="0"/>
                  <a:t>)</a:t>
                </a:r>
                <a:endParaRPr lang="en-US" sz="1400" dirty="0"/>
              </a:p>
            </p:txBody>
          </p:sp>
        </mc:Choice>
        <mc:Fallback xmlns="">
          <p:sp>
            <p:nvSpPr>
              <p:cNvPr id="337" name="TextBox 3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807" y="5565272"/>
                <a:ext cx="2971800" cy="307777"/>
              </a:xfrm>
              <a:prstGeom prst="rect">
                <a:avLst/>
              </a:prstGeom>
              <a:blipFill rotWithShape="1">
                <a:blip r:embed="rId14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5" name="Elbow Connector 344"/>
          <p:cNvCxnSpPr/>
          <p:nvPr/>
        </p:nvCxnSpPr>
        <p:spPr>
          <a:xfrm>
            <a:off x="3647477" y="4164372"/>
            <a:ext cx="314923" cy="255228"/>
          </a:xfrm>
          <a:prstGeom prst="bentConnector3">
            <a:avLst>
              <a:gd name="adj1" fmla="val -1849"/>
            </a:avLst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48" name="Picture 34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991" y="2215457"/>
            <a:ext cx="941609" cy="1137343"/>
          </a:xfrm>
          <a:prstGeom prst="rect">
            <a:avLst/>
          </a:prstGeom>
        </p:spPr>
      </p:pic>
      <p:sp>
        <p:nvSpPr>
          <p:cNvPr id="349" name="TextBox 348"/>
          <p:cNvSpPr txBox="1"/>
          <p:nvPr/>
        </p:nvSpPr>
        <p:spPr>
          <a:xfrm rot="21149589">
            <a:off x="7299342" y="3344028"/>
            <a:ext cx="2670175" cy="369332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dirty="0" smtClean="0"/>
              <a:t>Controller Action</a:t>
            </a:r>
          </a:p>
        </p:txBody>
      </p:sp>
      <p:sp>
        <p:nvSpPr>
          <p:cNvPr id="357" name="TextBox 356"/>
          <p:cNvSpPr txBox="1"/>
          <p:nvPr/>
        </p:nvSpPr>
        <p:spPr>
          <a:xfrm>
            <a:off x="533400" y="4657331"/>
            <a:ext cx="27004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Neural Q-Network with Impactful Experience Replay enables reinforcement learning in large and partially observable state/action spaces.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44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9850" y="304800"/>
            <a:ext cx="907415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2800" b="1" dirty="0" err="1" smtClean="0">
                <a:solidFill>
                  <a:schemeClr val="accent1"/>
                </a:solidFill>
              </a:rPr>
              <a:t>BroadMind</a:t>
            </a:r>
            <a:r>
              <a:rPr lang="en-US" sz="2800" b="1" dirty="0" smtClean="0">
                <a:solidFill>
                  <a:schemeClr val="accent1"/>
                </a:solidFill>
              </a:rPr>
              <a:t> - Results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29944"/>
            <a:ext cx="2767147" cy="2151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28" y="1384525"/>
            <a:ext cx="3004472" cy="2253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9944"/>
            <a:ext cx="2939128" cy="22043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5274" y="3886200"/>
            <a:ext cx="27004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Impact-weighted experience remembrance slows the learning rate, and achieves the same long-term performance when trained on only one Generalized Mario level.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3127" y="3886200"/>
            <a:ext cx="27004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Using a multiple-substrate state representation of background, enemy, and reward layers does not exceed random performance the way that a larger single layer can.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67327" y="3899118"/>
            <a:ext cx="2700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Agents trained on one Mario level achieve </a:t>
            </a:r>
            <a:r>
              <a:rPr lang="en-US" sz="1600" b="1" smtClean="0">
                <a:solidFill>
                  <a:schemeClr val="tx2"/>
                </a:solidFill>
              </a:rPr>
              <a:t>good performance when </a:t>
            </a:r>
            <a:r>
              <a:rPr lang="en-US" sz="1600" b="1" dirty="0" smtClean="0">
                <a:solidFill>
                  <a:schemeClr val="tx2"/>
                </a:solidFill>
              </a:rPr>
              <a:t>transferred to a new, </a:t>
            </a:r>
            <a:r>
              <a:rPr lang="en-US" sz="1600" b="1" smtClean="0">
                <a:solidFill>
                  <a:schemeClr val="tx2"/>
                </a:solidFill>
              </a:rPr>
              <a:t>unseen level.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611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94</TotalTime>
  <Words>215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Executive</vt:lpstr>
      <vt:lpstr>BroadMind - Approach</vt:lpstr>
      <vt:lpstr>PowerPoint Presentation</vt:lpstr>
    </vt:vector>
  </TitlesOfParts>
  <Company>Lockheed Martin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Kotfis, David</dc:creator>
  <cp:lastModifiedBy>Kotfis, David</cp:lastModifiedBy>
  <cp:revision>12</cp:revision>
  <dcterms:created xsi:type="dcterms:W3CDTF">2014-12-06T00:48:08Z</dcterms:created>
  <dcterms:modified xsi:type="dcterms:W3CDTF">2014-12-06T17:23:38Z</dcterms:modified>
</cp:coreProperties>
</file>