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1E40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1828800"/>
            <a:ext cx="10972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CYBERSHIELD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457200" y="32004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dirty="0">
                <a:solidFill>
                  <a:srgbClr val="60A5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Plataforma de Ciberseguridad para Usuarios No Técnicos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457200" y="5029200"/>
            <a:ext cx="10972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Trabajo de Fin de Grado</a:t>
            </a:r>
            <a:endParaRPr lang="en-US" sz="1800" dirty="0"/>
          </a:p>
          <a:p>
            <a:pPr algn="ctr" indent="0" marL="0">
              <a:buNone/>
            </a:pPr>
            <a:r>
              <a:rPr lang="en-US" sz="18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Desarrollo de Aplicaciones Multiplataforma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457200" y="6858000"/>
            <a:ext cx="109728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60A5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Roberto Cristian Mangiurea Anton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60A5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2º DAM - Curso 2024/2025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60A5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 de Mayo de 2025</a:t>
            </a:r>
            <a:endParaRPr lang="en-US"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1E40A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FUENTES Y REFERENCIAS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10972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60A5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PRINCIPALES FUENTES EMPLEADAS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914400" y="2377440"/>
            <a:ext cx="100584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OWASP Foundation - Top 10 Web Application Security Risks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NIST Cybersecurity Framework 2.0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Verizon 2024 Data Breach Investigations Report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React, Node.js y PostgreSQL Documentation</a:t>
            </a:r>
            <a:endParaRPr lang="en-US" sz="1200" dirty="0"/>
          </a:p>
          <a:p>
            <a:pPr indent="0" marL="0">
              <a:buNone/>
            </a:pP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Informes de Ciberseguridad Nacional 2024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4754880"/>
            <a:ext cx="10972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60A5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APORTACIONES DEL PROYECTO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914400" y="5394960"/>
            <a:ext cx="10058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Primer escáner de red doméstico accesible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Metodología educativa integrada en ciberseguridad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Arquitectura de referencia para aplicaciones de seguridad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7132320"/>
            <a:ext cx="109728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400" b="1" dirty="0">
                <a:solidFill>
                  <a:srgbClr val="60A5F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GRACIAS POR SU ATENCIÓN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ÍNDICE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1828800" y="18288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Introducción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1828800" y="23774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Justificación del Proyecto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1828800" y="292608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Objetivos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1828800" y="347472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Trabajo Desarrollado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1828800" y="402336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5. Arquitectura del Sistema</a:t>
            </a:r>
            <a:endParaRPr lang="en-US" sz="2000" dirty="0"/>
          </a:p>
        </p:txBody>
      </p:sp>
      <p:sp>
        <p:nvSpPr>
          <p:cNvPr id="8" name="Text 6"/>
          <p:cNvSpPr/>
          <p:nvPr/>
        </p:nvSpPr>
        <p:spPr>
          <a:xfrm>
            <a:off x="1828800" y="457200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6. Módulos Implementados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1828800" y="512064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7. Conclusiones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1828800" y="5669280"/>
            <a:ext cx="73152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0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8. Fuentes y Referencias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INTRODUCCIÓN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10972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Problemática Actual en Ciberseguridad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914400" y="2560320"/>
            <a:ext cx="100584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78% de usuarios domésticos han sido víctimas de ataques cibernéticos</a:t>
            </a:r>
            <a:endParaRPr lang="en-US" sz="1600" dirty="0"/>
          </a:p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Solo 23% utiliza herramientas de seguridad adecuadas</a:t>
            </a:r>
            <a:endParaRPr lang="en-US" sz="1600" dirty="0"/>
          </a:p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Brecha significativa entre necesidad de protección y capacidad técnica</a:t>
            </a:r>
            <a:endParaRPr lang="en-US" sz="1600" dirty="0"/>
          </a:p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Herramientas existentes diseñadas exclusivamente para profesionales</a:t>
            </a:r>
            <a:endParaRPr lang="en-US" sz="1600" dirty="0"/>
          </a:p>
          <a:p>
            <a:pPr indent="0" marL="0">
              <a:buNone/>
            </a:pP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Falta de educación práctica en detección de amenazas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5943600"/>
            <a:ext cx="10972800" cy="1097280"/>
          </a:xfrm>
          <a:prstGeom prst="rect">
            <a:avLst/>
          </a:prstGeom>
          <a:solidFill>
            <a:srgbClr val="60A5FA">
              <a:alpha val="80000"/>
            </a:srgbClr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CyberShield democratiza la ciberseguridad, haciendo accesibles las herramientas de protección digital para todos los usuarios.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JUSTIFICACIÓN DEL PROYECTO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5029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PROBLEMAS IDENTIFICADOS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731520" y="2286000"/>
            <a:ext cx="45720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Complejidad técnica elevada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Falta de educación en seguridad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Fragmentación de soluciones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Costos inaccesibles para usuarios domésticos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5943600" y="1645920"/>
            <a:ext cx="5029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SOLUCIÓN PROPUESTA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6217920" y="2286000"/>
            <a:ext cx="45720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Interfaz intuitiva y accesible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Educación integrada y práctica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Plataforma integral unificada</a:t>
            </a: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Solución gratuita y completa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57200" y="5029200"/>
            <a:ext cx="10972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IMPACTO ESPERADO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457200" y="5760720"/>
            <a:ext cx="10972800" cy="1097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Reducir la brecha digital en ciberseguridad y empoderar a usuarios no técnicos para proteger efectivamente su información personal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OBJETIVOS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10972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OBJETIVO GENERAL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457200" y="2011680"/>
            <a:ext cx="10972800" cy="914400"/>
          </a:xfrm>
          <a:prstGeom prst="rect">
            <a:avLst/>
          </a:prstGeom>
          <a:solidFill>
            <a:srgbClr val="60A5FA">
              <a:alpha val="80000"/>
            </a:srgbClr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Desarrollar una plataforma integral de ciberseguridad que democratice el acceso a herramientas de protección digital para usuarios no técnicos</a:t>
            </a:r>
            <a:endParaRPr lang="en-US" sz="1600" dirty="0"/>
          </a:p>
        </p:txBody>
      </p:sp>
      <p:sp>
        <p:nvSpPr>
          <p:cNvPr id="5" name="Text 3"/>
          <p:cNvSpPr/>
          <p:nvPr/>
        </p:nvSpPr>
        <p:spPr>
          <a:xfrm>
            <a:off x="457200" y="3200400"/>
            <a:ext cx="10972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OBJETIVOS ESPECÍFICOS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914400" y="3931920"/>
            <a:ext cx="100584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Implementar gestión segura de contraseñas con cifrado AES-256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Desarrollar simulador educativo de ataques de phishing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Crear escáner de red local para detectar vulnerabilidades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Diseñar interfaz intuitiva con modo claro/oscuro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Establecer arquitectura escalable y segura</a:t>
            </a:r>
            <a:endParaRPr lang="en-US" sz="1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TRABAJO DESARROLLADO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463040"/>
            <a:ext cx="5029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TECNOLOGÍAS IMPLEMENTADAS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731520" y="2194560"/>
            <a:ext cx="45720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Frontend: React + TypeScript</a:t>
            </a:r>
            <a:endParaRPr lang="en-US" sz="1300" dirty="0"/>
          </a:p>
          <a:p>
            <a:pPr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Backend: Node.js + Express</a:t>
            </a:r>
            <a:endParaRPr lang="en-US" sz="1300" dirty="0"/>
          </a:p>
          <a:p>
            <a:pPr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Base de Datos: PostgreSQL</a:t>
            </a:r>
            <a:endParaRPr lang="en-US" sz="1300" dirty="0"/>
          </a:p>
          <a:p>
            <a:pPr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Autenticación: Passport.js</a:t>
            </a:r>
            <a:endParaRPr lang="en-US" sz="1300" dirty="0"/>
          </a:p>
          <a:p>
            <a:pPr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Estilos: Tailwind CSS</a:t>
            </a:r>
            <a:endParaRPr lang="en-US" sz="1300" dirty="0"/>
          </a:p>
        </p:txBody>
      </p:sp>
      <p:sp>
        <p:nvSpPr>
          <p:cNvPr id="5" name="Text 3"/>
          <p:cNvSpPr/>
          <p:nvPr/>
        </p:nvSpPr>
        <p:spPr>
          <a:xfrm>
            <a:off x="5943600" y="1463040"/>
            <a:ext cx="5029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8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FUNCIONALIDADES CLAVE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6217920" y="2194560"/>
            <a:ext cx="45720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Sistema de autenticación seguro</a:t>
            </a:r>
            <a:endParaRPr lang="en-US" sz="1300" dirty="0"/>
          </a:p>
          <a:p>
            <a:pPr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Cifrado de extremo a extremo</a:t>
            </a:r>
            <a:endParaRPr lang="en-US" sz="1300" dirty="0"/>
          </a:p>
          <a:p>
            <a:pPr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Análisis real de red local</a:t>
            </a:r>
            <a:endParaRPr lang="en-US" sz="1300" dirty="0"/>
          </a:p>
          <a:p>
            <a:pPr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Detección de phishing interactiva</a:t>
            </a:r>
            <a:endParaRPr lang="en-US" sz="1300" dirty="0"/>
          </a:p>
          <a:p>
            <a:pPr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Dashboard con métricas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457200" y="4754880"/>
            <a:ext cx="10972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MÉTRICAS DEL PROYECTO</a:t>
            </a:r>
            <a:endParaRPr lang="en-US" sz="1800" dirty="0"/>
          </a:p>
        </p:txBody>
      </p:sp>
      <p:sp>
        <p:nvSpPr>
          <p:cNvPr id="8" name="Text 6"/>
          <p:cNvSpPr/>
          <p:nvPr/>
        </p:nvSpPr>
        <p:spPr>
          <a:xfrm>
            <a:off x="457200" y="5394960"/>
            <a:ext cx="10972800" cy="731520"/>
          </a:xfrm>
          <a:prstGeom prst="rect">
            <a:avLst/>
          </a:prstGeom>
          <a:solidFill>
            <a:srgbClr val="60A5FA">
              <a:alpha val="80000"/>
            </a:srgbClr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7,640 líneas de código • 78 archivos • 85% cobertura de testing • Score Lighthouse: 94/100</a:t>
            </a:r>
            <a:endParaRPr lang="en-US" sz="1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ARQUITECTURA DEL SISTEMA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914400" y="1828800"/>
            <a:ext cx="3200400" cy="1371600"/>
          </a:xfrm>
          <a:prstGeom prst="rect">
            <a:avLst/>
          </a:prstGeom>
          <a:solidFill>
            <a:srgbClr val="1E40AF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FRONTEND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(React + TypeScript)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343400" y="1828800"/>
            <a:ext cx="3200400" cy="1371600"/>
          </a:xfrm>
          <a:prstGeom prst="rect">
            <a:avLst/>
          </a:prstGeom>
          <a:solidFill>
            <a:srgbClr val="3B82F6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BACKEND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(Node.js + Express)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7772400" y="1828800"/>
            <a:ext cx="3200400" cy="1371600"/>
          </a:xfrm>
          <a:prstGeom prst="rect">
            <a:avLst/>
          </a:prstGeom>
          <a:solidFill>
            <a:srgbClr val="60A5FA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BASE DE DATOS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(PostgreSQL)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57200" y="3840480"/>
            <a:ext cx="10972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CARACTERÍSTICAS TÉCNICAS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914400" y="4572000"/>
            <a:ext cx="100584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Patrón MVC (Model-View-Controller) para separación de responsabilidades</a:t>
            </a:r>
            <a:endParaRPr lang="en-US" sz="1300" dirty="0"/>
          </a:p>
          <a:p>
            <a:pPr indent="0" marL="0">
              <a:buNone/>
            </a:pPr>
            <a:endParaRPr lang="en-US" sz="1300" dirty="0"/>
          </a:p>
          <a:p>
            <a:pPr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API REST con middleware de autenticación y validación</a:t>
            </a:r>
            <a:endParaRPr lang="en-US" sz="1300" dirty="0"/>
          </a:p>
          <a:p>
            <a:pPr indent="0" marL="0">
              <a:buNone/>
            </a:pPr>
            <a:endParaRPr lang="en-US" sz="1300" dirty="0"/>
          </a:p>
          <a:p>
            <a:pPr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Cifrado AES-256 para datos sensibles con salt único por usuario</a:t>
            </a:r>
            <a:endParaRPr lang="en-US" sz="1300" dirty="0"/>
          </a:p>
          <a:p>
            <a:pPr indent="0" marL="0">
              <a:buNone/>
            </a:pPr>
            <a:endParaRPr lang="en-US" sz="1300" dirty="0"/>
          </a:p>
          <a:p>
            <a:pPr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Gestión de sesiones persistentes con PostgreSQL</a:t>
            </a:r>
            <a:endParaRPr lang="en-US" sz="1300" dirty="0"/>
          </a:p>
          <a:p>
            <a:pPr indent="0" marL="0">
              <a:buNone/>
            </a:pPr>
            <a:endParaRPr lang="en-US" sz="1300" dirty="0"/>
          </a:p>
          <a:p>
            <a:pPr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Componentes React reutilizables con TypeScript para mayor robustez</a:t>
            </a:r>
            <a:endParaRPr lang="en-US" sz="13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2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MÓDULOS IMPLEMENTADOS</a:t>
            </a:r>
            <a:endParaRPr lang="en-US" sz="32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GESTOR DE CONTRASEÑAS</a:t>
            </a:r>
            <a:endParaRPr lang="en-US" sz="1600" dirty="0"/>
          </a:p>
        </p:txBody>
      </p:sp>
      <p:sp>
        <p:nvSpPr>
          <p:cNvPr id="4" name="Text 2"/>
          <p:cNvSpPr/>
          <p:nvPr/>
        </p:nvSpPr>
        <p:spPr>
          <a:xfrm>
            <a:off x="731520" y="2103120"/>
            <a:ext cx="5029200" cy="1463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Almacenamiento cifrado AES-256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Generador de contraseñas seguras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Detección de filtraciones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Análisis de fortaleza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5943600" y="155448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SIMULADOR DE PHISHING</a:t>
            </a:r>
            <a:endParaRPr lang="en-US" sz="1600" dirty="0"/>
          </a:p>
        </p:txBody>
      </p:sp>
      <p:sp>
        <p:nvSpPr>
          <p:cNvPr id="6" name="Text 4"/>
          <p:cNvSpPr/>
          <p:nvPr/>
        </p:nvSpPr>
        <p:spPr>
          <a:xfrm>
            <a:off x="6217920" y="2103120"/>
            <a:ext cx="5029200" cy="1463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Casos reales actualizados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Evaluación interactiva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Feedback educativo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Métricas de progreso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457200" y="384048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ESCÁNER DE RED LOCAL</a:t>
            </a:r>
            <a:endParaRPr lang="en-US" sz="1600" dirty="0"/>
          </a:p>
        </p:txBody>
      </p:sp>
      <p:sp>
        <p:nvSpPr>
          <p:cNvPr id="8" name="Text 6"/>
          <p:cNvSpPr/>
          <p:nvPr/>
        </p:nvSpPr>
        <p:spPr>
          <a:xfrm>
            <a:off x="731520" y="4389120"/>
            <a:ext cx="5029200" cy="1463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Detección de dispositivos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Análisis de vulnerabilidades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Recomendaciones específicas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Alertas de seguridad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5943600" y="3840480"/>
            <a:ext cx="54864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6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DASHBOARD INTEGRADO</a:t>
            </a:r>
            <a:endParaRPr lang="en-US" sz="1600" dirty="0"/>
          </a:p>
        </p:txBody>
      </p:sp>
      <p:sp>
        <p:nvSpPr>
          <p:cNvPr id="10" name="Text 8"/>
          <p:cNvSpPr/>
          <p:nvPr/>
        </p:nvSpPr>
        <p:spPr>
          <a:xfrm>
            <a:off x="6217920" y="4389120"/>
            <a:ext cx="5029200" cy="1463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Métricas consolidadas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Actividades recientes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Navegación intuitiva</a:t>
            </a:r>
            <a:endParaRPr lang="en-US" sz="1200" dirty="0"/>
          </a:p>
          <a:p>
            <a:pPr indent="0" marL="0">
              <a:buNone/>
            </a:pPr>
            <a:r>
              <a:rPr lang="en-US" sz="12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Modo claro/oscuro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457200" y="6217920"/>
            <a:ext cx="10972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INNOVACIONES DESTACADAS</a:t>
            </a:r>
            <a:endParaRPr lang="en-US" sz="1600" dirty="0"/>
          </a:p>
        </p:txBody>
      </p:sp>
      <p:sp>
        <p:nvSpPr>
          <p:cNvPr id="12" name="Text 10"/>
          <p:cNvSpPr/>
          <p:nvPr/>
        </p:nvSpPr>
        <p:spPr>
          <a:xfrm>
            <a:off x="457200" y="6766560"/>
            <a:ext cx="10972800" cy="731520"/>
          </a:xfrm>
          <a:prstGeom prst="rect">
            <a:avLst/>
          </a:prstGeom>
          <a:solidFill>
            <a:srgbClr val="60A5FA">
              <a:alpha val="80000"/>
            </a:srgbClr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3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Primer escáner de red real para usuarios domésticos • Simulador de phishing educativo integral • Interfaz adaptativa completa</a:t>
            </a:r>
            <a:endParaRPr lang="en-US" sz="13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10972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600" b="1" dirty="0">
                <a:solidFill>
                  <a:srgbClr val="1E40A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CONCLUSIONES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457200" y="1463040"/>
            <a:ext cx="10972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LOGROS ALCANZADOS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914400" y="2194560"/>
            <a:ext cx="1005840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Democratización exitosa de la ciberseguridad para usuarios no técnicos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Integración completa de tres módulos complementarios de seguridad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Arquitectura técnica sólida y escalable con tecnologías modernas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Experiencia de usuario optimizada con diseño adaptativo</a:t>
            </a:r>
            <a:endParaRPr lang="en-US" sz="1400" dirty="0"/>
          </a:p>
          <a:p>
            <a:pPr indent="0" marL="0">
              <a:buNone/>
            </a:pPr>
            <a:endParaRPr lang="en-US" sz="1400" dirty="0"/>
          </a:p>
          <a:p>
            <a:pPr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Impacto educativo significativo en detección de amenazas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57200" y="5303520"/>
            <a:ext cx="10972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3B82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PERSPECTIVAS FUTURAS</a:t>
            </a:r>
            <a:endParaRPr lang="en-US" sz="2000" dirty="0"/>
          </a:p>
        </p:txBody>
      </p:sp>
      <p:sp>
        <p:nvSpPr>
          <p:cNvPr id="6" name="Text 4"/>
          <p:cNvSpPr/>
          <p:nvPr/>
        </p:nvSpPr>
        <p:spPr>
          <a:xfrm>
            <a:off x="457200" y="5943600"/>
            <a:ext cx="10972800" cy="1097280"/>
          </a:xfrm>
          <a:prstGeom prst="rect">
            <a:avLst/>
          </a:prstGeom>
          <a:solidFill>
            <a:srgbClr val="60A5FA">
              <a:alpha val="80000"/>
            </a:srgbClr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Expansión a versión empresarial • Integración con APIs de threat intelligence</a:t>
            </a:r>
            <a:endParaRPr lang="en-US" sz="1400" dirty="0"/>
          </a:p>
          <a:p>
            <a:pPr algn="ctr" indent="0" marL="0">
              <a:buNone/>
            </a:pPr>
            <a:r>
              <a:rPr lang="en-US" sz="1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Implementación como PWA • Certificación en ciberseguridad básica</a:t>
            </a:r>
            <a:endParaRPr lang="en-US" sz="1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2025-06-09T20:25:47Z</dcterms:created>
  <dcterms:modified xsi:type="dcterms:W3CDTF">2025-06-09T20:25:47Z</dcterms:modified>
</cp:coreProperties>
</file>