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03"/>
    <p:restoredTop sz="90231"/>
  </p:normalViewPr>
  <p:slideViewPr>
    <p:cSldViewPr snapToGrid="0" snapToObjects="1">
      <p:cViewPr varScale="1">
        <p:scale>
          <a:sx n="187" d="100"/>
          <a:sy n="187" d="100"/>
        </p:scale>
        <p:origin x="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BCD00-994C-0B48-A6F8-60A8280E4967}" type="datetimeFigureOut">
              <a:rPr kumimoji="1" lang="zh-CN" altLang="en-US" smtClean="0"/>
              <a:t>2022/8/10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B7209-4BD5-CB4F-BF7A-140AFB668DBA}" type="slidenum">
              <a:rPr kumimoji="1" lang="zh-CN" altLang="en-US" smtClean="0"/>
              <a:t>‹#›</a:t>
            </a:fld>
            <a:endParaRPr kumimoji="1" lang="zh-CN" altLang="en-US"/>
          </a:p>
        </p:txBody>
      </p:sp>
    </p:spTree>
    <p:extLst>
      <p:ext uri="{BB962C8B-B14F-4D97-AF65-F5344CB8AC3E}">
        <p14:creationId xmlns:p14="http://schemas.microsoft.com/office/powerpoint/2010/main" val="13235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Why this paper? New task…</a:t>
            </a:r>
          </a:p>
          <a:p>
            <a:r>
              <a:rPr kumimoji="1" lang="en-US" altLang="zh-CN" dirty="0"/>
              <a:t>Left input, right output.</a:t>
            </a:r>
          </a:p>
        </p:txBody>
      </p:sp>
      <p:sp>
        <p:nvSpPr>
          <p:cNvPr id="4" name="灯片编号占位符 3"/>
          <p:cNvSpPr>
            <a:spLocks noGrp="1"/>
          </p:cNvSpPr>
          <p:nvPr>
            <p:ph type="sldNum" sz="quarter" idx="5"/>
          </p:nvPr>
        </p:nvSpPr>
        <p:spPr/>
        <p:txBody>
          <a:bodyPr/>
          <a:lstStyle/>
          <a:p>
            <a:fld id="{552B7209-4BD5-CB4F-BF7A-140AFB668DBA}" type="slidenum">
              <a:rPr kumimoji="1" lang="zh-CN" altLang="en-US" smtClean="0"/>
              <a:t>2</a:t>
            </a:fld>
            <a:endParaRPr kumimoji="1" lang="zh-CN" altLang="en-US"/>
          </a:p>
        </p:txBody>
      </p:sp>
    </p:spTree>
    <p:extLst>
      <p:ext uri="{BB962C8B-B14F-4D97-AF65-F5344CB8AC3E}">
        <p14:creationId xmlns:p14="http://schemas.microsoft.com/office/powerpoint/2010/main" val="301564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encoder-decoder architecture</a:t>
            </a:r>
          </a:p>
          <a:p>
            <a:r>
              <a:rPr kumimoji="1" lang="en-US" altLang="zh-CN" dirty="0"/>
              <a:t>Encoder: </a:t>
            </a:r>
          </a:p>
          <a:p>
            <a:r>
              <a:rPr kumimoji="1" lang="en-US" altLang="zh-CN" dirty="0"/>
              <a:t>Spatial &amp; temporal attention for embeddings.</a:t>
            </a:r>
          </a:p>
          <a:p>
            <a:r>
              <a:rPr kumimoji="1" lang="en-US" altLang="zh-CN" dirty="0"/>
              <a:t>(time-step: 0-T)</a:t>
            </a:r>
            <a:endParaRPr kumimoji="1" lang="zh-CN" altLang="en-US" dirty="0"/>
          </a:p>
        </p:txBody>
      </p:sp>
      <p:sp>
        <p:nvSpPr>
          <p:cNvPr id="4" name="灯片编号占位符 3"/>
          <p:cNvSpPr>
            <a:spLocks noGrp="1"/>
          </p:cNvSpPr>
          <p:nvPr>
            <p:ph type="sldNum" sz="quarter" idx="5"/>
          </p:nvPr>
        </p:nvSpPr>
        <p:spPr/>
        <p:txBody>
          <a:bodyPr/>
          <a:lstStyle/>
          <a:p>
            <a:fld id="{552B7209-4BD5-CB4F-BF7A-140AFB668DBA}" type="slidenum">
              <a:rPr kumimoji="1" lang="zh-CN" altLang="en-US" smtClean="0"/>
              <a:t>7</a:t>
            </a:fld>
            <a:endParaRPr kumimoji="1" lang="zh-CN" altLang="en-US"/>
          </a:p>
        </p:txBody>
      </p:sp>
    </p:spTree>
    <p:extLst>
      <p:ext uri="{BB962C8B-B14F-4D97-AF65-F5344CB8AC3E}">
        <p14:creationId xmlns:p14="http://schemas.microsoft.com/office/powerpoint/2010/main" val="248933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encoder-decoder architecture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(time-step: T-T+F)</a:t>
            </a:r>
            <a:endParaRPr lang="en-US" altLang="zh-CN" dirty="0"/>
          </a:p>
          <a:p>
            <a:r>
              <a:rPr lang="en" altLang="zh-CN" dirty="0"/>
              <a:t>The decoder D predicts future hand feature </a:t>
            </a:r>
            <a:r>
              <a:rPr lang="en" altLang="zh-CN" dirty="0" err="1"/>
              <a:t>XT+t</a:t>
            </a:r>
            <a:r>
              <a:rPr lang="en" altLang="zh-CN" dirty="0"/>
              <a:t> one at a time</a:t>
            </a:r>
          </a:p>
          <a:p>
            <a:r>
              <a:rPr lang="en" altLang="zh-CN" dirty="0"/>
              <a:t>The predicted features </a:t>
            </a:r>
            <a:r>
              <a:rPr lang="en" altLang="zh-CN" dirty="0" err="1"/>
              <a:t>XT+t</a:t>
            </a:r>
            <a:r>
              <a:rPr lang="en" altLang="zh-CN" dirty="0"/>
              <a:t> are then sent to the trajectory head network to predict the future hand location </a:t>
            </a:r>
            <a:r>
              <a:rPr lang="en" altLang="zh-CN" dirty="0" err="1"/>
              <a:t>hT+t</a:t>
            </a:r>
            <a:r>
              <a:rPr lang="en" altLang="zh-CN" dirty="0"/>
              <a:t>.</a:t>
            </a:r>
          </a:p>
          <a:p>
            <a:r>
              <a:rPr lang="en" altLang="zh-CN" dirty="0"/>
              <a:t>two heads; one for hand trajectory estimation </a:t>
            </a:r>
            <a:endParaRPr kumimoji="1" lang="zh-CN" altLang="en-US" dirty="0"/>
          </a:p>
        </p:txBody>
      </p:sp>
      <p:sp>
        <p:nvSpPr>
          <p:cNvPr id="4" name="灯片编号占位符 3"/>
          <p:cNvSpPr>
            <a:spLocks noGrp="1"/>
          </p:cNvSpPr>
          <p:nvPr>
            <p:ph type="sldNum" sz="quarter" idx="5"/>
          </p:nvPr>
        </p:nvSpPr>
        <p:spPr/>
        <p:txBody>
          <a:bodyPr/>
          <a:lstStyle/>
          <a:p>
            <a:fld id="{552B7209-4BD5-CB4F-BF7A-140AFB668DBA}" type="slidenum">
              <a:rPr kumimoji="1" lang="zh-CN" altLang="en-US" smtClean="0"/>
              <a:t>8</a:t>
            </a:fld>
            <a:endParaRPr kumimoji="1" lang="zh-CN" altLang="en-US"/>
          </a:p>
        </p:txBody>
      </p:sp>
    </p:spTree>
    <p:extLst>
      <p:ext uri="{BB962C8B-B14F-4D97-AF65-F5344CB8AC3E}">
        <p14:creationId xmlns:p14="http://schemas.microsoft.com/office/powerpoint/2010/main" val="252886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encoder-decoder architecture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the hand C-VAE takes hand locations </a:t>
            </a:r>
            <a:r>
              <a:rPr lang="en" altLang="zh-CN" dirty="0" err="1"/>
              <a:t>hT+t</a:t>
            </a:r>
            <a:r>
              <a:rPr lang="en" altLang="zh-CN" dirty="0"/>
              <a:t> as input, and conditioned on the hand feature tokens </a:t>
            </a:r>
            <a:r>
              <a:rPr lang="en" altLang="zh-CN" dirty="0" err="1"/>
              <a:t>XT+t</a:t>
            </a:r>
            <a:r>
              <a:rPr lang="en" altLang="zh-CN" dirty="0"/>
              <a:t> (Sec. 4.2) from the decoder output.</a:t>
            </a:r>
          </a:p>
          <a:p>
            <a:endParaRPr lang="en-US" altLang="zh-CN" dirty="0"/>
          </a:p>
          <a:p>
            <a:r>
              <a:rPr lang="en" altLang="zh-CN" dirty="0"/>
              <a:t>C-VAE contains two functions: an encoding function </a:t>
            </a:r>
            <a:r>
              <a:rPr lang="en" altLang="zh-CN" dirty="0" err="1"/>
              <a:t>Fenc</a:t>
            </a:r>
            <a:r>
              <a:rPr lang="en" altLang="zh-CN" dirty="0"/>
              <a:t> which encodes the input x and condition c into a latent z-space parameterized by mean µ and co-variance </a:t>
            </a:r>
            <a:r>
              <a:rPr lang="en" altLang="zh-CN" dirty="0" err="1"/>
              <a:t>σ</a:t>
            </a:r>
            <a:r>
              <a:rPr lang="en" altLang="zh-CN" dirty="0"/>
              <a:t>, and a decoding function </a:t>
            </a:r>
            <a:r>
              <a:rPr lang="en" altLang="zh-CN" dirty="0" err="1"/>
              <a:t>Fdec</a:t>
            </a:r>
            <a:r>
              <a:rPr lang="en" altLang="zh-CN" dirty="0"/>
              <a:t> which decodes sampled z from the latent space and condition c to reconstruct input x</a:t>
            </a:r>
          </a:p>
          <a:p>
            <a:r>
              <a:rPr lang="en" altLang="zh-CN" dirty="0"/>
              <a:t>The </a:t>
            </a:r>
            <a:r>
              <a:rPr lang="en" altLang="zh-CN" dirty="0" err="1"/>
              <a:t>Fenc</a:t>
            </a:r>
            <a:r>
              <a:rPr lang="en" altLang="zh-CN" dirty="0"/>
              <a:t> and </a:t>
            </a:r>
            <a:r>
              <a:rPr lang="en" altLang="zh-CN" dirty="0" err="1"/>
              <a:t>Fdec</a:t>
            </a:r>
            <a:r>
              <a:rPr lang="en" altLang="zh-CN" dirty="0"/>
              <a:t> are implemented as a MLP.</a:t>
            </a:r>
            <a:endParaRPr lang="en-US" altLang="zh-CN" dirty="0"/>
          </a:p>
          <a:p>
            <a:endParaRPr kumimoji="1" lang="en" altLang="zh-CN" dirty="0"/>
          </a:p>
          <a:p>
            <a:r>
              <a:rPr lang="en" altLang="zh-CN" dirty="0"/>
              <a:t>that regularizes the latent z-space close to normal distribution N(0,1)</a:t>
            </a:r>
            <a:endParaRPr kumimoji="1" lang="zh-CN" altLang="en-US" dirty="0"/>
          </a:p>
        </p:txBody>
      </p:sp>
      <p:sp>
        <p:nvSpPr>
          <p:cNvPr id="4" name="灯片编号占位符 3"/>
          <p:cNvSpPr>
            <a:spLocks noGrp="1"/>
          </p:cNvSpPr>
          <p:nvPr>
            <p:ph type="sldNum" sz="quarter" idx="5"/>
          </p:nvPr>
        </p:nvSpPr>
        <p:spPr/>
        <p:txBody>
          <a:bodyPr/>
          <a:lstStyle/>
          <a:p>
            <a:fld id="{552B7209-4BD5-CB4F-BF7A-140AFB668DBA}" type="slidenum">
              <a:rPr kumimoji="1" lang="zh-CN" altLang="en-US" smtClean="0"/>
              <a:t>9</a:t>
            </a:fld>
            <a:endParaRPr kumimoji="1" lang="zh-CN" altLang="en-US"/>
          </a:p>
        </p:txBody>
      </p:sp>
    </p:spTree>
    <p:extLst>
      <p:ext uri="{BB962C8B-B14F-4D97-AF65-F5344CB8AC3E}">
        <p14:creationId xmlns:p14="http://schemas.microsoft.com/office/powerpoint/2010/main" val="1642664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encoder-decoder architecture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the hand C-VAE takes hand locations </a:t>
            </a:r>
            <a:r>
              <a:rPr lang="en" altLang="zh-CN" dirty="0" err="1"/>
              <a:t>hT+t</a:t>
            </a:r>
            <a:r>
              <a:rPr lang="en" altLang="zh-CN" dirty="0"/>
              <a:t> as input, and conditioned on the hand feature tokens </a:t>
            </a:r>
            <a:r>
              <a:rPr lang="en" altLang="zh-CN" dirty="0" err="1"/>
              <a:t>XT+t</a:t>
            </a:r>
            <a:r>
              <a:rPr lang="en" altLang="zh-CN" dirty="0"/>
              <a:t> (Sec. 4.2) from the decoder output.</a:t>
            </a:r>
          </a:p>
          <a:p>
            <a:endParaRPr lang="en-US" altLang="zh-CN" dirty="0"/>
          </a:p>
          <a:p>
            <a:r>
              <a:rPr lang="en" altLang="zh-CN" dirty="0"/>
              <a:t>C-VAE contains two functions: an encoding function </a:t>
            </a:r>
            <a:r>
              <a:rPr lang="en" altLang="zh-CN" dirty="0" err="1"/>
              <a:t>Fenc</a:t>
            </a:r>
            <a:r>
              <a:rPr lang="en" altLang="zh-CN" dirty="0"/>
              <a:t> which encodes the input x and condition c into a latent z-space parameterized by mean µ and co-variance </a:t>
            </a:r>
            <a:r>
              <a:rPr lang="en" altLang="zh-CN" dirty="0" err="1"/>
              <a:t>σ</a:t>
            </a:r>
            <a:r>
              <a:rPr lang="en" altLang="zh-CN" dirty="0"/>
              <a:t>, and a decoding function </a:t>
            </a:r>
            <a:r>
              <a:rPr lang="en" altLang="zh-CN" dirty="0" err="1"/>
              <a:t>Fdec</a:t>
            </a:r>
            <a:r>
              <a:rPr lang="en" altLang="zh-CN" dirty="0"/>
              <a:t> which decodes sampled z from the latent space and condition c to reconstruct input x</a:t>
            </a:r>
          </a:p>
          <a:p>
            <a:r>
              <a:rPr lang="en" altLang="zh-CN" dirty="0"/>
              <a:t>The </a:t>
            </a:r>
            <a:r>
              <a:rPr lang="en" altLang="zh-CN" dirty="0" err="1"/>
              <a:t>Fenc</a:t>
            </a:r>
            <a:r>
              <a:rPr lang="en" altLang="zh-CN" dirty="0"/>
              <a:t> and </a:t>
            </a:r>
            <a:r>
              <a:rPr lang="en" altLang="zh-CN" dirty="0" err="1"/>
              <a:t>Fdec</a:t>
            </a:r>
            <a:r>
              <a:rPr lang="en" altLang="zh-CN" dirty="0"/>
              <a:t> are implemented as a MLP.</a:t>
            </a:r>
            <a:endParaRPr lang="en-US" altLang="zh-CN" dirty="0"/>
          </a:p>
          <a:p>
            <a:endParaRPr kumimoji="1" lang="en" altLang="zh-CN" dirty="0"/>
          </a:p>
          <a:p>
            <a:r>
              <a:rPr lang="en" altLang="zh-CN" dirty="0"/>
              <a:t>that regularizes the latent z-space close to normal distribution N(0,1)</a:t>
            </a:r>
            <a:endParaRPr kumimoji="1" lang="zh-CN" altLang="en-US" dirty="0"/>
          </a:p>
        </p:txBody>
      </p:sp>
      <p:sp>
        <p:nvSpPr>
          <p:cNvPr id="4" name="灯片编号占位符 3"/>
          <p:cNvSpPr>
            <a:spLocks noGrp="1"/>
          </p:cNvSpPr>
          <p:nvPr>
            <p:ph type="sldNum" sz="quarter" idx="5"/>
          </p:nvPr>
        </p:nvSpPr>
        <p:spPr/>
        <p:txBody>
          <a:bodyPr/>
          <a:lstStyle/>
          <a:p>
            <a:fld id="{552B7209-4BD5-CB4F-BF7A-140AFB668DBA}" type="slidenum">
              <a:rPr kumimoji="1" lang="zh-CN" altLang="en-US" smtClean="0"/>
              <a:t>10</a:t>
            </a:fld>
            <a:endParaRPr kumimoji="1" lang="zh-CN" altLang="en-US"/>
          </a:p>
        </p:txBody>
      </p:sp>
    </p:spTree>
    <p:extLst>
      <p:ext uri="{BB962C8B-B14F-4D97-AF65-F5344CB8AC3E}">
        <p14:creationId xmlns:p14="http://schemas.microsoft.com/office/powerpoint/2010/main" val="1247561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MLP deterministically outputs the future hand locations.</a:t>
            </a:r>
            <a:endParaRPr kumimoji="1" lang="zh-CN" altLang="en-US" dirty="0"/>
          </a:p>
          <a:p>
            <a:r>
              <a:rPr lang="en" altLang="zh-CN" dirty="0"/>
              <a:t>while the Bivariate [1] assumes the future hand location follows a bivariate Gaussian distribution at each time step and explicitly samples from the predicted distribution during inference.</a:t>
            </a:r>
          </a:p>
          <a:p>
            <a:r>
              <a:rPr lang="en-US" altLang="zh-CN" dirty="0"/>
              <a:t>Bivariate</a:t>
            </a:r>
            <a:endParaRPr kumimoji="1" lang="zh-CN" altLang="en-US" dirty="0"/>
          </a:p>
        </p:txBody>
      </p:sp>
      <p:sp>
        <p:nvSpPr>
          <p:cNvPr id="4" name="灯片编号占位符 3"/>
          <p:cNvSpPr>
            <a:spLocks noGrp="1"/>
          </p:cNvSpPr>
          <p:nvPr>
            <p:ph type="sldNum" sz="quarter" idx="5"/>
          </p:nvPr>
        </p:nvSpPr>
        <p:spPr/>
        <p:txBody>
          <a:bodyPr/>
          <a:lstStyle/>
          <a:p>
            <a:fld id="{552B7209-4BD5-CB4F-BF7A-140AFB668DBA}" type="slidenum">
              <a:rPr kumimoji="1" lang="zh-CN" altLang="en-US" smtClean="0"/>
              <a:t>13</a:t>
            </a:fld>
            <a:endParaRPr kumimoji="1" lang="zh-CN" altLang="en-US"/>
          </a:p>
        </p:txBody>
      </p:sp>
    </p:spTree>
    <p:extLst>
      <p:ext uri="{BB962C8B-B14F-4D97-AF65-F5344CB8AC3E}">
        <p14:creationId xmlns:p14="http://schemas.microsoft.com/office/powerpoint/2010/main" val="2134940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t>MLP deterministically outputs the future hand locations.</a:t>
            </a:r>
            <a:endParaRPr kumimoji="1" lang="zh-CN" altLang="en-US" dirty="0"/>
          </a:p>
          <a:p>
            <a:r>
              <a:rPr lang="en" altLang="zh-CN" dirty="0"/>
              <a:t>while the Bivariate [1] assumes the future hand location follows a bivariate Gaussian distribution at each time step and explicitly samples from the predicted distribution during inference.</a:t>
            </a:r>
          </a:p>
          <a:p>
            <a:r>
              <a:rPr lang="en-US" altLang="zh-CN" dirty="0"/>
              <a:t>Bivariate</a:t>
            </a:r>
            <a:endParaRPr kumimoji="1" lang="zh-CN" altLang="en-US" dirty="0"/>
          </a:p>
        </p:txBody>
      </p:sp>
      <p:sp>
        <p:nvSpPr>
          <p:cNvPr id="4" name="灯片编号占位符 3"/>
          <p:cNvSpPr>
            <a:spLocks noGrp="1"/>
          </p:cNvSpPr>
          <p:nvPr>
            <p:ph type="sldNum" sz="quarter" idx="5"/>
          </p:nvPr>
        </p:nvSpPr>
        <p:spPr/>
        <p:txBody>
          <a:bodyPr/>
          <a:lstStyle/>
          <a:p>
            <a:fld id="{552B7209-4BD5-CB4F-BF7A-140AFB668DBA}" type="slidenum">
              <a:rPr kumimoji="1" lang="zh-CN" altLang="en-US" smtClean="0"/>
              <a:t>14</a:t>
            </a:fld>
            <a:endParaRPr kumimoji="1" lang="zh-CN" altLang="en-US"/>
          </a:p>
        </p:txBody>
      </p:sp>
    </p:spTree>
    <p:extLst>
      <p:ext uri="{BB962C8B-B14F-4D97-AF65-F5344CB8AC3E}">
        <p14:creationId xmlns:p14="http://schemas.microsoft.com/office/powerpoint/2010/main" val="2977440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Thus the ground-truth annotations for training might be affected by the bias and errors from the off-the-shelf tools.</a:t>
            </a:r>
            <a:endParaRPr kumimoji="1" lang="zh-CN" altLang="en-US" dirty="0"/>
          </a:p>
        </p:txBody>
      </p:sp>
      <p:sp>
        <p:nvSpPr>
          <p:cNvPr id="4" name="灯片编号占位符 3"/>
          <p:cNvSpPr>
            <a:spLocks noGrp="1"/>
          </p:cNvSpPr>
          <p:nvPr>
            <p:ph type="sldNum" sz="quarter" idx="5"/>
          </p:nvPr>
        </p:nvSpPr>
        <p:spPr/>
        <p:txBody>
          <a:bodyPr/>
          <a:lstStyle/>
          <a:p>
            <a:fld id="{552B7209-4BD5-CB4F-BF7A-140AFB668DBA}" type="slidenum">
              <a:rPr kumimoji="1" lang="zh-CN" altLang="en-US" smtClean="0"/>
              <a:t>16</a:t>
            </a:fld>
            <a:endParaRPr kumimoji="1" lang="zh-CN" altLang="en-US"/>
          </a:p>
        </p:txBody>
      </p:sp>
    </p:spTree>
    <p:extLst>
      <p:ext uri="{BB962C8B-B14F-4D97-AF65-F5344CB8AC3E}">
        <p14:creationId xmlns:p14="http://schemas.microsoft.com/office/powerpoint/2010/main" val="374363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8/10/22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8/10/22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A91D8-9948-7C42-A6DC-6422805A655E}"/>
              </a:ext>
            </a:extLst>
          </p:cNvPr>
          <p:cNvSpPr>
            <a:spLocks noGrp="1"/>
          </p:cNvSpPr>
          <p:nvPr>
            <p:ph type="ctrTitle"/>
          </p:nvPr>
        </p:nvSpPr>
        <p:spPr/>
        <p:txBody>
          <a:bodyPr>
            <a:noAutofit/>
          </a:bodyPr>
          <a:lstStyle/>
          <a:p>
            <a:r>
              <a:rPr kumimoji="1" lang="en" altLang="zh-CN" sz="4400" cap="none" dirty="0"/>
              <a:t>Joint Hand Motion and Interaction Hotspots Prediction from Egocentric Videos</a:t>
            </a:r>
            <a:endParaRPr kumimoji="1" lang="zh-CN" altLang="en-US" sz="4400" cap="none" dirty="0"/>
          </a:p>
        </p:txBody>
      </p:sp>
      <p:sp>
        <p:nvSpPr>
          <p:cNvPr id="3" name="副标题 2">
            <a:extLst>
              <a:ext uri="{FF2B5EF4-FFF2-40B4-BE49-F238E27FC236}">
                <a16:creationId xmlns:a16="http://schemas.microsoft.com/office/drawing/2014/main" id="{4ED7B983-ED3F-DF47-A323-98394F785D6C}"/>
              </a:ext>
            </a:extLst>
          </p:cNvPr>
          <p:cNvSpPr>
            <a:spLocks noGrp="1"/>
          </p:cNvSpPr>
          <p:nvPr>
            <p:ph type="subTitle" idx="1"/>
          </p:nvPr>
        </p:nvSpPr>
        <p:spPr>
          <a:xfrm>
            <a:off x="2417780" y="3531204"/>
            <a:ext cx="8637072" cy="2524498"/>
          </a:xfrm>
        </p:spPr>
        <p:txBody>
          <a:bodyPr>
            <a:normAutofit/>
          </a:bodyPr>
          <a:lstStyle/>
          <a:p>
            <a:r>
              <a:rPr kumimoji="1" lang="en" altLang="zh-CN" sz="2000" cap="none" dirty="0"/>
              <a:t>Accepted by CVPR-2022</a:t>
            </a:r>
          </a:p>
          <a:p>
            <a:r>
              <a:rPr kumimoji="1" lang="en" altLang="zh-CN" sz="2000" cap="none" dirty="0"/>
              <a:t>Presenter: </a:t>
            </a:r>
            <a:r>
              <a:rPr kumimoji="1" lang="en" altLang="zh-CN" sz="2000" cap="none" dirty="0" err="1"/>
              <a:t>Qitong</a:t>
            </a:r>
            <a:r>
              <a:rPr kumimoji="1" lang="en" altLang="zh-CN" sz="2000" cap="none" dirty="0"/>
              <a:t> Wang</a:t>
            </a:r>
          </a:p>
          <a:p>
            <a:r>
              <a:rPr kumimoji="1" lang="en" altLang="zh-CN" sz="2000" cap="none" dirty="0"/>
              <a:t>Date:  Aug. 16th, 2022</a:t>
            </a:r>
            <a:endParaRPr kumimoji="1" lang="zh-CN" altLang="en-US" sz="2000" cap="none" dirty="0"/>
          </a:p>
        </p:txBody>
      </p:sp>
    </p:spTree>
    <p:extLst>
      <p:ext uri="{BB962C8B-B14F-4D97-AF65-F5344CB8AC3E}">
        <p14:creationId xmlns:p14="http://schemas.microsoft.com/office/powerpoint/2010/main" val="3157362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DB758-72A7-144B-B83D-185021376537}"/>
              </a:ext>
            </a:extLst>
          </p:cNvPr>
          <p:cNvSpPr>
            <a:spLocks noGrp="1"/>
          </p:cNvSpPr>
          <p:nvPr>
            <p:ph type="title"/>
          </p:nvPr>
        </p:nvSpPr>
        <p:spPr/>
        <p:txBody>
          <a:bodyPr/>
          <a:lstStyle/>
          <a:p>
            <a:r>
              <a:rPr kumimoji="1" lang="en-US" altLang="zh-CN" dirty="0"/>
              <a:t>Object-Centric Transformer</a:t>
            </a:r>
            <a:endParaRPr kumimoji="1" lang="zh-CN" altLang="en-US" dirty="0"/>
          </a:p>
        </p:txBody>
      </p:sp>
      <p:pic>
        <p:nvPicPr>
          <p:cNvPr id="6" name="内容占位符 5">
            <a:extLst>
              <a:ext uri="{FF2B5EF4-FFF2-40B4-BE49-F238E27FC236}">
                <a16:creationId xmlns:a16="http://schemas.microsoft.com/office/drawing/2014/main" id="{779E24D4-DF7E-B748-843A-726030A1ACBF}"/>
              </a:ext>
            </a:extLst>
          </p:cNvPr>
          <p:cNvPicPr>
            <a:picLocks noGrp="1" noChangeAspect="1"/>
          </p:cNvPicPr>
          <p:nvPr>
            <p:ph sz="half" idx="1"/>
          </p:nvPr>
        </p:nvPicPr>
        <p:blipFill>
          <a:blip r:embed="rId3"/>
          <a:stretch>
            <a:fillRect/>
          </a:stretch>
        </p:blipFill>
        <p:spPr>
          <a:xfrm>
            <a:off x="1449217" y="2030221"/>
            <a:ext cx="8650280" cy="4604423"/>
          </a:xfrm>
        </p:spPr>
      </p:pic>
      <p:sp>
        <p:nvSpPr>
          <p:cNvPr id="4" name="矩形 3">
            <a:extLst>
              <a:ext uri="{FF2B5EF4-FFF2-40B4-BE49-F238E27FC236}">
                <a16:creationId xmlns:a16="http://schemas.microsoft.com/office/drawing/2014/main" id="{F8DE0AD4-5D07-9F41-BAD5-4AB957305707}"/>
              </a:ext>
            </a:extLst>
          </p:cNvPr>
          <p:cNvSpPr/>
          <p:nvPr/>
        </p:nvSpPr>
        <p:spPr>
          <a:xfrm>
            <a:off x="7727324" y="2444778"/>
            <a:ext cx="746975" cy="19276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圆角矩形 2">
            <a:extLst>
              <a:ext uri="{FF2B5EF4-FFF2-40B4-BE49-F238E27FC236}">
                <a16:creationId xmlns:a16="http://schemas.microsoft.com/office/drawing/2014/main" id="{704D48D6-1771-1041-A2E3-C1CE8ADE6571}"/>
              </a:ext>
            </a:extLst>
          </p:cNvPr>
          <p:cNvSpPr/>
          <p:nvPr/>
        </p:nvSpPr>
        <p:spPr>
          <a:xfrm>
            <a:off x="8004220" y="103031"/>
            <a:ext cx="3786388" cy="1577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Conditioned on global features.</a:t>
            </a:r>
            <a:endParaRPr kumimoji="1" lang="zh-CN" altLang="en-US" dirty="0"/>
          </a:p>
        </p:txBody>
      </p:sp>
      <p:cxnSp>
        <p:nvCxnSpPr>
          <p:cNvPr id="7" name="直线箭头连接符 6">
            <a:extLst>
              <a:ext uri="{FF2B5EF4-FFF2-40B4-BE49-F238E27FC236}">
                <a16:creationId xmlns:a16="http://schemas.microsoft.com/office/drawing/2014/main" id="{CBF839D5-945A-CB43-9F9B-8AA9CD1A7B7F}"/>
              </a:ext>
            </a:extLst>
          </p:cNvPr>
          <p:cNvCxnSpPr>
            <a:cxnSpLocks/>
          </p:cNvCxnSpPr>
          <p:nvPr/>
        </p:nvCxnSpPr>
        <p:spPr>
          <a:xfrm flipH="1">
            <a:off x="8332631" y="1680693"/>
            <a:ext cx="746975" cy="16871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2" name="图片 11">
            <a:extLst>
              <a:ext uri="{FF2B5EF4-FFF2-40B4-BE49-F238E27FC236}">
                <a16:creationId xmlns:a16="http://schemas.microsoft.com/office/drawing/2014/main" id="{45EB5126-9EE6-B644-B8F5-63CC02812BD2}"/>
              </a:ext>
            </a:extLst>
          </p:cNvPr>
          <p:cNvPicPr>
            <a:picLocks noChangeAspect="1"/>
          </p:cNvPicPr>
          <p:nvPr/>
        </p:nvPicPr>
        <p:blipFill>
          <a:blip r:embed="rId4"/>
          <a:stretch>
            <a:fillRect/>
          </a:stretch>
        </p:blipFill>
        <p:spPr>
          <a:xfrm>
            <a:off x="8219583" y="283726"/>
            <a:ext cx="2540000" cy="292100"/>
          </a:xfrm>
          <a:prstGeom prst="rect">
            <a:avLst/>
          </a:prstGeom>
        </p:spPr>
      </p:pic>
    </p:spTree>
    <p:extLst>
      <p:ext uri="{BB962C8B-B14F-4D97-AF65-F5344CB8AC3E}">
        <p14:creationId xmlns:p14="http://schemas.microsoft.com/office/powerpoint/2010/main" val="1112844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FCB7C-6457-0C47-844B-D6C3B32EB865}"/>
              </a:ext>
            </a:extLst>
          </p:cNvPr>
          <p:cNvSpPr>
            <a:spLocks noGrp="1"/>
          </p:cNvSpPr>
          <p:nvPr>
            <p:ph type="title"/>
          </p:nvPr>
        </p:nvSpPr>
        <p:spPr/>
        <p:txBody>
          <a:bodyPr/>
          <a:lstStyle/>
          <a:p>
            <a:r>
              <a:rPr kumimoji="1" lang="en-US" altLang="zh-CN" dirty="0"/>
              <a:t>Experiments</a:t>
            </a:r>
            <a:br>
              <a:rPr kumimoji="1" lang="en-US" altLang="zh-CN" dirty="0"/>
            </a:br>
            <a:r>
              <a:rPr kumimoji="1" lang="en-US" altLang="zh-CN" dirty="0"/>
              <a:t>Hand Trajectory Performance</a:t>
            </a:r>
            <a:endParaRPr kumimoji="1" lang="zh-CN" altLang="en-US" dirty="0"/>
          </a:p>
        </p:txBody>
      </p:sp>
      <p:pic>
        <p:nvPicPr>
          <p:cNvPr id="6" name="内容占位符 5">
            <a:extLst>
              <a:ext uri="{FF2B5EF4-FFF2-40B4-BE49-F238E27FC236}">
                <a16:creationId xmlns:a16="http://schemas.microsoft.com/office/drawing/2014/main" id="{52E4B6DC-CAE2-9F46-9B88-6E710B19241B}"/>
              </a:ext>
            </a:extLst>
          </p:cNvPr>
          <p:cNvPicPr>
            <a:picLocks noGrp="1" noChangeAspect="1"/>
          </p:cNvPicPr>
          <p:nvPr>
            <p:ph sz="half" idx="1"/>
          </p:nvPr>
        </p:nvPicPr>
        <p:blipFill>
          <a:blip r:embed="rId2"/>
          <a:stretch>
            <a:fillRect/>
          </a:stretch>
        </p:blipFill>
        <p:spPr>
          <a:xfrm>
            <a:off x="1449217" y="2444331"/>
            <a:ext cx="4800771" cy="2464274"/>
          </a:xfrm>
        </p:spPr>
      </p:pic>
      <p:sp>
        <p:nvSpPr>
          <p:cNvPr id="4" name="内容占位符 3">
            <a:extLst>
              <a:ext uri="{FF2B5EF4-FFF2-40B4-BE49-F238E27FC236}">
                <a16:creationId xmlns:a16="http://schemas.microsoft.com/office/drawing/2014/main" id="{3EE91F8F-65AE-D84F-884D-731D350AA1D9}"/>
              </a:ext>
            </a:extLst>
          </p:cNvPr>
          <p:cNvSpPr>
            <a:spLocks noGrp="1"/>
          </p:cNvSpPr>
          <p:nvPr>
            <p:ph sz="half" idx="2"/>
          </p:nvPr>
        </p:nvSpPr>
        <p:spPr/>
        <p:txBody>
          <a:bodyPr>
            <a:normAutofit fontScale="92500"/>
          </a:bodyPr>
          <a:lstStyle/>
          <a:p>
            <a:r>
              <a:rPr kumimoji="1" lang="en" altLang="zh-CN" dirty="0"/>
              <a:t>Average Displacement Error (ADE).  ADE is calculated as the ℓ2 distance between the predicted future and the ground-truth averaged over the entire trajectory and two hands.</a:t>
            </a:r>
          </a:p>
          <a:p>
            <a:r>
              <a:rPr kumimoji="1" lang="en" altLang="zh-CN" dirty="0"/>
              <a:t>Final Displacement Error (FDE). FDE measures the ℓ2 distance between the predicted future and ground truth at the last time step and averaged over two hands.</a:t>
            </a:r>
            <a:endParaRPr kumimoji="1" lang="zh-CN" altLang="en-US" dirty="0"/>
          </a:p>
        </p:txBody>
      </p:sp>
    </p:spTree>
    <p:extLst>
      <p:ext uri="{BB962C8B-B14F-4D97-AF65-F5344CB8AC3E}">
        <p14:creationId xmlns:p14="http://schemas.microsoft.com/office/powerpoint/2010/main" val="3031319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FCB7C-6457-0C47-844B-D6C3B32EB865}"/>
              </a:ext>
            </a:extLst>
          </p:cNvPr>
          <p:cNvSpPr>
            <a:spLocks noGrp="1"/>
          </p:cNvSpPr>
          <p:nvPr>
            <p:ph type="title"/>
          </p:nvPr>
        </p:nvSpPr>
        <p:spPr/>
        <p:txBody>
          <a:bodyPr>
            <a:normAutofit fontScale="90000"/>
          </a:bodyPr>
          <a:lstStyle/>
          <a:p>
            <a:r>
              <a:rPr kumimoji="1" lang="en-US" altLang="zh-CN" dirty="0"/>
              <a:t>Experiments</a:t>
            </a:r>
            <a:br>
              <a:rPr kumimoji="1" lang="en-US" altLang="zh-CN" dirty="0"/>
            </a:br>
            <a:r>
              <a:rPr lang="en-US" altLang="zh-CN" dirty="0"/>
              <a:t>Future object interaction hotspots prediction</a:t>
            </a:r>
            <a:endParaRPr kumimoji="1" lang="zh-CN" altLang="en-US" dirty="0"/>
          </a:p>
        </p:txBody>
      </p:sp>
      <p:sp>
        <p:nvSpPr>
          <p:cNvPr id="4" name="内容占位符 3">
            <a:extLst>
              <a:ext uri="{FF2B5EF4-FFF2-40B4-BE49-F238E27FC236}">
                <a16:creationId xmlns:a16="http://schemas.microsoft.com/office/drawing/2014/main" id="{3EE91F8F-65AE-D84F-884D-731D350AA1D9}"/>
              </a:ext>
            </a:extLst>
          </p:cNvPr>
          <p:cNvSpPr>
            <a:spLocks noGrp="1"/>
          </p:cNvSpPr>
          <p:nvPr>
            <p:ph sz="half" idx="2"/>
          </p:nvPr>
        </p:nvSpPr>
        <p:spPr/>
        <p:txBody>
          <a:bodyPr>
            <a:normAutofit fontScale="62500" lnSpcReduction="20000"/>
          </a:bodyPr>
          <a:lstStyle/>
          <a:p>
            <a:r>
              <a:rPr kumimoji="1" lang="en" altLang="zh-CN" dirty="0"/>
              <a:t>Similarity Metric (SIM): SIM [10] measures the similarity between the predicted affordance map distribution and the ground-truth one. It is computed as the sum of the minimum values at each pixel location between the predicted map and the ground-truth map.</a:t>
            </a:r>
          </a:p>
          <a:p>
            <a:r>
              <a:rPr kumimoji="1" lang="en" altLang="zh-CN" dirty="0"/>
              <a:t>AUC-Judd (AUC-J): AUC-J is a variant of AUC proposed by Judd et al. [11]. The AUC evaluates the ratio of ground-truth captured by the predicted affordance map under different thresholds.</a:t>
            </a:r>
          </a:p>
          <a:p>
            <a:r>
              <a:rPr kumimoji="1" lang="en" altLang="zh-CN" dirty="0"/>
              <a:t>Normalized </a:t>
            </a:r>
            <a:r>
              <a:rPr kumimoji="1" lang="en" altLang="zh-CN" dirty="0" err="1"/>
              <a:t>Scanpath</a:t>
            </a:r>
            <a:r>
              <a:rPr kumimoji="1" lang="en" altLang="zh-CN" dirty="0"/>
              <a:t> Saliency (NSS): NSS [12] measures the correspondence between the predicted affordance map and the ground truth. It is computed by normalizing the predicted affordance map to have zero mean and unit standard deviation and averaging over ground truth locations..</a:t>
            </a:r>
            <a:endParaRPr kumimoji="1" lang="zh-CN" altLang="en-US" dirty="0"/>
          </a:p>
        </p:txBody>
      </p:sp>
      <p:pic>
        <p:nvPicPr>
          <p:cNvPr id="8" name="内容占位符 7">
            <a:extLst>
              <a:ext uri="{FF2B5EF4-FFF2-40B4-BE49-F238E27FC236}">
                <a16:creationId xmlns:a16="http://schemas.microsoft.com/office/drawing/2014/main" id="{98F762A8-185F-7842-8631-22620A1FEE92}"/>
              </a:ext>
            </a:extLst>
          </p:cNvPr>
          <p:cNvPicPr>
            <a:picLocks noGrp="1" noChangeAspect="1"/>
          </p:cNvPicPr>
          <p:nvPr>
            <p:ph sz="half" idx="1"/>
          </p:nvPr>
        </p:nvPicPr>
        <p:blipFill>
          <a:blip r:embed="rId2"/>
          <a:stretch>
            <a:fillRect/>
          </a:stretch>
        </p:blipFill>
        <p:spPr>
          <a:xfrm>
            <a:off x="1449217" y="2489841"/>
            <a:ext cx="4807318" cy="2273228"/>
          </a:xfrm>
        </p:spPr>
      </p:pic>
    </p:spTree>
    <p:extLst>
      <p:ext uri="{BB962C8B-B14F-4D97-AF65-F5344CB8AC3E}">
        <p14:creationId xmlns:p14="http://schemas.microsoft.com/office/powerpoint/2010/main" val="488959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5F627D-973F-A548-BCD0-67FF35B536E2}"/>
              </a:ext>
            </a:extLst>
          </p:cNvPr>
          <p:cNvSpPr>
            <a:spLocks noGrp="1"/>
          </p:cNvSpPr>
          <p:nvPr>
            <p:ph type="title"/>
          </p:nvPr>
        </p:nvSpPr>
        <p:spPr/>
        <p:txBody>
          <a:bodyPr/>
          <a:lstStyle/>
          <a:p>
            <a:r>
              <a:rPr kumimoji="1" lang="en-US" altLang="zh-CN" dirty="0"/>
              <a:t>Ablation Studies</a:t>
            </a:r>
            <a:br>
              <a:rPr kumimoji="1" lang="en-US" altLang="zh-CN" dirty="0"/>
            </a:br>
            <a:r>
              <a:rPr kumimoji="1" lang="en-US" altLang="zh-CN" dirty="0"/>
              <a:t>Effectiveness of C-VAE head</a:t>
            </a:r>
            <a:endParaRPr kumimoji="1" lang="zh-CN" altLang="en-US" dirty="0"/>
          </a:p>
        </p:txBody>
      </p:sp>
      <p:pic>
        <p:nvPicPr>
          <p:cNvPr id="6" name="内容占位符 5">
            <a:extLst>
              <a:ext uri="{FF2B5EF4-FFF2-40B4-BE49-F238E27FC236}">
                <a16:creationId xmlns:a16="http://schemas.microsoft.com/office/drawing/2014/main" id="{20558989-1B8B-EE45-9229-3D229E9EE65C}"/>
              </a:ext>
            </a:extLst>
          </p:cNvPr>
          <p:cNvPicPr>
            <a:picLocks noGrp="1" noChangeAspect="1"/>
          </p:cNvPicPr>
          <p:nvPr>
            <p:ph sz="half" idx="1"/>
          </p:nvPr>
        </p:nvPicPr>
        <p:blipFill rotWithShape="1">
          <a:blip r:embed="rId3"/>
          <a:srcRect b="16340"/>
          <a:stretch/>
        </p:blipFill>
        <p:spPr>
          <a:xfrm>
            <a:off x="1449217" y="2017342"/>
            <a:ext cx="4329013" cy="3967201"/>
          </a:xfrm>
        </p:spPr>
      </p:pic>
      <p:sp>
        <p:nvSpPr>
          <p:cNvPr id="4" name="内容占位符 3">
            <a:extLst>
              <a:ext uri="{FF2B5EF4-FFF2-40B4-BE49-F238E27FC236}">
                <a16:creationId xmlns:a16="http://schemas.microsoft.com/office/drawing/2014/main" id="{1C07A436-8306-C34E-8D36-D2A3A043F1D7}"/>
              </a:ext>
            </a:extLst>
          </p:cNvPr>
          <p:cNvSpPr>
            <a:spLocks noGrp="1"/>
          </p:cNvSpPr>
          <p:nvPr>
            <p:ph sz="half" idx="2"/>
          </p:nvPr>
        </p:nvSpPr>
        <p:spPr/>
        <p:txBody>
          <a:bodyPr/>
          <a:lstStyle/>
          <a:p>
            <a:r>
              <a:rPr kumimoji="1" lang="en" altLang="zh-CN" dirty="0"/>
              <a:t>Adopting C-VAE against MLP improves the trajectory estimation performance by 75.0% on ADE and 45.5% on FDE, also obtains +5%, +10%, and +29% gain on SIM, AUC-J, and NCC of hotspots prediction.</a:t>
            </a:r>
          </a:p>
          <a:p>
            <a:r>
              <a:rPr kumimoji="1" lang="en" altLang="zh-CN" dirty="0"/>
              <a:t>C-VAE achieves better results compared to Bivariate and MDN.</a:t>
            </a:r>
            <a:endParaRPr kumimoji="1" lang="zh-CN" altLang="en-US" dirty="0"/>
          </a:p>
        </p:txBody>
      </p:sp>
    </p:spTree>
    <p:extLst>
      <p:ext uri="{BB962C8B-B14F-4D97-AF65-F5344CB8AC3E}">
        <p14:creationId xmlns:p14="http://schemas.microsoft.com/office/powerpoint/2010/main" val="979926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5F627D-973F-A548-BCD0-67FF35B536E2}"/>
              </a:ext>
            </a:extLst>
          </p:cNvPr>
          <p:cNvSpPr>
            <a:spLocks noGrp="1"/>
          </p:cNvSpPr>
          <p:nvPr>
            <p:ph type="title"/>
          </p:nvPr>
        </p:nvSpPr>
        <p:spPr/>
        <p:txBody>
          <a:bodyPr/>
          <a:lstStyle/>
          <a:p>
            <a:r>
              <a:rPr kumimoji="1" lang="en-US" altLang="zh-CN" dirty="0"/>
              <a:t>Ablation Studies</a:t>
            </a:r>
            <a:br>
              <a:rPr kumimoji="1" lang="en-US" altLang="zh-CN" dirty="0"/>
            </a:br>
            <a:r>
              <a:rPr lang="en-US" altLang="zh-CN" dirty="0"/>
              <a:t>C-VAE condition</a:t>
            </a:r>
            <a:endParaRPr kumimoji="1" lang="zh-CN" altLang="en-US" dirty="0"/>
          </a:p>
        </p:txBody>
      </p:sp>
      <p:pic>
        <p:nvPicPr>
          <p:cNvPr id="6" name="内容占位符 5">
            <a:extLst>
              <a:ext uri="{FF2B5EF4-FFF2-40B4-BE49-F238E27FC236}">
                <a16:creationId xmlns:a16="http://schemas.microsoft.com/office/drawing/2014/main" id="{20558989-1B8B-EE45-9229-3D229E9EE65C}"/>
              </a:ext>
            </a:extLst>
          </p:cNvPr>
          <p:cNvPicPr>
            <a:picLocks noGrp="1" noChangeAspect="1"/>
          </p:cNvPicPr>
          <p:nvPr>
            <p:ph sz="half" idx="1"/>
          </p:nvPr>
        </p:nvPicPr>
        <p:blipFill rotWithShape="1">
          <a:blip r:embed="rId3"/>
          <a:srcRect b="16340"/>
          <a:stretch/>
        </p:blipFill>
        <p:spPr>
          <a:xfrm>
            <a:off x="1449217" y="2017342"/>
            <a:ext cx="4329013" cy="3967201"/>
          </a:xfrm>
        </p:spPr>
      </p:pic>
      <p:sp>
        <p:nvSpPr>
          <p:cNvPr id="4" name="内容占位符 3">
            <a:extLst>
              <a:ext uri="{FF2B5EF4-FFF2-40B4-BE49-F238E27FC236}">
                <a16:creationId xmlns:a16="http://schemas.microsoft.com/office/drawing/2014/main" id="{1C07A436-8306-C34E-8D36-D2A3A043F1D7}"/>
              </a:ext>
            </a:extLst>
          </p:cNvPr>
          <p:cNvSpPr>
            <a:spLocks noGrp="1"/>
          </p:cNvSpPr>
          <p:nvPr>
            <p:ph sz="half" idx="2"/>
          </p:nvPr>
        </p:nvSpPr>
        <p:spPr>
          <a:xfrm>
            <a:off x="6413771" y="2017343"/>
            <a:ext cx="4645152" cy="3967200"/>
          </a:xfrm>
        </p:spPr>
        <p:txBody>
          <a:bodyPr>
            <a:normAutofit fontScale="85000" lnSpcReduction="20000"/>
          </a:bodyPr>
          <a:lstStyle/>
          <a:p>
            <a:r>
              <a:rPr kumimoji="1" lang="en" altLang="zh-CN" dirty="0"/>
              <a:t>C</a:t>
            </a:r>
            <a:r>
              <a:rPr kumimoji="1" lang="en-US" altLang="zh-CN" dirty="0"/>
              <a:t>o</a:t>
            </a:r>
            <a:r>
              <a:rPr kumimoji="1" lang="en" altLang="zh-CN" dirty="0" err="1"/>
              <a:t>nditions</a:t>
            </a:r>
            <a:r>
              <a:rPr kumimoji="1" lang="en" altLang="zh-CN" dirty="0"/>
              <a:t>: </a:t>
            </a:r>
          </a:p>
          <a:p>
            <a:pPr lvl="1"/>
            <a:r>
              <a:rPr kumimoji="1" lang="en" altLang="zh-CN" dirty="0"/>
              <a:t>None: no condition between the hand trajectory and object contact point.</a:t>
            </a:r>
          </a:p>
          <a:p>
            <a:pPr lvl="1"/>
            <a:r>
              <a:rPr kumimoji="1" lang="en" altLang="zh-CN" dirty="0"/>
              <a:t>H|O: hand trajectory is conditioned on object contact point.</a:t>
            </a:r>
          </a:p>
          <a:p>
            <a:pPr lvl="1"/>
            <a:r>
              <a:rPr kumimoji="1" lang="en" altLang="zh-CN" dirty="0"/>
              <a:t>O|H: object contact points is conditioned on hand trajectory</a:t>
            </a:r>
          </a:p>
          <a:p>
            <a:r>
              <a:rPr lang="en" altLang="zh-CN" dirty="0"/>
              <a:t>Explicitly incorporating the conditional dependency in C-VAE improves the overall performance.</a:t>
            </a:r>
            <a:endParaRPr kumimoji="1" lang="en" altLang="zh-CN" dirty="0"/>
          </a:p>
          <a:p>
            <a:r>
              <a:rPr lang="en" altLang="zh-CN" dirty="0"/>
              <a:t>It suggests that the two tasks are intertwined and modeling their relation explicitly benefits the performance.</a:t>
            </a:r>
            <a:endParaRPr kumimoji="1" lang="zh-CN" altLang="en-US" dirty="0"/>
          </a:p>
        </p:txBody>
      </p:sp>
    </p:spTree>
    <p:extLst>
      <p:ext uri="{BB962C8B-B14F-4D97-AF65-F5344CB8AC3E}">
        <p14:creationId xmlns:p14="http://schemas.microsoft.com/office/powerpoint/2010/main" val="844941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DC3CD-56F9-E647-9C60-55C6D442020A}"/>
              </a:ext>
            </a:extLst>
          </p:cNvPr>
          <p:cNvSpPr>
            <a:spLocks noGrp="1"/>
          </p:cNvSpPr>
          <p:nvPr>
            <p:ph type="title"/>
          </p:nvPr>
        </p:nvSpPr>
        <p:spPr/>
        <p:txBody>
          <a:bodyPr/>
          <a:lstStyle/>
          <a:p>
            <a:r>
              <a:rPr kumimoji="1" lang="en-US" altLang="zh-CN" dirty="0"/>
              <a:t>More Experiments</a:t>
            </a:r>
            <a:endParaRPr kumimoji="1" lang="zh-CN" altLang="en-US" dirty="0"/>
          </a:p>
        </p:txBody>
      </p:sp>
      <p:pic>
        <p:nvPicPr>
          <p:cNvPr id="12" name="内容占位符 11">
            <a:extLst>
              <a:ext uri="{FF2B5EF4-FFF2-40B4-BE49-F238E27FC236}">
                <a16:creationId xmlns:a16="http://schemas.microsoft.com/office/drawing/2014/main" id="{AB0BA0CA-D5BB-2D46-8F5D-AE21688436F8}"/>
              </a:ext>
            </a:extLst>
          </p:cNvPr>
          <p:cNvPicPr>
            <a:picLocks noGrp="1" noChangeAspect="1"/>
          </p:cNvPicPr>
          <p:nvPr>
            <p:ph sz="half" idx="2"/>
          </p:nvPr>
        </p:nvPicPr>
        <p:blipFill>
          <a:blip r:embed="rId2"/>
          <a:stretch>
            <a:fillRect/>
          </a:stretch>
        </p:blipFill>
        <p:spPr>
          <a:xfrm>
            <a:off x="5796095" y="2206419"/>
            <a:ext cx="5319233" cy="3321973"/>
          </a:xfrm>
        </p:spPr>
      </p:pic>
      <p:pic>
        <p:nvPicPr>
          <p:cNvPr id="10" name="内容占位符 9">
            <a:extLst>
              <a:ext uri="{FF2B5EF4-FFF2-40B4-BE49-F238E27FC236}">
                <a16:creationId xmlns:a16="http://schemas.microsoft.com/office/drawing/2014/main" id="{50881D77-0865-774F-B854-27A10D6EF6CF}"/>
              </a:ext>
            </a:extLst>
          </p:cNvPr>
          <p:cNvPicPr>
            <a:picLocks noGrp="1" noChangeAspect="1"/>
          </p:cNvPicPr>
          <p:nvPr>
            <p:ph sz="half" idx="1"/>
          </p:nvPr>
        </p:nvPicPr>
        <p:blipFill>
          <a:blip r:embed="rId3"/>
          <a:stretch>
            <a:fillRect/>
          </a:stretch>
        </p:blipFill>
        <p:spPr>
          <a:xfrm>
            <a:off x="2382883" y="2453184"/>
            <a:ext cx="2455247" cy="2828445"/>
          </a:xfrm>
        </p:spPr>
      </p:pic>
    </p:spTree>
    <p:extLst>
      <p:ext uri="{BB962C8B-B14F-4D97-AF65-F5344CB8AC3E}">
        <p14:creationId xmlns:p14="http://schemas.microsoft.com/office/powerpoint/2010/main" val="919849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A4F0A-359E-C344-AE4B-680B8D6CD0CA}"/>
              </a:ext>
            </a:extLst>
          </p:cNvPr>
          <p:cNvSpPr>
            <a:spLocks noGrp="1"/>
          </p:cNvSpPr>
          <p:nvPr>
            <p:ph type="title"/>
          </p:nvPr>
        </p:nvSpPr>
        <p:spPr/>
        <p:txBody>
          <a:bodyPr/>
          <a:lstStyle/>
          <a:p>
            <a:r>
              <a:rPr kumimoji="1" lang="en-US" altLang="zh-CN" dirty="0"/>
              <a:t>Conclusion</a:t>
            </a:r>
            <a:endParaRPr kumimoji="1" lang="zh-CN" altLang="en-US" dirty="0"/>
          </a:p>
        </p:txBody>
      </p:sp>
      <p:sp>
        <p:nvSpPr>
          <p:cNvPr id="3" name="内容占位符 2">
            <a:extLst>
              <a:ext uri="{FF2B5EF4-FFF2-40B4-BE49-F238E27FC236}">
                <a16:creationId xmlns:a16="http://schemas.microsoft.com/office/drawing/2014/main" id="{E68C072D-1874-6A4A-BBA0-C8E34CB90747}"/>
              </a:ext>
            </a:extLst>
          </p:cNvPr>
          <p:cNvSpPr>
            <a:spLocks noGrp="1"/>
          </p:cNvSpPr>
          <p:nvPr>
            <p:ph idx="1"/>
          </p:nvPr>
        </p:nvSpPr>
        <p:spPr/>
        <p:txBody>
          <a:bodyPr>
            <a:normAutofit fontScale="92500" lnSpcReduction="10000"/>
          </a:bodyPr>
          <a:lstStyle/>
          <a:p>
            <a:r>
              <a:rPr lang="en" altLang="zh-CN" dirty="0"/>
              <a:t>It proposes to forecast future hand-object interactions in egocentric videos.</a:t>
            </a:r>
          </a:p>
          <a:p>
            <a:r>
              <a:rPr kumimoji="1" lang="en" altLang="zh-CN" dirty="0"/>
              <a:t>It </a:t>
            </a:r>
            <a:r>
              <a:rPr lang="en" altLang="zh-CN" dirty="0"/>
              <a:t>solves this task by proposing an automatic way to collect training data, and a novel Object-Centric Transformer (OCT) model that jointly predicts future hand trajectory and interaction hotspots given a sequence of observation frames as input.</a:t>
            </a:r>
          </a:p>
          <a:p>
            <a:r>
              <a:rPr kumimoji="1" lang="en" altLang="zh-CN" dirty="0"/>
              <a:t>It</a:t>
            </a:r>
            <a:r>
              <a:rPr lang="en" altLang="zh-CN" dirty="0"/>
              <a:t> easily adapts to action anticipation task.</a:t>
            </a:r>
          </a:p>
          <a:p>
            <a:r>
              <a:rPr lang="en" altLang="zh-CN" dirty="0"/>
              <a:t>Training dataset generation process relies on widely used off-the-shelf tools such as active hand-object detectors.</a:t>
            </a:r>
          </a:p>
          <a:p>
            <a:r>
              <a:rPr lang="en" altLang="zh-CN" dirty="0"/>
              <a:t>Incorporating self-supervision signals during training to make our model more robust to label noise could be one promising future work.</a:t>
            </a:r>
            <a:endParaRPr kumimoji="1" lang="zh-CN" altLang="en-US" dirty="0"/>
          </a:p>
        </p:txBody>
      </p:sp>
    </p:spTree>
    <p:extLst>
      <p:ext uri="{BB962C8B-B14F-4D97-AF65-F5344CB8AC3E}">
        <p14:creationId xmlns:p14="http://schemas.microsoft.com/office/powerpoint/2010/main" val="1464774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8E28CB-7183-0D44-97C3-4D7588301C57}"/>
              </a:ext>
            </a:extLst>
          </p:cNvPr>
          <p:cNvSpPr>
            <a:spLocks noGrp="1"/>
          </p:cNvSpPr>
          <p:nvPr>
            <p:ph type="title"/>
          </p:nvPr>
        </p:nvSpPr>
        <p:spPr/>
        <p:txBody>
          <a:bodyPr/>
          <a:lstStyle/>
          <a:p>
            <a:r>
              <a:rPr kumimoji="1" lang="en-US" altLang="zh-CN" dirty="0"/>
              <a:t>References</a:t>
            </a:r>
            <a:endParaRPr kumimoji="1" lang="zh-CN" altLang="en-US" dirty="0"/>
          </a:p>
        </p:txBody>
      </p:sp>
      <p:sp>
        <p:nvSpPr>
          <p:cNvPr id="3" name="内容占位符 2">
            <a:extLst>
              <a:ext uri="{FF2B5EF4-FFF2-40B4-BE49-F238E27FC236}">
                <a16:creationId xmlns:a16="http://schemas.microsoft.com/office/drawing/2014/main" id="{5E881D8D-F3F6-CF47-9C1A-773AD324E226}"/>
              </a:ext>
            </a:extLst>
          </p:cNvPr>
          <p:cNvSpPr>
            <a:spLocks noGrp="1"/>
          </p:cNvSpPr>
          <p:nvPr>
            <p:ph idx="1"/>
          </p:nvPr>
        </p:nvSpPr>
        <p:spPr/>
        <p:txBody>
          <a:bodyPr>
            <a:normAutofit fontScale="40000" lnSpcReduction="20000"/>
          </a:bodyPr>
          <a:lstStyle/>
          <a:p>
            <a:r>
              <a:rPr kumimoji="1" lang="en-US" altLang="zh-CN" dirty="0"/>
              <a:t>[1] </a:t>
            </a:r>
            <a:r>
              <a:rPr lang="en-US" altLang="zh-CN" dirty="0"/>
              <a:t>Antonino </a:t>
            </a:r>
            <a:r>
              <a:rPr lang="en-US" altLang="zh-CN" dirty="0" err="1"/>
              <a:t>Furnari</a:t>
            </a:r>
            <a:r>
              <a:rPr lang="en-US" altLang="zh-CN" dirty="0"/>
              <a:t> and Giovanni </a:t>
            </a:r>
            <a:r>
              <a:rPr lang="en-US" altLang="zh-CN" dirty="0" err="1"/>
              <a:t>Farinella</a:t>
            </a:r>
            <a:r>
              <a:rPr lang="en-US" altLang="zh-CN" dirty="0"/>
              <a:t>. Rolling-unrolling </a:t>
            </a:r>
            <a:r>
              <a:rPr lang="en-US" altLang="zh-CN" dirty="0" err="1"/>
              <a:t>lstms</a:t>
            </a:r>
            <a:r>
              <a:rPr lang="en-US" altLang="zh-CN" dirty="0"/>
              <a:t> for action anticipation from first-person video. IEEE transactions on pattern analysis and machine intelligence, 2020. </a:t>
            </a:r>
          </a:p>
          <a:p>
            <a:r>
              <a:rPr kumimoji="1" lang="en-US" altLang="zh-CN" dirty="0"/>
              <a:t>[2] </a:t>
            </a:r>
            <a:r>
              <a:rPr lang="en-US" altLang="zh-CN" dirty="0"/>
              <a:t>Antonino </a:t>
            </a:r>
            <a:r>
              <a:rPr lang="en-US" altLang="zh-CN" dirty="0" err="1"/>
              <a:t>Furnari</a:t>
            </a:r>
            <a:r>
              <a:rPr lang="en-US" altLang="zh-CN" dirty="0"/>
              <a:t> and Giovanni Maria </a:t>
            </a:r>
            <a:r>
              <a:rPr lang="en-US" altLang="zh-CN" dirty="0" err="1"/>
              <a:t>Farinella</a:t>
            </a:r>
            <a:r>
              <a:rPr lang="en-US" altLang="zh-CN" dirty="0"/>
              <a:t>. What would you expect? anticipating egocentric actions with rolling-unrolling </a:t>
            </a:r>
            <a:r>
              <a:rPr lang="en-US" altLang="zh-CN" dirty="0" err="1"/>
              <a:t>lstms</a:t>
            </a:r>
            <a:r>
              <a:rPr lang="en-US" altLang="zh-CN" dirty="0"/>
              <a:t> and modality attention. In Proceedings of the IEEE/CVF International Conference on Computer Vision, pages 6252–6261, 2019.</a:t>
            </a:r>
          </a:p>
          <a:p>
            <a:r>
              <a:rPr kumimoji="1" lang="en-US" altLang="zh-CN" dirty="0"/>
              <a:t>[3] </a:t>
            </a:r>
            <a:r>
              <a:rPr lang="en-US" altLang="zh-CN" dirty="0"/>
              <a:t>Rohit </a:t>
            </a:r>
            <a:r>
              <a:rPr lang="en-US" altLang="zh-CN" dirty="0" err="1"/>
              <a:t>Girdhar</a:t>
            </a:r>
            <a:r>
              <a:rPr lang="en-US" altLang="zh-CN" dirty="0"/>
              <a:t> and Kristen </a:t>
            </a:r>
            <a:r>
              <a:rPr lang="en-US" altLang="zh-CN" dirty="0" err="1"/>
              <a:t>Grauman</a:t>
            </a:r>
            <a:r>
              <a:rPr lang="en-US" altLang="zh-CN" dirty="0"/>
              <a:t>. Anticipative video transformer. </a:t>
            </a:r>
            <a:r>
              <a:rPr lang="en-US" altLang="zh-CN" dirty="0" err="1"/>
              <a:t>arXiv</a:t>
            </a:r>
            <a:r>
              <a:rPr lang="en-US" altLang="zh-CN" dirty="0"/>
              <a:t> preprint arXiv:2106.02036, 2021.</a:t>
            </a:r>
          </a:p>
          <a:p>
            <a:r>
              <a:rPr lang="en-US" altLang="zh-CN" dirty="0"/>
              <a:t>[4] </a:t>
            </a:r>
            <a:r>
              <a:rPr lang="en-US" altLang="zh-CN" dirty="0" err="1"/>
              <a:t>Fadime</a:t>
            </a:r>
            <a:r>
              <a:rPr lang="en-US" altLang="zh-CN" dirty="0"/>
              <a:t> </a:t>
            </a:r>
            <a:r>
              <a:rPr lang="en-US" altLang="zh-CN" dirty="0" err="1"/>
              <a:t>Sener</a:t>
            </a:r>
            <a:r>
              <a:rPr lang="en-US" altLang="zh-CN" dirty="0"/>
              <a:t>, </a:t>
            </a:r>
            <a:r>
              <a:rPr lang="en-US" altLang="zh-CN" dirty="0" err="1"/>
              <a:t>Dipika</a:t>
            </a:r>
            <a:r>
              <a:rPr lang="en-US" altLang="zh-CN" dirty="0"/>
              <a:t> Singhania, and Angela Yao. Temporal aggregate representations for long-range video understanding. In European Conference on Computer Vision, pages 154–171. Springer, 2020.</a:t>
            </a:r>
          </a:p>
          <a:p>
            <a:r>
              <a:rPr kumimoji="1" lang="en-US" altLang="zh-CN" dirty="0"/>
              <a:t>[5] </a:t>
            </a:r>
            <a:r>
              <a:rPr lang="en-US" altLang="zh-CN" dirty="0" err="1"/>
              <a:t>Wonmin</a:t>
            </a:r>
            <a:r>
              <a:rPr lang="en-US" altLang="zh-CN" dirty="0"/>
              <a:t> </a:t>
            </a:r>
            <a:r>
              <a:rPr lang="en-US" altLang="zh-CN" dirty="0" err="1"/>
              <a:t>Byeon</a:t>
            </a:r>
            <a:r>
              <a:rPr lang="en-US" altLang="zh-CN" dirty="0"/>
              <a:t>, Qin Wang, Rupesh Kumar Srivastava, and Petros </a:t>
            </a:r>
            <a:r>
              <a:rPr lang="en-US" altLang="zh-CN" dirty="0" err="1"/>
              <a:t>Koumoutsakos</a:t>
            </a:r>
            <a:r>
              <a:rPr lang="en-US" altLang="zh-CN" dirty="0"/>
              <a:t>. </a:t>
            </a:r>
            <a:r>
              <a:rPr lang="en-US" altLang="zh-CN" dirty="0" err="1"/>
              <a:t>Contextvp</a:t>
            </a:r>
            <a:r>
              <a:rPr lang="en-US" altLang="zh-CN" dirty="0"/>
              <a:t>: Fully context-aware video prediction. In Proceedings of the European Conference on Computer Vision (ECCV), pages 753–769, 2018.</a:t>
            </a:r>
          </a:p>
          <a:p>
            <a:r>
              <a:rPr kumimoji="1" lang="en-US" altLang="zh-CN" dirty="0"/>
              <a:t>[6] </a:t>
            </a:r>
            <a:r>
              <a:rPr lang="en-US" altLang="zh-CN" dirty="0" err="1"/>
              <a:t>Sangmin</a:t>
            </a:r>
            <a:r>
              <a:rPr lang="en-US" altLang="zh-CN" dirty="0"/>
              <a:t> Lee, </a:t>
            </a:r>
            <a:r>
              <a:rPr lang="en-US" altLang="zh-CN" dirty="0" err="1"/>
              <a:t>Hak</a:t>
            </a:r>
            <a:r>
              <a:rPr lang="en-US" altLang="zh-CN" dirty="0"/>
              <a:t> Gu Kim, </a:t>
            </a:r>
            <a:r>
              <a:rPr lang="en-US" altLang="zh-CN" dirty="0" err="1"/>
              <a:t>Dae</a:t>
            </a:r>
            <a:r>
              <a:rPr lang="en-US" altLang="zh-CN" dirty="0"/>
              <a:t> </a:t>
            </a:r>
            <a:r>
              <a:rPr lang="en-US" altLang="zh-CN" dirty="0" err="1"/>
              <a:t>Hwi</a:t>
            </a:r>
            <a:r>
              <a:rPr lang="en-US" altLang="zh-CN" dirty="0"/>
              <a:t> Choi, Hyung-Il Kim, and Yong Man Ro. Video prediction recalling long-term motion context via memory alignment learning. In Proceedings of the IEEE/CVF Conference on Computer Vision and Pattern Recognition, pages 3054–3063, 2021.</a:t>
            </a:r>
          </a:p>
          <a:p>
            <a:r>
              <a:rPr kumimoji="1" lang="en-US" altLang="zh-CN" dirty="0"/>
              <a:t>[7] </a:t>
            </a:r>
            <a:r>
              <a:rPr lang="en-US" altLang="zh-CN" dirty="0"/>
              <a:t>William Lotter, Gabriel </a:t>
            </a:r>
            <a:r>
              <a:rPr lang="en-US" altLang="zh-CN" dirty="0" err="1"/>
              <a:t>Kreiman</a:t>
            </a:r>
            <a:r>
              <a:rPr lang="en-US" altLang="zh-CN" dirty="0"/>
              <a:t>, and David Cox. Deep predictive coding networks for video prediction and unsupervised learning. </a:t>
            </a:r>
            <a:r>
              <a:rPr lang="en-US" altLang="zh-CN" dirty="0" err="1"/>
              <a:t>arXiv</a:t>
            </a:r>
            <a:r>
              <a:rPr lang="en-US" altLang="zh-CN" dirty="0"/>
              <a:t> preprint arXiv:1605.08104, 2016.</a:t>
            </a:r>
          </a:p>
          <a:p>
            <a:r>
              <a:rPr kumimoji="1" lang="en-US" altLang="zh-CN" dirty="0"/>
              <a:t>[8] </a:t>
            </a:r>
            <a:r>
              <a:rPr lang="en-US" altLang="zh-CN" dirty="0" err="1"/>
              <a:t>Yunbo</a:t>
            </a:r>
            <a:r>
              <a:rPr lang="en-US" altLang="zh-CN" dirty="0"/>
              <a:t> Wang, Lu Jiang, Ming-</a:t>
            </a:r>
            <a:r>
              <a:rPr lang="en-US" altLang="zh-CN" dirty="0" err="1"/>
              <a:t>Hsuan</a:t>
            </a:r>
            <a:r>
              <a:rPr lang="en-US" altLang="zh-CN" dirty="0"/>
              <a:t> Yang, Li-Jia Li, </a:t>
            </a:r>
            <a:r>
              <a:rPr lang="en-US" altLang="zh-CN" dirty="0" err="1"/>
              <a:t>Mingsheng</a:t>
            </a:r>
            <a:r>
              <a:rPr lang="en-US" altLang="zh-CN" dirty="0"/>
              <a:t> Long, and Li Fei-Fei. Eidetic 3d </a:t>
            </a:r>
            <a:r>
              <a:rPr lang="en-US" altLang="zh-CN" dirty="0" err="1"/>
              <a:t>lstm</a:t>
            </a:r>
            <a:r>
              <a:rPr lang="en-US" altLang="zh-CN" dirty="0"/>
              <a:t>: A model for video prediction and beyond. In International conference on learning representations, 2018.</a:t>
            </a:r>
          </a:p>
          <a:p>
            <a:r>
              <a:rPr kumimoji="1" lang="en-US" altLang="zh-CN" dirty="0"/>
              <a:t>[9] </a:t>
            </a:r>
            <a:r>
              <a:rPr lang="en-US" altLang="zh-CN" dirty="0" err="1"/>
              <a:t>Zhe</a:t>
            </a:r>
            <a:r>
              <a:rPr lang="en-US" altLang="zh-CN" dirty="0"/>
              <a:t> Cao, Hang Gao, </a:t>
            </a:r>
            <a:r>
              <a:rPr lang="en-US" altLang="zh-CN" dirty="0" err="1"/>
              <a:t>Karttikeya</a:t>
            </a:r>
            <a:r>
              <a:rPr lang="en-US" altLang="zh-CN" dirty="0"/>
              <a:t> Mangalam, Qi-</a:t>
            </a:r>
            <a:r>
              <a:rPr lang="en-US" altLang="zh-CN" dirty="0" err="1"/>
              <a:t>Zhi</a:t>
            </a:r>
            <a:r>
              <a:rPr lang="en-US" altLang="zh-CN" dirty="0"/>
              <a:t> Cai, Minh Vo, and Jitendra Malik. Long-term human motion prediction with scene context. In European Conference on Computer Vision, pages 387–404. Springer, 2020.</a:t>
            </a:r>
          </a:p>
          <a:p>
            <a:r>
              <a:rPr kumimoji="1" lang="en-US" altLang="zh-CN" dirty="0"/>
              <a:t>[10] </a:t>
            </a:r>
            <a:r>
              <a:rPr lang="en" altLang="zh-CN" dirty="0"/>
              <a:t>Michael J Swain and Dana H Ballard. Color indexing. International journal of computer vision, 7(1):11–32, 1991.</a:t>
            </a:r>
          </a:p>
          <a:p>
            <a:r>
              <a:rPr kumimoji="1" lang="en" altLang="zh-CN" dirty="0"/>
              <a:t>[11] </a:t>
            </a:r>
            <a:r>
              <a:rPr lang="en-US" altLang="zh-CN" dirty="0" err="1"/>
              <a:t>Tilke</a:t>
            </a:r>
            <a:r>
              <a:rPr lang="en-US" altLang="zh-CN" dirty="0"/>
              <a:t> Judd, Krista </a:t>
            </a:r>
            <a:r>
              <a:rPr lang="en-US" altLang="zh-CN" dirty="0" err="1"/>
              <a:t>Ehinger</a:t>
            </a:r>
            <a:r>
              <a:rPr lang="en-US" altLang="zh-CN" dirty="0"/>
              <a:t>, </a:t>
            </a:r>
            <a:r>
              <a:rPr lang="en-US" altLang="zh-CN" dirty="0" err="1"/>
              <a:t>Fredo</a:t>
            </a:r>
            <a:r>
              <a:rPr lang="en-US" altLang="zh-CN" dirty="0"/>
              <a:t> Durand, and Antonio Torralba. ´ Learning to predict where humans look. In 2009 IEEE 12th international conference on computer vision, pages 2106–2113. IEEE, 2009.</a:t>
            </a:r>
          </a:p>
          <a:p>
            <a:r>
              <a:rPr kumimoji="1" lang="en-US" altLang="zh-CN" dirty="0"/>
              <a:t>[12] </a:t>
            </a:r>
            <a:r>
              <a:rPr lang="en" altLang="zh-CN" dirty="0"/>
              <a:t>Robert J Peters, Asha </a:t>
            </a:r>
            <a:r>
              <a:rPr lang="en" altLang="zh-CN" dirty="0" err="1"/>
              <a:t>Iyer</a:t>
            </a:r>
            <a:r>
              <a:rPr lang="en" altLang="zh-CN" dirty="0"/>
              <a:t>, Laurent </a:t>
            </a:r>
            <a:r>
              <a:rPr lang="en" altLang="zh-CN" dirty="0" err="1"/>
              <a:t>Itti</a:t>
            </a:r>
            <a:r>
              <a:rPr lang="en" altLang="zh-CN" dirty="0"/>
              <a:t>, and Christof Koch. Components of bottom-up gaze allocation in natural images. Vision research, 45(18):2397–2416, 2005.</a:t>
            </a:r>
            <a:endParaRPr kumimoji="1" lang="zh-CN" altLang="en-US" dirty="0"/>
          </a:p>
        </p:txBody>
      </p:sp>
    </p:spTree>
    <p:extLst>
      <p:ext uri="{BB962C8B-B14F-4D97-AF65-F5344CB8AC3E}">
        <p14:creationId xmlns:p14="http://schemas.microsoft.com/office/powerpoint/2010/main" val="2661568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956798-C1FB-CF40-BABE-8A6CAC93973D}"/>
              </a:ext>
            </a:extLst>
          </p:cNvPr>
          <p:cNvSpPr/>
          <p:nvPr/>
        </p:nvSpPr>
        <p:spPr>
          <a:xfrm>
            <a:off x="4559363" y="2967335"/>
            <a:ext cx="3073277"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Thanks </a:t>
            </a:r>
            <a:r>
              <a:rPr lang="en-US" altLang="zh-CN" sz="5400" b="0" cap="none" spc="0" dirty="0">
                <a:ln w="0"/>
                <a:solidFill>
                  <a:schemeClr val="accent1"/>
                </a:solidFill>
                <a:effectLst>
                  <a:outerShdw blurRad="38100" dist="25400" dir="5400000" algn="ctr" rotWithShape="0">
                    <a:srgbClr val="6E747A">
                      <a:alpha val="43000"/>
                    </a:srgbClr>
                  </a:outerShdw>
                </a:effectLst>
                <a:sym typeface="Wingdings" pitchFamily="2" charset="2"/>
              </a:rPr>
              <a:t></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084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9806A-242C-F243-845B-FE9A0C809BF1}"/>
              </a:ext>
            </a:extLst>
          </p:cNvPr>
          <p:cNvSpPr>
            <a:spLocks noGrp="1"/>
          </p:cNvSpPr>
          <p:nvPr>
            <p:ph type="title"/>
          </p:nvPr>
        </p:nvSpPr>
        <p:spPr/>
        <p:txBody>
          <a:bodyPr/>
          <a:lstStyle/>
          <a:p>
            <a:r>
              <a:rPr kumimoji="1" lang="en" altLang="zh-CN" dirty="0"/>
              <a:t>New Task on Egocentric Video Learning</a:t>
            </a:r>
            <a:endParaRPr kumimoji="1" lang="zh-CN" altLang="en-US" dirty="0"/>
          </a:p>
        </p:txBody>
      </p:sp>
      <p:pic>
        <p:nvPicPr>
          <p:cNvPr id="4" name="teaser">
            <a:hlinkClick r:id="" action="ppaction://media"/>
            <a:extLst>
              <a:ext uri="{FF2B5EF4-FFF2-40B4-BE49-F238E27FC236}">
                <a16:creationId xmlns:a16="http://schemas.microsoft.com/office/drawing/2014/main" id="{34857589-1998-5143-8163-3793C68C2859}"/>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1450975" y="2392363"/>
            <a:ext cx="9604375" cy="2695575"/>
          </a:xfrm>
        </p:spPr>
      </p:pic>
      <p:sp>
        <p:nvSpPr>
          <p:cNvPr id="6" name="圆角矩形 5">
            <a:extLst>
              <a:ext uri="{FF2B5EF4-FFF2-40B4-BE49-F238E27FC236}">
                <a16:creationId xmlns:a16="http://schemas.microsoft.com/office/drawing/2014/main" id="{74F2721D-88AE-3145-B187-683C3AE15533}"/>
              </a:ext>
            </a:extLst>
          </p:cNvPr>
          <p:cNvSpPr/>
          <p:nvPr/>
        </p:nvSpPr>
        <p:spPr>
          <a:xfrm>
            <a:off x="2262909" y="5504873"/>
            <a:ext cx="7666182"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zh-CN" dirty="0"/>
              <a:t>Given observation frames of the past, it predicts future hand trajectories (green and red lines) and object interaction hotspots (heatmaps).</a:t>
            </a:r>
          </a:p>
        </p:txBody>
      </p:sp>
    </p:spTree>
    <p:extLst>
      <p:ext uri="{BB962C8B-B14F-4D97-AF65-F5344CB8AC3E}">
        <p14:creationId xmlns:p14="http://schemas.microsoft.com/office/powerpoint/2010/main" val="169943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42BB4-9006-5743-8E88-BCEF829D9A17}"/>
              </a:ext>
            </a:extLst>
          </p:cNvPr>
          <p:cNvSpPr>
            <a:spLocks noGrp="1"/>
          </p:cNvSpPr>
          <p:nvPr>
            <p:ph type="title"/>
          </p:nvPr>
        </p:nvSpPr>
        <p:spPr/>
        <p:txBody>
          <a:bodyPr/>
          <a:lstStyle/>
          <a:p>
            <a:r>
              <a:rPr kumimoji="1" lang="en" altLang="zh-CN" dirty="0"/>
              <a:t>New Task on Egocentric Video Learning</a:t>
            </a:r>
            <a:endParaRPr kumimoji="1" lang="zh-CN" altLang="en-US" dirty="0"/>
          </a:p>
        </p:txBody>
      </p:sp>
      <p:pic>
        <p:nvPicPr>
          <p:cNvPr id="4" name="teaser_merge">
            <a:hlinkClick r:id="" action="ppaction://media"/>
            <a:extLst>
              <a:ext uri="{FF2B5EF4-FFF2-40B4-BE49-F238E27FC236}">
                <a16:creationId xmlns:a16="http://schemas.microsoft.com/office/drawing/2014/main" id="{BE90ADB4-FC5C-6C42-A047-8216C6EFBB05}"/>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013734" y="2016125"/>
            <a:ext cx="8140339" cy="4569610"/>
          </a:xfrm>
        </p:spPr>
      </p:pic>
    </p:spTree>
    <p:extLst>
      <p:ext uri="{BB962C8B-B14F-4D97-AF65-F5344CB8AC3E}">
        <p14:creationId xmlns:p14="http://schemas.microsoft.com/office/powerpoint/2010/main" val="220774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71B7A-9D96-7B46-B040-53221DEC6836}"/>
              </a:ext>
            </a:extLst>
          </p:cNvPr>
          <p:cNvSpPr>
            <a:spLocks noGrp="1"/>
          </p:cNvSpPr>
          <p:nvPr>
            <p:ph type="title"/>
          </p:nvPr>
        </p:nvSpPr>
        <p:spPr/>
        <p:txBody>
          <a:bodyPr/>
          <a:lstStyle/>
          <a:p>
            <a:r>
              <a:rPr kumimoji="1" lang="en-US" altLang="zh-CN" dirty="0" err="1"/>
              <a:t>MOtivations</a:t>
            </a:r>
            <a:endParaRPr kumimoji="1" lang="zh-CN" altLang="en-US" dirty="0"/>
          </a:p>
        </p:txBody>
      </p:sp>
      <p:sp>
        <p:nvSpPr>
          <p:cNvPr id="3" name="内容占位符 2">
            <a:extLst>
              <a:ext uri="{FF2B5EF4-FFF2-40B4-BE49-F238E27FC236}">
                <a16:creationId xmlns:a16="http://schemas.microsoft.com/office/drawing/2014/main" id="{215FDABC-4FE5-BD45-9950-1305CE342090}"/>
              </a:ext>
            </a:extLst>
          </p:cNvPr>
          <p:cNvSpPr>
            <a:spLocks noGrp="1"/>
          </p:cNvSpPr>
          <p:nvPr>
            <p:ph idx="1"/>
          </p:nvPr>
        </p:nvSpPr>
        <p:spPr/>
        <p:txBody>
          <a:bodyPr>
            <a:normAutofit/>
          </a:bodyPr>
          <a:lstStyle/>
          <a:p>
            <a:r>
              <a:rPr kumimoji="1" lang="en" altLang="zh-CN" dirty="0"/>
              <a:t>Achieving the ability to predict a person’s intent, preference and future activities is one of the fundamental goals for AI systems.</a:t>
            </a:r>
          </a:p>
          <a:p>
            <a:pPr lvl="1"/>
            <a:r>
              <a:rPr lang="en" altLang="zh-CN" dirty="0"/>
              <a:t>AI system could provide useful and timely guidance.</a:t>
            </a:r>
          </a:p>
          <a:p>
            <a:pPr lvl="1"/>
            <a:r>
              <a:rPr lang="en" altLang="zh-CN" dirty="0"/>
              <a:t>AI system can react and collaborate with the human more smoothly.</a:t>
            </a:r>
          </a:p>
          <a:p>
            <a:r>
              <a:rPr kumimoji="1" lang="en" altLang="zh-CN" dirty="0"/>
              <a:t>Action recognition &amp; anticipation frameworks [1-4], which </a:t>
            </a:r>
            <a:r>
              <a:rPr lang="en-US" altLang="zh-CN" dirty="0"/>
              <a:t>predict a semantic label, </a:t>
            </a:r>
            <a:r>
              <a:rPr lang="en" altLang="zh-CN" dirty="0"/>
              <a:t>does not reveal how the human moves and what the human will interact with in the future.</a:t>
            </a:r>
            <a:endParaRPr kumimoji="1" lang="en" altLang="zh-CN" dirty="0"/>
          </a:p>
          <a:p>
            <a:r>
              <a:rPr kumimoji="1" lang="en" altLang="zh-CN" dirty="0"/>
              <a:t>Some works [5-8] try to predict future pixels of videos.</a:t>
            </a:r>
          </a:p>
          <a:p>
            <a:pPr lvl="1"/>
            <a:r>
              <a:rPr lang="en" altLang="zh-CN" dirty="0"/>
              <a:t>Challenging due to its high dimension outputs with large uncertainties. </a:t>
            </a:r>
          </a:p>
        </p:txBody>
      </p:sp>
    </p:spTree>
    <p:extLst>
      <p:ext uri="{BB962C8B-B14F-4D97-AF65-F5344CB8AC3E}">
        <p14:creationId xmlns:p14="http://schemas.microsoft.com/office/powerpoint/2010/main" val="229752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71B7A-9D96-7B46-B040-53221DEC6836}"/>
              </a:ext>
            </a:extLst>
          </p:cNvPr>
          <p:cNvSpPr>
            <a:spLocks noGrp="1"/>
          </p:cNvSpPr>
          <p:nvPr>
            <p:ph type="title"/>
          </p:nvPr>
        </p:nvSpPr>
        <p:spPr/>
        <p:txBody>
          <a:bodyPr/>
          <a:lstStyle/>
          <a:p>
            <a:r>
              <a:rPr kumimoji="1" lang="en-US" altLang="zh-CN" dirty="0" err="1"/>
              <a:t>MOtivations</a:t>
            </a:r>
            <a:endParaRPr kumimoji="1" lang="zh-CN" altLang="en-US" dirty="0"/>
          </a:p>
        </p:txBody>
      </p:sp>
      <p:sp>
        <p:nvSpPr>
          <p:cNvPr id="3" name="内容占位符 2">
            <a:extLst>
              <a:ext uri="{FF2B5EF4-FFF2-40B4-BE49-F238E27FC236}">
                <a16:creationId xmlns:a16="http://schemas.microsoft.com/office/drawing/2014/main" id="{215FDABC-4FE5-BD45-9950-1305CE342090}"/>
              </a:ext>
            </a:extLst>
          </p:cNvPr>
          <p:cNvSpPr>
            <a:spLocks noGrp="1"/>
          </p:cNvSpPr>
          <p:nvPr>
            <p:ph idx="1"/>
          </p:nvPr>
        </p:nvSpPr>
        <p:spPr/>
        <p:txBody>
          <a:bodyPr>
            <a:normAutofit/>
          </a:bodyPr>
          <a:lstStyle/>
          <a:p>
            <a:r>
              <a:rPr kumimoji="1" lang="en" altLang="zh-CN" dirty="0"/>
              <a:t>It proposes to jointly predict hand trajectory and interaction hotspots from egocentric videos, and collect new training and test annotations.</a:t>
            </a:r>
          </a:p>
          <a:p>
            <a:pPr lvl="1"/>
            <a:r>
              <a:rPr lang="en" altLang="zh-CN" dirty="0"/>
              <a:t>Trajectory not only provides a concrete description of motion, but also is a much smaller space to predict compared to pixel prediction [9].</a:t>
            </a:r>
          </a:p>
          <a:p>
            <a:pPr lvl="1"/>
            <a:r>
              <a:rPr lang="en" altLang="zh-CN" dirty="0"/>
              <a:t>It proposes an automatic manner to collect the data in a large-scale.</a:t>
            </a:r>
          </a:p>
          <a:p>
            <a:r>
              <a:rPr kumimoji="1" lang="en" altLang="zh-CN" dirty="0"/>
              <a:t>A novel Object-Centric Transformer which models the hand and object interactions for predicting future trajectory and affordance.</a:t>
            </a:r>
          </a:p>
        </p:txBody>
      </p:sp>
    </p:spTree>
    <p:extLst>
      <p:ext uri="{BB962C8B-B14F-4D97-AF65-F5344CB8AC3E}">
        <p14:creationId xmlns:p14="http://schemas.microsoft.com/office/powerpoint/2010/main" val="3469365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3C75D-05D8-FA45-8249-4FEB0AA52F93}"/>
              </a:ext>
            </a:extLst>
          </p:cNvPr>
          <p:cNvSpPr>
            <a:spLocks noGrp="1"/>
          </p:cNvSpPr>
          <p:nvPr>
            <p:ph type="title"/>
          </p:nvPr>
        </p:nvSpPr>
        <p:spPr/>
        <p:txBody>
          <a:bodyPr/>
          <a:lstStyle/>
          <a:p>
            <a:r>
              <a:rPr lang="en-US" altLang="zh-CN" dirty="0"/>
              <a:t>Training Data Generation</a:t>
            </a:r>
            <a:endParaRPr kumimoji="1" lang="zh-CN" altLang="en-US" dirty="0"/>
          </a:p>
        </p:txBody>
      </p:sp>
      <p:sp>
        <p:nvSpPr>
          <p:cNvPr id="3" name="内容占位符 2">
            <a:extLst>
              <a:ext uri="{FF2B5EF4-FFF2-40B4-BE49-F238E27FC236}">
                <a16:creationId xmlns:a16="http://schemas.microsoft.com/office/drawing/2014/main" id="{3AFDA3BA-27D7-2848-BA56-6B57DA12A912}"/>
              </a:ext>
            </a:extLst>
          </p:cNvPr>
          <p:cNvSpPr>
            <a:spLocks noGrp="1"/>
          </p:cNvSpPr>
          <p:nvPr>
            <p:ph idx="1"/>
          </p:nvPr>
        </p:nvSpPr>
        <p:spPr>
          <a:xfrm>
            <a:off x="1451579" y="2015733"/>
            <a:ext cx="9603275" cy="1989886"/>
          </a:xfrm>
        </p:spPr>
        <p:txBody>
          <a:bodyPr/>
          <a:lstStyle/>
          <a:p>
            <a:r>
              <a:rPr lang="en" altLang="zh-CN" dirty="0"/>
              <a:t>How to collect training labels of future hand trajectory H and object hotspots O from future key frames automatically without manual labor.</a:t>
            </a:r>
          </a:p>
          <a:p>
            <a:pPr lvl="1"/>
            <a:r>
              <a:rPr lang="en" altLang="zh-CN" dirty="0"/>
              <a:t>Firstly running an off-the-shelf hand-object detector.</a:t>
            </a:r>
          </a:p>
          <a:p>
            <a:pPr lvl="1"/>
            <a:r>
              <a:rPr kumimoji="1" lang="en" altLang="zh-CN" dirty="0"/>
              <a:t>Assume that </a:t>
            </a:r>
            <a:r>
              <a:rPr lang="en" altLang="zh-CN" dirty="0"/>
              <a:t>the global motion between two consecutive frames is usually small, and they can be related by a </a:t>
            </a:r>
            <a:r>
              <a:rPr lang="en" altLang="zh-CN" dirty="0" err="1"/>
              <a:t>homography</a:t>
            </a:r>
            <a:r>
              <a:rPr lang="en" altLang="zh-CN" dirty="0"/>
              <a:t>.</a:t>
            </a:r>
            <a:endParaRPr kumimoji="1" lang="zh-CN" altLang="en-US" dirty="0"/>
          </a:p>
        </p:txBody>
      </p:sp>
      <p:pic>
        <p:nvPicPr>
          <p:cNvPr id="5" name="图片 4">
            <a:extLst>
              <a:ext uri="{FF2B5EF4-FFF2-40B4-BE49-F238E27FC236}">
                <a16:creationId xmlns:a16="http://schemas.microsoft.com/office/drawing/2014/main" id="{02E59DFE-83AC-3342-B96E-DCA876838AB3}"/>
              </a:ext>
            </a:extLst>
          </p:cNvPr>
          <p:cNvPicPr>
            <a:picLocks noChangeAspect="1"/>
          </p:cNvPicPr>
          <p:nvPr/>
        </p:nvPicPr>
        <p:blipFill>
          <a:blip r:embed="rId2"/>
          <a:stretch>
            <a:fillRect/>
          </a:stretch>
        </p:blipFill>
        <p:spPr>
          <a:xfrm>
            <a:off x="1451579" y="4170114"/>
            <a:ext cx="5176281" cy="1796474"/>
          </a:xfrm>
          <a:prstGeom prst="rect">
            <a:avLst/>
          </a:prstGeom>
        </p:spPr>
      </p:pic>
      <p:sp>
        <p:nvSpPr>
          <p:cNvPr id="6" name="文本框 5">
            <a:extLst>
              <a:ext uri="{FF2B5EF4-FFF2-40B4-BE49-F238E27FC236}">
                <a16:creationId xmlns:a16="http://schemas.microsoft.com/office/drawing/2014/main" id="{0DDA0464-035C-3A4A-96BD-4D51E9B61DC7}"/>
              </a:ext>
            </a:extLst>
          </p:cNvPr>
          <p:cNvSpPr txBox="1"/>
          <p:nvPr/>
        </p:nvSpPr>
        <p:spPr>
          <a:xfrm>
            <a:off x="6837528" y="4570502"/>
            <a:ext cx="4217326" cy="1200329"/>
          </a:xfrm>
          <a:prstGeom prst="rect">
            <a:avLst/>
          </a:prstGeom>
          <a:noFill/>
        </p:spPr>
        <p:txBody>
          <a:bodyPr wrap="square" rtlCol="0">
            <a:spAutoFit/>
          </a:bodyPr>
          <a:lstStyle/>
          <a:p>
            <a:pPr marL="342900" indent="-342900">
              <a:buAutoNum type="arabicPeriod"/>
            </a:pPr>
            <a:r>
              <a:rPr kumimoji="1" lang="en" altLang="zh-CN" dirty="0"/>
              <a:t>Project back to observation by </a:t>
            </a:r>
            <a:r>
              <a:rPr kumimoji="1" lang="en" altLang="zh-CN" dirty="0" err="1"/>
              <a:t>homography</a:t>
            </a:r>
            <a:r>
              <a:rPr kumimoji="1" lang="en" altLang="zh-CN" dirty="0"/>
              <a:t>.</a:t>
            </a:r>
          </a:p>
          <a:p>
            <a:pPr marL="342900" indent="-342900">
              <a:buAutoNum type="arabicPeriod"/>
            </a:pPr>
            <a:r>
              <a:rPr kumimoji="1" lang="en" altLang="zh-CN" dirty="0"/>
              <a:t>Connect projection of each future frame.</a:t>
            </a:r>
            <a:endParaRPr kumimoji="1" lang="zh-CN" altLang="en-US" dirty="0"/>
          </a:p>
        </p:txBody>
      </p:sp>
    </p:spTree>
    <p:extLst>
      <p:ext uri="{BB962C8B-B14F-4D97-AF65-F5344CB8AC3E}">
        <p14:creationId xmlns:p14="http://schemas.microsoft.com/office/powerpoint/2010/main" val="4248424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DB758-72A7-144B-B83D-185021376537}"/>
              </a:ext>
            </a:extLst>
          </p:cNvPr>
          <p:cNvSpPr>
            <a:spLocks noGrp="1"/>
          </p:cNvSpPr>
          <p:nvPr>
            <p:ph type="title"/>
          </p:nvPr>
        </p:nvSpPr>
        <p:spPr/>
        <p:txBody>
          <a:bodyPr/>
          <a:lstStyle/>
          <a:p>
            <a:r>
              <a:rPr kumimoji="1" lang="en-US" altLang="zh-CN" dirty="0"/>
              <a:t>Object-Centric Transformer</a:t>
            </a:r>
            <a:endParaRPr kumimoji="1" lang="zh-CN" altLang="en-US" dirty="0"/>
          </a:p>
        </p:txBody>
      </p:sp>
      <p:pic>
        <p:nvPicPr>
          <p:cNvPr id="6" name="内容占位符 5">
            <a:extLst>
              <a:ext uri="{FF2B5EF4-FFF2-40B4-BE49-F238E27FC236}">
                <a16:creationId xmlns:a16="http://schemas.microsoft.com/office/drawing/2014/main" id="{779E24D4-DF7E-B748-843A-726030A1ACBF}"/>
              </a:ext>
            </a:extLst>
          </p:cNvPr>
          <p:cNvPicPr>
            <a:picLocks noGrp="1" noChangeAspect="1"/>
          </p:cNvPicPr>
          <p:nvPr>
            <p:ph sz="half" idx="1"/>
          </p:nvPr>
        </p:nvPicPr>
        <p:blipFill>
          <a:blip r:embed="rId3"/>
          <a:stretch>
            <a:fillRect/>
          </a:stretch>
        </p:blipFill>
        <p:spPr>
          <a:xfrm>
            <a:off x="1449217" y="2030221"/>
            <a:ext cx="8650280" cy="4604423"/>
          </a:xfrm>
        </p:spPr>
      </p:pic>
      <p:sp>
        <p:nvSpPr>
          <p:cNvPr id="7" name="矩形 6">
            <a:extLst>
              <a:ext uri="{FF2B5EF4-FFF2-40B4-BE49-F238E27FC236}">
                <a16:creationId xmlns:a16="http://schemas.microsoft.com/office/drawing/2014/main" id="{3B795BA0-3090-3D43-838A-5541865D121C}"/>
              </a:ext>
            </a:extLst>
          </p:cNvPr>
          <p:cNvSpPr/>
          <p:nvPr/>
        </p:nvSpPr>
        <p:spPr>
          <a:xfrm>
            <a:off x="1532586" y="2112135"/>
            <a:ext cx="3393583" cy="26594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9171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DB758-72A7-144B-B83D-185021376537}"/>
              </a:ext>
            </a:extLst>
          </p:cNvPr>
          <p:cNvSpPr>
            <a:spLocks noGrp="1"/>
          </p:cNvSpPr>
          <p:nvPr>
            <p:ph type="title"/>
          </p:nvPr>
        </p:nvSpPr>
        <p:spPr/>
        <p:txBody>
          <a:bodyPr/>
          <a:lstStyle/>
          <a:p>
            <a:r>
              <a:rPr kumimoji="1" lang="en-US" altLang="zh-CN" dirty="0"/>
              <a:t>Object-Centric Transformer</a:t>
            </a:r>
            <a:endParaRPr kumimoji="1" lang="zh-CN" altLang="en-US" dirty="0"/>
          </a:p>
        </p:txBody>
      </p:sp>
      <p:pic>
        <p:nvPicPr>
          <p:cNvPr id="6" name="内容占位符 5">
            <a:extLst>
              <a:ext uri="{FF2B5EF4-FFF2-40B4-BE49-F238E27FC236}">
                <a16:creationId xmlns:a16="http://schemas.microsoft.com/office/drawing/2014/main" id="{779E24D4-DF7E-B748-843A-726030A1ACBF}"/>
              </a:ext>
            </a:extLst>
          </p:cNvPr>
          <p:cNvPicPr>
            <a:picLocks noGrp="1" noChangeAspect="1"/>
          </p:cNvPicPr>
          <p:nvPr>
            <p:ph sz="half" idx="1"/>
          </p:nvPr>
        </p:nvPicPr>
        <p:blipFill>
          <a:blip r:embed="rId3"/>
          <a:stretch>
            <a:fillRect/>
          </a:stretch>
        </p:blipFill>
        <p:spPr>
          <a:xfrm>
            <a:off x="1449217" y="2030221"/>
            <a:ext cx="8650280" cy="4604423"/>
          </a:xfrm>
        </p:spPr>
      </p:pic>
      <p:sp>
        <p:nvSpPr>
          <p:cNvPr id="4" name="矩形 3">
            <a:extLst>
              <a:ext uri="{FF2B5EF4-FFF2-40B4-BE49-F238E27FC236}">
                <a16:creationId xmlns:a16="http://schemas.microsoft.com/office/drawing/2014/main" id="{F8DE0AD4-5D07-9F41-BAD5-4AB957305707}"/>
              </a:ext>
            </a:extLst>
          </p:cNvPr>
          <p:cNvSpPr/>
          <p:nvPr/>
        </p:nvSpPr>
        <p:spPr>
          <a:xfrm>
            <a:off x="4990563" y="2112135"/>
            <a:ext cx="2704564" cy="255645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38609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DB758-72A7-144B-B83D-185021376537}"/>
              </a:ext>
            </a:extLst>
          </p:cNvPr>
          <p:cNvSpPr>
            <a:spLocks noGrp="1"/>
          </p:cNvSpPr>
          <p:nvPr>
            <p:ph type="title"/>
          </p:nvPr>
        </p:nvSpPr>
        <p:spPr/>
        <p:txBody>
          <a:bodyPr/>
          <a:lstStyle/>
          <a:p>
            <a:r>
              <a:rPr kumimoji="1" lang="en-US" altLang="zh-CN" dirty="0"/>
              <a:t>Object-Centric Transformer</a:t>
            </a:r>
            <a:endParaRPr kumimoji="1" lang="zh-CN" altLang="en-US" dirty="0"/>
          </a:p>
        </p:txBody>
      </p:sp>
      <p:pic>
        <p:nvPicPr>
          <p:cNvPr id="6" name="内容占位符 5">
            <a:extLst>
              <a:ext uri="{FF2B5EF4-FFF2-40B4-BE49-F238E27FC236}">
                <a16:creationId xmlns:a16="http://schemas.microsoft.com/office/drawing/2014/main" id="{779E24D4-DF7E-B748-843A-726030A1ACBF}"/>
              </a:ext>
            </a:extLst>
          </p:cNvPr>
          <p:cNvPicPr>
            <a:picLocks noGrp="1" noChangeAspect="1"/>
          </p:cNvPicPr>
          <p:nvPr>
            <p:ph sz="half" idx="1"/>
          </p:nvPr>
        </p:nvPicPr>
        <p:blipFill>
          <a:blip r:embed="rId3"/>
          <a:stretch>
            <a:fillRect/>
          </a:stretch>
        </p:blipFill>
        <p:spPr>
          <a:xfrm>
            <a:off x="1449217" y="2030221"/>
            <a:ext cx="8650280" cy="4604423"/>
          </a:xfrm>
        </p:spPr>
      </p:pic>
      <p:sp>
        <p:nvSpPr>
          <p:cNvPr id="4" name="矩形 3">
            <a:extLst>
              <a:ext uri="{FF2B5EF4-FFF2-40B4-BE49-F238E27FC236}">
                <a16:creationId xmlns:a16="http://schemas.microsoft.com/office/drawing/2014/main" id="{F8DE0AD4-5D07-9F41-BAD5-4AB957305707}"/>
              </a:ext>
            </a:extLst>
          </p:cNvPr>
          <p:cNvSpPr/>
          <p:nvPr/>
        </p:nvSpPr>
        <p:spPr>
          <a:xfrm>
            <a:off x="4990563" y="2112135"/>
            <a:ext cx="2704564" cy="255645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圆角矩形 2">
            <a:extLst>
              <a:ext uri="{FF2B5EF4-FFF2-40B4-BE49-F238E27FC236}">
                <a16:creationId xmlns:a16="http://schemas.microsoft.com/office/drawing/2014/main" id="{704D48D6-1771-1041-A2E3-C1CE8ADE6571}"/>
              </a:ext>
            </a:extLst>
          </p:cNvPr>
          <p:cNvSpPr/>
          <p:nvPr/>
        </p:nvSpPr>
        <p:spPr>
          <a:xfrm>
            <a:off x="8004220" y="103031"/>
            <a:ext cx="3786388" cy="1577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 name="直线箭头连接符 6">
            <a:extLst>
              <a:ext uri="{FF2B5EF4-FFF2-40B4-BE49-F238E27FC236}">
                <a16:creationId xmlns:a16="http://schemas.microsoft.com/office/drawing/2014/main" id="{CBF839D5-945A-CB43-9F9B-8AA9CD1A7B7F}"/>
              </a:ext>
            </a:extLst>
          </p:cNvPr>
          <p:cNvCxnSpPr/>
          <p:nvPr/>
        </p:nvCxnSpPr>
        <p:spPr>
          <a:xfrm flipH="1">
            <a:off x="7611414" y="1642056"/>
            <a:ext cx="508716" cy="134584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9" name="图片 8">
            <a:extLst>
              <a:ext uri="{FF2B5EF4-FFF2-40B4-BE49-F238E27FC236}">
                <a16:creationId xmlns:a16="http://schemas.microsoft.com/office/drawing/2014/main" id="{39044386-FEAE-A342-87D9-F592BC600993}"/>
              </a:ext>
            </a:extLst>
          </p:cNvPr>
          <p:cNvPicPr>
            <a:picLocks noChangeAspect="1"/>
          </p:cNvPicPr>
          <p:nvPr/>
        </p:nvPicPr>
        <p:blipFill>
          <a:blip r:embed="rId4"/>
          <a:stretch>
            <a:fillRect/>
          </a:stretch>
        </p:blipFill>
        <p:spPr>
          <a:xfrm>
            <a:off x="8267611" y="223356"/>
            <a:ext cx="2959100" cy="571500"/>
          </a:xfrm>
          <a:prstGeom prst="rect">
            <a:avLst/>
          </a:prstGeom>
        </p:spPr>
      </p:pic>
      <p:pic>
        <p:nvPicPr>
          <p:cNvPr id="11" name="图片 10">
            <a:extLst>
              <a:ext uri="{FF2B5EF4-FFF2-40B4-BE49-F238E27FC236}">
                <a16:creationId xmlns:a16="http://schemas.microsoft.com/office/drawing/2014/main" id="{86A942A2-DB2F-3C45-94BF-2BCD7A9DF2FD}"/>
              </a:ext>
            </a:extLst>
          </p:cNvPr>
          <p:cNvPicPr>
            <a:picLocks noChangeAspect="1"/>
          </p:cNvPicPr>
          <p:nvPr/>
        </p:nvPicPr>
        <p:blipFill>
          <a:blip r:embed="rId5"/>
          <a:stretch>
            <a:fillRect/>
          </a:stretch>
        </p:blipFill>
        <p:spPr>
          <a:xfrm>
            <a:off x="8267611" y="808483"/>
            <a:ext cx="1854200" cy="304800"/>
          </a:xfrm>
          <a:prstGeom prst="rect">
            <a:avLst/>
          </a:prstGeom>
        </p:spPr>
      </p:pic>
      <p:pic>
        <p:nvPicPr>
          <p:cNvPr id="13" name="图片 12">
            <a:extLst>
              <a:ext uri="{FF2B5EF4-FFF2-40B4-BE49-F238E27FC236}">
                <a16:creationId xmlns:a16="http://schemas.microsoft.com/office/drawing/2014/main" id="{8BCB537C-0CC7-B044-AAFC-E2E69D5FD79A}"/>
              </a:ext>
            </a:extLst>
          </p:cNvPr>
          <p:cNvPicPr>
            <a:picLocks noChangeAspect="1"/>
          </p:cNvPicPr>
          <p:nvPr/>
        </p:nvPicPr>
        <p:blipFill>
          <a:blip r:embed="rId6"/>
          <a:stretch>
            <a:fillRect/>
          </a:stretch>
        </p:blipFill>
        <p:spPr>
          <a:xfrm>
            <a:off x="8267611" y="1139414"/>
            <a:ext cx="2921000" cy="292100"/>
          </a:xfrm>
          <a:prstGeom prst="rect">
            <a:avLst/>
          </a:prstGeom>
        </p:spPr>
      </p:pic>
    </p:spTree>
    <p:extLst>
      <p:ext uri="{BB962C8B-B14F-4D97-AF65-F5344CB8AC3E}">
        <p14:creationId xmlns:p14="http://schemas.microsoft.com/office/powerpoint/2010/main" val="3561090237"/>
      </p:ext>
    </p:extLst>
  </p:cSld>
  <p:clrMapOvr>
    <a:masterClrMapping/>
  </p:clrMapOvr>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画廊</Template>
  <TotalTime>8237</TotalTime>
  <Words>1589</Words>
  <Application>Microsoft Macintosh PowerPoint</Application>
  <PresentationFormat>宽屏</PresentationFormat>
  <Paragraphs>108</Paragraphs>
  <Slides>18</Slides>
  <Notes>8</Notes>
  <HiddenSlides>0</HiddenSlides>
  <MMClips>2</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Arial</vt:lpstr>
      <vt:lpstr>Gill Sans MT</vt:lpstr>
      <vt:lpstr>画廊</vt:lpstr>
      <vt:lpstr>Joint Hand Motion and Interaction Hotspots Prediction from Egocentric Videos</vt:lpstr>
      <vt:lpstr>New Task on Egocentric Video Learning</vt:lpstr>
      <vt:lpstr>New Task on Egocentric Video Learning</vt:lpstr>
      <vt:lpstr>MOtivations</vt:lpstr>
      <vt:lpstr>MOtivations</vt:lpstr>
      <vt:lpstr>Training Data Generation</vt:lpstr>
      <vt:lpstr>Object-Centric Transformer</vt:lpstr>
      <vt:lpstr>Object-Centric Transformer</vt:lpstr>
      <vt:lpstr>Object-Centric Transformer</vt:lpstr>
      <vt:lpstr>Object-Centric Transformer</vt:lpstr>
      <vt:lpstr>Experiments Hand Trajectory Performance</vt:lpstr>
      <vt:lpstr>Experiments Future object interaction hotspots prediction</vt:lpstr>
      <vt:lpstr>Ablation Studies Effectiveness of C-VAE head</vt:lpstr>
      <vt:lpstr>Ablation Studies C-VAE condition</vt:lpstr>
      <vt:lpstr>More Experiments</vt:lpstr>
      <vt:lpstr>Conclusion</vt:lpstr>
      <vt:lpstr>References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Joint Hand Motion and Interaction Hotspots Prediction from Egocentric Videos</dc:title>
  <dc:creator>Microsoft Office User</dc:creator>
  <cp:lastModifiedBy>Microsoft Office User</cp:lastModifiedBy>
  <cp:revision>15</cp:revision>
  <dcterms:created xsi:type="dcterms:W3CDTF">2022-08-10T20:27:01Z</dcterms:created>
  <dcterms:modified xsi:type="dcterms:W3CDTF">2022-08-16T13:44:54Z</dcterms:modified>
</cp:coreProperties>
</file>