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59" r:id="rId6"/>
    <p:sldId id="260" r:id="rId7"/>
    <p:sldId id="261" r:id="rId8"/>
    <p:sldId id="262" r:id="rId9"/>
    <p:sldId id="263"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2"/>
  </p:normalViewPr>
  <p:slideViewPr>
    <p:cSldViewPr snapToGrid="0" snapToObjects="1">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BD75-55EC-AE4D-B10A-425F74A80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B90F3-83C8-5044-9DE7-1622F085C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F0345-8430-6F43-A20B-577BEDA88D9A}"/>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5" name="Footer Placeholder 4">
            <a:extLst>
              <a:ext uri="{FF2B5EF4-FFF2-40B4-BE49-F238E27FC236}">
                <a16:creationId xmlns:a16="http://schemas.microsoft.com/office/drawing/2014/main" id="{3316DA3E-4DAA-E444-BC8C-0C839E94F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806FB-1554-F442-95FD-8E6911438D0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1671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AB98-F73F-4E41-9C6D-5C6B5A484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4B13F-FB55-D34D-AC3B-BA1157F64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683C9-3D27-9F44-912B-015C41D370EB}"/>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5" name="Footer Placeholder 4">
            <a:extLst>
              <a:ext uri="{FF2B5EF4-FFF2-40B4-BE49-F238E27FC236}">
                <a16:creationId xmlns:a16="http://schemas.microsoft.com/office/drawing/2014/main" id="{FB791649-E600-BE4D-9544-D1B20958E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19134-D278-FA4F-84A7-802C3BD4C969}"/>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5533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F70B6-E2F1-FD40-BD6C-0162FE209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48F10-CE69-7A4A-8671-731DC8EC6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F2523-120F-D64B-ABB3-E907390795B4}"/>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5" name="Footer Placeholder 4">
            <a:extLst>
              <a:ext uri="{FF2B5EF4-FFF2-40B4-BE49-F238E27FC236}">
                <a16:creationId xmlns:a16="http://schemas.microsoft.com/office/drawing/2014/main" id="{EF216FF6-96A8-BF40-AF8A-050833DBF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4D6DE-6A72-F64A-A1C3-4F8808CA4FA4}"/>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89763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B49-A718-484E-909A-ED9B162E8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912D6-32D1-D145-A2B0-DD9B00BB6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6348D-9B5C-7D4A-9AA7-188D850073EE}"/>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5" name="Footer Placeholder 4">
            <a:extLst>
              <a:ext uri="{FF2B5EF4-FFF2-40B4-BE49-F238E27FC236}">
                <a16:creationId xmlns:a16="http://schemas.microsoft.com/office/drawing/2014/main" id="{7F5D7C7D-855F-E640-994C-9BC78A3C5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1DEEF-C60C-9F4E-8737-121A15FC6713}"/>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11278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1C4D-A495-DB49-9EEF-73A5D8313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500DB-D6D9-654A-BA82-F10DD318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51F66-92CE-2B46-8250-34E43339E6E1}"/>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5" name="Footer Placeholder 4">
            <a:extLst>
              <a:ext uri="{FF2B5EF4-FFF2-40B4-BE49-F238E27FC236}">
                <a16:creationId xmlns:a16="http://schemas.microsoft.com/office/drawing/2014/main" id="{22FD4DB8-BB2E-D54A-AAFC-3B2B45992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2E7D4-C3A1-7141-9475-AE3AB13D600B}"/>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82467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365B-949F-E042-967B-0190E4F2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B80DF-B1E6-EA4E-BE8D-CF754767B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4702-2AD7-D840-9675-6C6FDEAC0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1D8234-2BE7-0F48-84A0-1114B3B1DE88}"/>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6" name="Footer Placeholder 5">
            <a:extLst>
              <a:ext uri="{FF2B5EF4-FFF2-40B4-BE49-F238E27FC236}">
                <a16:creationId xmlns:a16="http://schemas.microsoft.com/office/drawing/2014/main" id="{6ED5479F-0376-F84B-A46F-8644C13F3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41CD3-AD5F-9944-B364-E5B68C8EED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33260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503E-637D-894C-9575-CAF011189D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4FA355-5D4F-D049-A0DA-C752C378F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6064F-ACC0-354F-9139-A59AAD240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4EAA2-70FF-874E-8B7E-807B8D3D8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8A1BF-585E-2B4E-8672-69AF7B257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3385C2-4EF5-9E49-B07B-0806D5A25B17}"/>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8" name="Footer Placeholder 7">
            <a:extLst>
              <a:ext uri="{FF2B5EF4-FFF2-40B4-BE49-F238E27FC236}">
                <a16:creationId xmlns:a16="http://schemas.microsoft.com/office/drawing/2014/main" id="{94F3BB49-AFF5-B049-A2F2-EFAC64071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7828C-6C2C-6240-92A3-735B9E7561EF}"/>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96201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23BB-D730-B340-9672-50DBF7CA74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900A22-4CEA-7D45-AD48-130FAC378DDE}"/>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4" name="Footer Placeholder 3">
            <a:extLst>
              <a:ext uri="{FF2B5EF4-FFF2-40B4-BE49-F238E27FC236}">
                <a16:creationId xmlns:a16="http://schemas.microsoft.com/office/drawing/2014/main" id="{C9E0AA7C-2DD3-BA4B-AD06-AB1FBB817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F0343-9251-F94F-AC32-916EBA443F5A}"/>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2817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FF30-BB73-7143-B73C-5816A2C5E3B0}"/>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3" name="Footer Placeholder 2">
            <a:extLst>
              <a:ext uri="{FF2B5EF4-FFF2-40B4-BE49-F238E27FC236}">
                <a16:creationId xmlns:a16="http://schemas.microsoft.com/office/drawing/2014/main" id="{325B4FCD-A1DB-6C45-9039-6DF790B7B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7FFB6-5EBD-ED47-BE9A-63BF6A2BD4B0}"/>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35915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6495-6702-4F4D-8C8B-6E9E40CEB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ECCE0-5E79-0C42-93BE-7477E8F72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08DD3F-C688-0448-897E-E37C46C85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5BC9D-F693-D948-A753-49A71E814776}"/>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6" name="Footer Placeholder 5">
            <a:extLst>
              <a:ext uri="{FF2B5EF4-FFF2-40B4-BE49-F238E27FC236}">
                <a16:creationId xmlns:a16="http://schemas.microsoft.com/office/drawing/2014/main" id="{8BF62011-F2E6-754D-89A5-A93CDE3EE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C5701-9842-F343-B450-5398F95D2B77}"/>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98571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FF3B-C275-294C-A04F-6B6F02DA4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717F8E-230F-1B4B-BC6B-5C5A6DC08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09783-3C7E-ED48-8415-9600948E0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92D1A-78E7-3F4B-B883-46315476438E}"/>
              </a:ext>
            </a:extLst>
          </p:cNvPr>
          <p:cNvSpPr>
            <a:spLocks noGrp="1"/>
          </p:cNvSpPr>
          <p:nvPr>
            <p:ph type="dt" sz="half" idx="10"/>
          </p:nvPr>
        </p:nvSpPr>
        <p:spPr/>
        <p:txBody>
          <a:bodyPr/>
          <a:lstStyle/>
          <a:p>
            <a:fld id="{0F53D97F-CD3B-5C44-917B-FFEAAAF77F8E}" type="datetimeFigureOut">
              <a:rPr lang="en-US" smtClean="0"/>
              <a:t>6/5/2019</a:t>
            </a:fld>
            <a:endParaRPr lang="en-US"/>
          </a:p>
        </p:txBody>
      </p:sp>
      <p:sp>
        <p:nvSpPr>
          <p:cNvPr id="6" name="Footer Placeholder 5">
            <a:extLst>
              <a:ext uri="{FF2B5EF4-FFF2-40B4-BE49-F238E27FC236}">
                <a16:creationId xmlns:a16="http://schemas.microsoft.com/office/drawing/2014/main" id="{036762A9-1C33-F840-A613-1EB0D9D30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B49A7-45CC-454E-9DC7-305C33F44A06}"/>
              </a:ext>
            </a:extLst>
          </p:cNvPr>
          <p:cNvSpPr>
            <a:spLocks noGrp="1"/>
          </p:cNvSpPr>
          <p:nvPr>
            <p:ph type="sldNum" sz="quarter" idx="12"/>
          </p:nvPr>
        </p:nvSpPr>
        <p:spPr/>
        <p:txBody>
          <a:bodyPr/>
          <a:lstStyle/>
          <a:p>
            <a:fld id="{A1983E7B-704D-2D42-8C5D-B201E85D1EB3}" type="slidenum">
              <a:rPr lang="en-US" smtClean="0"/>
              <a:t>‹#›</a:t>
            </a:fld>
            <a:endParaRPr lang="en-US"/>
          </a:p>
        </p:txBody>
      </p:sp>
    </p:spTree>
    <p:extLst>
      <p:ext uri="{BB962C8B-B14F-4D97-AF65-F5344CB8AC3E}">
        <p14:creationId xmlns:p14="http://schemas.microsoft.com/office/powerpoint/2010/main" val="24979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25413-AA8B-1049-B318-18482A809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0253C6-F779-2846-AC06-3CFC93FD7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679D-1603-2848-9ABE-3E491087D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3D97F-CD3B-5C44-917B-FFEAAAF77F8E}" type="datetimeFigureOut">
              <a:rPr lang="en-US" smtClean="0"/>
              <a:t>6/5/2019</a:t>
            </a:fld>
            <a:endParaRPr lang="en-US"/>
          </a:p>
        </p:txBody>
      </p:sp>
      <p:sp>
        <p:nvSpPr>
          <p:cNvPr id="5" name="Footer Placeholder 4">
            <a:extLst>
              <a:ext uri="{FF2B5EF4-FFF2-40B4-BE49-F238E27FC236}">
                <a16:creationId xmlns:a16="http://schemas.microsoft.com/office/drawing/2014/main" id="{5BA38815-B0B6-5042-84A2-400842CDC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51C28-2049-FC4C-A51C-79C077A84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83E7B-704D-2D42-8C5D-B201E85D1EB3}" type="slidenum">
              <a:rPr lang="en-US" smtClean="0"/>
              <a:t>‹#›</a:t>
            </a:fld>
            <a:endParaRPr lang="en-US"/>
          </a:p>
        </p:txBody>
      </p:sp>
    </p:spTree>
    <p:extLst>
      <p:ext uri="{BB962C8B-B14F-4D97-AF65-F5344CB8AC3E}">
        <p14:creationId xmlns:p14="http://schemas.microsoft.com/office/powerpoint/2010/main" val="1261514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wqx13579/Happines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unsdsn/world-happiness/downloads/world-happiness-report.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38B2-6725-E84F-9082-9AE3290FEA7F}"/>
              </a:ext>
            </a:extLst>
          </p:cNvPr>
          <p:cNvSpPr>
            <a:spLocks noGrp="1"/>
          </p:cNvSpPr>
          <p:nvPr>
            <p:ph type="ctrTitle"/>
          </p:nvPr>
        </p:nvSpPr>
        <p:spPr>
          <a:xfrm>
            <a:off x="1524000" y="1122363"/>
            <a:ext cx="9144000" cy="1170671"/>
          </a:xfrm>
        </p:spPr>
        <p:txBody>
          <a:bodyPr/>
          <a:lstStyle/>
          <a:p>
            <a:r>
              <a:rPr lang="en-US" dirty="0">
                <a:solidFill>
                  <a:srgbClr val="FF0000"/>
                </a:solidFill>
                <a:latin typeface="Gill Sans Nova Cond Ultra Bold" panose="020B0604020202020204" pitchFamily="34" charset="0"/>
              </a:rPr>
              <a:t>Project presentation</a:t>
            </a:r>
          </a:p>
        </p:txBody>
      </p:sp>
      <p:sp>
        <p:nvSpPr>
          <p:cNvPr id="5" name="TextBox 4">
            <a:extLst>
              <a:ext uri="{FF2B5EF4-FFF2-40B4-BE49-F238E27FC236}">
                <a16:creationId xmlns:a16="http://schemas.microsoft.com/office/drawing/2014/main" id="{CA9BD1FC-912B-9849-9578-1E11C1A7A2FD}"/>
              </a:ext>
            </a:extLst>
          </p:cNvPr>
          <p:cNvSpPr txBox="1"/>
          <p:nvPr/>
        </p:nvSpPr>
        <p:spPr>
          <a:xfrm>
            <a:off x="3767752" y="5256685"/>
            <a:ext cx="4390827" cy="523220"/>
          </a:xfrm>
          <a:prstGeom prst="rect">
            <a:avLst/>
          </a:prstGeom>
          <a:noFill/>
        </p:spPr>
        <p:txBody>
          <a:bodyPr wrap="square" rtlCol="0">
            <a:spAutoFit/>
          </a:bodyPr>
          <a:lstStyle/>
          <a:p>
            <a:r>
              <a:rPr lang="en-US" sz="2800" dirty="0"/>
              <a:t>By </a:t>
            </a:r>
            <a:r>
              <a:rPr lang="en-US" sz="2800" dirty="0" err="1">
                <a:latin typeface="Bernard MT Condensed" panose="020B0604020202020204" pitchFamily="18" charset="0"/>
              </a:rPr>
              <a:t>Zening</a:t>
            </a:r>
            <a:r>
              <a:rPr lang="en-US" sz="2800" dirty="0">
                <a:latin typeface="Bernard MT Condensed" panose="020B0604020202020204" pitchFamily="18" charset="0"/>
              </a:rPr>
              <a:t> Li </a:t>
            </a:r>
            <a:r>
              <a:rPr lang="en-US" sz="2800" dirty="0"/>
              <a:t>and </a:t>
            </a:r>
            <a:r>
              <a:rPr lang="en-US" sz="2800" dirty="0">
                <a:latin typeface="Bernard MT Condensed" panose="02050806060905020404" pitchFamily="18" charset="0"/>
              </a:rPr>
              <a:t>Qingxu Wang</a:t>
            </a:r>
          </a:p>
        </p:txBody>
      </p:sp>
      <p:sp>
        <p:nvSpPr>
          <p:cNvPr id="3" name="TextBox 2">
            <a:extLst>
              <a:ext uri="{FF2B5EF4-FFF2-40B4-BE49-F238E27FC236}">
                <a16:creationId xmlns:a16="http://schemas.microsoft.com/office/drawing/2014/main" id="{4778A29E-530E-41CA-8933-BAF62656FF5C}"/>
              </a:ext>
            </a:extLst>
          </p:cNvPr>
          <p:cNvSpPr txBox="1"/>
          <p:nvPr/>
        </p:nvSpPr>
        <p:spPr>
          <a:xfrm rot="2034606">
            <a:off x="6591877" y="3083573"/>
            <a:ext cx="2048727" cy="646331"/>
          </a:xfrm>
          <a:prstGeom prst="rect">
            <a:avLst/>
          </a:prstGeom>
          <a:noFill/>
        </p:spPr>
        <p:txBody>
          <a:bodyPr wrap="square" rtlCol="0">
            <a:spAutoFit/>
          </a:bodyPr>
          <a:lstStyle/>
          <a:p>
            <a:r>
              <a:rPr lang="en-US" sz="3600" dirty="0">
                <a:solidFill>
                  <a:schemeClr val="accent5">
                    <a:lumMod val="60000"/>
                    <a:lumOff val="40000"/>
                  </a:schemeClr>
                </a:solidFill>
                <a:latin typeface="Bookman Old Style" panose="02050604050505020204" pitchFamily="18" charset="0"/>
              </a:rPr>
              <a:t>Happy?</a:t>
            </a:r>
          </a:p>
        </p:txBody>
      </p:sp>
      <p:sp>
        <p:nvSpPr>
          <p:cNvPr id="4" name="TextBox 3">
            <a:extLst>
              <a:ext uri="{FF2B5EF4-FFF2-40B4-BE49-F238E27FC236}">
                <a16:creationId xmlns:a16="http://schemas.microsoft.com/office/drawing/2014/main" id="{738F389D-076A-4718-B944-32EB4A24B183}"/>
              </a:ext>
            </a:extLst>
          </p:cNvPr>
          <p:cNvSpPr txBox="1"/>
          <p:nvPr/>
        </p:nvSpPr>
        <p:spPr>
          <a:xfrm rot="19631721">
            <a:off x="3516526" y="2980132"/>
            <a:ext cx="2014824" cy="646331"/>
          </a:xfrm>
          <a:prstGeom prst="rect">
            <a:avLst/>
          </a:prstGeom>
          <a:noFill/>
        </p:spPr>
        <p:txBody>
          <a:bodyPr wrap="square" rtlCol="0">
            <a:spAutoFit/>
          </a:bodyPr>
          <a:lstStyle/>
          <a:p>
            <a:r>
              <a:rPr lang="en-US" sz="3600" dirty="0">
                <a:solidFill>
                  <a:schemeClr val="accent5">
                    <a:lumMod val="60000"/>
                    <a:lumOff val="40000"/>
                  </a:schemeClr>
                </a:solidFill>
                <a:latin typeface="Bookman Old Style" panose="020B0604020202020204" pitchFamily="18" charset="0"/>
              </a:rPr>
              <a:t>Are you</a:t>
            </a:r>
          </a:p>
        </p:txBody>
      </p:sp>
      <p:sp>
        <p:nvSpPr>
          <p:cNvPr id="6" name="Rectangle 5">
            <a:extLst>
              <a:ext uri="{FF2B5EF4-FFF2-40B4-BE49-F238E27FC236}">
                <a16:creationId xmlns:a16="http://schemas.microsoft.com/office/drawing/2014/main" id="{16939E41-6544-40D0-87BB-FF1A58A48637}"/>
              </a:ext>
            </a:extLst>
          </p:cNvPr>
          <p:cNvSpPr/>
          <p:nvPr/>
        </p:nvSpPr>
        <p:spPr>
          <a:xfrm>
            <a:off x="3368955" y="3977759"/>
            <a:ext cx="237566" cy="369332"/>
          </a:xfrm>
          <a:prstGeom prst="rect">
            <a:avLst/>
          </a:prstGeom>
        </p:spPr>
        <p:txBody>
          <a:bodyPr wrap="none">
            <a:spAutoFit/>
          </a:bodyPr>
          <a:lstStyle/>
          <a:p>
            <a:r>
              <a:rPr lang="en-US" dirty="0"/>
              <a:t> </a:t>
            </a:r>
          </a:p>
        </p:txBody>
      </p:sp>
      <p:pic>
        <p:nvPicPr>
          <p:cNvPr id="8" name="Picture 7" descr="A picture containing clipart&#10;&#10;Description automatically generated">
            <a:extLst>
              <a:ext uri="{FF2B5EF4-FFF2-40B4-BE49-F238E27FC236}">
                <a16:creationId xmlns:a16="http://schemas.microsoft.com/office/drawing/2014/main" id="{C88FA248-8C67-4ED6-A6D6-1A49BE29D469}"/>
              </a:ext>
            </a:extLst>
          </p:cNvPr>
          <p:cNvPicPr>
            <a:picLocks noChangeAspect="1"/>
          </p:cNvPicPr>
          <p:nvPr/>
        </p:nvPicPr>
        <p:blipFill>
          <a:blip r:embed="rId2"/>
          <a:stretch>
            <a:fillRect/>
          </a:stretch>
        </p:blipFill>
        <p:spPr>
          <a:xfrm>
            <a:off x="8782973" y="2632352"/>
            <a:ext cx="1962424" cy="1714739"/>
          </a:xfrm>
          <a:prstGeom prst="rect">
            <a:avLst/>
          </a:prstGeom>
        </p:spPr>
      </p:pic>
      <p:pic>
        <p:nvPicPr>
          <p:cNvPr id="10" name="Picture 9" descr="A picture containing clipart&#10;&#10;Description automatically generated">
            <a:extLst>
              <a:ext uri="{FF2B5EF4-FFF2-40B4-BE49-F238E27FC236}">
                <a16:creationId xmlns:a16="http://schemas.microsoft.com/office/drawing/2014/main" id="{B02DC518-CE66-4BAE-B637-6CF1ECE02EE6}"/>
              </a:ext>
            </a:extLst>
          </p:cNvPr>
          <p:cNvPicPr>
            <a:picLocks noChangeAspect="1"/>
          </p:cNvPicPr>
          <p:nvPr/>
        </p:nvPicPr>
        <p:blipFill>
          <a:blip r:embed="rId3"/>
          <a:stretch>
            <a:fillRect/>
          </a:stretch>
        </p:blipFill>
        <p:spPr>
          <a:xfrm>
            <a:off x="1633270" y="2660930"/>
            <a:ext cx="1657581" cy="1657581"/>
          </a:xfrm>
          <a:prstGeom prst="rect">
            <a:avLst/>
          </a:prstGeom>
        </p:spPr>
      </p:pic>
    </p:spTree>
    <p:extLst>
      <p:ext uri="{BB962C8B-B14F-4D97-AF65-F5344CB8AC3E}">
        <p14:creationId xmlns:p14="http://schemas.microsoft.com/office/powerpoint/2010/main" val="70787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85D4-7127-3144-BAB4-11AC80D767FB}"/>
              </a:ext>
            </a:extLst>
          </p:cNvPr>
          <p:cNvSpPr>
            <a:spLocks noGrp="1"/>
          </p:cNvSpPr>
          <p:nvPr>
            <p:ph type="title"/>
          </p:nvPr>
        </p:nvSpPr>
        <p:spPr/>
        <p:txBody>
          <a:bodyPr/>
          <a:lstStyle/>
          <a:p>
            <a:pPr algn="ctr"/>
            <a:r>
              <a:rPr lang="en-US" b="1" i="1" dirty="0">
                <a:solidFill>
                  <a:schemeClr val="accent2">
                    <a:lumMod val="75000"/>
                  </a:schemeClr>
                </a:solidFill>
              </a:rPr>
              <a:t>Main visualization</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224DDC09-2F73-4B4F-9937-30ACE9A7F627}"/>
              </a:ext>
            </a:extLst>
          </p:cNvPr>
          <p:cNvPicPr>
            <a:picLocks noChangeAspect="1"/>
          </p:cNvPicPr>
          <p:nvPr/>
        </p:nvPicPr>
        <p:blipFill>
          <a:blip r:embed="rId2"/>
          <a:stretch>
            <a:fillRect/>
          </a:stretch>
        </p:blipFill>
        <p:spPr>
          <a:xfrm>
            <a:off x="0" y="1585385"/>
            <a:ext cx="12192000" cy="3687230"/>
          </a:xfrm>
          <a:prstGeom prst="rect">
            <a:avLst/>
          </a:prstGeom>
        </p:spPr>
      </p:pic>
    </p:spTree>
    <p:extLst>
      <p:ext uri="{BB962C8B-B14F-4D97-AF65-F5344CB8AC3E}">
        <p14:creationId xmlns:p14="http://schemas.microsoft.com/office/powerpoint/2010/main" val="386724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538B-5F32-A64A-AD7E-0A8E59E53CD9}"/>
              </a:ext>
            </a:extLst>
          </p:cNvPr>
          <p:cNvSpPr>
            <a:spLocks noGrp="1"/>
          </p:cNvSpPr>
          <p:nvPr>
            <p:ph type="title"/>
          </p:nvPr>
        </p:nvSpPr>
        <p:spPr/>
        <p:txBody>
          <a:bodyPr/>
          <a:lstStyle/>
          <a:p>
            <a:pPr algn="ctr"/>
            <a:r>
              <a:rPr lang="en-US" b="1" i="1" dirty="0">
                <a:solidFill>
                  <a:schemeClr val="accent2">
                    <a:lumMod val="75000"/>
                  </a:schemeClr>
                </a:solidFill>
              </a:rPr>
              <a:t>Outlier Detection</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A39C5560-2C62-7647-885F-25B93E72905D}"/>
              </a:ext>
            </a:extLst>
          </p:cNvPr>
          <p:cNvSpPr>
            <a:spLocks noGrp="1"/>
          </p:cNvSpPr>
          <p:nvPr>
            <p:ph idx="1"/>
          </p:nvPr>
        </p:nvSpPr>
        <p:spPr>
          <a:xfrm>
            <a:off x="838200" y="1825625"/>
            <a:ext cx="10515600" cy="2155532"/>
          </a:xfrm>
        </p:spPr>
        <p:txBody>
          <a:bodyPr/>
          <a:lstStyle/>
          <a:p>
            <a:r>
              <a:rPr lang="en-US" dirty="0"/>
              <a:t>We don't remove any outliers though we can see some.</a:t>
            </a:r>
          </a:p>
          <a:p>
            <a:r>
              <a:rPr lang="en-US" dirty="0"/>
              <a:t>This dataset is not an experimental dataset, we don’t have to remove those ‘outliers’, there is just no mismeasurement or something like that.</a:t>
            </a:r>
          </a:p>
        </p:txBody>
      </p:sp>
      <p:pic>
        <p:nvPicPr>
          <p:cNvPr id="5" name="Picture 4">
            <a:extLst>
              <a:ext uri="{FF2B5EF4-FFF2-40B4-BE49-F238E27FC236}">
                <a16:creationId xmlns:a16="http://schemas.microsoft.com/office/drawing/2014/main" id="{C1145792-B6AC-A74E-968B-FE436E5A45BF}"/>
              </a:ext>
            </a:extLst>
          </p:cNvPr>
          <p:cNvPicPr>
            <a:picLocks noChangeAspect="1"/>
          </p:cNvPicPr>
          <p:nvPr/>
        </p:nvPicPr>
        <p:blipFill>
          <a:blip r:embed="rId2"/>
          <a:stretch>
            <a:fillRect/>
          </a:stretch>
        </p:blipFill>
        <p:spPr>
          <a:xfrm>
            <a:off x="2256739" y="3981157"/>
            <a:ext cx="3060700" cy="2222500"/>
          </a:xfrm>
          <a:prstGeom prst="rect">
            <a:avLst/>
          </a:prstGeom>
        </p:spPr>
      </p:pic>
      <p:pic>
        <p:nvPicPr>
          <p:cNvPr id="7" name="Picture 6">
            <a:extLst>
              <a:ext uri="{FF2B5EF4-FFF2-40B4-BE49-F238E27FC236}">
                <a16:creationId xmlns:a16="http://schemas.microsoft.com/office/drawing/2014/main" id="{452EC10F-E5E8-104F-9A15-5A80CFAD1F43}"/>
              </a:ext>
            </a:extLst>
          </p:cNvPr>
          <p:cNvPicPr>
            <a:picLocks noChangeAspect="1"/>
          </p:cNvPicPr>
          <p:nvPr/>
        </p:nvPicPr>
        <p:blipFill>
          <a:blip r:embed="rId3"/>
          <a:stretch>
            <a:fillRect/>
          </a:stretch>
        </p:blipFill>
        <p:spPr>
          <a:xfrm>
            <a:off x="6650943" y="3981157"/>
            <a:ext cx="3284318" cy="2566972"/>
          </a:xfrm>
          <a:prstGeom prst="rect">
            <a:avLst/>
          </a:prstGeom>
        </p:spPr>
      </p:pic>
    </p:spTree>
    <p:extLst>
      <p:ext uri="{BB962C8B-B14F-4D97-AF65-F5344CB8AC3E}">
        <p14:creationId xmlns:p14="http://schemas.microsoft.com/office/powerpoint/2010/main" val="65948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2F04-FFDF-DB4C-85D8-44DC315B154B}"/>
              </a:ext>
            </a:extLst>
          </p:cNvPr>
          <p:cNvSpPr>
            <a:spLocks noGrp="1"/>
          </p:cNvSpPr>
          <p:nvPr>
            <p:ph type="title"/>
          </p:nvPr>
        </p:nvSpPr>
        <p:spPr/>
        <p:txBody>
          <a:bodyPr/>
          <a:lstStyle/>
          <a:p>
            <a:pPr algn="ctr"/>
            <a:r>
              <a:rPr lang="en-US" b="1" i="1" dirty="0">
                <a:solidFill>
                  <a:schemeClr val="accent2">
                    <a:lumMod val="75000"/>
                  </a:schemeClr>
                </a:solidFill>
              </a:rPr>
              <a:t>Modeling</a:t>
            </a:r>
          </a:p>
        </p:txBody>
      </p:sp>
      <p:pic>
        <p:nvPicPr>
          <p:cNvPr id="5" name="Content Placeholder 4">
            <a:extLst>
              <a:ext uri="{FF2B5EF4-FFF2-40B4-BE49-F238E27FC236}">
                <a16:creationId xmlns:a16="http://schemas.microsoft.com/office/drawing/2014/main" id="{5FB4ED67-8D00-0849-AC1A-1CEDC649BF50}"/>
              </a:ext>
            </a:extLst>
          </p:cNvPr>
          <p:cNvPicPr>
            <a:picLocks noGrp="1" noChangeAspect="1"/>
          </p:cNvPicPr>
          <p:nvPr>
            <p:ph idx="1"/>
          </p:nvPr>
        </p:nvPicPr>
        <p:blipFill>
          <a:blip r:embed="rId2"/>
          <a:stretch>
            <a:fillRect/>
          </a:stretch>
        </p:blipFill>
        <p:spPr>
          <a:xfrm>
            <a:off x="1464816" y="1351805"/>
            <a:ext cx="8993079" cy="3451014"/>
          </a:xfrm>
        </p:spPr>
      </p:pic>
      <p:sp>
        <p:nvSpPr>
          <p:cNvPr id="6" name="TextBox 5">
            <a:extLst>
              <a:ext uri="{FF2B5EF4-FFF2-40B4-BE49-F238E27FC236}">
                <a16:creationId xmlns:a16="http://schemas.microsoft.com/office/drawing/2014/main" id="{30E517EC-C8E6-634C-85DA-3C9DA603964E}"/>
              </a:ext>
            </a:extLst>
          </p:cNvPr>
          <p:cNvSpPr txBox="1"/>
          <p:nvPr/>
        </p:nvSpPr>
        <p:spPr>
          <a:xfrm>
            <a:off x="1437978" y="5789499"/>
            <a:ext cx="5229153" cy="369332"/>
          </a:xfrm>
          <a:prstGeom prst="rect">
            <a:avLst/>
          </a:prstGeom>
          <a:noFill/>
        </p:spPr>
        <p:txBody>
          <a:bodyPr wrap="square" rtlCol="0">
            <a:spAutoFit/>
          </a:bodyPr>
          <a:lstStyle/>
          <a:p>
            <a:r>
              <a:rPr lang="en-US" dirty="0"/>
              <a:t>‘happy sad’ is binary, so we use logistic regression</a:t>
            </a:r>
          </a:p>
        </p:txBody>
      </p:sp>
      <p:sp>
        <p:nvSpPr>
          <p:cNvPr id="3" name="TextBox 2">
            <a:extLst>
              <a:ext uri="{FF2B5EF4-FFF2-40B4-BE49-F238E27FC236}">
                <a16:creationId xmlns:a16="http://schemas.microsoft.com/office/drawing/2014/main" id="{749A0B8E-A50F-4337-8D82-855BCD7AE17F}"/>
              </a:ext>
            </a:extLst>
          </p:cNvPr>
          <p:cNvSpPr txBox="1"/>
          <p:nvPr/>
        </p:nvSpPr>
        <p:spPr>
          <a:xfrm>
            <a:off x="1440027" y="5068315"/>
            <a:ext cx="8993078" cy="369332"/>
          </a:xfrm>
          <a:prstGeom prst="rect">
            <a:avLst/>
          </a:prstGeom>
          <a:noFill/>
        </p:spPr>
        <p:txBody>
          <a:bodyPr wrap="square" rtlCol="0">
            <a:spAutoFit/>
          </a:bodyPr>
          <a:lstStyle/>
          <a:p>
            <a:r>
              <a:rPr lang="en-US" dirty="0"/>
              <a:t>* Independent variables may not include those two regions we talked about</a:t>
            </a:r>
          </a:p>
        </p:txBody>
      </p:sp>
    </p:spTree>
    <p:extLst>
      <p:ext uri="{BB962C8B-B14F-4D97-AF65-F5344CB8AC3E}">
        <p14:creationId xmlns:p14="http://schemas.microsoft.com/office/powerpoint/2010/main" val="29079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18E8-DC0D-EE42-8397-6A4AFD33C2F7}"/>
              </a:ext>
            </a:extLst>
          </p:cNvPr>
          <p:cNvSpPr>
            <a:spLocks noGrp="1"/>
          </p:cNvSpPr>
          <p:nvPr>
            <p:ph type="title"/>
          </p:nvPr>
        </p:nvSpPr>
        <p:spPr/>
        <p:txBody>
          <a:bodyPr/>
          <a:lstStyle/>
          <a:p>
            <a:pPr algn="ctr"/>
            <a:r>
              <a:rPr lang="en-US" b="1" i="1" dirty="0">
                <a:solidFill>
                  <a:schemeClr val="accent2">
                    <a:lumMod val="75000"/>
                  </a:schemeClr>
                </a:solidFill>
              </a:rPr>
              <a:t>Modeling</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16B13AD3-4AF7-C548-B5EA-2150ACB636A2}"/>
              </a:ext>
            </a:extLst>
          </p:cNvPr>
          <p:cNvSpPr>
            <a:spLocks noGrp="1"/>
          </p:cNvSpPr>
          <p:nvPr>
            <p:ph idx="1"/>
          </p:nvPr>
        </p:nvSpPr>
        <p:spPr>
          <a:xfrm>
            <a:off x="838200" y="1825625"/>
            <a:ext cx="10515600" cy="2507224"/>
          </a:xfrm>
        </p:spPr>
        <p:txBody>
          <a:bodyPr/>
          <a:lstStyle/>
          <a:p>
            <a:r>
              <a:rPr lang="en-US" dirty="0"/>
              <a:t>We split the data frame into X as independent variables and y as dependent variable.</a:t>
            </a:r>
          </a:p>
          <a:p>
            <a:r>
              <a:rPr lang="en-US" dirty="0"/>
              <a:t>We do the train-test split with 0.2, 0.8 ratio.</a:t>
            </a:r>
          </a:p>
          <a:p>
            <a:r>
              <a:rPr lang="en-US" dirty="0"/>
              <a:t>We use logistic regression cross validation with 5-folds to train the data and predict the </a:t>
            </a:r>
            <a:r>
              <a:rPr lang="en-US" dirty="0" err="1"/>
              <a:t>y_values</a:t>
            </a:r>
            <a:r>
              <a:rPr lang="en-US" dirty="0"/>
              <a:t>  using test data of X.</a:t>
            </a:r>
          </a:p>
          <a:p>
            <a:endParaRPr lang="en-US" dirty="0"/>
          </a:p>
        </p:txBody>
      </p:sp>
      <p:pic>
        <p:nvPicPr>
          <p:cNvPr id="5" name="Picture 4">
            <a:extLst>
              <a:ext uri="{FF2B5EF4-FFF2-40B4-BE49-F238E27FC236}">
                <a16:creationId xmlns:a16="http://schemas.microsoft.com/office/drawing/2014/main" id="{B36A08F8-90F3-C94E-B229-FEAE89DF76E2}"/>
              </a:ext>
            </a:extLst>
          </p:cNvPr>
          <p:cNvPicPr>
            <a:picLocks noChangeAspect="1"/>
          </p:cNvPicPr>
          <p:nvPr/>
        </p:nvPicPr>
        <p:blipFill>
          <a:blip r:embed="rId2"/>
          <a:stretch>
            <a:fillRect/>
          </a:stretch>
        </p:blipFill>
        <p:spPr>
          <a:xfrm>
            <a:off x="0" y="4095783"/>
            <a:ext cx="12192000" cy="1198618"/>
          </a:xfrm>
          <a:prstGeom prst="rect">
            <a:avLst/>
          </a:prstGeom>
        </p:spPr>
      </p:pic>
      <p:pic>
        <p:nvPicPr>
          <p:cNvPr id="7" name="Picture 6">
            <a:extLst>
              <a:ext uri="{FF2B5EF4-FFF2-40B4-BE49-F238E27FC236}">
                <a16:creationId xmlns:a16="http://schemas.microsoft.com/office/drawing/2014/main" id="{F01DA259-7DF6-524D-BC8C-A02402C4065C}"/>
              </a:ext>
            </a:extLst>
          </p:cNvPr>
          <p:cNvPicPr>
            <a:picLocks noChangeAspect="1"/>
          </p:cNvPicPr>
          <p:nvPr/>
        </p:nvPicPr>
        <p:blipFill>
          <a:blip r:embed="rId3"/>
          <a:stretch>
            <a:fillRect/>
          </a:stretch>
        </p:blipFill>
        <p:spPr>
          <a:xfrm>
            <a:off x="2038350" y="5420735"/>
            <a:ext cx="8115300" cy="1346200"/>
          </a:xfrm>
          <a:prstGeom prst="rect">
            <a:avLst/>
          </a:prstGeom>
        </p:spPr>
      </p:pic>
    </p:spTree>
    <p:extLst>
      <p:ext uri="{BB962C8B-B14F-4D97-AF65-F5344CB8AC3E}">
        <p14:creationId xmlns:p14="http://schemas.microsoft.com/office/powerpoint/2010/main" val="368391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65F7-DC0E-D944-B940-617F26043780}"/>
              </a:ext>
            </a:extLst>
          </p:cNvPr>
          <p:cNvSpPr>
            <a:spLocks noGrp="1"/>
          </p:cNvSpPr>
          <p:nvPr>
            <p:ph type="title"/>
          </p:nvPr>
        </p:nvSpPr>
        <p:spPr/>
        <p:txBody>
          <a:bodyPr/>
          <a:lstStyle/>
          <a:p>
            <a:pPr algn="ctr"/>
            <a:r>
              <a:rPr lang="en-US" b="1" i="1" dirty="0">
                <a:solidFill>
                  <a:schemeClr val="accent2">
                    <a:lumMod val="75000"/>
                  </a:schemeClr>
                </a:solidFill>
              </a:rPr>
              <a:t>Modeling</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3E21BC8A-F387-4849-B285-590900A14EC0}"/>
              </a:ext>
            </a:extLst>
          </p:cNvPr>
          <p:cNvPicPr>
            <a:picLocks noChangeAspect="1"/>
          </p:cNvPicPr>
          <p:nvPr/>
        </p:nvPicPr>
        <p:blipFill>
          <a:blip r:embed="rId2"/>
          <a:stretch>
            <a:fillRect/>
          </a:stretch>
        </p:blipFill>
        <p:spPr>
          <a:xfrm>
            <a:off x="3930650" y="1530350"/>
            <a:ext cx="4330700" cy="1028700"/>
          </a:xfrm>
          <a:prstGeom prst="rect">
            <a:avLst/>
          </a:prstGeom>
        </p:spPr>
      </p:pic>
      <p:pic>
        <p:nvPicPr>
          <p:cNvPr id="7" name="Picture 6">
            <a:extLst>
              <a:ext uri="{FF2B5EF4-FFF2-40B4-BE49-F238E27FC236}">
                <a16:creationId xmlns:a16="http://schemas.microsoft.com/office/drawing/2014/main" id="{2A8481A5-F49B-4E4D-9DD1-8A1E5BBBCB20}"/>
              </a:ext>
            </a:extLst>
          </p:cNvPr>
          <p:cNvPicPr>
            <a:picLocks noChangeAspect="1"/>
          </p:cNvPicPr>
          <p:nvPr/>
        </p:nvPicPr>
        <p:blipFill>
          <a:blip r:embed="rId3"/>
          <a:stretch>
            <a:fillRect/>
          </a:stretch>
        </p:blipFill>
        <p:spPr>
          <a:xfrm>
            <a:off x="1873250" y="2559050"/>
            <a:ext cx="8445500" cy="1409700"/>
          </a:xfrm>
          <a:prstGeom prst="rect">
            <a:avLst/>
          </a:prstGeom>
        </p:spPr>
      </p:pic>
      <p:pic>
        <p:nvPicPr>
          <p:cNvPr id="9" name="Picture 8">
            <a:extLst>
              <a:ext uri="{FF2B5EF4-FFF2-40B4-BE49-F238E27FC236}">
                <a16:creationId xmlns:a16="http://schemas.microsoft.com/office/drawing/2014/main" id="{1EF2A473-4782-FF49-A6AF-558BD1BC58DE}"/>
              </a:ext>
            </a:extLst>
          </p:cNvPr>
          <p:cNvPicPr>
            <a:picLocks noChangeAspect="1"/>
          </p:cNvPicPr>
          <p:nvPr/>
        </p:nvPicPr>
        <p:blipFill>
          <a:blip r:embed="rId4"/>
          <a:stretch>
            <a:fillRect/>
          </a:stretch>
        </p:blipFill>
        <p:spPr>
          <a:xfrm>
            <a:off x="1873249" y="3968750"/>
            <a:ext cx="8921997" cy="2836237"/>
          </a:xfrm>
          <a:prstGeom prst="rect">
            <a:avLst/>
          </a:prstGeom>
        </p:spPr>
      </p:pic>
    </p:spTree>
    <p:extLst>
      <p:ext uri="{BB962C8B-B14F-4D97-AF65-F5344CB8AC3E}">
        <p14:creationId xmlns:p14="http://schemas.microsoft.com/office/powerpoint/2010/main" val="323018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8CC-D07C-564B-B07F-A255E05C5CFE}"/>
              </a:ext>
            </a:extLst>
          </p:cNvPr>
          <p:cNvSpPr>
            <a:spLocks noGrp="1"/>
          </p:cNvSpPr>
          <p:nvPr>
            <p:ph type="title"/>
          </p:nvPr>
        </p:nvSpPr>
        <p:spPr/>
        <p:txBody>
          <a:bodyPr/>
          <a:lstStyle/>
          <a:p>
            <a:pPr algn="ctr"/>
            <a:r>
              <a:rPr lang="en-US" b="1" i="1" dirty="0">
                <a:solidFill>
                  <a:schemeClr val="accent2">
                    <a:lumMod val="75000"/>
                  </a:schemeClr>
                </a:solidFill>
              </a:rPr>
              <a:t>Modeling</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599F7789-DDB5-8D47-8995-0F8FC9A2A602}"/>
              </a:ext>
            </a:extLst>
          </p:cNvPr>
          <p:cNvPicPr>
            <a:picLocks noChangeAspect="1"/>
          </p:cNvPicPr>
          <p:nvPr/>
        </p:nvPicPr>
        <p:blipFill>
          <a:blip r:embed="rId2"/>
          <a:stretch>
            <a:fillRect/>
          </a:stretch>
        </p:blipFill>
        <p:spPr>
          <a:xfrm>
            <a:off x="0" y="1690687"/>
            <a:ext cx="12192000" cy="4802188"/>
          </a:xfrm>
          <a:prstGeom prst="rect">
            <a:avLst/>
          </a:prstGeom>
        </p:spPr>
      </p:pic>
    </p:spTree>
    <p:extLst>
      <p:ext uri="{BB962C8B-B14F-4D97-AF65-F5344CB8AC3E}">
        <p14:creationId xmlns:p14="http://schemas.microsoft.com/office/powerpoint/2010/main" val="289271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3539-4E54-324A-96AE-323D5F3537A1}"/>
              </a:ext>
            </a:extLst>
          </p:cNvPr>
          <p:cNvSpPr>
            <a:spLocks noGrp="1"/>
          </p:cNvSpPr>
          <p:nvPr>
            <p:ph type="title"/>
          </p:nvPr>
        </p:nvSpPr>
        <p:spPr/>
        <p:txBody>
          <a:bodyPr/>
          <a:lstStyle/>
          <a:p>
            <a:pPr algn="ctr"/>
            <a:r>
              <a:rPr lang="en-US" b="1" i="1" dirty="0">
                <a:solidFill>
                  <a:schemeClr val="accent2">
                    <a:lumMod val="75000"/>
                  </a:schemeClr>
                </a:solidFill>
              </a:rPr>
              <a:t>Conclusion</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94322E96-A17E-C64C-A053-21E75DF823E3}"/>
              </a:ext>
            </a:extLst>
          </p:cNvPr>
          <p:cNvSpPr>
            <a:spLocks noGrp="1"/>
          </p:cNvSpPr>
          <p:nvPr>
            <p:ph idx="1"/>
          </p:nvPr>
        </p:nvSpPr>
        <p:spPr/>
        <p:txBody>
          <a:bodyPr>
            <a:normAutofit lnSpcReduction="10000"/>
          </a:bodyPr>
          <a:lstStyle/>
          <a:p>
            <a:r>
              <a:rPr lang="en-US" dirty="0"/>
              <a:t>From the coefficients of the final model, Our conclusion is that Region has a huge effect on people’s happiness even though they have the same Income, health, family situations.  However, we cannot tell in all other factors which factor is more important, because these factors are transferred to numerical using different methods, we are unsure about how they are measured.</a:t>
            </a:r>
          </a:p>
          <a:p>
            <a:endParaRPr lang="en-US" dirty="0"/>
          </a:p>
          <a:p>
            <a:r>
              <a:rPr lang="en-US" dirty="0"/>
              <a:t>The model we got is '</a:t>
            </a:r>
            <a:r>
              <a:rPr lang="en-US" dirty="0" err="1"/>
              <a:t>clf</a:t>
            </a:r>
            <a:r>
              <a:rPr lang="en-US" dirty="0"/>
              <a:t>', it is a relatively good model which is tested can precisely predict a country's 'happy or not’.  With enough data for a person or people from a country, we can predict if he or she is happy or not since it is a accurate model.</a:t>
            </a:r>
          </a:p>
          <a:p>
            <a:endParaRPr lang="en-US" dirty="0"/>
          </a:p>
        </p:txBody>
      </p:sp>
    </p:spTree>
    <p:extLst>
      <p:ext uri="{BB962C8B-B14F-4D97-AF65-F5344CB8AC3E}">
        <p14:creationId xmlns:p14="http://schemas.microsoft.com/office/powerpoint/2010/main" val="134369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3983B-5A2D-4135-BFD9-6F2FE4E177AC}"/>
              </a:ext>
            </a:extLst>
          </p:cNvPr>
          <p:cNvSpPr txBox="1"/>
          <p:nvPr/>
        </p:nvSpPr>
        <p:spPr>
          <a:xfrm>
            <a:off x="2228294" y="1606858"/>
            <a:ext cx="7892249" cy="1754326"/>
          </a:xfrm>
          <a:prstGeom prst="rect">
            <a:avLst/>
          </a:prstGeom>
          <a:noFill/>
        </p:spPr>
        <p:txBody>
          <a:bodyPr wrap="square" rtlCol="0">
            <a:spAutoFit/>
          </a:bodyPr>
          <a:lstStyle/>
          <a:p>
            <a:r>
              <a:rPr lang="en-US" sz="2800" i="1" dirty="0">
                <a:solidFill>
                  <a:srgbClr val="FF0000"/>
                </a:solidFill>
              </a:rPr>
              <a:t>The aim of research is just to predict, however, your personal happiness is in your control, not based on all these measurement or just simply a model.</a:t>
            </a:r>
          </a:p>
          <a:p>
            <a:endParaRPr lang="en-US" sz="2400" dirty="0"/>
          </a:p>
        </p:txBody>
      </p:sp>
      <p:sp>
        <p:nvSpPr>
          <p:cNvPr id="4" name="TextBox 3">
            <a:extLst>
              <a:ext uri="{FF2B5EF4-FFF2-40B4-BE49-F238E27FC236}">
                <a16:creationId xmlns:a16="http://schemas.microsoft.com/office/drawing/2014/main" id="{B84B92F3-3073-4C4F-A809-841648CAB4E3}"/>
              </a:ext>
            </a:extLst>
          </p:cNvPr>
          <p:cNvSpPr txBox="1"/>
          <p:nvPr/>
        </p:nvSpPr>
        <p:spPr>
          <a:xfrm>
            <a:off x="1988598" y="4000259"/>
            <a:ext cx="8522563" cy="1446550"/>
          </a:xfrm>
          <a:prstGeom prst="rect">
            <a:avLst/>
          </a:prstGeom>
          <a:noFill/>
        </p:spPr>
        <p:txBody>
          <a:bodyPr wrap="square" rtlCol="0">
            <a:spAutoFit/>
          </a:bodyPr>
          <a:lstStyle/>
          <a:p>
            <a:r>
              <a:rPr lang="en-US" sz="4400" b="1" dirty="0">
                <a:solidFill>
                  <a:srgbClr val="FF0000"/>
                </a:solidFill>
              </a:rPr>
              <a:t>Maybe you own nothing but happy,</a:t>
            </a:r>
          </a:p>
          <a:p>
            <a:r>
              <a:rPr lang="en-US" sz="4400" b="1" dirty="0">
                <a:solidFill>
                  <a:srgbClr val="0070C0"/>
                </a:solidFill>
              </a:rPr>
              <a:t>And……….</a:t>
            </a:r>
          </a:p>
        </p:txBody>
      </p:sp>
    </p:spTree>
    <p:extLst>
      <p:ext uri="{BB962C8B-B14F-4D97-AF65-F5344CB8AC3E}">
        <p14:creationId xmlns:p14="http://schemas.microsoft.com/office/powerpoint/2010/main" val="311942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F8B39-B445-4C90-B1CD-6E409DA96E43}"/>
              </a:ext>
            </a:extLst>
          </p:cNvPr>
          <p:cNvSpPr txBox="1"/>
          <p:nvPr/>
        </p:nvSpPr>
        <p:spPr>
          <a:xfrm>
            <a:off x="1945689" y="683552"/>
            <a:ext cx="8300622" cy="769441"/>
          </a:xfrm>
          <a:prstGeom prst="rect">
            <a:avLst/>
          </a:prstGeom>
          <a:noFill/>
        </p:spPr>
        <p:txBody>
          <a:bodyPr wrap="square" rtlCol="0">
            <a:spAutoFit/>
          </a:bodyPr>
          <a:lstStyle/>
          <a:p>
            <a:r>
              <a:rPr lang="en-US" sz="4400" b="1" dirty="0">
                <a:solidFill>
                  <a:srgbClr val="FF0000"/>
                </a:solidFill>
              </a:rPr>
              <a:t>Maybe you own everything but …</a:t>
            </a:r>
          </a:p>
        </p:txBody>
      </p:sp>
      <p:pic>
        <p:nvPicPr>
          <p:cNvPr id="4" name="Picture 3" descr="A person looking at the camera&#10;&#10;Description automatically generated">
            <a:extLst>
              <a:ext uri="{FF2B5EF4-FFF2-40B4-BE49-F238E27FC236}">
                <a16:creationId xmlns:a16="http://schemas.microsoft.com/office/drawing/2014/main" id="{02BF9A02-FF45-4B6C-9FAC-E1205CC2D7CE}"/>
              </a:ext>
            </a:extLst>
          </p:cNvPr>
          <p:cNvPicPr>
            <a:picLocks noChangeAspect="1"/>
          </p:cNvPicPr>
          <p:nvPr/>
        </p:nvPicPr>
        <p:blipFill>
          <a:blip r:embed="rId2"/>
          <a:stretch>
            <a:fillRect/>
          </a:stretch>
        </p:blipFill>
        <p:spPr>
          <a:xfrm>
            <a:off x="3582937" y="1449451"/>
            <a:ext cx="4590695" cy="3103772"/>
          </a:xfrm>
          <a:prstGeom prst="rect">
            <a:avLst/>
          </a:prstGeom>
        </p:spPr>
      </p:pic>
      <p:sp>
        <p:nvSpPr>
          <p:cNvPr id="5" name="TextBox 4">
            <a:extLst>
              <a:ext uri="{FF2B5EF4-FFF2-40B4-BE49-F238E27FC236}">
                <a16:creationId xmlns:a16="http://schemas.microsoft.com/office/drawing/2014/main" id="{3A4B74C1-73E3-419E-8F9F-863D51926CB5}"/>
              </a:ext>
            </a:extLst>
          </p:cNvPr>
          <p:cNvSpPr txBox="1"/>
          <p:nvPr/>
        </p:nvSpPr>
        <p:spPr>
          <a:xfrm>
            <a:off x="4299838" y="5353658"/>
            <a:ext cx="3156891" cy="523220"/>
          </a:xfrm>
          <a:prstGeom prst="rect">
            <a:avLst/>
          </a:prstGeom>
          <a:noFill/>
        </p:spPr>
        <p:txBody>
          <a:bodyPr wrap="square" rtlCol="0">
            <a:spAutoFit/>
          </a:bodyPr>
          <a:lstStyle/>
          <a:p>
            <a:r>
              <a:rPr lang="en-US" sz="2800" dirty="0">
                <a:solidFill>
                  <a:schemeClr val="accent2">
                    <a:lumMod val="60000"/>
                    <a:lumOff val="40000"/>
                  </a:schemeClr>
                </a:solidFill>
                <a:latin typeface="Gill Sans Nova Cond Ultra Bold" panose="020B0B04020104020203" pitchFamily="34" charset="0"/>
              </a:rPr>
              <a:t>Wish you all happy!</a:t>
            </a:r>
          </a:p>
        </p:txBody>
      </p:sp>
      <p:sp>
        <p:nvSpPr>
          <p:cNvPr id="6" name="TextBox 5">
            <a:extLst>
              <a:ext uri="{FF2B5EF4-FFF2-40B4-BE49-F238E27FC236}">
                <a16:creationId xmlns:a16="http://schemas.microsoft.com/office/drawing/2014/main" id="{2F3532CE-00A9-4D72-9517-E11ACE561978}"/>
              </a:ext>
            </a:extLst>
          </p:cNvPr>
          <p:cNvSpPr txBox="1"/>
          <p:nvPr/>
        </p:nvSpPr>
        <p:spPr>
          <a:xfrm>
            <a:off x="3582937" y="4553223"/>
            <a:ext cx="4590695" cy="584775"/>
          </a:xfrm>
          <a:prstGeom prst="rect">
            <a:avLst/>
          </a:prstGeom>
          <a:noFill/>
        </p:spPr>
        <p:txBody>
          <a:bodyPr wrap="square" rtlCol="0">
            <a:spAutoFit/>
          </a:bodyPr>
          <a:lstStyle/>
          <a:p>
            <a:r>
              <a:rPr lang="en-US" sz="800" dirty="0"/>
              <a:t>Easley, J., &amp; Senior White House. (2017, February 21). Keep It Up Liberals, Donald Trump Says Your Activism Is Making Him Sad. Retrieved June 3, 2019, from https://www.politicususa.com/2017/02/21/liberals-donald-trump-activism-gop-town-halls-making-sad.html</a:t>
            </a:r>
          </a:p>
        </p:txBody>
      </p:sp>
    </p:spTree>
    <p:extLst>
      <p:ext uri="{BB962C8B-B14F-4D97-AF65-F5344CB8AC3E}">
        <p14:creationId xmlns:p14="http://schemas.microsoft.com/office/powerpoint/2010/main" val="147700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7B07-0F5B-4805-9234-7712386834D1}"/>
              </a:ext>
            </a:extLst>
          </p:cNvPr>
          <p:cNvSpPr>
            <a:spLocks noGrp="1"/>
          </p:cNvSpPr>
          <p:nvPr>
            <p:ph type="ctrTitle"/>
          </p:nvPr>
        </p:nvSpPr>
        <p:spPr>
          <a:xfrm>
            <a:off x="1524000" y="221960"/>
            <a:ext cx="9144000" cy="2306637"/>
          </a:xfrm>
        </p:spPr>
        <p:txBody>
          <a:bodyPr>
            <a:normAutofit/>
          </a:bodyPr>
          <a:lstStyle/>
          <a:p>
            <a:r>
              <a:rPr lang="en-US" sz="3100" b="1" dirty="0" err="1"/>
              <a:t>Github</a:t>
            </a:r>
            <a:r>
              <a:rPr lang="en-US" sz="3100" b="1" dirty="0"/>
              <a:t> Link</a:t>
            </a:r>
            <a:br>
              <a:rPr lang="en-US" sz="3100" b="1" dirty="0"/>
            </a:br>
            <a:r>
              <a:rPr lang="en-US" sz="3100" u="sng" dirty="0">
                <a:hlinkClick r:id="rId2"/>
              </a:rPr>
              <a:t>https://github.com/wqx13579/Happiness</a:t>
            </a:r>
            <a:br>
              <a:rPr lang="en-US" dirty="0"/>
            </a:br>
            <a:endParaRPr lang="en-US" dirty="0"/>
          </a:p>
        </p:txBody>
      </p:sp>
      <p:sp>
        <p:nvSpPr>
          <p:cNvPr id="3" name="Subtitle 2">
            <a:extLst>
              <a:ext uri="{FF2B5EF4-FFF2-40B4-BE49-F238E27FC236}">
                <a16:creationId xmlns:a16="http://schemas.microsoft.com/office/drawing/2014/main" id="{A9CA6086-1179-4593-AF30-E693D12BEEE0}"/>
              </a:ext>
            </a:extLst>
          </p:cNvPr>
          <p:cNvSpPr>
            <a:spLocks noGrp="1"/>
          </p:cNvSpPr>
          <p:nvPr>
            <p:ph type="subTitle" idx="1"/>
          </p:nvPr>
        </p:nvSpPr>
        <p:spPr>
          <a:xfrm>
            <a:off x="1524000" y="2528597"/>
            <a:ext cx="9144000" cy="3330666"/>
          </a:xfrm>
        </p:spPr>
        <p:txBody>
          <a:bodyPr>
            <a:normAutofit/>
          </a:bodyPr>
          <a:lstStyle/>
          <a:p>
            <a:r>
              <a:rPr lang="en-US" sz="2800" dirty="0"/>
              <a:t>Contributions</a:t>
            </a:r>
          </a:p>
        </p:txBody>
      </p:sp>
      <p:pic>
        <p:nvPicPr>
          <p:cNvPr id="5" name="Picture 4" descr="A screenshot of a cell phone&#10;&#10;Description automatically generated">
            <a:extLst>
              <a:ext uri="{FF2B5EF4-FFF2-40B4-BE49-F238E27FC236}">
                <a16:creationId xmlns:a16="http://schemas.microsoft.com/office/drawing/2014/main" id="{8B20EA11-E05B-46EA-A521-AC4C4E7CF91B}"/>
              </a:ext>
            </a:extLst>
          </p:cNvPr>
          <p:cNvPicPr>
            <a:picLocks noChangeAspect="1"/>
          </p:cNvPicPr>
          <p:nvPr/>
        </p:nvPicPr>
        <p:blipFill>
          <a:blip r:embed="rId3"/>
          <a:stretch>
            <a:fillRect/>
          </a:stretch>
        </p:blipFill>
        <p:spPr>
          <a:xfrm>
            <a:off x="936232" y="3125279"/>
            <a:ext cx="4993068" cy="341990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ED71806-0A9E-4953-B1DB-BB8473AAA63C}"/>
              </a:ext>
            </a:extLst>
          </p:cNvPr>
          <p:cNvPicPr>
            <a:picLocks noChangeAspect="1"/>
          </p:cNvPicPr>
          <p:nvPr/>
        </p:nvPicPr>
        <p:blipFill>
          <a:blip r:embed="rId4"/>
          <a:stretch>
            <a:fillRect/>
          </a:stretch>
        </p:blipFill>
        <p:spPr>
          <a:xfrm>
            <a:off x="5656039" y="3560652"/>
            <a:ext cx="5979236" cy="1101686"/>
          </a:xfrm>
          <a:prstGeom prst="rect">
            <a:avLst/>
          </a:prstGeom>
        </p:spPr>
      </p:pic>
      <p:sp>
        <p:nvSpPr>
          <p:cNvPr id="7" name="TextBox 6">
            <a:extLst>
              <a:ext uri="{FF2B5EF4-FFF2-40B4-BE49-F238E27FC236}">
                <a16:creationId xmlns:a16="http://schemas.microsoft.com/office/drawing/2014/main" id="{B7E6B3A9-2136-4D9B-AC0D-CBCB628F67D7}"/>
              </a:ext>
            </a:extLst>
          </p:cNvPr>
          <p:cNvSpPr txBox="1"/>
          <p:nvPr/>
        </p:nvSpPr>
        <p:spPr>
          <a:xfrm>
            <a:off x="6096000" y="4835233"/>
            <a:ext cx="5539275" cy="923330"/>
          </a:xfrm>
          <a:prstGeom prst="rect">
            <a:avLst/>
          </a:prstGeom>
          <a:noFill/>
        </p:spPr>
        <p:txBody>
          <a:bodyPr wrap="square" rtlCol="0">
            <a:spAutoFit/>
          </a:bodyPr>
          <a:lstStyle/>
          <a:p>
            <a:r>
              <a:rPr lang="en-US" dirty="0" err="1"/>
              <a:t>Zening</a:t>
            </a:r>
            <a:r>
              <a:rPr lang="en-US" dirty="0"/>
              <a:t> Li: zex0023</a:t>
            </a:r>
          </a:p>
          <a:p>
            <a:endParaRPr lang="en-US" dirty="0"/>
          </a:p>
          <a:p>
            <a:r>
              <a:rPr lang="en-US" dirty="0"/>
              <a:t>Qingxu Wang: wqx13579</a:t>
            </a:r>
          </a:p>
        </p:txBody>
      </p:sp>
    </p:spTree>
    <p:extLst>
      <p:ext uri="{BB962C8B-B14F-4D97-AF65-F5344CB8AC3E}">
        <p14:creationId xmlns:p14="http://schemas.microsoft.com/office/powerpoint/2010/main" val="96853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8609-8B6B-A947-A7C3-D5F5E3C088DD}"/>
              </a:ext>
            </a:extLst>
          </p:cNvPr>
          <p:cNvSpPr>
            <a:spLocks noGrp="1"/>
          </p:cNvSpPr>
          <p:nvPr>
            <p:ph type="title"/>
          </p:nvPr>
        </p:nvSpPr>
        <p:spPr/>
        <p:txBody>
          <a:bodyPr/>
          <a:lstStyle/>
          <a:p>
            <a:pPr algn="ctr"/>
            <a:r>
              <a:rPr lang="en-US" b="1" i="1" dirty="0">
                <a:solidFill>
                  <a:schemeClr val="accent2">
                    <a:lumMod val="75000"/>
                  </a:schemeClr>
                </a:solidFill>
              </a:rPr>
              <a:t>Dataset and motivation</a:t>
            </a:r>
          </a:p>
        </p:txBody>
      </p:sp>
      <p:sp>
        <p:nvSpPr>
          <p:cNvPr id="3" name="Content Placeholder 2">
            <a:extLst>
              <a:ext uri="{FF2B5EF4-FFF2-40B4-BE49-F238E27FC236}">
                <a16:creationId xmlns:a16="http://schemas.microsoft.com/office/drawing/2014/main" id="{EF81D2A8-435D-5043-ABCC-E31656A25BCF}"/>
              </a:ext>
            </a:extLst>
          </p:cNvPr>
          <p:cNvSpPr>
            <a:spLocks noGrp="1"/>
          </p:cNvSpPr>
          <p:nvPr>
            <p:ph idx="1"/>
          </p:nvPr>
        </p:nvSpPr>
        <p:spPr/>
        <p:txBody>
          <a:bodyPr>
            <a:normAutofit/>
          </a:bodyPr>
          <a:lstStyle/>
          <a:p>
            <a:r>
              <a:rPr lang="en-US" dirty="0"/>
              <a:t>Question: </a:t>
            </a:r>
          </a:p>
          <a:p>
            <a:r>
              <a:rPr lang="en-US" sz="2400" dirty="0"/>
              <a:t>What is the relationship between region of living and happiness level of people?</a:t>
            </a:r>
          </a:p>
          <a:p>
            <a:r>
              <a:rPr lang="en-US" sz="2400" dirty="0"/>
              <a:t>Can we predict whether people are happy or sad given their region of living and other factors like income and family?</a:t>
            </a:r>
          </a:p>
          <a:p>
            <a:pPr marL="0" indent="0">
              <a:buNone/>
            </a:pPr>
            <a:r>
              <a:rPr lang="en-US" sz="2400" dirty="0"/>
              <a:t> Both question will be solved by a logistic regression model.</a:t>
            </a:r>
          </a:p>
          <a:p>
            <a:endParaRPr lang="en-US" dirty="0"/>
          </a:p>
          <a:p>
            <a:r>
              <a:rPr lang="en-US" dirty="0"/>
              <a:t>Our dataset from:</a:t>
            </a:r>
          </a:p>
          <a:p>
            <a:r>
              <a:rPr lang="en-US" sz="2400" dirty="0">
                <a:hlinkClick r:id="rId2"/>
              </a:rPr>
              <a:t>https://www.kaggle.com/unsdsn/world-happiness/downloads/world-happiness-report.zip</a:t>
            </a:r>
            <a:r>
              <a:rPr lang="en-US" sz="2400" dirty="0"/>
              <a:t>.</a:t>
            </a:r>
          </a:p>
        </p:txBody>
      </p:sp>
    </p:spTree>
    <p:extLst>
      <p:ext uri="{BB962C8B-B14F-4D97-AF65-F5344CB8AC3E}">
        <p14:creationId xmlns:p14="http://schemas.microsoft.com/office/powerpoint/2010/main" val="14619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6D72-9940-2E4B-8F10-BFBB2E9C2D20}"/>
              </a:ext>
            </a:extLst>
          </p:cNvPr>
          <p:cNvSpPr>
            <a:spLocks noGrp="1"/>
          </p:cNvSpPr>
          <p:nvPr>
            <p:ph type="title"/>
          </p:nvPr>
        </p:nvSpPr>
        <p:spPr/>
        <p:txBody>
          <a:bodyPr>
            <a:normAutofit/>
          </a:bodyPr>
          <a:lstStyle/>
          <a:p>
            <a:pPr algn="ctr"/>
            <a:r>
              <a:rPr lang="en-US" b="1" i="1" dirty="0">
                <a:solidFill>
                  <a:schemeClr val="accent2">
                    <a:lumMod val="75000"/>
                  </a:schemeClr>
                </a:solidFill>
              </a:rPr>
              <a:t>Data munging and statistical summary</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5AC00B7A-FDA5-9A45-B19E-30BB87022EAC}"/>
              </a:ext>
            </a:extLst>
          </p:cNvPr>
          <p:cNvSpPr>
            <a:spLocks noGrp="1"/>
          </p:cNvSpPr>
          <p:nvPr>
            <p:ph idx="1"/>
          </p:nvPr>
        </p:nvSpPr>
        <p:spPr/>
        <p:txBody>
          <a:bodyPr/>
          <a:lstStyle/>
          <a:p>
            <a:r>
              <a:rPr lang="en-US" dirty="0"/>
              <a:t>Drop some of the columns which will not be used</a:t>
            </a:r>
          </a:p>
          <a:p>
            <a:r>
              <a:rPr lang="en-US" dirty="0"/>
              <a:t>Rename the columns in happy_2017</a:t>
            </a:r>
          </a:p>
          <a:p>
            <a:r>
              <a:rPr lang="en-US" dirty="0"/>
              <a:t>Concatenate all data frames together into one final data frame named 'happy’</a:t>
            </a:r>
          </a:p>
          <a:p>
            <a:r>
              <a:rPr lang="en-US" dirty="0"/>
              <a:t>Fill the missing Region values by using the same Regions for country from the data frame happy_2015 and happy_2016</a:t>
            </a:r>
          </a:p>
          <a:p>
            <a:r>
              <a:rPr lang="en-US" dirty="0"/>
              <a:t>Add the region the rest two ‘</a:t>
            </a:r>
            <a:r>
              <a:rPr lang="en-US" dirty="0" err="1"/>
              <a:t>NaN</a:t>
            </a:r>
            <a:r>
              <a:rPr lang="en-US" dirty="0"/>
              <a:t>’ rows</a:t>
            </a:r>
          </a:p>
          <a:p>
            <a:r>
              <a:rPr lang="en-US" dirty="0"/>
              <a:t>add a new column called "happy sad“(which is binary) to show 1(happy) if ‘Happiness Score’ is above average and 0 for else.</a:t>
            </a:r>
          </a:p>
          <a:p>
            <a:endParaRPr lang="en-US" dirty="0"/>
          </a:p>
        </p:txBody>
      </p:sp>
    </p:spTree>
    <p:extLst>
      <p:ext uri="{BB962C8B-B14F-4D97-AF65-F5344CB8AC3E}">
        <p14:creationId xmlns:p14="http://schemas.microsoft.com/office/powerpoint/2010/main" val="164499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8DB63-0DDB-1240-8A35-592F9554DFE9}"/>
              </a:ext>
            </a:extLst>
          </p:cNvPr>
          <p:cNvPicPr>
            <a:picLocks noChangeAspect="1"/>
          </p:cNvPicPr>
          <p:nvPr/>
        </p:nvPicPr>
        <p:blipFill>
          <a:blip r:embed="rId2"/>
          <a:stretch>
            <a:fillRect/>
          </a:stretch>
        </p:blipFill>
        <p:spPr>
          <a:xfrm>
            <a:off x="0" y="1914018"/>
            <a:ext cx="12192000" cy="3029964"/>
          </a:xfrm>
          <a:prstGeom prst="rect">
            <a:avLst/>
          </a:prstGeom>
        </p:spPr>
      </p:pic>
    </p:spTree>
    <p:extLst>
      <p:ext uri="{BB962C8B-B14F-4D97-AF65-F5344CB8AC3E}">
        <p14:creationId xmlns:p14="http://schemas.microsoft.com/office/powerpoint/2010/main" val="343483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A9BB-7C3C-294F-8FF9-F22EAFB1C4CA}"/>
              </a:ext>
            </a:extLst>
          </p:cNvPr>
          <p:cNvSpPr>
            <a:spLocks noGrp="1"/>
          </p:cNvSpPr>
          <p:nvPr>
            <p:ph type="title"/>
          </p:nvPr>
        </p:nvSpPr>
        <p:spPr/>
        <p:txBody>
          <a:bodyPr/>
          <a:lstStyle/>
          <a:p>
            <a:pPr algn="ctr"/>
            <a:r>
              <a:rPr lang="en-US" b="1" i="1" dirty="0">
                <a:solidFill>
                  <a:schemeClr val="accent2">
                    <a:lumMod val="75000"/>
                  </a:schemeClr>
                </a:solidFill>
              </a:rPr>
              <a:t>statistical summary</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CFD7ACCB-E59E-7940-884D-75FBCF253BC3}"/>
              </a:ext>
            </a:extLst>
          </p:cNvPr>
          <p:cNvPicPr>
            <a:picLocks noChangeAspect="1"/>
          </p:cNvPicPr>
          <p:nvPr/>
        </p:nvPicPr>
        <p:blipFill>
          <a:blip r:embed="rId2"/>
          <a:stretch>
            <a:fillRect/>
          </a:stretch>
        </p:blipFill>
        <p:spPr>
          <a:xfrm>
            <a:off x="0" y="1238732"/>
            <a:ext cx="12192000" cy="5254143"/>
          </a:xfrm>
          <a:prstGeom prst="rect">
            <a:avLst/>
          </a:prstGeom>
        </p:spPr>
      </p:pic>
    </p:spTree>
    <p:extLst>
      <p:ext uri="{BB962C8B-B14F-4D97-AF65-F5344CB8AC3E}">
        <p14:creationId xmlns:p14="http://schemas.microsoft.com/office/powerpoint/2010/main" val="420703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4F61-DCF3-6441-951D-28E528C81BA6}"/>
              </a:ext>
            </a:extLst>
          </p:cNvPr>
          <p:cNvSpPr>
            <a:spLocks noGrp="1"/>
          </p:cNvSpPr>
          <p:nvPr>
            <p:ph type="title"/>
          </p:nvPr>
        </p:nvSpPr>
        <p:spPr/>
        <p:txBody>
          <a:bodyPr/>
          <a:lstStyle/>
          <a:p>
            <a:pPr algn="ctr"/>
            <a:r>
              <a:rPr lang="en-US" b="1" i="1" dirty="0">
                <a:solidFill>
                  <a:schemeClr val="accent2">
                    <a:lumMod val="75000"/>
                  </a:schemeClr>
                </a:solidFill>
              </a:rPr>
              <a:t>Statistical Summary</a:t>
            </a:r>
            <a:endParaRPr lang="en-US" i="1" dirty="0">
              <a:solidFill>
                <a:schemeClr val="accent2">
                  <a:lumMod val="75000"/>
                </a:schemeClr>
              </a:solidFill>
            </a:endParaRPr>
          </a:p>
        </p:txBody>
      </p:sp>
      <p:sp>
        <p:nvSpPr>
          <p:cNvPr id="3" name="Content Placeholder 2">
            <a:extLst>
              <a:ext uri="{FF2B5EF4-FFF2-40B4-BE49-F238E27FC236}">
                <a16:creationId xmlns:a16="http://schemas.microsoft.com/office/drawing/2014/main" id="{8CF5630B-B64A-514D-926C-0034C767FB76}"/>
              </a:ext>
            </a:extLst>
          </p:cNvPr>
          <p:cNvSpPr>
            <a:spLocks noGrp="1"/>
          </p:cNvSpPr>
          <p:nvPr>
            <p:ph idx="1"/>
          </p:nvPr>
        </p:nvSpPr>
        <p:spPr/>
        <p:txBody>
          <a:bodyPr/>
          <a:lstStyle/>
          <a:p>
            <a:r>
              <a:rPr lang="en-US" dirty="0"/>
              <a:t>From the summary, we can see that almost all of our data columns are numerical, so we can find the mean, standard deviation, min value, 25 percent quantile, 50 percent quantile, 75 percent quantile, and max value. We can see the mean score of "Happiness Score". We use it as a guide to create the "happy sad" column. </a:t>
            </a:r>
          </a:p>
          <a:p>
            <a:r>
              <a:rPr lang="en-US" dirty="0"/>
              <a:t>We are unable to tell anything interesting using this summary because these values are transferred based on some calculation that we don’t know.  Such as family situation, it is just an indicator transferred to numerical, however if you know the data source and their calculations, these numbers could be useful.</a:t>
            </a:r>
          </a:p>
        </p:txBody>
      </p:sp>
    </p:spTree>
    <p:extLst>
      <p:ext uri="{BB962C8B-B14F-4D97-AF65-F5344CB8AC3E}">
        <p14:creationId xmlns:p14="http://schemas.microsoft.com/office/powerpoint/2010/main" val="68002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B50A-4FAC-2B44-B021-9B5CA7598653}"/>
              </a:ext>
            </a:extLst>
          </p:cNvPr>
          <p:cNvSpPr>
            <a:spLocks noGrp="1"/>
          </p:cNvSpPr>
          <p:nvPr>
            <p:ph type="title"/>
          </p:nvPr>
        </p:nvSpPr>
        <p:spPr/>
        <p:txBody>
          <a:bodyPr/>
          <a:lstStyle/>
          <a:p>
            <a:pPr algn="ctr"/>
            <a:r>
              <a:rPr lang="en-US" b="1" i="1" dirty="0">
                <a:solidFill>
                  <a:schemeClr val="accent2">
                    <a:lumMod val="75000"/>
                  </a:schemeClr>
                </a:solidFill>
              </a:rPr>
              <a:t>Main visualization</a:t>
            </a:r>
            <a:endParaRPr lang="en-US" i="1" dirty="0">
              <a:solidFill>
                <a:schemeClr val="accent2">
                  <a:lumMod val="75000"/>
                </a:schemeClr>
              </a:solidFill>
            </a:endParaRPr>
          </a:p>
        </p:txBody>
      </p:sp>
      <p:pic>
        <p:nvPicPr>
          <p:cNvPr id="5" name="Content Placeholder 4">
            <a:extLst>
              <a:ext uri="{FF2B5EF4-FFF2-40B4-BE49-F238E27FC236}">
                <a16:creationId xmlns:a16="http://schemas.microsoft.com/office/drawing/2014/main" id="{61E33853-E0D8-D646-A8E1-3552B938BD3E}"/>
              </a:ext>
            </a:extLst>
          </p:cNvPr>
          <p:cNvPicPr>
            <a:picLocks noGrp="1" noChangeAspect="1"/>
          </p:cNvPicPr>
          <p:nvPr>
            <p:ph idx="1"/>
          </p:nvPr>
        </p:nvPicPr>
        <p:blipFill>
          <a:blip r:embed="rId2"/>
          <a:stretch>
            <a:fillRect/>
          </a:stretch>
        </p:blipFill>
        <p:spPr>
          <a:xfrm>
            <a:off x="1971498" y="1253331"/>
            <a:ext cx="8249003" cy="3788265"/>
          </a:xfrm>
        </p:spPr>
      </p:pic>
      <p:pic>
        <p:nvPicPr>
          <p:cNvPr id="7" name="Picture 6">
            <a:extLst>
              <a:ext uri="{FF2B5EF4-FFF2-40B4-BE49-F238E27FC236}">
                <a16:creationId xmlns:a16="http://schemas.microsoft.com/office/drawing/2014/main" id="{93F4237A-9ED9-1F40-BA6B-0A036F1DC9F4}"/>
              </a:ext>
            </a:extLst>
          </p:cNvPr>
          <p:cNvPicPr>
            <a:picLocks noChangeAspect="1"/>
          </p:cNvPicPr>
          <p:nvPr/>
        </p:nvPicPr>
        <p:blipFill>
          <a:blip r:embed="rId3"/>
          <a:stretch>
            <a:fillRect/>
          </a:stretch>
        </p:blipFill>
        <p:spPr>
          <a:xfrm>
            <a:off x="2523067" y="4936178"/>
            <a:ext cx="7535333" cy="1556697"/>
          </a:xfrm>
          <a:prstGeom prst="rect">
            <a:avLst/>
          </a:prstGeom>
        </p:spPr>
      </p:pic>
    </p:spTree>
    <p:extLst>
      <p:ext uri="{BB962C8B-B14F-4D97-AF65-F5344CB8AC3E}">
        <p14:creationId xmlns:p14="http://schemas.microsoft.com/office/powerpoint/2010/main" val="420647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0BFE-F857-E546-B288-5A936FFFE696}"/>
              </a:ext>
            </a:extLst>
          </p:cNvPr>
          <p:cNvSpPr>
            <a:spLocks noGrp="1"/>
          </p:cNvSpPr>
          <p:nvPr>
            <p:ph type="title"/>
          </p:nvPr>
        </p:nvSpPr>
        <p:spPr/>
        <p:txBody>
          <a:bodyPr/>
          <a:lstStyle/>
          <a:p>
            <a:pPr algn="ctr"/>
            <a:r>
              <a:rPr lang="en-US" b="1" i="1" dirty="0">
                <a:solidFill>
                  <a:schemeClr val="accent2">
                    <a:lumMod val="75000"/>
                  </a:schemeClr>
                </a:solidFill>
              </a:rPr>
              <a:t>Main visualization</a:t>
            </a:r>
            <a:endParaRPr lang="en-US" i="1" dirty="0">
              <a:solidFill>
                <a:schemeClr val="accent2">
                  <a:lumMod val="75000"/>
                </a:schemeClr>
              </a:solidFill>
            </a:endParaRPr>
          </a:p>
        </p:txBody>
      </p:sp>
      <p:pic>
        <p:nvPicPr>
          <p:cNvPr id="5" name="Picture 4">
            <a:extLst>
              <a:ext uri="{FF2B5EF4-FFF2-40B4-BE49-F238E27FC236}">
                <a16:creationId xmlns:a16="http://schemas.microsoft.com/office/drawing/2014/main" id="{B4B99060-E204-8D4D-8C78-97D10F8F4541}"/>
              </a:ext>
            </a:extLst>
          </p:cNvPr>
          <p:cNvPicPr>
            <a:picLocks noChangeAspect="1"/>
          </p:cNvPicPr>
          <p:nvPr/>
        </p:nvPicPr>
        <p:blipFill>
          <a:blip r:embed="rId2"/>
          <a:stretch>
            <a:fillRect/>
          </a:stretch>
        </p:blipFill>
        <p:spPr>
          <a:xfrm>
            <a:off x="0" y="1393302"/>
            <a:ext cx="12192000" cy="4071396"/>
          </a:xfrm>
          <a:prstGeom prst="rect">
            <a:avLst/>
          </a:prstGeom>
        </p:spPr>
      </p:pic>
    </p:spTree>
    <p:extLst>
      <p:ext uri="{BB962C8B-B14F-4D97-AF65-F5344CB8AC3E}">
        <p14:creationId xmlns:p14="http://schemas.microsoft.com/office/powerpoint/2010/main" val="4167126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680</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Bernard MT Condensed</vt:lpstr>
      <vt:lpstr>Bookman Old Style</vt:lpstr>
      <vt:lpstr>Calibri</vt:lpstr>
      <vt:lpstr>Calibri Light</vt:lpstr>
      <vt:lpstr>Gill Sans Nova Cond Ultra Bold</vt:lpstr>
      <vt:lpstr>Office Theme</vt:lpstr>
      <vt:lpstr>Project presentation</vt:lpstr>
      <vt:lpstr>Github Link https://github.com/wqx13579/Happiness </vt:lpstr>
      <vt:lpstr>Dataset and motivation</vt:lpstr>
      <vt:lpstr>Data munging and statistical summary</vt:lpstr>
      <vt:lpstr>PowerPoint Presentation</vt:lpstr>
      <vt:lpstr>statistical summary</vt:lpstr>
      <vt:lpstr>Statistical Summary</vt:lpstr>
      <vt:lpstr>Main visualization</vt:lpstr>
      <vt:lpstr>Main visualization</vt:lpstr>
      <vt:lpstr>Main visualization</vt:lpstr>
      <vt:lpstr>Outlier Detection</vt:lpstr>
      <vt:lpstr>Modeling</vt:lpstr>
      <vt:lpstr>Modeling</vt:lpstr>
      <vt:lpstr>Modeling</vt:lpstr>
      <vt:lpstr>Modeling</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Zening Li</dc:creator>
  <cp:lastModifiedBy>Qingxu Wang</cp:lastModifiedBy>
  <cp:revision>20</cp:revision>
  <dcterms:created xsi:type="dcterms:W3CDTF">2019-06-03T03:51:06Z</dcterms:created>
  <dcterms:modified xsi:type="dcterms:W3CDTF">2019-06-06T04:08:57Z</dcterms:modified>
</cp:coreProperties>
</file>