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2"/>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BD75-55EC-AE4D-B10A-425F74A80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4B90F3-83C8-5044-9DE7-1622F085C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F0345-8430-6F43-A20B-577BEDA88D9A}"/>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5" name="Footer Placeholder 4">
            <a:extLst>
              <a:ext uri="{FF2B5EF4-FFF2-40B4-BE49-F238E27FC236}">
                <a16:creationId xmlns:a16="http://schemas.microsoft.com/office/drawing/2014/main" id="{3316DA3E-4DAA-E444-BC8C-0C839E94F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806FB-1554-F442-95FD-8E6911438D03}"/>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16711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AB98-F73F-4E41-9C6D-5C6B5A4849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A4B13F-FB55-D34D-AC3B-BA1157F64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683C9-3D27-9F44-912B-015C41D370EB}"/>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5" name="Footer Placeholder 4">
            <a:extLst>
              <a:ext uri="{FF2B5EF4-FFF2-40B4-BE49-F238E27FC236}">
                <a16:creationId xmlns:a16="http://schemas.microsoft.com/office/drawing/2014/main" id="{FB791649-E600-BE4D-9544-D1B20958E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19134-D278-FA4F-84A7-802C3BD4C969}"/>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95533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F70B6-E2F1-FD40-BD6C-0162FE209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48F10-CE69-7A4A-8671-731DC8EC6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F2523-120F-D64B-ABB3-E907390795B4}"/>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5" name="Footer Placeholder 4">
            <a:extLst>
              <a:ext uri="{FF2B5EF4-FFF2-40B4-BE49-F238E27FC236}">
                <a16:creationId xmlns:a16="http://schemas.microsoft.com/office/drawing/2014/main" id="{EF216FF6-96A8-BF40-AF8A-050833DBF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4D6DE-6A72-F64A-A1C3-4F8808CA4FA4}"/>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89763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DB49-A718-484E-909A-ED9B162E8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912D6-32D1-D145-A2B0-DD9B00BB6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6348D-9B5C-7D4A-9AA7-188D850073EE}"/>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5" name="Footer Placeholder 4">
            <a:extLst>
              <a:ext uri="{FF2B5EF4-FFF2-40B4-BE49-F238E27FC236}">
                <a16:creationId xmlns:a16="http://schemas.microsoft.com/office/drawing/2014/main" id="{7F5D7C7D-855F-E640-994C-9BC78A3C5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1DEEF-C60C-9F4E-8737-121A15FC6713}"/>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11278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1C4D-A495-DB49-9EEF-73A5D83139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500DB-D6D9-654A-BA82-F10DD318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51F66-92CE-2B46-8250-34E43339E6E1}"/>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5" name="Footer Placeholder 4">
            <a:extLst>
              <a:ext uri="{FF2B5EF4-FFF2-40B4-BE49-F238E27FC236}">
                <a16:creationId xmlns:a16="http://schemas.microsoft.com/office/drawing/2014/main" id="{22FD4DB8-BB2E-D54A-AAFC-3B2B45992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2E7D4-C3A1-7141-9475-AE3AB13D600B}"/>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82467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365B-949F-E042-967B-0190E4F2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B80DF-B1E6-EA4E-BE8D-CF754767B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54702-2AD7-D840-9675-6C6FDEAC0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1D8234-2BE7-0F48-84A0-1114B3B1DE88}"/>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6" name="Footer Placeholder 5">
            <a:extLst>
              <a:ext uri="{FF2B5EF4-FFF2-40B4-BE49-F238E27FC236}">
                <a16:creationId xmlns:a16="http://schemas.microsoft.com/office/drawing/2014/main" id="{6ED5479F-0376-F84B-A46F-8644C13F3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41CD3-AD5F-9944-B364-E5B68C8EEDB0}"/>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33260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503E-637D-894C-9575-CAF011189D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4FA355-5D4F-D049-A0DA-C752C378F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6064F-ACC0-354F-9139-A59AAD240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54EAA2-70FF-874E-8B7E-807B8D3D8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8A1BF-585E-2B4E-8672-69AF7B257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3385C2-4EF5-9E49-B07B-0806D5A25B17}"/>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8" name="Footer Placeholder 7">
            <a:extLst>
              <a:ext uri="{FF2B5EF4-FFF2-40B4-BE49-F238E27FC236}">
                <a16:creationId xmlns:a16="http://schemas.microsoft.com/office/drawing/2014/main" id="{94F3BB49-AFF5-B049-A2F2-EFAC64071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47828C-6C2C-6240-92A3-735B9E7561EF}"/>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96201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23BB-D730-B340-9672-50DBF7CA74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00A22-4CEA-7D45-AD48-130FAC378DDE}"/>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4" name="Footer Placeholder 3">
            <a:extLst>
              <a:ext uri="{FF2B5EF4-FFF2-40B4-BE49-F238E27FC236}">
                <a16:creationId xmlns:a16="http://schemas.microsoft.com/office/drawing/2014/main" id="{C9E0AA7C-2DD3-BA4B-AD06-AB1FBB817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BF0343-9251-F94F-AC32-916EBA443F5A}"/>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52817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FF30-BB73-7143-B73C-5816A2C5E3B0}"/>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3" name="Footer Placeholder 2">
            <a:extLst>
              <a:ext uri="{FF2B5EF4-FFF2-40B4-BE49-F238E27FC236}">
                <a16:creationId xmlns:a16="http://schemas.microsoft.com/office/drawing/2014/main" id="{325B4FCD-A1DB-6C45-9039-6DF790B7B9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7FFB6-5EBD-ED47-BE9A-63BF6A2BD4B0}"/>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5915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6495-6702-4F4D-8C8B-6E9E40CEB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ECCE0-5E79-0C42-93BE-7477E8F72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08DD3F-C688-0448-897E-E37C46C85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5BC9D-F693-D948-A753-49A71E814776}"/>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6" name="Footer Placeholder 5">
            <a:extLst>
              <a:ext uri="{FF2B5EF4-FFF2-40B4-BE49-F238E27FC236}">
                <a16:creationId xmlns:a16="http://schemas.microsoft.com/office/drawing/2014/main" id="{8BF62011-F2E6-754D-89A5-A93CDE3EE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C5701-9842-F343-B450-5398F95D2B77}"/>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98571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FF3B-C275-294C-A04F-6B6F02DA4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717F8E-230F-1B4B-BC6B-5C5A6DC08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09783-3C7E-ED48-8415-9600948E0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92D1A-78E7-3F4B-B883-46315476438E}"/>
              </a:ext>
            </a:extLst>
          </p:cNvPr>
          <p:cNvSpPr>
            <a:spLocks noGrp="1"/>
          </p:cNvSpPr>
          <p:nvPr>
            <p:ph type="dt" sz="half" idx="10"/>
          </p:nvPr>
        </p:nvSpPr>
        <p:spPr/>
        <p:txBody>
          <a:bodyPr/>
          <a:lstStyle/>
          <a:p>
            <a:fld id="{0F53D97F-CD3B-5C44-917B-FFEAAAF77F8E}" type="datetimeFigureOut">
              <a:rPr lang="en-US" smtClean="0"/>
              <a:t>6/2/19</a:t>
            </a:fld>
            <a:endParaRPr lang="en-US"/>
          </a:p>
        </p:txBody>
      </p:sp>
      <p:sp>
        <p:nvSpPr>
          <p:cNvPr id="6" name="Footer Placeholder 5">
            <a:extLst>
              <a:ext uri="{FF2B5EF4-FFF2-40B4-BE49-F238E27FC236}">
                <a16:creationId xmlns:a16="http://schemas.microsoft.com/office/drawing/2014/main" id="{036762A9-1C33-F840-A613-1EB0D9D30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B49A7-45CC-454E-9DC7-305C33F44A06}"/>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4979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25413-AA8B-1049-B318-18482A809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0253C6-F779-2846-AC06-3CFC93FD7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4679D-1603-2848-9ABE-3E491087D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3D97F-CD3B-5C44-917B-FFEAAAF77F8E}" type="datetimeFigureOut">
              <a:rPr lang="en-US" smtClean="0"/>
              <a:t>6/2/19</a:t>
            </a:fld>
            <a:endParaRPr lang="en-US"/>
          </a:p>
        </p:txBody>
      </p:sp>
      <p:sp>
        <p:nvSpPr>
          <p:cNvPr id="5" name="Footer Placeholder 4">
            <a:extLst>
              <a:ext uri="{FF2B5EF4-FFF2-40B4-BE49-F238E27FC236}">
                <a16:creationId xmlns:a16="http://schemas.microsoft.com/office/drawing/2014/main" id="{5BA38815-B0B6-5042-84A2-400842CDC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251C28-2049-FC4C-A51C-79C077A84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83E7B-704D-2D42-8C5D-B201E85D1EB3}" type="slidenum">
              <a:rPr lang="en-US" smtClean="0"/>
              <a:t>‹#›</a:t>
            </a:fld>
            <a:endParaRPr lang="en-US"/>
          </a:p>
        </p:txBody>
      </p:sp>
    </p:spTree>
    <p:extLst>
      <p:ext uri="{BB962C8B-B14F-4D97-AF65-F5344CB8AC3E}">
        <p14:creationId xmlns:p14="http://schemas.microsoft.com/office/powerpoint/2010/main" val="1261514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nsdsn/world-happiness/downloads/world-happiness-report.zip/2#2016.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38B2-6725-E84F-9082-9AE3290FEA7F}"/>
              </a:ext>
            </a:extLst>
          </p:cNvPr>
          <p:cNvSpPr>
            <a:spLocks noGrp="1"/>
          </p:cNvSpPr>
          <p:nvPr>
            <p:ph type="ctrTitle"/>
          </p:nvPr>
        </p:nvSpPr>
        <p:spPr>
          <a:xfrm>
            <a:off x="1524000" y="1122363"/>
            <a:ext cx="9144000" cy="1170671"/>
          </a:xfrm>
        </p:spPr>
        <p:txBody>
          <a:bodyPr/>
          <a:lstStyle/>
          <a:p>
            <a:r>
              <a:rPr lang="en-US" dirty="0"/>
              <a:t>Project presentation</a:t>
            </a:r>
          </a:p>
        </p:txBody>
      </p:sp>
      <p:sp>
        <p:nvSpPr>
          <p:cNvPr id="5" name="TextBox 4">
            <a:extLst>
              <a:ext uri="{FF2B5EF4-FFF2-40B4-BE49-F238E27FC236}">
                <a16:creationId xmlns:a16="http://schemas.microsoft.com/office/drawing/2014/main" id="{CA9BD1FC-912B-9849-9578-1E11C1A7A2FD}"/>
              </a:ext>
            </a:extLst>
          </p:cNvPr>
          <p:cNvSpPr txBox="1"/>
          <p:nvPr/>
        </p:nvSpPr>
        <p:spPr>
          <a:xfrm>
            <a:off x="3101926" y="3453618"/>
            <a:ext cx="5988148" cy="523220"/>
          </a:xfrm>
          <a:prstGeom prst="rect">
            <a:avLst/>
          </a:prstGeom>
          <a:noFill/>
        </p:spPr>
        <p:txBody>
          <a:bodyPr wrap="square" rtlCol="0">
            <a:spAutoFit/>
          </a:bodyPr>
          <a:lstStyle/>
          <a:p>
            <a:r>
              <a:rPr lang="en-US" sz="2800" dirty="0"/>
              <a:t>Written by Zening Li and </a:t>
            </a:r>
            <a:r>
              <a:rPr lang="en-US" sz="2800" dirty="0" err="1"/>
              <a:t>Qingxu</a:t>
            </a:r>
            <a:r>
              <a:rPr lang="en-US" sz="2800" dirty="0"/>
              <a:t> Wang</a:t>
            </a:r>
          </a:p>
        </p:txBody>
      </p:sp>
    </p:spTree>
    <p:extLst>
      <p:ext uri="{BB962C8B-B14F-4D97-AF65-F5344CB8AC3E}">
        <p14:creationId xmlns:p14="http://schemas.microsoft.com/office/powerpoint/2010/main" val="70787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538B-5F32-A64A-AD7E-0A8E59E53CD9}"/>
              </a:ext>
            </a:extLst>
          </p:cNvPr>
          <p:cNvSpPr>
            <a:spLocks noGrp="1"/>
          </p:cNvSpPr>
          <p:nvPr>
            <p:ph type="title"/>
          </p:nvPr>
        </p:nvSpPr>
        <p:spPr/>
        <p:txBody>
          <a:bodyPr/>
          <a:lstStyle/>
          <a:p>
            <a:pPr algn="ctr"/>
            <a:r>
              <a:rPr lang="en-US" b="1" dirty="0"/>
              <a:t>Outlier Detection</a:t>
            </a:r>
            <a:endParaRPr lang="en-US" dirty="0"/>
          </a:p>
        </p:txBody>
      </p:sp>
      <p:sp>
        <p:nvSpPr>
          <p:cNvPr id="3" name="Content Placeholder 2">
            <a:extLst>
              <a:ext uri="{FF2B5EF4-FFF2-40B4-BE49-F238E27FC236}">
                <a16:creationId xmlns:a16="http://schemas.microsoft.com/office/drawing/2014/main" id="{A39C5560-2C62-7647-885F-25B93E72905D}"/>
              </a:ext>
            </a:extLst>
          </p:cNvPr>
          <p:cNvSpPr>
            <a:spLocks noGrp="1"/>
          </p:cNvSpPr>
          <p:nvPr>
            <p:ph idx="1"/>
          </p:nvPr>
        </p:nvSpPr>
        <p:spPr>
          <a:xfrm>
            <a:off x="838200" y="1825625"/>
            <a:ext cx="10515600" cy="2155532"/>
          </a:xfrm>
        </p:spPr>
        <p:txBody>
          <a:bodyPr/>
          <a:lstStyle/>
          <a:p>
            <a:r>
              <a:rPr lang="en-US" dirty="0"/>
              <a:t>We don't remove any outlier </a:t>
            </a:r>
          </a:p>
          <a:p>
            <a:r>
              <a:rPr lang="en-US" dirty="0"/>
              <a:t>Reason:</a:t>
            </a:r>
          </a:p>
          <a:p>
            <a:r>
              <a:rPr lang="en-US" dirty="0"/>
              <a:t>This dataset is not an experimental dataset but a research question dataset based on each country, not a single person.</a:t>
            </a:r>
          </a:p>
        </p:txBody>
      </p:sp>
      <p:pic>
        <p:nvPicPr>
          <p:cNvPr id="5" name="Picture 4">
            <a:extLst>
              <a:ext uri="{FF2B5EF4-FFF2-40B4-BE49-F238E27FC236}">
                <a16:creationId xmlns:a16="http://schemas.microsoft.com/office/drawing/2014/main" id="{C1145792-B6AC-A74E-968B-FE436E5A45BF}"/>
              </a:ext>
            </a:extLst>
          </p:cNvPr>
          <p:cNvPicPr>
            <a:picLocks noChangeAspect="1"/>
          </p:cNvPicPr>
          <p:nvPr/>
        </p:nvPicPr>
        <p:blipFill>
          <a:blip r:embed="rId2"/>
          <a:stretch>
            <a:fillRect/>
          </a:stretch>
        </p:blipFill>
        <p:spPr>
          <a:xfrm>
            <a:off x="2256739" y="3981157"/>
            <a:ext cx="3060700" cy="2222500"/>
          </a:xfrm>
          <a:prstGeom prst="rect">
            <a:avLst/>
          </a:prstGeom>
        </p:spPr>
      </p:pic>
      <p:pic>
        <p:nvPicPr>
          <p:cNvPr id="7" name="Picture 6">
            <a:extLst>
              <a:ext uri="{FF2B5EF4-FFF2-40B4-BE49-F238E27FC236}">
                <a16:creationId xmlns:a16="http://schemas.microsoft.com/office/drawing/2014/main" id="{452EC10F-E5E8-104F-9A15-5A80CFAD1F43}"/>
              </a:ext>
            </a:extLst>
          </p:cNvPr>
          <p:cNvPicPr>
            <a:picLocks noChangeAspect="1"/>
          </p:cNvPicPr>
          <p:nvPr/>
        </p:nvPicPr>
        <p:blipFill>
          <a:blip r:embed="rId3"/>
          <a:stretch>
            <a:fillRect/>
          </a:stretch>
        </p:blipFill>
        <p:spPr>
          <a:xfrm>
            <a:off x="6650943" y="3981157"/>
            <a:ext cx="3284318" cy="2566972"/>
          </a:xfrm>
          <a:prstGeom prst="rect">
            <a:avLst/>
          </a:prstGeom>
        </p:spPr>
      </p:pic>
    </p:spTree>
    <p:extLst>
      <p:ext uri="{BB962C8B-B14F-4D97-AF65-F5344CB8AC3E}">
        <p14:creationId xmlns:p14="http://schemas.microsoft.com/office/powerpoint/2010/main" val="65948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2F04-FFDF-DB4C-85D8-44DC315B154B}"/>
              </a:ext>
            </a:extLst>
          </p:cNvPr>
          <p:cNvSpPr>
            <a:spLocks noGrp="1"/>
          </p:cNvSpPr>
          <p:nvPr>
            <p:ph type="title"/>
          </p:nvPr>
        </p:nvSpPr>
        <p:spPr/>
        <p:txBody>
          <a:bodyPr/>
          <a:lstStyle/>
          <a:p>
            <a:pPr algn="ctr"/>
            <a:r>
              <a:rPr lang="en-US" b="1" dirty="0"/>
              <a:t>Modeling</a:t>
            </a:r>
          </a:p>
        </p:txBody>
      </p:sp>
      <p:pic>
        <p:nvPicPr>
          <p:cNvPr id="5" name="Content Placeholder 4">
            <a:extLst>
              <a:ext uri="{FF2B5EF4-FFF2-40B4-BE49-F238E27FC236}">
                <a16:creationId xmlns:a16="http://schemas.microsoft.com/office/drawing/2014/main" id="{5FB4ED67-8D00-0849-AC1A-1CEDC649BF50}"/>
              </a:ext>
            </a:extLst>
          </p:cNvPr>
          <p:cNvPicPr>
            <a:picLocks noGrp="1" noChangeAspect="1"/>
          </p:cNvPicPr>
          <p:nvPr>
            <p:ph idx="1"/>
          </p:nvPr>
        </p:nvPicPr>
        <p:blipFill>
          <a:blip r:embed="rId2"/>
          <a:stretch>
            <a:fillRect/>
          </a:stretch>
        </p:blipFill>
        <p:spPr>
          <a:xfrm>
            <a:off x="913156" y="1351805"/>
            <a:ext cx="10365687" cy="4351338"/>
          </a:xfrm>
        </p:spPr>
      </p:pic>
      <p:sp>
        <p:nvSpPr>
          <p:cNvPr id="6" name="TextBox 5">
            <a:extLst>
              <a:ext uri="{FF2B5EF4-FFF2-40B4-BE49-F238E27FC236}">
                <a16:creationId xmlns:a16="http://schemas.microsoft.com/office/drawing/2014/main" id="{30E517EC-C8E6-634C-85DA-3C9DA603964E}"/>
              </a:ext>
            </a:extLst>
          </p:cNvPr>
          <p:cNvSpPr txBox="1"/>
          <p:nvPr/>
        </p:nvSpPr>
        <p:spPr>
          <a:xfrm>
            <a:off x="1111348" y="5703143"/>
            <a:ext cx="9650437" cy="830997"/>
          </a:xfrm>
          <a:prstGeom prst="rect">
            <a:avLst/>
          </a:prstGeom>
          <a:noFill/>
        </p:spPr>
        <p:txBody>
          <a:bodyPr wrap="square" rtlCol="0">
            <a:spAutoFit/>
          </a:bodyPr>
          <a:lstStyle/>
          <a:p>
            <a:r>
              <a:rPr lang="en-US" sz="2400" dirty="0"/>
              <a:t>Motivates: Because ”happy sad” column is binary so it is better to use logistic regression.</a:t>
            </a:r>
            <a:endParaRPr lang="en-US" dirty="0"/>
          </a:p>
        </p:txBody>
      </p:sp>
    </p:spTree>
    <p:extLst>
      <p:ext uri="{BB962C8B-B14F-4D97-AF65-F5344CB8AC3E}">
        <p14:creationId xmlns:p14="http://schemas.microsoft.com/office/powerpoint/2010/main" val="29079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18E8-DC0D-EE42-8397-6A4AFD33C2F7}"/>
              </a:ext>
            </a:extLst>
          </p:cNvPr>
          <p:cNvSpPr>
            <a:spLocks noGrp="1"/>
          </p:cNvSpPr>
          <p:nvPr>
            <p:ph type="title"/>
          </p:nvPr>
        </p:nvSpPr>
        <p:spPr/>
        <p:txBody>
          <a:bodyPr/>
          <a:lstStyle/>
          <a:p>
            <a:pPr algn="ctr"/>
            <a:r>
              <a:rPr lang="en-US" b="1" dirty="0"/>
              <a:t>Modeling</a:t>
            </a:r>
            <a:endParaRPr lang="en-US" dirty="0"/>
          </a:p>
        </p:txBody>
      </p:sp>
      <p:sp>
        <p:nvSpPr>
          <p:cNvPr id="3" name="Content Placeholder 2">
            <a:extLst>
              <a:ext uri="{FF2B5EF4-FFF2-40B4-BE49-F238E27FC236}">
                <a16:creationId xmlns:a16="http://schemas.microsoft.com/office/drawing/2014/main" id="{16B13AD3-4AF7-C548-B5EA-2150ACB636A2}"/>
              </a:ext>
            </a:extLst>
          </p:cNvPr>
          <p:cNvSpPr>
            <a:spLocks noGrp="1"/>
          </p:cNvSpPr>
          <p:nvPr>
            <p:ph idx="1"/>
          </p:nvPr>
        </p:nvSpPr>
        <p:spPr>
          <a:xfrm>
            <a:off x="838200" y="1825625"/>
            <a:ext cx="10515600" cy="2507224"/>
          </a:xfrm>
        </p:spPr>
        <p:txBody>
          <a:bodyPr/>
          <a:lstStyle/>
          <a:p>
            <a:r>
              <a:rPr lang="en-US" dirty="0"/>
              <a:t>We split the </a:t>
            </a:r>
            <a:r>
              <a:rPr lang="en-US" dirty="0" err="1"/>
              <a:t>dataFrame</a:t>
            </a:r>
            <a:r>
              <a:rPr lang="en-US" dirty="0"/>
              <a:t> into X as independent variables and y as dependent variable.</a:t>
            </a:r>
          </a:p>
          <a:p>
            <a:r>
              <a:rPr lang="en-US" dirty="0"/>
              <a:t>We do the train-test split with 0.2, 0.8 ratio.</a:t>
            </a:r>
          </a:p>
          <a:p>
            <a:r>
              <a:rPr lang="en-US" dirty="0"/>
              <a:t>We use logistic regression cross validation with 5-folds to train the data and predict the </a:t>
            </a:r>
            <a:r>
              <a:rPr lang="en-US" dirty="0" err="1"/>
              <a:t>y_values</a:t>
            </a:r>
            <a:r>
              <a:rPr lang="en-US" dirty="0"/>
              <a:t>  using test data of X.</a:t>
            </a:r>
          </a:p>
          <a:p>
            <a:endParaRPr lang="en-US" dirty="0"/>
          </a:p>
        </p:txBody>
      </p:sp>
      <p:pic>
        <p:nvPicPr>
          <p:cNvPr id="5" name="Picture 4">
            <a:extLst>
              <a:ext uri="{FF2B5EF4-FFF2-40B4-BE49-F238E27FC236}">
                <a16:creationId xmlns:a16="http://schemas.microsoft.com/office/drawing/2014/main" id="{B36A08F8-90F3-C94E-B229-FEAE89DF76E2}"/>
              </a:ext>
            </a:extLst>
          </p:cNvPr>
          <p:cNvPicPr>
            <a:picLocks noChangeAspect="1"/>
          </p:cNvPicPr>
          <p:nvPr/>
        </p:nvPicPr>
        <p:blipFill>
          <a:blip r:embed="rId2"/>
          <a:stretch>
            <a:fillRect/>
          </a:stretch>
        </p:blipFill>
        <p:spPr>
          <a:xfrm>
            <a:off x="0" y="4095783"/>
            <a:ext cx="12192000" cy="1198618"/>
          </a:xfrm>
          <a:prstGeom prst="rect">
            <a:avLst/>
          </a:prstGeom>
        </p:spPr>
      </p:pic>
      <p:pic>
        <p:nvPicPr>
          <p:cNvPr id="7" name="Picture 6">
            <a:extLst>
              <a:ext uri="{FF2B5EF4-FFF2-40B4-BE49-F238E27FC236}">
                <a16:creationId xmlns:a16="http://schemas.microsoft.com/office/drawing/2014/main" id="{F01DA259-7DF6-524D-BC8C-A02402C4065C}"/>
              </a:ext>
            </a:extLst>
          </p:cNvPr>
          <p:cNvPicPr>
            <a:picLocks noChangeAspect="1"/>
          </p:cNvPicPr>
          <p:nvPr/>
        </p:nvPicPr>
        <p:blipFill>
          <a:blip r:embed="rId3"/>
          <a:stretch>
            <a:fillRect/>
          </a:stretch>
        </p:blipFill>
        <p:spPr>
          <a:xfrm>
            <a:off x="2038350" y="5420735"/>
            <a:ext cx="8115300" cy="1346200"/>
          </a:xfrm>
          <a:prstGeom prst="rect">
            <a:avLst/>
          </a:prstGeom>
        </p:spPr>
      </p:pic>
    </p:spTree>
    <p:extLst>
      <p:ext uri="{BB962C8B-B14F-4D97-AF65-F5344CB8AC3E}">
        <p14:creationId xmlns:p14="http://schemas.microsoft.com/office/powerpoint/2010/main" val="368391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65F7-DC0E-D944-B940-617F26043780}"/>
              </a:ext>
            </a:extLst>
          </p:cNvPr>
          <p:cNvSpPr>
            <a:spLocks noGrp="1"/>
          </p:cNvSpPr>
          <p:nvPr>
            <p:ph type="title"/>
          </p:nvPr>
        </p:nvSpPr>
        <p:spPr/>
        <p:txBody>
          <a:bodyPr/>
          <a:lstStyle/>
          <a:p>
            <a:pPr algn="ctr"/>
            <a:r>
              <a:rPr lang="en-US" b="1" dirty="0"/>
              <a:t>Modeling</a:t>
            </a:r>
            <a:endParaRPr lang="en-US" dirty="0"/>
          </a:p>
        </p:txBody>
      </p:sp>
      <p:pic>
        <p:nvPicPr>
          <p:cNvPr id="5" name="Picture 4">
            <a:extLst>
              <a:ext uri="{FF2B5EF4-FFF2-40B4-BE49-F238E27FC236}">
                <a16:creationId xmlns:a16="http://schemas.microsoft.com/office/drawing/2014/main" id="{3E21BC8A-F387-4849-B285-590900A14EC0}"/>
              </a:ext>
            </a:extLst>
          </p:cNvPr>
          <p:cNvPicPr>
            <a:picLocks noChangeAspect="1"/>
          </p:cNvPicPr>
          <p:nvPr/>
        </p:nvPicPr>
        <p:blipFill>
          <a:blip r:embed="rId2"/>
          <a:stretch>
            <a:fillRect/>
          </a:stretch>
        </p:blipFill>
        <p:spPr>
          <a:xfrm>
            <a:off x="3930650" y="1530350"/>
            <a:ext cx="4330700" cy="1028700"/>
          </a:xfrm>
          <a:prstGeom prst="rect">
            <a:avLst/>
          </a:prstGeom>
        </p:spPr>
      </p:pic>
      <p:pic>
        <p:nvPicPr>
          <p:cNvPr id="7" name="Picture 6">
            <a:extLst>
              <a:ext uri="{FF2B5EF4-FFF2-40B4-BE49-F238E27FC236}">
                <a16:creationId xmlns:a16="http://schemas.microsoft.com/office/drawing/2014/main" id="{2A8481A5-F49B-4E4D-9DD1-8A1E5BBBCB20}"/>
              </a:ext>
            </a:extLst>
          </p:cNvPr>
          <p:cNvPicPr>
            <a:picLocks noChangeAspect="1"/>
          </p:cNvPicPr>
          <p:nvPr/>
        </p:nvPicPr>
        <p:blipFill>
          <a:blip r:embed="rId3"/>
          <a:stretch>
            <a:fillRect/>
          </a:stretch>
        </p:blipFill>
        <p:spPr>
          <a:xfrm>
            <a:off x="1873250" y="2559050"/>
            <a:ext cx="8445500" cy="1409700"/>
          </a:xfrm>
          <a:prstGeom prst="rect">
            <a:avLst/>
          </a:prstGeom>
        </p:spPr>
      </p:pic>
      <p:pic>
        <p:nvPicPr>
          <p:cNvPr id="9" name="Picture 8">
            <a:extLst>
              <a:ext uri="{FF2B5EF4-FFF2-40B4-BE49-F238E27FC236}">
                <a16:creationId xmlns:a16="http://schemas.microsoft.com/office/drawing/2014/main" id="{1EF2A473-4782-FF49-A6AF-558BD1BC58DE}"/>
              </a:ext>
            </a:extLst>
          </p:cNvPr>
          <p:cNvPicPr>
            <a:picLocks noChangeAspect="1"/>
          </p:cNvPicPr>
          <p:nvPr/>
        </p:nvPicPr>
        <p:blipFill>
          <a:blip r:embed="rId4"/>
          <a:stretch>
            <a:fillRect/>
          </a:stretch>
        </p:blipFill>
        <p:spPr>
          <a:xfrm>
            <a:off x="2506134" y="3968750"/>
            <a:ext cx="6993466" cy="2836237"/>
          </a:xfrm>
          <a:prstGeom prst="rect">
            <a:avLst/>
          </a:prstGeom>
        </p:spPr>
      </p:pic>
    </p:spTree>
    <p:extLst>
      <p:ext uri="{BB962C8B-B14F-4D97-AF65-F5344CB8AC3E}">
        <p14:creationId xmlns:p14="http://schemas.microsoft.com/office/powerpoint/2010/main" val="323018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E8CC-D07C-564B-B07F-A255E05C5CFE}"/>
              </a:ext>
            </a:extLst>
          </p:cNvPr>
          <p:cNvSpPr>
            <a:spLocks noGrp="1"/>
          </p:cNvSpPr>
          <p:nvPr>
            <p:ph type="title"/>
          </p:nvPr>
        </p:nvSpPr>
        <p:spPr/>
        <p:txBody>
          <a:bodyPr/>
          <a:lstStyle/>
          <a:p>
            <a:pPr algn="ctr"/>
            <a:r>
              <a:rPr lang="en-US" b="1" dirty="0"/>
              <a:t>Modeling</a:t>
            </a:r>
            <a:endParaRPr lang="en-US" dirty="0"/>
          </a:p>
        </p:txBody>
      </p:sp>
      <p:pic>
        <p:nvPicPr>
          <p:cNvPr id="5" name="Picture 4">
            <a:extLst>
              <a:ext uri="{FF2B5EF4-FFF2-40B4-BE49-F238E27FC236}">
                <a16:creationId xmlns:a16="http://schemas.microsoft.com/office/drawing/2014/main" id="{599F7789-DDB5-8D47-8995-0F8FC9A2A602}"/>
              </a:ext>
            </a:extLst>
          </p:cNvPr>
          <p:cNvPicPr>
            <a:picLocks noChangeAspect="1"/>
          </p:cNvPicPr>
          <p:nvPr/>
        </p:nvPicPr>
        <p:blipFill>
          <a:blip r:embed="rId2"/>
          <a:stretch>
            <a:fillRect/>
          </a:stretch>
        </p:blipFill>
        <p:spPr>
          <a:xfrm>
            <a:off x="0" y="1690687"/>
            <a:ext cx="12192000" cy="4802188"/>
          </a:xfrm>
          <a:prstGeom prst="rect">
            <a:avLst/>
          </a:prstGeom>
        </p:spPr>
      </p:pic>
    </p:spTree>
    <p:extLst>
      <p:ext uri="{BB962C8B-B14F-4D97-AF65-F5344CB8AC3E}">
        <p14:creationId xmlns:p14="http://schemas.microsoft.com/office/powerpoint/2010/main" val="289271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3539-4E54-324A-96AE-323D5F3537A1}"/>
              </a:ext>
            </a:extLst>
          </p:cNvPr>
          <p:cNvSpPr>
            <a:spLocks noGrp="1"/>
          </p:cNvSpPr>
          <p:nvPr>
            <p:ph type="title"/>
          </p:nvPr>
        </p:nvSpPr>
        <p:spPr/>
        <p:txBody>
          <a:bodyPr/>
          <a:lstStyle/>
          <a:p>
            <a:pPr algn="ctr"/>
            <a:r>
              <a:rPr lang="en-US" b="1" dirty="0"/>
              <a:t>Conclusion</a:t>
            </a:r>
            <a:endParaRPr lang="en-US" dirty="0"/>
          </a:p>
        </p:txBody>
      </p:sp>
      <p:sp>
        <p:nvSpPr>
          <p:cNvPr id="3" name="Content Placeholder 2">
            <a:extLst>
              <a:ext uri="{FF2B5EF4-FFF2-40B4-BE49-F238E27FC236}">
                <a16:creationId xmlns:a16="http://schemas.microsoft.com/office/drawing/2014/main" id="{94322E96-A17E-C64C-A053-21E75DF823E3}"/>
              </a:ext>
            </a:extLst>
          </p:cNvPr>
          <p:cNvSpPr>
            <a:spLocks noGrp="1"/>
          </p:cNvSpPr>
          <p:nvPr>
            <p:ph idx="1"/>
          </p:nvPr>
        </p:nvSpPr>
        <p:spPr/>
        <p:txBody>
          <a:bodyPr>
            <a:normAutofit lnSpcReduction="10000"/>
          </a:bodyPr>
          <a:lstStyle/>
          <a:p>
            <a:r>
              <a:rPr lang="en-US" dirty="0"/>
              <a:t>From the coefficients of the final model, we can see that all other variables are not that different in affecting one's 'happiness'. They all have the similar coefficient values around 55 to 60, which means they are all at the similar importance deciding whether people from a country are happy or not. 'Generosity' is slightly more important.</a:t>
            </a:r>
          </a:p>
          <a:p>
            <a:r>
              <a:rPr lang="en-US" dirty="0"/>
              <a:t>This analysis also shows that people from 'Sub-Saharan Africa' and 'Southern Asian' are the Regions with the most people unhappy. Based on our research, maybe they can be more generous to be happy.</a:t>
            </a:r>
          </a:p>
          <a:p>
            <a:r>
              <a:rPr lang="en-US" dirty="0"/>
              <a:t>The model we got is '</a:t>
            </a:r>
            <a:r>
              <a:rPr lang="en-US" dirty="0" err="1"/>
              <a:t>clf</a:t>
            </a:r>
            <a:r>
              <a:rPr lang="en-US" dirty="0"/>
              <a:t>', it is a relatively good model which is tested can precisely predict a country's 'happy or not'.</a:t>
            </a:r>
          </a:p>
          <a:p>
            <a:endParaRPr lang="en-US" dirty="0"/>
          </a:p>
        </p:txBody>
      </p:sp>
    </p:spTree>
    <p:extLst>
      <p:ext uri="{BB962C8B-B14F-4D97-AF65-F5344CB8AC3E}">
        <p14:creationId xmlns:p14="http://schemas.microsoft.com/office/powerpoint/2010/main" val="134369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8609-8B6B-A947-A7C3-D5F5E3C088DD}"/>
              </a:ext>
            </a:extLst>
          </p:cNvPr>
          <p:cNvSpPr>
            <a:spLocks noGrp="1"/>
          </p:cNvSpPr>
          <p:nvPr>
            <p:ph type="title"/>
          </p:nvPr>
        </p:nvSpPr>
        <p:spPr/>
        <p:txBody>
          <a:bodyPr/>
          <a:lstStyle/>
          <a:p>
            <a:pPr algn="ctr"/>
            <a:r>
              <a:rPr lang="en-US" b="1" dirty="0"/>
              <a:t>Dataset and motivation</a:t>
            </a:r>
          </a:p>
        </p:txBody>
      </p:sp>
      <p:sp>
        <p:nvSpPr>
          <p:cNvPr id="3" name="Content Placeholder 2">
            <a:extLst>
              <a:ext uri="{FF2B5EF4-FFF2-40B4-BE49-F238E27FC236}">
                <a16:creationId xmlns:a16="http://schemas.microsoft.com/office/drawing/2014/main" id="{EF81D2A8-435D-5043-ABCC-E31656A25BCF}"/>
              </a:ext>
            </a:extLst>
          </p:cNvPr>
          <p:cNvSpPr>
            <a:spLocks noGrp="1"/>
          </p:cNvSpPr>
          <p:nvPr>
            <p:ph idx="1"/>
          </p:nvPr>
        </p:nvSpPr>
        <p:spPr/>
        <p:txBody>
          <a:bodyPr>
            <a:normAutofit/>
          </a:bodyPr>
          <a:lstStyle/>
          <a:p>
            <a:r>
              <a:rPr lang="en-US" dirty="0"/>
              <a:t>Question: </a:t>
            </a:r>
          </a:p>
          <a:p>
            <a:r>
              <a:rPr lang="en-US" sz="2400" dirty="0"/>
              <a:t>What is the future happiness level in our world?</a:t>
            </a:r>
          </a:p>
          <a:p>
            <a:r>
              <a:rPr lang="en-US" sz="2400" dirty="0"/>
              <a:t>Can we create a model of whether people in different region are happy or sad?</a:t>
            </a:r>
          </a:p>
          <a:p>
            <a:pPr marL="0" indent="0">
              <a:buNone/>
            </a:pPr>
            <a:r>
              <a:rPr lang="en-US" sz="2400" dirty="0"/>
              <a:t> All the question will solved by a logistic regression model.</a:t>
            </a:r>
          </a:p>
          <a:p>
            <a:pPr marL="0" indent="0">
              <a:buNone/>
            </a:pPr>
            <a:r>
              <a:rPr lang="en-US" sz="2400" dirty="0"/>
              <a:t>    The input is the raw data. The output is the logistic regression model. It have the prediction data, the accuracy score, the coefficient, and the predict probability.</a:t>
            </a:r>
          </a:p>
          <a:p>
            <a:r>
              <a:rPr lang="en-US" dirty="0"/>
              <a:t>Our dataset from:</a:t>
            </a:r>
          </a:p>
          <a:p>
            <a:r>
              <a:rPr lang="en-US" sz="2400" dirty="0">
                <a:hlinkClick r:id="rId2"/>
              </a:rPr>
              <a:t>https://www.kaggle.com/unsdsn/world-happiness/downloads/world-happiness-report.zip/2#2016.csv</a:t>
            </a:r>
            <a:r>
              <a:rPr lang="en-US" sz="2400" dirty="0"/>
              <a:t>.</a:t>
            </a:r>
          </a:p>
        </p:txBody>
      </p:sp>
    </p:spTree>
    <p:extLst>
      <p:ext uri="{BB962C8B-B14F-4D97-AF65-F5344CB8AC3E}">
        <p14:creationId xmlns:p14="http://schemas.microsoft.com/office/powerpoint/2010/main" val="146195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6D72-9940-2E4B-8F10-BFBB2E9C2D20}"/>
              </a:ext>
            </a:extLst>
          </p:cNvPr>
          <p:cNvSpPr>
            <a:spLocks noGrp="1"/>
          </p:cNvSpPr>
          <p:nvPr>
            <p:ph type="title"/>
          </p:nvPr>
        </p:nvSpPr>
        <p:spPr/>
        <p:txBody>
          <a:bodyPr>
            <a:normAutofit/>
          </a:bodyPr>
          <a:lstStyle/>
          <a:p>
            <a:pPr algn="ctr"/>
            <a:r>
              <a:rPr lang="en-US" b="1" dirty="0"/>
              <a:t>Data munging and statistical summary</a:t>
            </a:r>
            <a:endParaRPr lang="en-US" dirty="0"/>
          </a:p>
        </p:txBody>
      </p:sp>
      <p:sp>
        <p:nvSpPr>
          <p:cNvPr id="3" name="Content Placeholder 2">
            <a:extLst>
              <a:ext uri="{FF2B5EF4-FFF2-40B4-BE49-F238E27FC236}">
                <a16:creationId xmlns:a16="http://schemas.microsoft.com/office/drawing/2014/main" id="{5AC00B7A-FDA5-9A45-B19E-30BB87022EAC}"/>
              </a:ext>
            </a:extLst>
          </p:cNvPr>
          <p:cNvSpPr>
            <a:spLocks noGrp="1"/>
          </p:cNvSpPr>
          <p:nvPr>
            <p:ph idx="1"/>
          </p:nvPr>
        </p:nvSpPr>
        <p:spPr/>
        <p:txBody>
          <a:bodyPr/>
          <a:lstStyle/>
          <a:p>
            <a:r>
              <a:rPr lang="en-US" dirty="0"/>
              <a:t>Drop some of the columns which will not be used for</a:t>
            </a:r>
          </a:p>
          <a:p>
            <a:r>
              <a:rPr lang="en-US" dirty="0"/>
              <a:t>Rename the columns in happy_2017</a:t>
            </a:r>
          </a:p>
          <a:p>
            <a:r>
              <a:rPr lang="en-US" dirty="0"/>
              <a:t>Concatenate all </a:t>
            </a:r>
            <a:r>
              <a:rPr lang="en-US" dirty="0" err="1"/>
              <a:t>dataframes</a:t>
            </a:r>
            <a:r>
              <a:rPr lang="en-US" dirty="0"/>
              <a:t> together into one final </a:t>
            </a:r>
            <a:r>
              <a:rPr lang="en-US" dirty="0" err="1"/>
              <a:t>dataframe</a:t>
            </a:r>
            <a:r>
              <a:rPr lang="en-US" dirty="0"/>
              <a:t> named 'happy’</a:t>
            </a:r>
          </a:p>
          <a:p>
            <a:r>
              <a:rPr lang="en-US" dirty="0"/>
              <a:t>Fill the missing Region values by using the same Regions for country from the </a:t>
            </a:r>
            <a:r>
              <a:rPr lang="en-US" dirty="0" err="1"/>
              <a:t>dataframe</a:t>
            </a:r>
            <a:r>
              <a:rPr lang="en-US" dirty="0"/>
              <a:t> happy_2015 and happy_2016</a:t>
            </a:r>
          </a:p>
          <a:p>
            <a:r>
              <a:rPr lang="en-US" dirty="0"/>
              <a:t>Add the region the rest two </a:t>
            </a:r>
            <a:r>
              <a:rPr lang="en-US" dirty="0" err="1"/>
              <a:t>NaN</a:t>
            </a:r>
            <a:r>
              <a:rPr lang="en-US" dirty="0"/>
              <a:t> rows</a:t>
            </a:r>
          </a:p>
          <a:p>
            <a:r>
              <a:rPr lang="en-US" dirty="0"/>
              <a:t>add a new column called "happy sad"</a:t>
            </a:r>
          </a:p>
          <a:p>
            <a:endParaRPr lang="en-US" dirty="0"/>
          </a:p>
        </p:txBody>
      </p:sp>
    </p:spTree>
    <p:extLst>
      <p:ext uri="{BB962C8B-B14F-4D97-AF65-F5344CB8AC3E}">
        <p14:creationId xmlns:p14="http://schemas.microsoft.com/office/powerpoint/2010/main" val="164499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8DB63-0DDB-1240-8A35-592F9554DFE9}"/>
              </a:ext>
            </a:extLst>
          </p:cNvPr>
          <p:cNvPicPr>
            <a:picLocks noChangeAspect="1"/>
          </p:cNvPicPr>
          <p:nvPr/>
        </p:nvPicPr>
        <p:blipFill>
          <a:blip r:embed="rId2"/>
          <a:stretch>
            <a:fillRect/>
          </a:stretch>
        </p:blipFill>
        <p:spPr>
          <a:xfrm>
            <a:off x="0" y="1914018"/>
            <a:ext cx="12192000" cy="3029964"/>
          </a:xfrm>
          <a:prstGeom prst="rect">
            <a:avLst/>
          </a:prstGeom>
        </p:spPr>
      </p:pic>
    </p:spTree>
    <p:extLst>
      <p:ext uri="{BB962C8B-B14F-4D97-AF65-F5344CB8AC3E}">
        <p14:creationId xmlns:p14="http://schemas.microsoft.com/office/powerpoint/2010/main" val="343483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A9BB-7C3C-294F-8FF9-F22EAFB1C4CA}"/>
              </a:ext>
            </a:extLst>
          </p:cNvPr>
          <p:cNvSpPr>
            <a:spLocks noGrp="1"/>
          </p:cNvSpPr>
          <p:nvPr>
            <p:ph type="title"/>
          </p:nvPr>
        </p:nvSpPr>
        <p:spPr/>
        <p:txBody>
          <a:bodyPr/>
          <a:lstStyle/>
          <a:p>
            <a:pPr algn="ctr"/>
            <a:r>
              <a:rPr lang="en-US" b="1" dirty="0"/>
              <a:t>statistical summary</a:t>
            </a:r>
            <a:endParaRPr lang="en-US" dirty="0"/>
          </a:p>
        </p:txBody>
      </p:sp>
      <p:pic>
        <p:nvPicPr>
          <p:cNvPr id="5" name="Picture 4">
            <a:extLst>
              <a:ext uri="{FF2B5EF4-FFF2-40B4-BE49-F238E27FC236}">
                <a16:creationId xmlns:a16="http://schemas.microsoft.com/office/drawing/2014/main" id="{CFD7ACCB-E59E-7940-884D-75FBCF253BC3}"/>
              </a:ext>
            </a:extLst>
          </p:cNvPr>
          <p:cNvPicPr>
            <a:picLocks noChangeAspect="1"/>
          </p:cNvPicPr>
          <p:nvPr/>
        </p:nvPicPr>
        <p:blipFill>
          <a:blip r:embed="rId2"/>
          <a:stretch>
            <a:fillRect/>
          </a:stretch>
        </p:blipFill>
        <p:spPr>
          <a:xfrm>
            <a:off x="0" y="1238732"/>
            <a:ext cx="12192000" cy="5254143"/>
          </a:xfrm>
          <a:prstGeom prst="rect">
            <a:avLst/>
          </a:prstGeom>
        </p:spPr>
      </p:pic>
    </p:spTree>
    <p:extLst>
      <p:ext uri="{BB962C8B-B14F-4D97-AF65-F5344CB8AC3E}">
        <p14:creationId xmlns:p14="http://schemas.microsoft.com/office/powerpoint/2010/main" val="420703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4F61-DCF3-6441-951D-28E528C81BA6}"/>
              </a:ext>
            </a:extLst>
          </p:cNvPr>
          <p:cNvSpPr>
            <a:spLocks noGrp="1"/>
          </p:cNvSpPr>
          <p:nvPr>
            <p:ph type="title"/>
          </p:nvPr>
        </p:nvSpPr>
        <p:spPr/>
        <p:txBody>
          <a:bodyPr/>
          <a:lstStyle/>
          <a:p>
            <a:pPr algn="ctr"/>
            <a:r>
              <a:rPr lang="en-US" b="1" dirty="0"/>
              <a:t>Statistical Summary</a:t>
            </a:r>
            <a:endParaRPr lang="en-US" dirty="0"/>
          </a:p>
        </p:txBody>
      </p:sp>
      <p:sp>
        <p:nvSpPr>
          <p:cNvPr id="3" name="Content Placeholder 2">
            <a:extLst>
              <a:ext uri="{FF2B5EF4-FFF2-40B4-BE49-F238E27FC236}">
                <a16:creationId xmlns:a16="http://schemas.microsoft.com/office/drawing/2014/main" id="{8CF5630B-B64A-514D-926C-0034C767FB76}"/>
              </a:ext>
            </a:extLst>
          </p:cNvPr>
          <p:cNvSpPr>
            <a:spLocks noGrp="1"/>
          </p:cNvSpPr>
          <p:nvPr>
            <p:ph idx="1"/>
          </p:nvPr>
        </p:nvSpPr>
        <p:spPr/>
        <p:txBody>
          <a:bodyPr/>
          <a:lstStyle/>
          <a:p>
            <a:r>
              <a:rPr lang="en-US" dirty="0"/>
              <a:t>From the summary, we can see that all of our data are numerical, so we could find the mean, standard deviation, min value, 25 percent quantile, 50 percent quantile, 75 percent quantile, and max value. We could see the mean score of "Happiness Score". We use it as a guide to create the "happy sad" column. There are duplicate value for "Region" because we are using 3 years of data for all countries. Thus we consider to keep to duplicate in order to create the model.</a:t>
            </a:r>
          </a:p>
        </p:txBody>
      </p:sp>
    </p:spTree>
    <p:extLst>
      <p:ext uri="{BB962C8B-B14F-4D97-AF65-F5344CB8AC3E}">
        <p14:creationId xmlns:p14="http://schemas.microsoft.com/office/powerpoint/2010/main" val="68002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B50A-4FAC-2B44-B021-9B5CA7598653}"/>
              </a:ext>
            </a:extLst>
          </p:cNvPr>
          <p:cNvSpPr>
            <a:spLocks noGrp="1"/>
          </p:cNvSpPr>
          <p:nvPr>
            <p:ph type="title"/>
          </p:nvPr>
        </p:nvSpPr>
        <p:spPr/>
        <p:txBody>
          <a:bodyPr/>
          <a:lstStyle/>
          <a:p>
            <a:pPr algn="ctr"/>
            <a:r>
              <a:rPr lang="en-US" b="1" dirty="0"/>
              <a:t>Main visualization</a:t>
            </a:r>
            <a:endParaRPr lang="en-US" dirty="0"/>
          </a:p>
        </p:txBody>
      </p:sp>
      <p:pic>
        <p:nvPicPr>
          <p:cNvPr id="5" name="Content Placeholder 4">
            <a:extLst>
              <a:ext uri="{FF2B5EF4-FFF2-40B4-BE49-F238E27FC236}">
                <a16:creationId xmlns:a16="http://schemas.microsoft.com/office/drawing/2014/main" id="{61E33853-E0D8-D646-A8E1-3552B938BD3E}"/>
              </a:ext>
            </a:extLst>
          </p:cNvPr>
          <p:cNvPicPr>
            <a:picLocks noGrp="1" noChangeAspect="1"/>
          </p:cNvPicPr>
          <p:nvPr>
            <p:ph idx="1"/>
          </p:nvPr>
        </p:nvPicPr>
        <p:blipFill>
          <a:blip r:embed="rId2"/>
          <a:stretch>
            <a:fillRect/>
          </a:stretch>
        </p:blipFill>
        <p:spPr>
          <a:xfrm>
            <a:off x="1971498" y="1253331"/>
            <a:ext cx="8249003" cy="3788265"/>
          </a:xfrm>
        </p:spPr>
      </p:pic>
      <p:pic>
        <p:nvPicPr>
          <p:cNvPr id="7" name="Picture 6">
            <a:extLst>
              <a:ext uri="{FF2B5EF4-FFF2-40B4-BE49-F238E27FC236}">
                <a16:creationId xmlns:a16="http://schemas.microsoft.com/office/drawing/2014/main" id="{93F4237A-9ED9-1F40-BA6B-0A036F1DC9F4}"/>
              </a:ext>
            </a:extLst>
          </p:cNvPr>
          <p:cNvPicPr>
            <a:picLocks noChangeAspect="1"/>
          </p:cNvPicPr>
          <p:nvPr/>
        </p:nvPicPr>
        <p:blipFill>
          <a:blip r:embed="rId3"/>
          <a:stretch>
            <a:fillRect/>
          </a:stretch>
        </p:blipFill>
        <p:spPr>
          <a:xfrm>
            <a:off x="2523067" y="4936178"/>
            <a:ext cx="7535333" cy="1556697"/>
          </a:xfrm>
          <a:prstGeom prst="rect">
            <a:avLst/>
          </a:prstGeom>
        </p:spPr>
      </p:pic>
    </p:spTree>
    <p:extLst>
      <p:ext uri="{BB962C8B-B14F-4D97-AF65-F5344CB8AC3E}">
        <p14:creationId xmlns:p14="http://schemas.microsoft.com/office/powerpoint/2010/main" val="420647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0BFE-F857-E546-B288-5A936FFFE696}"/>
              </a:ext>
            </a:extLst>
          </p:cNvPr>
          <p:cNvSpPr>
            <a:spLocks noGrp="1"/>
          </p:cNvSpPr>
          <p:nvPr>
            <p:ph type="title"/>
          </p:nvPr>
        </p:nvSpPr>
        <p:spPr/>
        <p:txBody>
          <a:bodyPr/>
          <a:lstStyle/>
          <a:p>
            <a:pPr algn="ctr"/>
            <a:r>
              <a:rPr lang="en-US" b="1" dirty="0"/>
              <a:t>Main visualization</a:t>
            </a:r>
            <a:endParaRPr lang="en-US" dirty="0"/>
          </a:p>
        </p:txBody>
      </p:sp>
      <p:pic>
        <p:nvPicPr>
          <p:cNvPr id="5" name="Picture 4">
            <a:extLst>
              <a:ext uri="{FF2B5EF4-FFF2-40B4-BE49-F238E27FC236}">
                <a16:creationId xmlns:a16="http://schemas.microsoft.com/office/drawing/2014/main" id="{B4B99060-E204-8D4D-8C78-97D10F8F4541}"/>
              </a:ext>
            </a:extLst>
          </p:cNvPr>
          <p:cNvPicPr>
            <a:picLocks noChangeAspect="1"/>
          </p:cNvPicPr>
          <p:nvPr/>
        </p:nvPicPr>
        <p:blipFill>
          <a:blip r:embed="rId2"/>
          <a:stretch>
            <a:fillRect/>
          </a:stretch>
        </p:blipFill>
        <p:spPr>
          <a:xfrm>
            <a:off x="0" y="1393302"/>
            <a:ext cx="12192000" cy="4071396"/>
          </a:xfrm>
          <a:prstGeom prst="rect">
            <a:avLst/>
          </a:prstGeom>
        </p:spPr>
      </p:pic>
    </p:spTree>
    <p:extLst>
      <p:ext uri="{BB962C8B-B14F-4D97-AF65-F5344CB8AC3E}">
        <p14:creationId xmlns:p14="http://schemas.microsoft.com/office/powerpoint/2010/main" val="416712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85D4-7127-3144-BAB4-11AC80D767FB}"/>
              </a:ext>
            </a:extLst>
          </p:cNvPr>
          <p:cNvSpPr>
            <a:spLocks noGrp="1"/>
          </p:cNvSpPr>
          <p:nvPr>
            <p:ph type="title"/>
          </p:nvPr>
        </p:nvSpPr>
        <p:spPr/>
        <p:txBody>
          <a:bodyPr/>
          <a:lstStyle/>
          <a:p>
            <a:pPr algn="ctr"/>
            <a:r>
              <a:rPr lang="en-US" b="1" dirty="0"/>
              <a:t>Main visualization</a:t>
            </a:r>
            <a:endParaRPr lang="en-US" dirty="0"/>
          </a:p>
        </p:txBody>
      </p:sp>
      <p:pic>
        <p:nvPicPr>
          <p:cNvPr id="5" name="Picture 4">
            <a:extLst>
              <a:ext uri="{FF2B5EF4-FFF2-40B4-BE49-F238E27FC236}">
                <a16:creationId xmlns:a16="http://schemas.microsoft.com/office/drawing/2014/main" id="{224DDC09-2F73-4B4F-9937-30ACE9A7F627}"/>
              </a:ext>
            </a:extLst>
          </p:cNvPr>
          <p:cNvPicPr>
            <a:picLocks noChangeAspect="1"/>
          </p:cNvPicPr>
          <p:nvPr/>
        </p:nvPicPr>
        <p:blipFill>
          <a:blip r:embed="rId2"/>
          <a:stretch>
            <a:fillRect/>
          </a:stretch>
        </p:blipFill>
        <p:spPr>
          <a:xfrm>
            <a:off x="0" y="1585385"/>
            <a:ext cx="12192000" cy="3687230"/>
          </a:xfrm>
          <a:prstGeom prst="rect">
            <a:avLst/>
          </a:prstGeom>
        </p:spPr>
      </p:pic>
    </p:spTree>
    <p:extLst>
      <p:ext uri="{BB962C8B-B14F-4D97-AF65-F5344CB8AC3E}">
        <p14:creationId xmlns:p14="http://schemas.microsoft.com/office/powerpoint/2010/main" val="386724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506</Words>
  <Application>Microsoft Macintosh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presentation</vt:lpstr>
      <vt:lpstr>Dataset and motivation</vt:lpstr>
      <vt:lpstr>Data munging and statistical summary</vt:lpstr>
      <vt:lpstr>PowerPoint Presentation</vt:lpstr>
      <vt:lpstr>statistical summary</vt:lpstr>
      <vt:lpstr>Statistical Summary</vt:lpstr>
      <vt:lpstr>Main visualization</vt:lpstr>
      <vt:lpstr>Main visualization</vt:lpstr>
      <vt:lpstr>Main visualization</vt:lpstr>
      <vt:lpstr>Outlier Detection</vt:lpstr>
      <vt:lpstr>Modeling</vt:lpstr>
      <vt:lpstr>Modeling</vt:lpstr>
      <vt:lpstr>Modeling</vt:lpstr>
      <vt:lpstr>Modeling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Zening Li</dc:creator>
  <cp:lastModifiedBy>Zening Li</cp:lastModifiedBy>
  <cp:revision>7</cp:revision>
  <dcterms:created xsi:type="dcterms:W3CDTF">2019-06-03T03:51:06Z</dcterms:created>
  <dcterms:modified xsi:type="dcterms:W3CDTF">2019-06-03T06:06:36Z</dcterms:modified>
</cp:coreProperties>
</file>