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8754" r:id="rId3"/>
    <p:sldId id="8755" r:id="rId4"/>
    <p:sldId id="8756" r:id="rId5"/>
    <p:sldId id="8757" r:id="rId6"/>
    <p:sldId id="8758" r:id="rId7"/>
    <p:sldId id="8759" r:id="rId8"/>
    <p:sldId id="8760" r:id="rId9"/>
    <p:sldId id="8761" r:id="rId10"/>
    <p:sldId id="8762" r:id="rId11"/>
    <p:sldId id="8763" r:id="rId12"/>
    <p:sldId id="8764" r:id="rId13"/>
    <p:sldId id="8765" r:id="rId14"/>
    <p:sldId id="8766" r:id="rId15"/>
    <p:sldId id="8767" r:id="rId16"/>
    <p:sldId id="8768" r:id="rId17"/>
    <p:sldId id="8769" r:id="rId18"/>
    <p:sldId id="8770" r:id="rId19"/>
    <p:sldId id="8771" r:id="rId20"/>
    <p:sldId id="8772" r:id="rId21"/>
    <p:sldId id="8773" r:id="rId22"/>
    <p:sldId id="8774" r:id="rId23"/>
    <p:sldId id="8775" r:id="rId24"/>
    <p:sldId id="269" r:id="rId25"/>
    <p:sldId id="8776" r:id="rId26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164FF6C-DD7B-400D-BAA9-ED0817CBAE74}">
          <p14:sldIdLst/>
        </p14:section>
        <p14:section name="定义" id="{6F5C25DA-CD09-46F1-9245-00A84CCFE3A9}">
          <p14:sldIdLst>
            <p14:sldId id="256"/>
            <p14:sldId id="8754"/>
            <p14:sldId id="8755"/>
            <p14:sldId id="8756"/>
            <p14:sldId id="8757"/>
            <p14:sldId id="8758"/>
            <p14:sldId id="8759"/>
            <p14:sldId id="8760"/>
            <p14:sldId id="8761"/>
            <p14:sldId id="8762"/>
            <p14:sldId id="8763"/>
            <p14:sldId id="8764"/>
            <p14:sldId id="8765"/>
            <p14:sldId id="8766"/>
            <p14:sldId id="8767"/>
            <p14:sldId id="8768"/>
            <p14:sldId id="8769"/>
            <p14:sldId id="8770"/>
            <p14:sldId id="8771"/>
            <p14:sldId id="8772"/>
            <p14:sldId id="8773"/>
            <p14:sldId id="8774"/>
            <p14:sldId id="8775"/>
            <p14:sldId id="269"/>
            <p14:sldId id="87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66">
          <p15:clr>
            <a:srgbClr val="A4A3A4"/>
          </p15:clr>
        </p15:guide>
        <p15:guide id="2" pos="37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8B7"/>
    <a:srgbClr val="595757"/>
    <a:srgbClr val="7EC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88" autoAdjust="0"/>
    <p:restoredTop sz="89026" autoAdjust="0"/>
  </p:normalViewPr>
  <p:slideViewPr>
    <p:cSldViewPr snapToGrid="0">
      <p:cViewPr varScale="1">
        <p:scale>
          <a:sx n="112" d="100"/>
          <a:sy n="112" d="100"/>
        </p:scale>
        <p:origin x="312" y="192"/>
      </p:cViewPr>
      <p:guideLst>
        <p:guide orient="horz" pos="2266"/>
        <p:guide pos="377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4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BD998-64B1-4F40-825A-767B4314E26E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F3321-D8D2-48D4-B745-1417D4B21D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" b="592"/>
          <a:stretch>
            <a:fillRect/>
          </a:stretch>
        </p:blipFill>
        <p:spPr>
          <a:xfrm>
            <a:off x="0" y="-19581"/>
            <a:ext cx="12192000" cy="68775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eb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任意多边形 28">
            <a:extLst>
              <a:ext uri="{FF2B5EF4-FFF2-40B4-BE49-F238E27FC236}">
                <a16:creationId xmlns:a16="http://schemas.microsoft.com/office/drawing/2014/main" id="{8AC72215-F1D6-AD93-FFAF-2FB27242F292}"/>
              </a:ext>
            </a:extLst>
          </p:cNvPr>
          <p:cNvSpPr/>
          <p:nvPr/>
        </p:nvSpPr>
        <p:spPr>
          <a:xfrm rot="2700000">
            <a:off x="9330371" y="916648"/>
            <a:ext cx="1420687" cy="1427783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F9A807-4E91-9805-8DCA-0C89E0D4B7AA}"/>
              </a:ext>
            </a:extLst>
          </p:cNvPr>
          <p:cNvSpPr txBox="1"/>
          <p:nvPr/>
        </p:nvSpPr>
        <p:spPr>
          <a:xfrm>
            <a:off x="611926" y="2145796"/>
            <a:ext cx="459548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rgbClr val="0068B7"/>
                </a:solidFill>
                <a:cs typeface="+mn-ea"/>
                <a:sym typeface="+mn-lt"/>
              </a:rPr>
              <a:t>WEBPACK LEARNING</a:t>
            </a:r>
            <a:endParaRPr lang="en-US" altLang="zh-CN" sz="4000" b="1" dirty="0">
              <a:solidFill>
                <a:srgbClr val="0068B7"/>
              </a:solidFill>
              <a:uFillTx/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A766BCE-B84E-0FB1-6BD7-E2F263281CBC}"/>
              </a:ext>
            </a:extLst>
          </p:cNvPr>
          <p:cNvSpPr txBox="1"/>
          <p:nvPr/>
        </p:nvSpPr>
        <p:spPr>
          <a:xfrm>
            <a:off x="619545" y="2804367"/>
            <a:ext cx="8008088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浅谈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WEBPACK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E2B8555-F7BC-F7A4-B931-74D2B5DBF37B}"/>
              </a:ext>
            </a:extLst>
          </p:cNvPr>
          <p:cNvGrpSpPr/>
          <p:nvPr/>
        </p:nvGrpSpPr>
        <p:grpSpPr>
          <a:xfrm>
            <a:off x="619546" y="3922534"/>
            <a:ext cx="4119008" cy="563628"/>
            <a:chOff x="1244535" y="3522133"/>
            <a:chExt cx="2688013" cy="523220"/>
          </a:xfrm>
          <a:solidFill>
            <a:srgbClr val="0068B7"/>
          </a:solidFill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A622F93-B4BB-70CE-7798-302CCE6C8ADC}"/>
                </a:ext>
              </a:extLst>
            </p:cNvPr>
            <p:cNvSpPr/>
            <p:nvPr/>
          </p:nvSpPr>
          <p:spPr>
            <a:xfrm>
              <a:off x="1244535" y="3522133"/>
              <a:ext cx="2688013" cy="5232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73E3FF0-5CC0-C133-8E31-41D66242F241}"/>
                </a:ext>
              </a:extLst>
            </p:cNvPr>
            <p:cNvSpPr txBox="1"/>
            <p:nvPr/>
          </p:nvSpPr>
          <p:spPr>
            <a:xfrm>
              <a:off x="1255198" y="3596903"/>
              <a:ext cx="1336245" cy="342853"/>
            </a:xfrm>
            <a:prstGeom prst="rect">
              <a:avLst/>
            </a:prstGeom>
            <a:grp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b="1" dirty="0">
                  <a:solidFill>
                    <a:srgbClr val="FFFFFF"/>
                  </a:solidFill>
                  <a:latin typeface="微软雅黑" panose="020B0503020204020204" pitchFamily="18" charset="-122"/>
                  <a:sym typeface="+mn-lt"/>
                </a:rPr>
                <a:t>PPT</a:t>
              </a:r>
              <a:r>
                <a:rPr lang="zh-CN" altLang="en-US" b="1" dirty="0">
                  <a:solidFill>
                    <a:srgbClr val="FFFFFF"/>
                  </a:solidFill>
                  <a:latin typeface="微软雅黑" panose="020B0503020204020204" pitchFamily="18" charset="-122"/>
                  <a:sym typeface="+mn-lt"/>
                </a:rPr>
                <a:t>：</a:t>
              </a:r>
              <a:r>
                <a:rPr lang="en-US" altLang="zh-CN" b="1" dirty="0" err="1">
                  <a:solidFill>
                    <a:srgbClr val="FFFFFF"/>
                  </a:solidFill>
                  <a:latin typeface="微软雅黑" panose="020B0503020204020204" pitchFamily="18" charset="-122"/>
                  <a:sym typeface="+mn-lt"/>
                </a:rPr>
                <a:t>wqx</a:t>
              </a:r>
              <a:endParaRPr lang="en-US" altLang="zh-CN" b="1" dirty="0">
                <a:solidFill>
                  <a:srgbClr val="FFFFFF"/>
                </a:solidFill>
                <a:latin typeface="微软雅黑" panose="020B0503020204020204" pitchFamily="18" charset="-122"/>
                <a:sym typeface="+mn-lt"/>
              </a:endParaRPr>
            </a:p>
          </p:txBody>
        </p:sp>
      </p:grpSp>
      <p:sp>
        <p:nvSpPr>
          <p:cNvPr id="20" name="任意多边形 21">
            <a:extLst>
              <a:ext uri="{FF2B5EF4-FFF2-40B4-BE49-F238E27FC236}">
                <a16:creationId xmlns:a16="http://schemas.microsoft.com/office/drawing/2014/main" id="{7674093E-1D1B-9539-25AA-B7EA7C12295A}"/>
              </a:ext>
            </a:extLst>
          </p:cNvPr>
          <p:cNvSpPr/>
          <p:nvPr/>
        </p:nvSpPr>
        <p:spPr>
          <a:xfrm rot="2700000">
            <a:off x="6034401" y="2500723"/>
            <a:ext cx="4353560" cy="4231886"/>
          </a:xfrm>
          <a:custGeom>
            <a:avLst/>
            <a:gdLst>
              <a:gd name="connsiteX0" fmla="*/ 0 w 4353560"/>
              <a:gd name="connsiteY0" fmla="*/ 1105934 h 4231886"/>
              <a:gd name="connsiteX1" fmla="*/ 1105935 w 4353560"/>
              <a:gd name="connsiteY1" fmla="*/ 0 h 4231886"/>
              <a:gd name="connsiteX2" fmla="*/ 3943273 w 4353560"/>
              <a:gd name="connsiteY2" fmla="*/ 0 h 4231886"/>
              <a:gd name="connsiteX3" fmla="*/ 4353560 w 4353560"/>
              <a:gd name="connsiteY3" fmla="*/ 410287 h 4231886"/>
              <a:gd name="connsiteX4" fmla="*/ 4353560 w 4353560"/>
              <a:gd name="connsiteY4" fmla="*/ 3125951 h 4231886"/>
              <a:gd name="connsiteX5" fmla="*/ 3247625 w 4353560"/>
              <a:gd name="connsiteY5" fmla="*/ 4231886 h 4231886"/>
              <a:gd name="connsiteX6" fmla="*/ 3247625 w 4353560"/>
              <a:gd name="connsiteY6" fmla="*/ 1105934 h 42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3560" h="4231886">
                <a:moveTo>
                  <a:pt x="0" y="1105934"/>
                </a:moveTo>
                <a:lnTo>
                  <a:pt x="1105935" y="0"/>
                </a:lnTo>
                <a:lnTo>
                  <a:pt x="3943273" y="0"/>
                </a:lnTo>
                <a:cubicBezTo>
                  <a:pt x="4169868" y="0"/>
                  <a:pt x="4353560" y="183692"/>
                  <a:pt x="4353560" y="410287"/>
                </a:cubicBezTo>
                <a:lnTo>
                  <a:pt x="4353560" y="3125951"/>
                </a:lnTo>
                <a:lnTo>
                  <a:pt x="3247625" y="4231886"/>
                </a:lnTo>
                <a:lnTo>
                  <a:pt x="3247625" y="110593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任意多边形 19">
            <a:extLst>
              <a:ext uri="{FF2B5EF4-FFF2-40B4-BE49-F238E27FC236}">
                <a16:creationId xmlns:a16="http://schemas.microsoft.com/office/drawing/2014/main" id="{8A82B056-8E77-3EB3-46FC-AB11E87BDC73}"/>
              </a:ext>
            </a:extLst>
          </p:cNvPr>
          <p:cNvSpPr/>
          <p:nvPr/>
        </p:nvSpPr>
        <p:spPr>
          <a:xfrm rot="2700000">
            <a:off x="5271643" y="433691"/>
            <a:ext cx="4706557" cy="47300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任意多边形 29">
            <a:extLst>
              <a:ext uri="{FF2B5EF4-FFF2-40B4-BE49-F238E27FC236}">
                <a16:creationId xmlns:a16="http://schemas.microsoft.com/office/drawing/2014/main" id="{740A5249-7281-55C5-D736-6F944A71E17B}"/>
              </a:ext>
            </a:extLst>
          </p:cNvPr>
          <p:cNvSpPr/>
          <p:nvPr/>
        </p:nvSpPr>
        <p:spPr>
          <a:xfrm rot="2700000">
            <a:off x="10732001" y="5932661"/>
            <a:ext cx="922260" cy="92686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12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13362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63729C6-8815-3EBB-7C01-C46AC4D764EF}"/>
              </a:ext>
            </a:extLst>
          </p:cNvPr>
          <p:cNvGrpSpPr/>
          <p:nvPr/>
        </p:nvGrpSpPr>
        <p:grpSpPr>
          <a:xfrm>
            <a:off x="3245537" y="1990127"/>
            <a:ext cx="5395910" cy="3023344"/>
            <a:chOff x="3442158" y="2277691"/>
            <a:chExt cx="5395910" cy="302334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25B89F9-C6D6-DC8E-5261-E45495949B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5400000">
              <a:off x="4628441" y="1091408"/>
              <a:ext cx="3023344" cy="5395910"/>
              <a:chOff x="2689" y="825"/>
              <a:chExt cx="2311" cy="330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294D416-6F3A-C1CD-9970-56793F97E0A6}"/>
                  </a:ext>
                </a:extLst>
              </p:cNvPr>
              <p:cNvSpPr/>
              <p:nvPr/>
            </p:nvSpPr>
            <p:spPr bwMode="auto">
              <a:xfrm>
                <a:off x="4311" y="1179"/>
                <a:ext cx="462" cy="2068"/>
              </a:xfrm>
              <a:custGeom>
                <a:avLst/>
                <a:gdLst>
                  <a:gd name="T0" fmla="*/ 0 w 462"/>
                  <a:gd name="T1" fmla="*/ 0 h 2068"/>
                  <a:gd name="T2" fmla="*/ 0 w 462"/>
                  <a:gd name="T3" fmla="*/ 2068 h 2068"/>
                  <a:gd name="T4" fmla="*/ 462 w 462"/>
                  <a:gd name="T5" fmla="*/ 1702 h 2068"/>
                  <a:gd name="T6" fmla="*/ 462 w 462"/>
                  <a:gd name="T7" fmla="*/ 0 h 2068"/>
                  <a:gd name="T8" fmla="*/ 0 w 462"/>
                  <a:gd name="T9" fmla="*/ 0 h 20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2068">
                    <a:moveTo>
                      <a:pt x="0" y="0"/>
                    </a:moveTo>
                    <a:lnTo>
                      <a:pt x="0" y="2068"/>
                    </a:lnTo>
                    <a:lnTo>
                      <a:pt x="462" y="1702"/>
                    </a:lnTo>
                    <a:lnTo>
                      <a:pt x="46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A5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CACA30B-0E54-CEC6-B3CE-C6524DFE91C1}"/>
                  </a:ext>
                </a:extLst>
              </p:cNvPr>
              <p:cNvSpPr/>
              <p:nvPr/>
            </p:nvSpPr>
            <p:spPr bwMode="auto">
              <a:xfrm>
                <a:off x="4311" y="1179"/>
                <a:ext cx="462" cy="2068"/>
              </a:xfrm>
              <a:custGeom>
                <a:avLst/>
                <a:gdLst>
                  <a:gd name="T0" fmla="*/ 0 w 462"/>
                  <a:gd name="T1" fmla="*/ 0 h 2068"/>
                  <a:gd name="T2" fmla="*/ 0 w 462"/>
                  <a:gd name="T3" fmla="*/ 2068 h 2068"/>
                  <a:gd name="T4" fmla="*/ 462 w 462"/>
                  <a:gd name="T5" fmla="*/ 1702 h 2068"/>
                  <a:gd name="T6" fmla="*/ 462 w 462"/>
                  <a:gd name="T7" fmla="*/ 0 h 2068"/>
                  <a:gd name="T8" fmla="*/ 0 w 462"/>
                  <a:gd name="T9" fmla="*/ 0 h 20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2068">
                    <a:moveTo>
                      <a:pt x="0" y="0"/>
                    </a:moveTo>
                    <a:lnTo>
                      <a:pt x="0" y="2068"/>
                    </a:lnTo>
                    <a:lnTo>
                      <a:pt x="462" y="1702"/>
                    </a:lnTo>
                    <a:lnTo>
                      <a:pt x="46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2F949AA-BD3B-E844-3363-EADB8A211875}"/>
                  </a:ext>
                </a:extLst>
              </p:cNvPr>
              <p:cNvSpPr/>
              <p:nvPr/>
            </p:nvSpPr>
            <p:spPr bwMode="auto">
              <a:xfrm>
                <a:off x="4084" y="825"/>
                <a:ext cx="916" cy="395"/>
              </a:xfrm>
              <a:custGeom>
                <a:avLst/>
                <a:gdLst>
                  <a:gd name="T0" fmla="*/ 458 w 916"/>
                  <a:gd name="T1" fmla="*/ 0 h 395"/>
                  <a:gd name="T2" fmla="*/ 916 w 916"/>
                  <a:gd name="T3" fmla="*/ 395 h 395"/>
                  <a:gd name="T4" fmla="*/ 458 w 916"/>
                  <a:gd name="T5" fmla="*/ 395 h 395"/>
                  <a:gd name="T6" fmla="*/ 0 w 916"/>
                  <a:gd name="T7" fmla="*/ 395 h 395"/>
                  <a:gd name="T8" fmla="*/ 458 w 916"/>
                  <a:gd name="T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6" h="395">
                    <a:moveTo>
                      <a:pt x="458" y="0"/>
                    </a:moveTo>
                    <a:lnTo>
                      <a:pt x="916" y="395"/>
                    </a:lnTo>
                    <a:lnTo>
                      <a:pt x="458" y="395"/>
                    </a:lnTo>
                    <a:lnTo>
                      <a:pt x="0" y="395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rgbClr val="A6A5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F3E257D-0C6A-DB91-CDB2-01FB2C40FC6A}"/>
                  </a:ext>
                </a:extLst>
              </p:cNvPr>
              <p:cNvSpPr/>
              <p:nvPr/>
            </p:nvSpPr>
            <p:spPr bwMode="auto">
              <a:xfrm>
                <a:off x="4084" y="825"/>
                <a:ext cx="916" cy="395"/>
              </a:xfrm>
              <a:custGeom>
                <a:avLst/>
                <a:gdLst>
                  <a:gd name="T0" fmla="*/ 458 w 916"/>
                  <a:gd name="T1" fmla="*/ 0 h 395"/>
                  <a:gd name="T2" fmla="*/ 916 w 916"/>
                  <a:gd name="T3" fmla="*/ 395 h 395"/>
                  <a:gd name="T4" fmla="*/ 458 w 916"/>
                  <a:gd name="T5" fmla="*/ 395 h 395"/>
                  <a:gd name="T6" fmla="*/ 0 w 916"/>
                  <a:gd name="T7" fmla="*/ 395 h 395"/>
                  <a:gd name="T8" fmla="*/ 458 w 916"/>
                  <a:gd name="T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6" h="395">
                    <a:moveTo>
                      <a:pt x="458" y="0"/>
                    </a:moveTo>
                    <a:lnTo>
                      <a:pt x="916" y="395"/>
                    </a:lnTo>
                    <a:lnTo>
                      <a:pt x="458" y="395"/>
                    </a:lnTo>
                    <a:lnTo>
                      <a:pt x="0" y="395"/>
                    </a:lnTo>
                    <a:lnTo>
                      <a:pt x="45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AC121B1-05E4-0B44-F8D9-21EA2C529BEC}"/>
                  </a:ext>
                </a:extLst>
              </p:cNvPr>
              <p:cNvSpPr/>
              <p:nvPr/>
            </p:nvSpPr>
            <p:spPr bwMode="auto">
              <a:xfrm>
                <a:off x="4084" y="825"/>
                <a:ext cx="458" cy="395"/>
              </a:xfrm>
              <a:custGeom>
                <a:avLst/>
                <a:gdLst>
                  <a:gd name="T0" fmla="*/ 458 w 458"/>
                  <a:gd name="T1" fmla="*/ 0 h 395"/>
                  <a:gd name="T2" fmla="*/ 0 w 458"/>
                  <a:gd name="T3" fmla="*/ 395 h 395"/>
                  <a:gd name="T4" fmla="*/ 227 w 458"/>
                  <a:gd name="T5" fmla="*/ 395 h 395"/>
                  <a:gd name="T6" fmla="*/ 0 w 458"/>
                  <a:gd name="T7" fmla="*/ 395 h 395"/>
                  <a:gd name="T8" fmla="*/ 210 w 458"/>
                  <a:gd name="T9" fmla="*/ 214 h 395"/>
                  <a:gd name="T10" fmla="*/ 458 w 458"/>
                  <a:gd name="T11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8" h="395">
                    <a:moveTo>
                      <a:pt x="458" y="0"/>
                    </a:moveTo>
                    <a:lnTo>
                      <a:pt x="0" y="395"/>
                    </a:lnTo>
                    <a:lnTo>
                      <a:pt x="227" y="395"/>
                    </a:lnTo>
                    <a:lnTo>
                      <a:pt x="0" y="395"/>
                    </a:lnTo>
                    <a:lnTo>
                      <a:pt x="210" y="214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rgbClr val="A6A5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012AB11E-9981-D3F5-860E-11EDF3136533}"/>
                  </a:ext>
                </a:extLst>
              </p:cNvPr>
              <p:cNvSpPr/>
              <p:nvPr/>
            </p:nvSpPr>
            <p:spPr bwMode="auto">
              <a:xfrm>
                <a:off x="4084" y="825"/>
                <a:ext cx="458" cy="395"/>
              </a:xfrm>
              <a:custGeom>
                <a:avLst/>
                <a:gdLst>
                  <a:gd name="T0" fmla="*/ 458 w 458"/>
                  <a:gd name="T1" fmla="*/ 0 h 395"/>
                  <a:gd name="T2" fmla="*/ 0 w 458"/>
                  <a:gd name="T3" fmla="*/ 395 h 395"/>
                  <a:gd name="T4" fmla="*/ 227 w 458"/>
                  <a:gd name="T5" fmla="*/ 395 h 395"/>
                  <a:gd name="T6" fmla="*/ 0 w 458"/>
                  <a:gd name="T7" fmla="*/ 395 h 395"/>
                  <a:gd name="T8" fmla="*/ 210 w 458"/>
                  <a:gd name="T9" fmla="*/ 214 h 395"/>
                  <a:gd name="T10" fmla="*/ 458 w 458"/>
                  <a:gd name="T11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8" h="395">
                    <a:moveTo>
                      <a:pt x="458" y="0"/>
                    </a:moveTo>
                    <a:lnTo>
                      <a:pt x="0" y="395"/>
                    </a:lnTo>
                    <a:lnTo>
                      <a:pt x="227" y="395"/>
                    </a:lnTo>
                    <a:lnTo>
                      <a:pt x="0" y="395"/>
                    </a:lnTo>
                    <a:lnTo>
                      <a:pt x="210" y="214"/>
                    </a:lnTo>
                    <a:lnTo>
                      <a:pt x="45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5" name="Freeform: Shape 13">
                <a:extLst>
                  <a:ext uri="{FF2B5EF4-FFF2-40B4-BE49-F238E27FC236}">
                    <a16:creationId xmlns:a16="http://schemas.microsoft.com/office/drawing/2014/main" id="{1FF875F6-5583-6767-A57D-E7C7942B5FA0}"/>
                  </a:ext>
                </a:extLst>
              </p:cNvPr>
              <p:cNvSpPr/>
              <p:nvPr/>
            </p:nvSpPr>
            <p:spPr bwMode="auto">
              <a:xfrm>
                <a:off x="4542" y="825"/>
                <a:ext cx="458" cy="395"/>
              </a:xfrm>
              <a:custGeom>
                <a:avLst/>
                <a:gdLst>
                  <a:gd name="T0" fmla="*/ 0 w 458"/>
                  <a:gd name="T1" fmla="*/ 0 h 395"/>
                  <a:gd name="T2" fmla="*/ 0 w 458"/>
                  <a:gd name="T3" fmla="*/ 0 h 395"/>
                  <a:gd name="T4" fmla="*/ 458 w 458"/>
                  <a:gd name="T5" fmla="*/ 395 h 395"/>
                  <a:gd name="T6" fmla="*/ 458 w 458"/>
                  <a:gd name="T7" fmla="*/ 395 h 395"/>
                  <a:gd name="T8" fmla="*/ 0 w 458"/>
                  <a:gd name="T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395">
                    <a:moveTo>
                      <a:pt x="0" y="0"/>
                    </a:moveTo>
                    <a:lnTo>
                      <a:pt x="0" y="0"/>
                    </a:lnTo>
                    <a:lnTo>
                      <a:pt x="458" y="395"/>
                    </a:lnTo>
                    <a:lnTo>
                      <a:pt x="458" y="3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AD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6" name="Freeform: Shape 14">
                <a:extLst>
                  <a:ext uri="{FF2B5EF4-FFF2-40B4-BE49-F238E27FC236}">
                    <a16:creationId xmlns:a16="http://schemas.microsoft.com/office/drawing/2014/main" id="{7DD52815-6EE6-5C8E-F823-C984CDD6D862}"/>
                  </a:ext>
                </a:extLst>
              </p:cNvPr>
              <p:cNvSpPr/>
              <p:nvPr/>
            </p:nvSpPr>
            <p:spPr bwMode="auto">
              <a:xfrm>
                <a:off x="4542" y="825"/>
                <a:ext cx="458" cy="395"/>
              </a:xfrm>
              <a:custGeom>
                <a:avLst/>
                <a:gdLst>
                  <a:gd name="T0" fmla="*/ 0 w 458"/>
                  <a:gd name="T1" fmla="*/ 0 h 395"/>
                  <a:gd name="T2" fmla="*/ 0 w 458"/>
                  <a:gd name="T3" fmla="*/ 0 h 395"/>
                  <a:gd name="T4" fmla="*/ 458 w 458"/>
                  <a:gd name="T5" fmla="*/ 395 h 395"/>
                  <a:gd name="T6" fmla="*/ 458 w 458"/>
                  <a:gd name="T7" fmla="*/ 395 h 395"/>
                  <a:gd name="T8" fmla="*/ 0 w 458"/>
                  <a:gd name="T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395">
                    <a:moveTo>
                      <a:pt x="0" y="0"/>
                    </a:moveTo>
                    <a:lnTo>
                      <a:pt x="0" y="0"/>
                    </a:lnTo>
                    <a:lnTo>
                      <a:pt x="458" y="395"/>
                    </a:lnTo>
                    <a:lnTo>
                      <a:pt x="458" y="39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7" name="Freeform: Shape 15">
                <a:extLst>
                  <a:ext uri="{FF2B5EF4-FFF2-40B4-BE49-F238E27FC236}">
                    <a16:creationId xmlns:a16="http://schemas.microsoft.com/office/drawing/2014/main" id="{134CB119-0451-FFE9-90B8-C606725A7242}"/>
                  </a:ext>
                </a:extLst>
              </p:cNvPr>
              <p:cNvSpPr/>
              <p:nvPr/>
            </p:nvSpPr>
            <p:spPr bwMode="auto">
              <a:xfrm>
                <a:off x="4311" y="1220"/>
                <a:ext cx="462" cy="2027"/>
              </a:xfrm>
              <a:custGeom>
                <a:avLst/>
                <a:gdLst>
                  <a:gd name="T0" fmla="*/ 462 w 462"/>
                  <a:gd name="T1" fmla="*/ 0 h 2027"/>
                  <a:gd name="T2" fmla="*/ 231 w 462"/>
                  <a:gd name="T3" fmla="*/ 0 h 2027"/>
                  <a:gd name="T4" fmla="*/ 0 w 462"/>
                  <a:gd name="T5" fmla="*/ 0 h 2027"/>
                  <a:gd name="T6" fmla="*/ 0 w 462"/>
                  <a:gd name="T7" fmla="*/ 2027 h 2027"/>
                  <a:gd name="T8" fmla="*/ 462 w 462"/>
                  <a:gd name="T9" fmla="*/ 1661 h 2027"/>
                  <a:gd name="T10" fmla="*/ 462 w 462"/>
                  <a:gd name="T11" fmla="*/ 0 h 2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2" h="2027">
                    <a:moveTo>
                      <a:pt x="462" y="0"/>
                    </a:moveTo>
                    <a:lnTo>
                      <a:pt x="231" y="0"/>
                    </a:lnTo>
                    <a:lnTo>
                      <a:pt x="0" y="0"/>
                    </a:lnTo>
                    <a:lnTo>
                      <a:pt x="0" y="2027"/>
                    </a:lnTo>
                    <a:lnTo>
                      <a:pt x="462" y="1661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8" name="Freeform: Shape 16">
                <a:extLst>
                  <a:ext uri="{FF2B5EF4-FFF2-40B4-BE49-F238E27FC236}">
                    <a16:creationId xmlns:a16="http://schemas.microsoft.com/office/drawing/2014/main" id="{D78B4E24-8BFB-8E99-7231-A0C7B4CBD910}"/>
                  </a:ext>
                </a:extLst>
              </p:cNvPr>
              <p:cNvSpPr/>
              <p:nvPr/>
            </p:nvSpPr>
            <p:spPr bwMode="auto">
              <a:xfrm>
                <a:off x="4311" y="1220"/>
                <a:ext cx="462" cy="2027"/>
              </a:xfrm>
              <a:custGeom>
                <a:avLst/>
                <a:gdLst>
                  <a:gd name="T0" fmla="*/ 462 w 462"/>
                  <a:gd name="T1" fmla="*/ 0 h 2027"/>
                  <a:gd name="T2" fmla="*/ 231 w 462"/>
                  <a:gd name="T3" fmla="*/ 0 h 2027"/>
                  <a:gd name="T4" fmla="*/ 0 w 462"/>
                  <a:gd name="T5" fmla="*/ 0 h 2027"/>
                  <a:gd name="T6" fmla="*/ 0 w 462"/>
                  <a:gd name="T7" fmla="*/ 2027 h 2027"/>
                  <a:gd name="T8" fmla="*/ 462 w 462"/>
                  <a:gd name="T9" fmla="*/ 1661 h 2027"/>
                  <a:gd name="T10" fmla="*/ 462 w 462"/>
                  <a:gd name="T11" fmla="*/ 0 h 2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2" h="2027">
                    <a:moveTo>
                      <a:pt x="462" y="0"/>
                    </a:moveTo>
                    <a:lnTo>
                      <a:pt x="231" y="0"/>
                    </a:lnTo>
                    <a:lnTo>
                      <a:pt x="0" y="0"/>
                    </a:lnTo>
                    <a:lnTo>
                      <a:pt x="0" y="2027"/>
                    </a:lnTo>
                    <a:lnTo>
                      <a:pt x="462" y="1661"/>
                    </a:lnTo>
                    <a:lnTo>
                      <a:pt x="46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9" name="Freeform: Shape 17">
                <a:extLst>
                  <a:ext uri="{FF2B5EF4-FFF2-40B4-BE49-F238E27FC236}">
                    <a16:creationId xmlns:a16="http://schemas.microsoft.com/office/drawing/2014/main" id="{ABFB273C-2916-1B7E-4E06-1FDE390051EB}"/>
                  </a:ext>
                </a:extLst>
              </p:cNvPr>
              <p:cNvSpPr/>
              <p:nvPr/>
            </p:nvSpPr>
            <p:spPr bwMode="auto">
              <a:xfrm>
                <a:off x="4084" y="825"/>
                <a:ext cx="916" cy="395"/>
              </a:xfrm>
              <a:custGeom>
                <a:avLst/>
                <a:gdLst>
                  <a:gd name="T0" fmla="*/ 458 w 916"/>
                  <a:gd name="T1" fmla="*/ 0 h 395"/>
                  <a:gd name="T2" fmla="*/ 458 w 916"/>
                  <a:gd name="T3" fmla="*/ 0 h 395"/>
                  <a:gd name="T4" fmla="*/ 210 w 916"/>
                  <a:gd name="T5" fmla="*/ 214 h 395"/>
                  <a:gd name="T6" fmla="*/ 0 w 916"/>
                  <a:gd name="T7" fmla="*/ 395 h 395"/>
                  <a:gd name="T8" fmla="*/ 227 w 916"/>
                  <a:gd name="T9" fmla="*/ 395 h 395"/>
                  <a:gd name="T10" fmla="*/ 458 w 916"/>
                  <a:gd name="T11" fmla="*/ 395 h 395"/>
                  <a:gd name="T12" fmla="*/ 689 w 916"/>
                  <a:gd name="T13" fmla="*/ 395 h 395"/>
                  <a:gd name="T14" fmla="*/ 916 w 916"/>
                  <a:gd name="T15" fmla="*/ 395 h 395"/>
                  <a:gd name="T16" fmla="*/ 458 w 916"/>
                  <a:gd name="T17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6" h="395">
                    <a:moveTo>
                      <a:pt x="458" y="0"/>
                    </a:moveTo>
                    <a:lnTo>
                      <a:pt x="458" y="0"/>
                    </a:lnTo>
                    <a:lnTo>
                      <a:pt x="210" y="214"/>
                    </a:lnTo>
                    <a:lnTo>
                      <a:pt x="0" y="395"/>
                    </a:lnTo>
                    <a:lnTo>
                      <a:pt x="227" y="395"/>
                    </a:lnTo>
                    <a:lnTo>
                      <a:pt x="458" y="395"/>
                    </a:lnTo>
                    <a:lnTo>
                      <a:pt x="689" y="395"/>
                    </a:lnTo>
                    <a:lnTo>
                      <a:pt x="916" y="395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20" name="Freeform: Shape 18">
                <a:extLst>
                  <a:ext uri="{FF2B5EF4-FFF2-40B4-BE49-F238E27FC236}">
                    <a16:creationId xmlns:a16="http://schemas.microsoft.com/office/drawing/2014/main" id="{E41EF183-8D22-077B-0C80-7184D734D503}"/>
                  </a:ext>
                </a:extLst>
              </p:cNvPr>
              <p:cNvSpPr/>
              <p:nvPr/>
            </p:nvSpPr>
            <p:spPr bwMode="auto">
              <a:xfrm>
                <a:off x="4084" y="825"/>
                <a:ext cx="916" cy="395"/>
              </a:xfrm>
              <a:custGeom>
                <a:avLst/>
                <a:gdLst>
                  <a:gd name="T0" fmla="*/ 458 w 916"/>
                  <a:gd name="T1" fmla="*/ 0 h 395"/>
                  <a:gd name="T2" fmla="*/ 458 w 916"/>
                  <a:gd name="T3" fmla="*/ 0 h 395"/>
                  <a:gd name="T4" fmla="*/ 210 w 916"/>
                  <a:gd name="T5" fmla="*/ 214 h 395"/>
                  <a:gd name="T6" fmla="*/ 0 w 916"/>
                  <a:gd name="T7" fmla="*/ 395 h 395"/>
                  <a:gd name="T8" fmla="*/ 227 w 916"/>
                  <a:gd name="T9" fmla="*/ 395 h 395"/>
                  <a:gd name="T10" fmla="*/ 458 w 916"/>
                  <a:gd name="T11" fmla="*/ 395 h 395"/>
                  <a:gd name="T12" fmla="*/ 689 w 916"/>
                  <a:gd name="T13" fmla="*/ 395 h 395"/>
                  <a:gd name="T14" fmla="*/ 916 w 916"/>
                  <a:gd name="T15" fmla="*/ 395 h 395"/>
                  <a:gd name="T16" fmla="*/ 458 w 916"/>
                  <a:gd name="T17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6" h="395">
                    <a:moveTo>
                      <a:pt x="458" y="0"/>
                    </a:moveTo>
                    <a:lnTo>
                      <a:pt x="458" y="0"/>
                    </a:lnTo>
                    <a:lnTo>
                      <a:pt x="210" y="214"/>
                    </a:lnTo>
                    <a:lnTo>
                      <a:pt x="0" y="395"/>
                    </a:lnTo>
                    <a:lnTo>
                      <a:pt x="227" y="395"/>
                    </a:lnTo>
                    <a:lnTo>
                      <a:pt x="458" y="395"/>
                    </a:lnTo>
                    <a:lnTo>
                      <a:pt x="689" y="395"/>
                    </a:lnTo>
                    <a:lnTo>
                      <a:pt x="916" y="395"/>
                    </a:lnTo>
                    <a:lnTo>
                      <a:pt x="45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21" name="Freeform: Shape 19">
                <a:extLst>
                  <a:ext uri="{FF2B5EF4-FFF2-40B4-BE49-F238E27FC236}">
                    <a16:creationId xmlns:a16="http://schemas.microsoft.com/office/drawing/2014/main" id="{070BFACE-5020-7CB0-6225-EE56DD92F82B}"/>
                  </a:ext>
                </a:extLst>
              </p:cNvPr>
              <p:cNvSpPr/>
              <p:nvPr/>
            </p:nvSpPr>
            <p:spPr bwMode="auto">
              <a:xfrm>
                <a:off x="3844" y="1950"/>
                <a:ext cx="467" cy="1532"/>
              </a:xfrm>
              <a:custGeom>
                <a:avLst/>
                <a:gdLst>
                  <a:gd name="T0" fmla="*/ 0 w 467"/>
                  <a:gd name="T1" fmla="*/ 1532 h 1532"/>
                  <a:gd name="T2" fmla="*/ 0 w 467"/>
                  <a:gd name="T3" fmla="*/ 0 h 1532"/>
                  <a:gd name="T4" fmla="*/ 467 w 467"/>
                  <a:gd name="T5" fmla="*/ 366 h 1532"/>
                  <a:gd name="T6" fmla="*/ 467 w 467"/>
                  <a:gd name="T7" fmla="*/ 1532 h 1532"/>
                  <a:gd name="T8" fmla="*/ 0 w 467"/>
                  <a:gd name="T9" fmla="*/ 1532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7" h="1532">
                    <a:moveTo>
                      <a:pt x="0" y="1532"/>
                    </a:moveTo>
                    <a:lnTo>
                      <a:pt x="0" y="0"/>
                    </a:lnTo>
                    <a:lnTo>
                      <a:pt x="467" y="366"/>
                    </a:lnTo>
                    <a:lnTo>
                      <a:pt x="467" y="1532"/>
                    </a:lnTo>
                    <a:lnTo>
                      <a:pt x="0" y="1532"/>
                    </a:lnTo>
                    <a:close/>
                  </a:path>
                </a:pathLst>
              </a:custGeom>
              <a:solidFill>
                <a:srgbClr val="A6A5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22" name="Freeform: Shape 20">
                <a:extLst>
                  <a:ext uri="{FF2B5EF4-FFF2-40B4-BE49-F238E27FC236}">
                    <a16:creationId xmlns:a16="http://schemas.microsoft.com/office/drawing/2014/main" id="{732D84D8-DB4B-4285-C5F0-14D93038710D}"/>
                  </a:ext>
                </a:extLst>
              </p:cNvPr>
              <p:cNvSpPr/>
              <p:nvPr/>
            </p:nvSpPr>
            <p:spPr bwMode="auto">
              <a:xfrm>
                <a:off x="3844" y="1950"/>
                <a:ext cx="467" cy="1532"/>
              </a:xfrm>
              <a:custGeom>
                <a:avLst/>
                <a:gdLst>
                  <a:gd name="T0" fmla="*/ 0 w 467"/>
                  <a:gd name="T1" fmla="*/ 1532 h 1532"/>
                  <a:gd name="T2" fmla="*/ 0 w 467"/>
                  <a:gd name="T3" fmla="*/ 0 h 1532"/>
                  <a:gd name="T4" fmla="*/ 467 w 467"/>
                  <a:gd name="T5" fmla="*/ 366 h 1532"/>
                  <a:gd name="T6" fmla="*/ 467 w 467"/>
                  <a:gd name="T7" fmla="*/ 1532 h 1532"/>
                  <a:gd name="T8" fmla="*/ 0 w 467"/>
                  <a:gd name="T9" fmla="*/ 1532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7" h="1532">
                    <a:moveTo>
                      <a:pt x="0" y="1532"/>
                    </a:moveTo>
                    <a:lnTo>
                      <a:pt x="0" y="0"/>
                    </a:lnTo>
                    <a:lnTo>
                      <a:pt x="467" y="366"/>
                    </a:lnTo>
                    <a:lnTo>
                      <a:pt x="467" y="1532"/>
                    </a:lnTo>
                    <a:lnTo>
                      <a:pt x="0" y="153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23" name="Freeform: Shape 21">
                <a:extLst>
                  <a:ext uri="{FF2B5EF4-FFF2-40B4-BE49-F238E27FC236}">
                    <a16:creationId xmlns:a16="http://schemas.microsoft.com/office/drawing/2014/main" id="{10916C05-DBCC-EE9C-4428-EBE602E280D5}"/>
                  </a:ext>
                </a:extLst>
              </p:cNvPr>
              <p:cNvSpPr/>
              <p:nvPr/>
            </p:nvSpPr>
            <p:spPr bwMode="auto">
              <a:xfrm>
                <a:off x="3617" y="3441"/>
                <a:ext cx="917" cy="396"/>
              </a:xfrm>
              <a:custGeom>
                <a:avLst/>
                <a:gdLst>
                  <a:gd name="T0" fmla="*/ 458 w 917"/>
                  <a:gd name="T1" fmla="*/ 396 h 396"/>
                  <a:gd name="T2" fmla="*/ 917 w 917"/>
                  <a:gd name="T3" fmla="*/ 0 h 396"/>
                  <a:gd name="T4" fmla="*/ 458 w 917"/>
                  <a:gd name="T5" fmla="*/ 0 h 396"/>
                  <a:gd name="T6" fmla="*/ 0 w 917"/>
                  <a:gd name="T7" fmla="*/ 0 h 396"/>
                  <a:gd name="T8" fmla="*/ 458 w 917"/>
                  <a:gd name="T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7" h="396">
                    <a:moveTo>
                      <a:pt x="458" y="396"/>
                    </a:moveTo>
                    <a:lnTo>
                      <a:pt x="917" y="0"/>
                    </a:lnTo>
                    <a:lnTo>
                      <a:pt x="458" y="0"/>
                    </a:lnTo>
                    <a:lnTo>
                      <a:pt x="0" y="0"/>
                    </a:lnTo>
                    <a:lnTo>
                      <a:pt x="458" y="39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24" name="Freeform: Shape 22">
                <a:extLst>
                  <a:ext uri="{FF2B5EF4-FFF2-40B4-BE49-F238E27FC236}">
                    <a16:creationId xmlns:a16="http://schemas.microsoft.com/office/drawing/2014/main" id="{86DDAE7B-6BC8-3E6A-7FC4-1A85436F70BE}"/>
                  </a:ext>
                </a:extLst>
              </p:cNvPr>
              <p:cNvSpPr/>
              <p:nvPr/>
            </p:nvSpPr>
            <p:spPr bwMode="auto">
              <a:xfrm>
                <a:off x="3617" y="3441"/>
                <a:ext cx="917" cy="396"/>
              </a:xfrm>
              <a:custGeom>
                <a:avLst/>
                <a:gdLst>
                  <a:gd name="T0" fmla="*/ 458 w 917"/>
                  <a:gd name="T1" fmla="*/ 396 h 396"/>
                  <a:gd name="T2" fmla="*/ 917 w 917"/>
                  <a:gd name="T3" fmla="*/ 0 h 396"/>
                  <a:gd name="T4" fmla="*/ 458 w 917"/>
                  <a:gd name="T5" fmla="*/ 0 h 396"/>
                  <a:gd name="T6" fmla="*/ 0 w 917"/>
                  <a:gd name="T7" fmla="*/ 0 h 396"/>
                  <a:gd name="T8" fmla="*/ 458 w 917"/>
                  <a:gd name="T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7" h="396">
                    <a:moveTo>
                      <a:pt x="458" y="396"/>
                    </a:moveTo>
                    <a:lnTo>
                      <a:pt x="917" y="0"/>
                    </a:lnTo>
                    <a:lnTo>
                      <a:pt x="458" y="0"/>
                    </a:lnTo>
                    <a:lnTo>
                      <a:pt x="0" y="0"/>
                    </a:lnTo>
                    <a:lnTo>
                      <a:pt x="458" y="39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25" name="Freeform: Shape 23">
                <a:extLst>
                  <a:ext uri="{FF2B5EF4-FFF2-40B4-BE49-F238E27FC236}">
                    <a16:creationId xmlns:a16="http://schemas.microsoft.com/office/drawing/2014/main" id="{3B3BF3AD-D327-FC87-6FCC-60A51E252A2F}"/>
                  </a:ext>
                </a:extLst>
              </p:cNvPr>
              <p:cNvSpPr/>
              <p:nvPr/>
            </p:nvSpPr>
            <p:spPr bwMode="auto">
              <a:xfrm>
                <a:off x="3617" y="3441"/>
                <a:ext cx="917" cy="396"/>
              </a:xfrm>
              <a:custGeom>
                <a:avLst/>
                <a:gdLst>
                  <a:gd name="T0" fmla="*/ 917 w 917"/>
                  <a:gd name="T1" fmla="*/ 0 h 396"/>
                  <a:gd name="T2" fmla="*/ 917 w 917"/>
                  <a:gd name="T3" fmla="*/ 0 h 396"/>
                  <a:gd name="T4" fmla="*/ 458 w 917"/>
                  <a:gd name="T5" fmla="*/ 396 h 396"/>
                  <a:gd name="T6" fmla="*/ 0 w 917"/>
                  <a:gd name="T7" fmla="*/ 0 h 396"/>
                  <a:gd name="T8" fmla="*/ 0 w 917"/>
                  <a:gd name="T9" fmla="*/ 0 h 396"/>
                  <a:gd name="T10" fmla="*/ 458 w 917"/>
                  <a:gd name="T11" fmla="*/ 396 h 396"/>
                  <a:gd name="T12" fmla="*/ 917 w 917"/>
                  <a:gd name="T1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7" h="396">
                    <a:moveTo>
                      <a:pt x="917" y="0"/>
                    </a:moveTo>
                    <a:lnTo>
                      <a:pt x="917" y="0"/>
                    </a:lnTo>
                    <a:lnTo>
                      <a:pt x="458" y="39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58" y="396"/>
                    </a:lnTo>
                    <a:lnTo>
                      <a:pt x="917" y="0"/>
                    </a:lnTo>
                    <a:close/>
                  </a:path>
                </a:pathLst>
              </a:custGeom>
              <a:solidFill>
                <a:srgbClr val="A6A5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26" name="Freeform: Shape 24">
                <a:extLst>
                  <a:ext uri="{FF2B5EF4-FFF2-40B4-BE49-F238E27FC236}">
                    <a16:creationId xmlns:a16="http://schemas.microsoft.com/office/drawing/2014/main" id="{6C42157E-58A8-E070-6A18-5361F29A5176}"/>
                  </a:ext>
                </a:extLst>
              </p:cNvPr>
              <p:cNvSpPr/>
              <p:nvPr/>
            </p:nvSpPr>
            <p:spPr bwMode="auto">
              <a:xfrm>
                <a:off x="3617" y="3441"/>
                <a:ext cx="917" cy="396"/>
              </a:xfrm>
              <a:custGeom>
                <a:avLst/>
                <a:gdLst>
                  <a:gd name="T0" fmla="*/ 917 w 917"/>
                  <a:gd name="T1" fmla="*/ 0 h 396"/>
                  <a:gd name="T2" fmla="*/ 917 w 917"/>
                  <a:gd name="T3" fmla="*/ 0 h 396"/>
                  <a:gd name="T4" fmla="*/ 458 w 917"/>
                  <a:gd name="T5" fmla="*/ 396 h 396"/>
                  <a:gd name="T6" fmla="*/ 0 w 917"/>
                  <a:gd name="T7" fmla="*/ 0 h 396"/>
                  <a:gd name="T8" fmla="*/ 0 w 917"/>
                  <a:gd name="T9" fmla="*/ 0 h 396"/>
                  <a:gd name="T10" fmla="*/ 458 w 917"/>
                  <a:gd name="T11" fmla="*/ 396 h 396"/>
                  <a:gd name="T12" fmla="*/ 917 w 917"/>
                  <a:gd name="T1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7" h="396">
                    <a:moveTo>
                      <a:pt x="917" y="0"/>
                    </a:moveTo>
                    <a:lnTo>
                      <a:pt x="917" y="0"/>
                    </a:lnTo>
                    <a:lnTo>
                      <a:pt x="458" y="39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58" y="396"/>
                    </a:lnTo>
                    <a:lnTo>
                      <a:pt x="9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27" name="Freeform: Shape 25">
                <a:extLst>
                  <a:ext uri="{FF2B5EF4-FFF2-40B4-BE49-F238E27FC236}">
                    <a16:creationId xmlns:a16="http://schemas.microsoft.com/office/drawing/2014/main" id="{F6E6E11D-E3B2-2232-2F25-1512E88EBB28}"/>
                  </a:ext>
                </a:extLst>
              </p:cNvPr>
              <p:cNvSpPr/>
              <p:nvPr/>
            </p:nvSpPr>
            <p:spPr bwMode="auto">
              <a:xfrm>
                <a:off x="3617" y="1950"/>
                <a:ext cx="917" cy="1491"/>
              </a:xfrm>
              <a:custGeom>
                <a:avLst/>
                <a:gdLst>
                  <a:gd name="T0" fmla="*/ 227 w 917"/>
                  <a:gd name="T1" fmla="*/ 1491 h 1491"/>
                  <a:gd name="T2" fmla="*/ 0 w 917"/>
                  <a:gd name="T3" fmla="*/ 1491 h 1491"/>
                  <a:gd name="T4" fmla="*/ 227 w 917"/>
                  <a:gd name="T5" fmla="*/ 1491 h 1491"/>
                  <a:gd name="T6" fmla="*/ 227 w 917"/>
                  <a:gd name="T7" fmla="*/ 1491 h 1491"/>
                  <a:gd name="T8" fmla="*/ 227 w 917"/>
                  <a:gd name="T9" fmla="*/ 0 h 1491"/>
                  <a:gd name="T10" fmla="*/ 227 w 917"/>
                  <a:gd name="T11" fmla="*/ 0 h 1491"/>
                  <a:gd name="T12" fmla="*/ 694 w 917"/>
                  <a:gd name="T13" fmla="*/ 366 h 1491"/>
                  <a:gd name="T14" fmla="*/ 694 w 917"/>
                  <a:gd name="T15" fmla="*/ 1491 h 1491"/>
                  <a:gd name="T16" fmla="*/ 917 w 917"/>
                  <a:gd name="T17" fmla="*/ 1491 h 1491"/>
                  <a:gd name="T18" fmla="*/ 917 w 917"/>
                  <a:gd name="T19" fmla="*/ 1491 h 1491"/>
                  <a:gd name="T20" fmla="*/ 694 w 917"/>
                  <a:gd name="T21" fmla="*/ 1491 h 1491"/>
                  <a:gd name="T22" fmla="*/ 694 w 917"/>
                  <a:gd name="T23" fmla="*/ 366 h 1491"/>
                  <a:gd name="T24" fmla="*/ 227 w 917"/>
                  <a:gd name="T25" fmla="*/ 0 h 1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7" h="1491">
                    <a:moveTo>
                      <a:pt x="227" y="1491"/>
                    </a:moveTo>
                    <a:lnTo>
                      <a:pt x="0" y="1491"/>
                    </a:lnTo>
                    <a:lnTo>
                      <a:pt x="227" y="1491"/>
                    </a:lnTo>
                    <a:lnTo>
                      <a:pt x="227" y="1491"/>
                    </a:lnTo>
                    <a:close/>
                    <a:moveTo>
                      <a:pt x="227" y="0"/>
                    </a:moveTo>
                    <a:lnTo>
                      <a:pt x="227" y="0"/>
                    </a:lnTo>
                    <a:lnTo>
                      <a:pt x="694" y="366"/>
                    </a:lnTo>
                    <a:lnTo>
                      <a:pt x="694" y="1491"/>
                    </a:lnTo>
                    <a:lnTo>
                      <a:pt x="917" y="1491"/>
                    </a:lnTo>
                    <a:lnTo>
                      <a:pt x="917" y="1491"/>
                    </a:lnTo>
                    <a:lnTo>
                      <a:pt x="694" y="1491"/>
                    </a:lnTo>
                    <a:lnTo>
                      <a:pt x="694" y="366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A6A5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28" name="Freeform: Shape 26">
                <a:extLst>
                  <a:ext uri="{FF2B5EF4-FFF2-40B4-BE49-F238E27FC236}">
                    <a16:creationId xmlns:a16="http://schemas.microsoft.com/office/drawing/2014/main" id="{55FF1B2A-3873-44EC-7B86-284F81889015}"/>
                  </a:ext>
                </a:extLst>
              </p:cNvPr>
              <p:cNvSpPr/>
              <p:nvPr/>
            </p:nvSpPr>
            <p:spPr bwMode="auto">
              <a:xfrm>
                <a:off x="3617" y="1950"/>
                <a:ext cx="917" cy="1491"/>
              </a:xfrm>
              <a:custGeom>
                <a:avLst/>
                <a:gdLst>
                  <a:gd name="T0" fmla="*/ 227 w 917"/>
                  <a:gd name="T1" fmla="*/ 1491 h 1491"/>
                  <a:gd name="T2" fmla="*/ 0 w 917"/>
                  <a:gd name="T3" fmla="*/ 1491 h 1491"/>
                  <a:gd name="T4" fmla="*/ 227 w 917"/>
                  <a:gd name="T5" fmla="*/ 1491 h 1491"/>
                  <a:gd name="T6" fmla="*/ 227 w 917"/>
                  <a:gd name="T7" fmla="*/ 1491 h 1491"/>
                  <a:gd name="T8" fmla="*/ 227 w 917"/>
                  <a:gd name="T9" fmla="*/ 0 h 1491"/>
                  <a:gd name="T10" fmla="*/ 227 w 917"/>
                  <a:gd name="T11" fmla="*/ 0 h 1491"/>
                  <a:gd name="T12" fmla="*/ 694 w 917"/>
                  <a:gd name="T13" fmla="*/ 366 h 1491"/>
                  <a:gd name="T14" fmla="*/ 694 w 917"/>
                  <a:gd name="T15" fmla="*/ 1491 h 1491"/>
                  <a:gd name="T16" fmla="*/ 917 w 917"/>
                  <a:gd name="T17" fmla="*/ 1491 h 1491"/>
                  <a:gd name="T18" fmla="*/ 917 w 917"/>
                  <a:gd name="T19" fmla="*/ 1491 h 1491"/>
                  <a:gd name="T20" fmla="*/ 694 w 917"/>
                  <a:gd name="T21" fmla="*/ 1491 h 1491"/>
                  <a:gd name="T22" fmla="*/ 694 w 917"/>
                  <a:gd name="T23" fmla="*/ 366 h 1491"/>
                  <a:gd name="T24" fmla="*/ 227 w 917"/>
                  <a:gd name="T25" fmla="*/ 0 h 1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7" h="1491">
                    <a:moveTo>
                      <a:pt x="227" y="1491"/>
                    </a:moveTo>
                    <a:lnTo>
                      <a:pt x="0" y="1491"/>
                    </a:lnTo>
                    <a:lnTo>
                      <a:pt x="227" y="1491"/>
                    </a:lnTo>
                    <a:lnTo>
                      <a:pt x="227" y="1491"/>
                    </a:lnTo>
                    <a:moveTo>
                      <a:pt x="227" y="0"/>
                    </a:moveTo>
                    <a:lnTo>
                      <a:pt x="227" y="0"/>
                    </a:lnTo>
                    <a:lnTo>
                      <a:pt x="694" y="366"/>
                    </a:lnTo>
                    <a:lnTo>
                      <a:pt x="694" y="1491"/>
                    </a:lnTo>
                    <a:lnTo>
                      <a:pt x="917" y="1491"/>
                    </a:lnTo>
                    <a:lnTo>
                      <a:pt x="917" y="1491"/>
                    </a:lnTo>
                    <a:lnTo>
                      <a:pt x="694" y="1491"/>
                    </a:lnTo>
                    <a:lnTo>
                      <a:pt x="694" y="366"/>
                    </a:lnTo>
                    <a:lnTo>
                      <a:pt x="2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29" name="Freeform: Shape 27">
                <a:extLst>
                  <a:ext uri="{FF2B5EF4-FFF2-40B4-BE49-F238E27FC236}">
                    <a16:creationId xmlns:a16="http://schemas.microsoft.com/office/drawing/2014/main" id="{E5476884-0A7E-90FC-3CBA-AD275517AE21}"/>
                  </a:ext>
                </a:extLst>
              </p:cNvPr>
              <p:cNvSpPr/>
              <p:nvPr/>
            </p:nvSpPr>
            <p:spPr bwMode="auto">
              <a:xfrm>
                <a:off x="3844" y="1950"/>
                <a:ext cx="467" cy="1491"/>
              </a:xfrm>
              <a:custGeom>
                <a:avLst/>
                <a:gdLst>
                  <a:gd name="T0" fmla="*/ 0 w 467"/>
                  <a:gd name="T1" fmla="*/ 0 h 1491"/>
                  <a:gd name="T2" fmla="*/ 0 w 467"/>
                  <a:gd name="T3" fmla="*/ 1491 h 1491"/>
                  <a:gd name="T4" fmla="*/ 0 w 467"/>
                  <a:gd name="T5" fmla="*/ 1491 h 1491"/>
                  <a:gd name="T6" fmla="*/ 231 w 467"/>
                  <a:gd name="T7" fmla="*/ 1491 h 1491"/>
                  <a:gd name="T8" fmla="*/ 467 w 467"/>
                  <a:gd name="T9" fmla="*/ 1491 h 1491"/>
                  <a:gd name="T10" fmla="*/ 467 w 467"/>
                  <a:gd name="T11" fmla="*/ 366 h 1491"/>
                  <a:gd name="T12" fmla="*/ 0 w 467"/>
                  <a:gd name="T13" fmla="*/ 0 h 1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7" h="1491">
                    <a:moveTo>
                      <a:pt x="0" y="0"/>
                    </a:moveTo>
                    <a:lnTo>
                      <a:pt x="0" y="1491"/>
                    </a:lnTo>
                    <a:lnTo>
                      <a:pt x="0" y="1491"/>
                    </a:lnTo>
                    <a:lnTo>
                      <a:pt x="231" y="1491"/>
                    </a:lnTo>
                    <a:lnTo>
                      <a:pt x="467" y="1491"/>
                    </a:lnTo>
                    <a:lnTo>
                      <a:pt x="467" y="3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0" name="Freeform: Shape 28">
                <a:extLst>
                  <a:ext uri="{FF2B5EF4-FFF2-40B4-BE49-F238E27FC236}">
                    <a16:creationId xmlns:a16="http://schemas.microsoft.com/office/drawing/2014/main" id="{22F6C7A1-CBB2-3BA7-B707-A010D5E385D6}"/>
                  </a:ext>
                </a:extLst>
              </p:cNvPr>
              <p:cNvSpPr/>
              <p:nvPr/>
            </p:nvSpPr>
            <p:spPr bwMode="auto">
              <a:xfrm>
                <a:off x="3844" y="1950"/>
                <a:ext cx="467" cy="1491"/>
              </a:xfrm>
              <a:custGeom>
                <a:avLst/>
                <a:gdLst>
                  <a:gd name="T0" fmla="*/ 0 w 467"/>
                  <a:gd name="T1" fmla="*/ 0 h 1491"/>
                  <a:gd name="T2" fmla="*/ 0 w 467"/>
                  <a:gd name="T3" fmla="*/ 1491 h 1491"/>
                  <a:gd name="T4" fmla="*/ 0 w 467"/>
                  <a:gd name="T5" fmla="*/ 1491 h 1491"/>
                  <a:gd name="T6" fmla="*/ 231 w 467"/>
                  <a:gd name="T7" fmla="*/ 1491 h 1491"/>
                  <a:gd name="T8" fmla="*/ 467 w 467"/>
                  <a:gd name="T9" fmla="*/ 1491 h 1491"/>
                  <a:gd name="T10" fmla="*/ 467 w 467"/>
                  <a:gd name="T11" fmla="*/ 366 h 1491"/>
                  <a:gd name="T12" fmla="*/ 0 w 467"/>
                  <a:gd name="T13" fmla="*/ 0 h 1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7" h="1491">
                    <a:moveTo>
                      <a:pt x="0" y="0"/>
                    </a:moveTo>
                    <a:lnTo>
                      <a:pt x="0" y="1491"/>
                    </a:lnTo>
                    <a:lnTo>
                      <a:pt x="0" y="1491"/>
                    </a:lnTo>
                    <a:lnTo>
                      <a:pt x="231" y="1491"/>
                    </a:lnTo>
                    <a:lnTo>
                      <a:pt x="467" y="1491"/>
                    </a:lnTo>
                    <a:lnTo>
                      <a:pt x="467" y="36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1" name="Freeform: Shape 29">
                <a:extLst>
                  <a:ext uri="{FF2B5EF4-FFF2-40B4-BE49-F238E27FC236}">
                    <a16:creationId xmlns:a16="http://schemas.microsoft.com/office/drawing/2014/main" id="{B69CCED6-AF73-58BE-C27C-2B2A9DDC3CCB}"/>
                  </a:ext>
                </a:extLst>
              </p:cNvPr>
              <p:cNvSpPr/>
              <p:nvPr/>
            </p:nvSpPr>
            <p:spPr bwMode="auto">
              <a:xfrm>
                <a:off x="3617" y="3441"/>
                <a:ext cx="917" cy="396"/>
              </a:xfrm>
              <a:custGeom>
                <a:avLst/>
                <a:gdLst>
                  <a:gd name="T0" fmla="*/ 917 w 917"/>
                  <a:gd name="T1" fmla="*/ 0 h 396"/>
                  <a:gd name="T2" fmla="*/ 694 w 917"/>
                  <a:gd name="T3" fmla="*/ 0 h 396"/>
                  <a:gd name="T4" fmla="*/ 458 w 917"/>
                  <a:gd name="T5" fmla="*/ 0 h 396"/>
                  <a:gd name="T6" fmla="*/ 227 w 917"/>
                  <a:gd name="T7" fmla="*/ 0 h 396"/>
                  <a:gd name="T8" fmla="*/ 0 w 917"/>
                  <a:gd name="T9" fmla="*/ 0 h 396"/>
                  <a:gd name="T10" fmla="*/ 458 w 917"/>
                  <a:gd name="T11" fmla="*/ 396 h 396"/>
                  <a:gd name="T12" fmla="*/ 917 w 917"/>
                  <a:gd name="T1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7" h="396">
                    <a:moveTo>
                      <a:pt x="917" y="0"/>
                    </a:moveTo>
                    <a:lnTo>
                      <a:pt x="694" y="0"/>
                    </a:lnTo>
                    <a:lnTo>
                      <a:pt x="458" y="0"/>
                    </a:lnTo>
                    <a:lnTo>
                      <a:pt x="227" y="0"/>
                    </a:lnTo>
                    <a:lnTo>
                      <a:pt x="0" y="0"/>
                    </a:lnTo>
                    <a:lnTo>
                      <a:pt x="458" y="396"/>
                    </a:lnTo>
                    <a:lnTo>
                      <a:pt x="917" y="0"/>
                    </a:lnTo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2" name="Freeform: Shape 30">
                <a:extLst>
                  <a:ext uri="{FF2B5EF4-FFF2-40B4-BE49-F238E27FC236}">
                    <a16:creationId xmlns:a16="http://schemas.microsoft.com/office/drawing/2014/main" id="{983AAE66-4B8B-FCEE-3399-A2EFAB6965BC}"/>
                  </a:ext>
                </a:extLst>
              </p:cNvPr>
              <p:cNvSpPr/>
              <p:nvPr/>
            </p:nvSpPr>
            <p:spPr bwMode="auto">
              <a:xfrm>
                <a:off x="3378" y="1426"/>
                <a:ext cx="466" cy="1591"/>
              </a:xfrm>
              <a:custGeom>
                <a:avLst/>
                <a:gdLst>
                  <a:gd name="T0" fmla="*/ 466 w 466"/>
                  <a:gd name="T1" fmla="*/ 0 h 1591"/>
                  <a:gd name="T2" fmla="*/ 466 w 466"/>
                  <a:gd name="T3" fmla="*/ 1591 h 1591"/>
                  <a:gd name="T4" fmla="*/ 0 w 466"/>
                  <a:gd name="T5" fmla="*/ 1224 h 1591"/>
                  <a:gd name="T6" fmla="*/ 0 w 466"/>
                  <a:gd name="T7" fmla="*/ 0 h 1591"/>
                  <a:gd name="T8" fmla="*/ 466 w 466"/>
                  <a:gd name="T9" fmla="*/ 0 h 1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6" h="1591">
                    <a:moveTo>
                      <a:pt x="466" y="0"/>
                    </a:moveTo>
                    <a:lnTo>
                      <a:pt x="466" y="1591"/>
                    </a:lnTo>
                    <a:lnTo>
                      <a:pt x="0" y="1224"/>
                    </a:lnTo>
                    <a:lnTo>
                      <a:pt x="0" y="0"/>
                    </a:lnTo>
                    <a:lnTo>
                      <a:pt x="466" y="0"/>
                    </a:lnTo>
                    <a:close/>
                  </a:path>
                </a:pathLst>
              </a:custGeom>
              <a:solidFill>
                <a:srgbClr val="A6A5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3" name="Freeform: Shape 31">
                <a:extLst>
                  <a:ext uri="{FF2B5EF4-FFF2-40B4-BE49-F238E27FC236}">
                    <a16:creationId xmlns:a16="http://schemas.microsoft.com/office/drawing/2014/main" id="{74FFED36-005E-3CC1-65D8-F2D914DC7FC3}"/>
                  </a:ext>
                </a:extLst>
              </p:cNvPr>
              <p:cNvSpPr/>
              <p:nvPr/>
            </p:nvSpPr>
            <p:spPr bwMode="auto">
              <a:xfrm>
                <a:off x="3378" y="1426"/>
                <a:ext cx="466" cy="1591"/>
              </a:xfrm>
              <a:custGeom>
                <a:avLst/>
                <a:gdLst>
                  <a:gd name="T0" fmla="*/ 466 w 466"/>
                  <a:gd name="T1" fmla="*/ 0 h 1591"/>
                  <a:gd name="T2" fmla="*/ 466 w 466"/>
                  <a:gd name="T3" fmla="*/ 1591 h 1591"/>
                  <a:gd name="T4" fmla="*/ 0 w 466"/>
                  <a:gd name="T5" fmla="*/ 1224 h 1591"/>
                  <a:gd name="T6" fmla="*/ 0 w 466"/>
                  <a:gd name="T7" fmla="*/ 0 h 1591"/>
                  <a:gd name="T8" fmla="*/ 466 w 466"/>
                  <a:gd name="T9" fmla="*/ 0 h 1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6" h="1591">
                    <a:moveTo>
                      <a:pt x="466" y="0"/>
                    </a:moveTo>
                    <a:lnTo>
                      <a:pt x="466" y="1591"/>
                    </a:lnTo>
                    <a:lnTo>
                      <a:pt x="0" y="1224"/>
                    </a:lnTo>
                    <a:lnTo>
                      <a:pt x="0" y="0"/>
                    </a:lnTo>
                    <a:lnTo>
                      <a:pt x="46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4" name="Freeform: Shape 32">
                <a:extLst>
                  <a:ext uri="{FF2B5EF4-FFF2-40B4-BE49-F238E27FC236}">
                    <a16:creationId xmlns:a16="http://schemas.microsoft.com/office/drawing/2014/main" id="{A0F61538-9178-16AA-9324-F193D6131C9B}"/>
                  </a:ext>
                </a:extLst>
              </p:cNvPr>
              <p:cNvSpPr/>
              <p:nvPr/>
            </p:nvSpPr>
            <p:spPr bwMode="auto">
              <a:xfrm>
                <a:off x="3151" y="1072"/>
                <a:ext cx="920" cy="396"/>
              </a:xfrm>
              <a:custGeom>
                <a:avLst/>
                <a:gdLst>
                  <a:gd name="T0" fmla="*/ 462 w 920"/>
                  <a:gd name="T1" fmla="*/ 0 h 396"/>
                  <a:gd name="T2" fmla="*/ 0 w 920"/>
                  <a:gd name="T3" fmla="*/ 396 h 396"/>
                  <a:gd name="T4" fmla="*/ 462 w 920"/>
                  <a:gd name="T5" fmla="*/ 396 h 396"/>
                  <a:gd name="T6" fmla="*/ 920 w 920"/>
                  <a:gd name="T7" fmla="*/ 396 h 396"/>
                  <a:gd name="T8" fmla="*/ 462 w 920"/>
                  <a:gd name="T9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0" h="396">
                    <a:moveTo>
                      <a:pt x="462" y="0"/>
                    </a:moveTo>
                    <a:lnTo>
                      <a:pt x="0" y="396"/>
                    </a:lnTo>
                    <a:lnTo>
                      <a:pt x="462" y="396"/>
                    </a:lnTo>
                    <a:lnTo>
                      <a:pt x="920" y="396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5" name="Freeform: Shape 33">
                <a:extLst>
                  <a:ext uri="{FF2B5EF4-FFF2-40B4-BE49-F238E27FC236}">
                    <a16:creationId xmlns:a16="http://schemas.microsoft.com/office/drawing/2014/main" id="{30481794-5E64-19E1-7CA9-2A8421848175}"/>
                  </a:ext>
                </a:extLst>
              </p:cNvPr>
              <p:cNvSpPr/>
              <p:nvPr/>
            </p:nvSpPr>
            <p:spPr bwMode="auto">
              <a:xfrm>
                <a:off x="3151" y="1072"/>
                <a:ext cx="920" cy="396"/>
              </a:xfrm>
              <a:custGeom>
                <a:avLst/>
                <a:gdLst>
                  <a:gd name="T0" fmla="*/ 462 w 920"/>
                  <a:gd name="T1" fmla="*/ 0 h 396"/>
                  <a:gd name="T2" fmla="*/ 0 w 920"/>
                  <a:gd name="T3" fmla="*/ 396 h 396"/>
                  <a:gd name="T4" fmla="*/ 462 w 920"/>
                  <a:gd name="T5" fmla="*/ 396 h 396"/>
                  <a:gd name="T6" fmla="*/ 920 w 920"/>
                  <a:gd name="T7" fmla="*/ 396 h 396"/>
                  <a:gd name="T8" fmla="*/ 462 w 920"/>
                  <a:gd name="T9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0" h="396">
                    <a:moveTo>
                      <a:pt x="462" y="0"/>
                    </a:moveTo>
                    <a:lnTo>
                      <a:pt x="0" y="396"/>
                    </a:lnTo>
                    <a:lnTo>
                      <a:pt x="462" y="396"/>
                    </a:lnTo>
                    <a:lnTo>
                      <a:pt x="920" y="396"/>
                    </a:lnTo>
                    <a:lnTo>
                      <a:pt x="46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6" name="Freeform: Shape 34">
                <a:extLst>
                  <a:ext uri="{FF2B5EF4-FFF2-40B4-BE49-F238E27FC236}">
                    <a16:creationId xmlns:a16="http://schemas.microsoft.com/office/drawing/2014/main" id="{6F454550-9414-E387-0A96-B0479B1E71FA}"/>
                  </a:ext>
                </a:extLst>
              </p:cNvPr>
              <p:cNvSpPr/>
              <p:nvPr/>
            </p:nvSpPr>
            <p:spPr bwMode="auto">
              <a:xfrm>
                <a:off x="3378" y="1468"/>
                <a:ext cx="466" cy="1549"/>
              </a:xfrm>
              <a:custGeom>
                <a:avLst/>
                <a:gdLst>
                  <a:gd name="T0" fmla="*/ 466 w 466"/>
                  <a:gd name="T1" fmla="*/ 0 h 1549"/>
                  <a:gd name="T2" fmla="*/ 235 w 466"/>
                  <a:gd name="T3" fmla="*/ 0 h 1549"/>
                  <a:gd name="T4" fmla="*/ 0 w 466"/>
                  <a:gd name="T5" fmla="*/ 0 h 1549"/>
                  <a:gd name="T6" fmla="*/ 0 w 466"/>
                  <a:gd name="T7" fmla="*/ 539 h 1549"/>
                  <a:gd name="T8" fmla="*/ 0 w 466"/>
                  <a:gd name="T9" fmla="*/ 539 h 1549"/>
                  <a:gd name="T10" fmla="*/ 0 w 466"/>
                  <a:gd name="T11" fmla="*/ 1182 h 1549"/>
                  <a:gd name="T12" fmla="*/ 466 w 466"/>
                  <a:gd name="T13" fmla="*/ 1549 h 1549"/>
                  <a:gd name="T14" fmla="*/ 466 w 466"/>
                  <a:gd name="T15" fmla="*/ 0 h 1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6" h="1549">
                    <a:moveTo>
                      <a:pt x="466" y="0"/>
                    </a:moveTo>
                    <a:lnTo>
                      <a:pt x="235" y="0"/>
                    </a:lnTo>
                    <a:lnTo>
                      <a:pt x="0" y="0"/>
                    </a:lnTo>
                    <a:lnTo>
                      <a:pt x="0" y="539"/>
                    </a:lnTo>
                    <a:lnTo>
                      <a:pt x="0" y="539"/>
                    </a:lnTo>
                    <a:lnTo>
                      <a:pt x="0" y="1182"/>
                    </a:lnTo>
                    <a:lnTo>
                      <a:pt x="466" y="1549"/>
                    </a:lnTo>
                    <a:lnTo>
                      <a:pt x="4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7" name="Freeform: Shape 35">
                <a:extLst>
                  <a:ext uri="{FF2B5EF4-FFF2-40B4-BE49-F238E27FC236}">
                    <a16:creationId xmlns:a16="http://schemas.microsoft.com/office/drawing/2014/main" id="{F7495FBC-784E-ABB7-4FCE-7490204EB95A}"/>
                  </a:ext>
                </a:extLst>
              </p:cNvPr>
              <p:cNvSpPr/>
              <p:nvPr/>
            </p:nvSpPr>
            <p:spPr bwMode="auto">
              <a:xfrm>
                <a:off x="3378" y="1468"/>
                <a:ext cx="466" cy="1549"/>
              </a:xfrm>
              <a:custGeom>
                <a:avLst/>
                <a:gdLst>
                  <a:gd name="T0" fmla="*/ 466 w 466"/>
                  <a:gd name="T1" fmla="*/ 0 h 1549"/>
                  <a:gd name="T2" fmla="*/ 235 w 466"/>
                  <a:gd name="T3" fmla="*/ 0 h 1549"/>
                  <a:gd name="T4" fmla="*/ 0 w 466"/>
                  <a:gd name="T5" fmla="*/ 0 h 1549"/>
                  <a:gd name="T6" fmla="*/ 0 w 466"/>
                  <a:gd name="T7" fmla="*/ 539 h 1549"/>
                  <a:gd name="T8" fmla="*/ 0 w 466"/>
                  <a:gd name="T9" fmla="*/ 539 h 1549"/>
                  <a:gd name="T10" fmla="*/ 0 w 466"/>
                  <a:gd name="T11" fmla="*/ 1182 h 1549"/>
                  <a:gd name="T12" fmla="*/ 466 w 466"/>
                  <a:gd name="T13" fmla="*/ 1549 h 1549"/>
                  <a:gd name="T14" fmla="*/ 466 w 466"/>
                  <a:gd name="T15" fmla="*/ 0 h 1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6" h="1549">
                    <a:moveTo>
                      <a:pt x="466" y="0"/>
                    </a:moveTo>
                    <a:lnTo>
                      <a:pt x="235" y="0"/>
                    </a:lnTo>
                    <a:lnTo>
                      <a:pt x="0" y="0"/>
                    </a:lnTo>
                    <a:lnTo>
                      <a:pt x="0" y="539"/>
                    </a:lnTo>
                    <a:lnTo>
                      <a:pt x="0" y="539"/>
                    </a:lnTo>
                    <a:lnTo>
                      <a:pt x="0" y="1182"/>
                    </a:lnTo>
                    <a:lnTo>
                      <a:pt x="466" y="1549"/>
                    </a:lnTo>
                    <a:lnTo>
                      <a:pt x="466" y="0"/>
                    </a:lnTo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8" name="Freeform: Shape 36">
                <a:extLst>
                  <a:ext uri="{FF2B5EF4-FFF2-40B4-BE49-F238E27FC236}">
                    <a16:creationId xmlns:a16="http://schemas.microsoft.com/office/drawing/2014/main" id="{FCF316A4-99CD-3DD6-F94A-EFE77A20CF18}"/>
                  </a:ext>
                </a:extLst>
              </p:cNvPr>
              <p:cNvSpPr/>
              <p:nvPr/>
            </p:nvSpPr>
            <p:spPr bwMode="auto">
              <a:xfrm>
                <a:off x="3151" y="1072"/>
                <a:ext cx="920" cy="396"/>
              </a:xfrm>
              <a:custGeom>
                <a:avLst/>
                <a:gdLst>
                  <a:gd name="T0" fmla="*/ 462 w 920"/>
                  <a:gd name="T1" fmla="*/ 0 h 396"/>
                  <a:gd name="T2" fmla="*/ 0 w 920"/>
                  <a:gd name="T3" fmla="*/ 396 h 396"/>
                  <a:gd name="T4" fmla="*/ 227 w 920"/>
                  <a:gd name="T5" fmla="*/ 396 h 396"/>
                  <a:gd name="T6" fmla="*/ 462 w 920"/>
                  <a:gd name="T7" fmla="*/ 396 h 396"/>
                  <a:gd name="T8" fmla="*/ 693 w 920"/>
                  <a:gd name="T9" fmla="*/ 396 h 396"/>
                  <a:gd name="T10" fmla="*/ 920 w 920"/>
                  <a:gd name="T11" fmla="*/ 396 h 396"/>
                  <a:gd name="T12" fmla="*/ 462 w 920"/>
                  <a:gd name="T1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0" h="396">
                    <a:moveTo>
                      <a:pt x="462" y="0"/>
                    </a:moveTo>
                    <a:lnTo>
                      <a:pt x="0" y="396"/>
                    </a:lnTo>
                    <a:lnTo>
                      <a:pt x="227" y="396"/>
                    </a:lnTo>
                    <a:lnTo>
                      <a:pt x="462" y="396"/>
                    </a:lnTo>
                    <a:lnTo>
                      <a:pt x="693" y="396"/>
                    </a:lnTo>
                    <a:lnTo>
                      <a:pt x="920" y="396"/>
                    </a:lnTo>
                    <a:lnTo>
                      <a:pt x="46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9" name="Freeform: Shape 37">
                <a:extLst>
                  <a:ext uri="{FF2B5EF4-FFF2-40B4-BE49-F238E27FC236}">
                    <a16:creationId xmlns:a16="http://schemas.microsoft.com/office/drawing/2014/main" id="{3866C3F4-32B1-AD67-1E3B-07917E22E1EA}"/>
                  </a:ext>
                </a:extLst>
              </p:cNvPr>
              <p:cNvSpPr/>
              <p:nvPr/>
            </p:nvSpPr>
            <p:spPr bwMode="auto">
              <a:xfrm>
                <a:off x="2916" y="2007"/>
                <a:ext cx="462" cy="1768"/>
              </a:xfrm>
              <a:custGeom>
                <a:avLst/>
                <a:gdLst>
                  <a:gd name="T0" fmla="*/ 462 w 462"/>
                  <a:gd name="T1" fmla="*/ 1768 h 1768"/>
                  <a:gd name="T2" fmla="*/ 462 w 462"/>
                  <a:gd name="T3" fmla="*/ 0 h 1768"/>
                  <a:gd name="T4" fmla="*/ 0 w 462"/>
                  <a:gd name="T5" fmla="*/ 367 h 1768"/>
                  <a:gd name="T6" fmla="*/ 0 w 462"/>
                  <a:gd name="T7" fmla="*/ 1768 h 1768"/>
                  <a:gd name="T8" fmla="*/ 462 w 462"/>
                  <a:gd name="T9" fmla="*/ 1768 h 1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1768">
                    <a:moveTo>
                      <a:pt x="462" y="1768"/>
                    </a:moveTo>
                    <a:lnTo>
                      <a:pt x="462" y="0"/>
                    </a:lnTo>
                    <a:lnTo>
                      <a:pt x="0" y="367"/>
                    </a:lnTo>
                    <a:lnTo>
                      <a:pt x="0" y="1768"/>
                    </a:lnTo>
                    <a:lnTo>
                      <a:pt x="462" y="1768"/>
                    </a:lnTo>
                    <a:close/>
                  </a:path>
                </a:pathLst>
              </a:custGeom>
              <a:solidFill>
                <a:srgbClr val="A6A5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0" name="Freeform: Shape 38">
                <a:extLst>
                  <a:ext uri="{FF2B5EF4-FFF2-40B4-BE49-F238E27FC236}">
                    <a16:creationId xmlns:a16="http://schemas.microsoft.com/office/drawing/2014/main" id="{52A7B92B-1B8F-30AF-DA4D-1144A3DAD033}"/>
                  </a:ext>
                </a:extLst>
              </p:cNvPr>
              <p:cNvSpPr/>
              <p:nvPr/>
            </p:nvSpPr>
            <p:spPr bwMode="auto">
              <a:xfrm>
                <a:off x="2916" y="2007"/>
                <a:ext cx="462" cy="1768"/>
              </a:xfrm>
              <a:custGeom>
                <a:avLst/>
                <a:gdLst>
                  <a:gd name="T0" fmla="*/ 462 w 462"/>
                  <a:gd name="T1" fmla="*/ 1768 h 1768"/>
                  <a:gd name="T2" fmla="*/ 462 w 462"/>
                  <a:gd name="T3" fmla="*/ 0 h 1768"/>
                  <a:gd name="T4" fmla="*/ 0 w 462"/>
                  <a:gd name="T5" fmla="*/ 367 h 1768"/>
                  <a:gd name="T6" fmla="*/ 0 w 462"/>
                  <a:gd name="T7" fmla="*/ 1768 h 1768"/>
                  <a:gd name="T8" fmla="*/ 462 w 462"/>
                  <a:gd name="T9" fmla="*/ 1768 h 1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1768">
                    <a:moveTo>
                      <a:pt x="462" y="1768"/>
                    </a:moveTo>
                    <a:lnTo>
                      <a:pt x="462" y="0"/>
                    </a:lnTo>
                    <a:lnTo>
                      <a:pt x="0" y="367"/>
                    </a:lnTo>
                    <a:lnTo>
                      <a:pt x="0" y="1768"/>
                    </a:lnTo>
                    <a:lnTo>
                      <a:pt x="462" y="176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1" name="Freeform: Shape 39">
                <a:extLst>
                  <a:ext uri="{FF2B5EF4-FFF2-40B4-BE49-F238E27FC236}">
                    <a16:creationId xmlns:a16="http://schemas.microsoft.com/office/drawing/2014/main" id="{961916A7-7FEC-223E-609F-EA22ACF23F16}"/>
                  </a:ext>
                </a:extLst>
              </p:cNvPr>
              <p:cNvSpPr/>
              <p:nvPr/>
            </p:nvSpPr>
            <p:spPr bwMode="auto">
              <a:xfrm>
                <a:off x="2689" y="3729"/>
                <a:ext cx="916" cy="396"/>
              </a:xfrm>
              <a:custGeom>
                <a:avLst/>
                <a:gdLst>
                  <a:gd name="T0" fmla="*/ 458 w 916"/>
                  <a:gd name="T1" fmla="*/ 396 h 396"/>
                  <a:gd name="T2" fmla="*/ 0 w 916"/>
                  <a:gd name="T3" fmla="*/ 0 h 396"/>
                  <a:gd name="T4" fmla="*/ 458 w 916"/>
                  <a:gd name="T5" fmla="*/ 0 h 396"/>
                  <a:gd name="T6" fmla="*/ 916 w 916"/>
                  <a:gd name="T7" fmla="*/ 0 h 396"/>
                  <a:gd name="T8" fmla="*/ 458 w 916"/>
                  <a:gd name="T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6" h="396">
                    <a:moveTo>
                      <a:pt x="458" y="396"/>
                    </a:moveTo>
                    <a:lnTo>
                      <a:pt x="0" y="0"/>
                    </a:lnTo>
                    <a:lnTo>
                      <a:pt x="458" y="0"/>
                    </a:lnTo>
                    <a:lnTo>
                      <a:pt x="916" y="0"/>
                    </a:lnTo>
                    <a:lnTo>
                      <a:pt x="458" y="396"/>
                    </a:lnTo>
                    <a:close/>
                  </a:path>
                </a:pathLst>
              </a:custGeom>
              <a:solidFill>
                <a:srgbClr val="A6A5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2" name="Freeform: Shape 40">
                <a:extLst>
                  <a:ext uri="{FF2B5EF4-FFF2-40B4-BE49-F238E27FC236}">
                    <a16:creationId xmlns:a16="http://schemas.microsoft.com/office/drawing/2014/main" id="{D13C7BAD-7F07-DC0D-2AA3-EB67CC159CAF}"/>
                  </a:ext>
                </a:extLst>
              </p:cNvPr>
              <p:cNvSpPr/>
              <p:nvPr/>
            </p:nvSpPr>
            <p:spPr bwMode="auto">
              <a:xfrm>
                <a:off x="2689" y="3729"/>
                <a:ext cx="916" cy="396"/>
              </a:xfrm>
              <a:custGeom>
                <a:avLst/>
                <a:gdLst>
                  <a:gd name="T0" fmla="*/ 458 w 916"/>
                  <a:gd name="T1" fmla="*/ 396 h 396"/>
                  <a:gd name="T2" fmla="*/ 0 w 916"/>
                  <a:gd name="T3" fmla="*/ 0 h 396"/>
                  <a:gd name="T4" fmla="*/ 458 w 916"/>
                  <a:gd name="T5" fmla="*/ 0 h 396"/>
                  <a:gd name="T6" fmla="*/ 916 w 916"/>
                  <a:gd name="T7" fmla="*/ 0 h 396"/>
                  <a:gd name="T8" fmla="*/ 458 w 916"/>
                  <a:gd name="T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6" h="396">
                    <a:moveTo>
                      <a:pt x="458" y="396"/>
                    </a:moveTo>
                    <a:lnTo>
                      <a:pt x="0" y="0"/>
                    </a:lnTo>
                    <a:lnTo>
                      <a:pt x="458" y="0"/>
                    </a:lnTo>
                    <a:lnTo>
                      <a:pt x="916" y="0"/>
                    </a:lnTo>
                    <a:lnTo>
                      <a:pt x="458" y="39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3" name="Freeform: Shape 41">
                <a:extLst>
                  <a:ext uri="{FF2B5EF4-FFF2-40B4-BE49-F238E27FC236}">
                    <a16:creationId xmlns:a16="http://schemas.microsoft.com/office/drawing/2014/main" id="{741876BE-0E2A-476C-A690-514C4C139D00}"/>
                  </a:ext>
                </a:extLst>
              </p:cNvPr>
              <p:cNvSpPr/>
              <p:nvPr/>
            </p:nvSpPr>
            <p:spPr bwMode="auto">
              <a:xfrm>
                <a:off x="3147" y="3729"/>
                <a:ext cx="458" cy="396"/>
              </a:xfrm>
              <a:custGeom>
                <a:avLst/>
                <a:gdLst>
                  <a:gd name="T0" fmla="*/ 458 w 458"/>
                  <a:gd name="T1" fmla="*/ 0 h 396"/>
                  <a:gd name="T2" fmla="*/ 0 w 458"/>
                  <a:gd name="T3" fmla="*/ 396 h 396"/>
                  <a:gd name="T4" fmla="*/ 396 w 458"/>
                  <a:gd name="T5" fmla="*/ 58 h 396"/>
                  <a:gd name="T6" fmla="*/ 458 w 458"/>
                  <a:gd name="T7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8" h="396">
                    <a:moveTo>
                      <a:pt x="458" y="0"/>
                    </a:moveTo>
                    <a:lnTo>
                      <a:pt x="0" y="396"/>
                    </a:lnTo>
                    <a:lnTo>
                      <a:pt x="396" y="58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rgbClr val="A6A5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4" name="Freeform: Shape 42">
                <a:extLst>
                  <a:ext uri="{FF2B5EF4-FFF2-40B4-BE49-F238E27FC236}">
                    <a16:creationId xmlns:a16="http://schemas.microsoft.com/office/drawing/2014/main" id="{5BE71DFD-7E8D-BC89-3891-7754457A8133}"/>
                  </a:ext>
                </a:extLst>
              </p:cNvPr>
              <p:cNvSpPr/>
              <p:nvPr/>
            </p:nvSpPr>
            <p:spPr bwMode="auto">
              <a:xfrm>
                <a:off x="3147" y="3729"/>
                <a:ext cx="458" cy="396"/>
              </a:xfrm>
              <a:custGeom>
                <a:avLst/>
                <a:gdLst>
                  <a:gd name="T0" fmla="*/ 458 w 458"/>
                  <a:gd name="T1" fmla="*/ 0 h 396"/>
                  <a:gd name="T2" fmla="*/ 0 w 458"/>
                  <a:gd name="T3" fmla="*/ 396 h 396"/>
                  <a:gd name="T4" fmla="*/ 396 w 458"/>
                  <a:gd name="T5" fmla="*/ 58 h 396"/>
                  <a:gd name="T6" fmla="*/ 458 w 458"/>
                  <a:gd name="T7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8" h="396">
                    <a:moveTo>
                      <a:pt x="458" y="0"/>
                    </a:moveTo>
                    <a:lnTo>
                      <a:pt x="0" y="396"/>
                    </a:lnTo>
                    <a:lnTo>
                      <a:pt x="396" y="58"/>
                    </a:lnTo>
                    <a:lnTo>
                      <a:pt x="45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5" name="Freeform: Shape 43">
                <a:extLst>
                  <a:ext uri="{FF2B5EF4-FFF2-40B4-BE49-F238E27FC236}">
                    <a16:creationId xmlns:a16="http://schemas.microsoft.com/office/drawing/2014/main" id="{CDB4F8E0-A1DC-D1DD-B229-90F819E875DF}"/>
                  </a:ext>
                </a:extLst>
              </p:cNvPr>
              <p:cNvSpPr/>
              <p:nvPr/>
            </p:nvSpPr>
            <p:spPr bwMode="auto">
              <a:xfrm>
                <a:off x="2916" y="2007"/>
                <a:ext cx="462" cy="1722"/>
              </a:xfrm>
              <a:custGeom>
                <a:avLst/>
                <a:gdLst>
                  <a:gd name="T0" fmla="*/ 462 w 462"/>
                  <a:gd name="T1" fmla="*/ 0 h 1722"/>
                  <a:gd name="T2" fmla="*/ 0 w 462"/>
                  <a:gd name="T3" fmla="*/ 367 h 1722"/>
                  <a:gd name="T4" fmla="*/ 0 w 462"/>
                  <a:gd name="T5" fmla="*/ 1722 h 1722"/>
                  <a:gd name="T6" fmla="*/ 231 w 462"/>
                  <a:gd name="T7" fmla="*/ 1722 h 1722"/>
                  <a:gd name="T8" fmla="*/ 462 w 462"/>
                  <a:gd name="T9" fmla="*/ 1722 h 1722"/>
                  <a:gd name="T10" fmla="*/ 462 w 462"/>
                  <a:gd name="T11" fmla="*/ 0 h 1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2" h="1722">
                    <a:moveTo>
                      <a:pt x="462" y="0"/>
                    </a:moveTo>
                    <a:lnTo>
                      <a:pt x="0" y="367"/>
                    </a:lnTo>
                    <a:lnTo>
                      <a:pt x="0" y="1722"/>
                    </a:lnTo>
                    <a:lnTo>
                      <a:pt x="231" y="1722"/>
                    </a:lnTo>
                    <a:lnTo>
                      <a:pt x="462" y="1722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6" name="Freeform: Shape 44">
                <a:extLst>
                  <a:ext uri="{FF2B5EF4-FFF2-40B4-BE49-F238E27FC236}">
                    <a16:creationId xmlns:a16="http://schemas.microsoft.com/office/drawing/2014/main" id="{F8135C5C-C975-1868-CFDE-FB28B99A6290}"/>
                  </a:ext>
                </a:extLst>
              </p:cNvPr>
              <p:cNvSpPr/>
              <p:nvPr/>
            </p:nvSpPr>
            <p:spPr bwMode="auto">
              <a:xfrm>
                <a:off x="2916" y="2007"/>
                <a:ext cx="462" cy="1722"/>
              </a:xfrm>
              <a:custGeom>
                <a:avLst/>
                <a:gdLst>
                  <a:gd name="T0" fmla="*/ 462 w 462"/>
                  <a:gd name="T1" fmla="*/ 0 h 1722"/>
                  <a:gd name="T2" fmla="*/ 0 w 462"/>
                  <a:gd name="T3" fmla="*/ 367 h 1722"/>
                  <a:gd name="T4" fmla="*/ 0 w 462"/>
                  <a:gd name="T5" fmla="*/ 1722 h 1722"/>
                  <a:gd name="T6" fmla="*/ 231 w 462"/>
                  <a:gd name="T7" fmla="*/ 1722 h 1722"/>
                  <a:gd name="T8" fmla="*/ 462 w 462"/>
                  <a:gd name="T9" fmla="*/ 1722 h 1722"/>
                  <a:gd name="T10" fmla="*/ 462 w 462"/>
                  <a:gd name="T11" fmla="*/ 0 h 1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2" h="1722">
                    <a:moveTo>
                      <a:pt x="462" y="0"/>
                    </a:moveTo>
                    <a:lnTo>
                      <a:pt x="0" y="367"/>
                    </a:lnTo>
                    <a:lnTo>
                      <a:pt x="0" y="1722"/>
                    </a:lnTo>
                    <a:lnTo>
                      <a:pt x="231" y="1722"/>
                    </a:lnTo>
                    <a:lnTo>
                      <a:pt x="462" y="1722"/>
                    </a:lnTo>
                    <a:lnTo>
                      <a:pt x="46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7" name="Freeform: Shape 45">
                <a:extLst>
                  <a:ext uri="{FF2B5EF4-FFF2-40B4-BE49-F238E27FC236}">
                    <a16:creationId xmlns:a16="http://schemas.microsoft.com/office/drawing/2014/main" id="{BF4BB08D-00E0-804E-BBE5-443AEDE3F180}"/>
                  </a:ext>
                </a:extLst>
              </p:cNvPr>
              <p:cNvSpPr/>
              <p:nvPr/>
            </p:nvSpPr>
            <p:spPr bwMode="auto">
              <a:xfrm>
                <a:off x="2689" y="3729"/>
                <a:ext cx="916" cy="396"/>
              </a:xfrm>
              <a:custGeom>
                <a:avLst/>
                <a:gdLst>
                  <a:gd name="T0" fmla="*/ 916 w 916"/>
                  <a:gd name="T1" fmla="*/ 0 h 396"/>
                  <a:gd name="T2" fmla="*/ 689 w 916"/>
                  <a:gd name="T3" fmla="*/ 0 h 396"/>
                  <a:gd name="T4" fmla="*/ 458 w 916"/>
                  <a:gd name="T5" fmla="*/ 0 h 396"/>
                  <a:gd name="T6" fmla="*/ 227 w 916"/>
                  <a:gd name="T7" fmla="*/ 0 h 396"/>
                  <a:gd name="T8" fmla="*/ 0 w 916"/>
                  <a:gd name="T9" fmla="*/ 0 h 396"/>
                  <a:gd name="T10" fmla="*/ 458 w 916"/>
                  <a:gd name="T11" fmla="*/ 396 h 396"/>
                  <a:gd name="T12" fmla="*/ 916 w 916"/>
                  <a:gd name="T1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6" h="396">
                    <a:moveTo>
                      <a:pt x="916" y="0"/>
                    </a:moveTo>
                    <a:lnTo>
                      <a:pt x="689" y="0"/>
                    </a:lnTo>
                    <a:lnTo>
                      <a:pt x="458" y="0"/>
                    </a:lnTo>
                    <a:lnTo>
                      <a:pt x="227" y="0"/>
                    </a:lnTo>
                    <a:lnTo>
                      <a:pt x="0" y="0"/>
                    </a:lnTo>
                    <a:lnTo>
                      <a:pt x="458" y="396"/>
                    </a:lnTo>
                    <a:lnTo>
                      <a:pt x="916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8" name="Freeform: Shape 46">
                <a:extLst>
                  <a:ext uri="{FF2B5EF4-FFF2-40B4-BE49-F238E27FC236}">
                    <a16:creationId xmlns:a16="http://schemas.microsoft.com/office/drawing/2014/main" id="{D85E9762-04C6-15F2-F6FD-B399B0913215}"/>
                  </a:ext>
                </a:extLst>
              </p:cNvPr>
              <p:cNvSpPr/>
              <p:nvPr/>
            </p:nvSpPr>
            <p:spPr bwMode="auto">
              <a:xfrm>
                <a:off x="2689" y="3729"/>
                <a:ext cx="916" cy="396"/>
              </a:xfrm>
              <a:custGeom>
                <a:avLst/>
                <a:gdLst>
                  <a:gd name="T0" fmla="*/ 916 w 916"/>
                  <a:gd name="T1" fmla="*/ 0 h 396"/>
                  <a:gd name="T2" fmla="*/ 689 w 916"/>
                  <a:gd name="T3" fmla="*/ 0 h 396"/>
                  <a:gd name="T4" fmla="*/ 458 w 916"/>
                  <a:gd name="T5" fmla="*/ 0 h 396"/>
                  <a:gd name="T6" fmla="*/ 227 w 916"/>
                  <a:gd name="T7" fmla="*/ 0 h 396"/>
                  <a:gd name="T8" fmla="*/ 0 w 916"/>
                  <a:gd name="T9" fmla="*/ 0 h 396"/>
                  <a:gd name="T10" fmla="*/ 458 w 916"/>
                  <a:gd name="T11" fmla="*/ 396 h 396"/>
                  <a:gd name="T12" fmla="*/ 916 w 916"/>
                  <a:gd name="T1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6" h="396">
                    <a:moveTo>
                      <a:pt x="916" y="0"/>
                    </a:moveTo>
                    <a:lnTo>
                      <a:pt x="689" y="0"/>
                    </a:lnTo>
                    <a:lnTo>
                      <a:pt x="458" y="0"/>
                    </a:lnTo>
                    <a:lnTo>
                      <a:pt x="227" y="0"/>
                    </a:lnTo>
                    <a:lnTo>
                      <a:pt x="0" y="0"/>
                    </a:lnTo>
                    <a:lnTo>
                      <a:pt x="458" y="396"/>
                    </a:lnTo>
                    <a:lnTo>
                      <a:pt x="9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2F209DA-11AB-9E85-2DE3-DEE73C39374C}"/>
                </a:ext>
              </a:extLst>
            </p:cNvPr>
            <p:cNvSpPr/>
            <p:nvPr/>
          </p:nvSpPr>
          <p:spPr>
            <a:xfrm>
              <a:off x="4164883" y="2678848"/>
              <a:ext cx="2242185" cy="40312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Entry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C22340E-FB0B-5302-0DB2-1C62E8DE88EB}"/>
                </a:ext>
              </a:extLst>
            </p:cNvPr>
            <p:cNvSpPr/>
            <p:nvPr/>
          </p:nvSpPr>
          <p:spPr>
            <a:xfrm>
              <a:off x="4221203" y="3877389"/>
              <a:ext cx="2241974" cy="40549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Loader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49CF8D6-DCB5-1CD3-1A82-8936831992C1}"/>
                </a:ext>
              </a:extLst>
            </p:cNvPr>
            <p:cNvSpPr/>
            <p:nvPr/>
          </p:nvSpPr>
          <p:spPr>
            <a:xfrm>
              <a:off x="5579047" y="3249272"/>
              <a:ext cx="2241974" cy="40549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Output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4F52877-C87B-B271-8D6B-FE7B276D9A86}"/>
                </a:ext>
              </a:extLst>
            </p:cNvPr>
            <p:cNvSpPr/>
            <p:nvPr/>
          </p:nvSpPr>
          <p:spPr>
            <a:xfrm>
              <a:off x="5579047" y="4496753"/>
              <a:ext cx="2241974" cy="40549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Plugins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011CCA2C-EEA5-F4EF-99C1-0641D5464FAF}"/>
              </a:ext>
            </a:extLst>
          </p:cNvPr>
          <p:cNvSpPr/>
          <p:nvPr/>
        </p:nvSpPr>
        <p:spPr>
          <a:xfrm>
            <a:off x="898997" y="1944575"/>
            <a:ext cx="2289810" cy="1146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入口</a:t>
            </a:r>
            <a:endParaRPr lang="en-US" altLang="zh-CN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2"/>
                </a:solidFill>
                <a:cs typeface="+mn-ea"/>
                <a:sym typeface="+mn-lt"/>
              </a:rPr>
              <a:t>指示</a:t>
            </a:r>
            <a:r>
              <a:rPr lang="en-US" altLang="zh-CN" sz="1400" dirty="0">
                <a:solidFill>
                  <a:schemeClr val="tx2"/>
                </a:solidFill>
                <a:cs typeface="+mn-ea"/>
                <a:sym typeface="+mn-lt"/>
              </a:rPr>
              <a:t>webpack</a:t>
            </a:r>
            <a:r>
              <a:rPr lang="zh-CN" altLang="en-US" sz="1400" dirty="0">
                <a:solidFill>
                  <a:schemeClr val="tx2"/>
                </a:solidFill>
                <a:cs typeface="+mn-ea"/>
                <a:sym typeface="+mn-lt"/>
              </a:rPr>
              <a:t>以哪个文件为入口起点开始打包，分析构建内部依赖图</a:t>
            </a:r>
            <a:endParaRPr lang="en-US" altLang="zh-CN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F11A83C-CA42-5CC0-FD1C-34CEA6B49BA1}"/>
              </a:ext>
            </a:extLst>
          </p:cNvPr>
          <p:cNvGrpSpPr/>
          <p:nvPr/>
        </p:nvGrpSpPr>
        <p:grpSpPr>
          <a:xfrm>
            <a:off x="1740503" y="895099"/>
            <a:ext cx="5061857" cy="698750"/>
            <a:chOff x="6096000" y="2061026"/>
            <a:chExt cx="5061857" cy="698750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3EB7B937-8E8D-8559-E9F2-33E101BF9F2E}"/>
                </a:ext>
              </a:extLst>
            </p:cNvPr>
            <p:cNvSpPr txBox="1"/>
            <p:nvPr/>
          </p:nvSpPr>
          <p:spPr>
            <a:xfrm>
              <a:off x="6096000" y="2061026"/>
              <a:ext cx="23249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rgbClr val="0068B7"/>
                  </a:solidFill>
                  <a:cs typeface="+mn-ea"/>
                  <a:sym typeface="+mn-lt"/>
                </a:rPr>
                <a:t>五个核心概念</a:t>
              </a:r>
              <a:endParaRPr lang="zh-CN" altLang="en-US" sz="2800" b="1" dirty="0">
                <a:solidFill>
                  <a:srgbClr val="0068B7"/>
                </a:solidFill>
                <a:uFillTx/>
                <a:cs typeface="+mn-ea"/>
                <a:sym typeface="+mn-lt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487EEFB-D116-C140-B512-4CB597ED3528}"/>
                </a:ext>
              </a:extLst>
            </p:cNvPr>
            <p:cNvSpPr txBox="1"/>
            <p:nvPr/>
          </p:nvSpPr>
          <p:spPr>
            <a:xfrm>
              <a:off x="6096000" y="24827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Five Key Points</a:t>
              </a: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1DA7A5F3-18E5-E50A-0529-02A2CB435306}"/>
              </a:ext>
            </a:extLst>
          </p:cNvPr>
          <p:cNvSpPr/>
          <p:nvPr/>
        </p:nvSpPr>
        <p:spPr>
          <a:xfrm>
            <a:off x="892070" y="3336486"/>
            <a:ext cx="2842277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加载器</a:t>
            </a:r>
            <a:endParaRPr lang="en-US" altLang="zh-CN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2"/>
                </a:solidFill>
                <a:cs typeface="+mn-ea"/>
                <a:sym typeface="+mn-lt"/>
              </a:rPr>
              <a:t>让</a:t>
            </a:r>
            <a:r>
              <a:rPr lang="en-US" altLang="zh-CN" sz="1400" dirty="0">
                <a:solidFill>
                  <a:schemeClr val="tx2"/>
                </a:solidFill>
                <a:cs typeface="+mn-ea"/>
                <a:sym typeface="+mn-lt"/>
              </a:rPr>
              <a:t>webpack</a:t>
            </a:r>
            <a:r>
              <a:rPr lang="zh-CN" altLang="en-US" sz="1400" dirty="0">
                <a:solidFill>
                  <a:schemeClr val="tx2"/>
                </a:solidFill>
                <a:cs typeface="+mn-ea"/>
                <a:sym typeface="+mn-lt"/>
              </a:rPr>
              <a:t>能够去处理那些非</a:t>
            </a:r>
            <a:r>
              <a:rPr lang="en-US" altLang="zh-CN" sz="1400" dirty="0" err="1">
                <a:solidFill>
                  <a:schemeClr val="tx2"/>
                </a:solidFill>
                <a:cs typeface="+mn-ea"/>
                <a:sym typeface="+mn-lt"/>
              </a:rPr>
              <a:t>js</a:t>
            </a:r>
            <a:r>
              <a:rPr lang="zh-CN" altLang="en-US" sz="1400" dirty="0">
                <a:solidFill>
                  <a:schemeClr val="tx2"/>
                </a:solidFill>
                <a:cs typeface="+mn-ea"/>
                <a:sym typeface="+mn-lt"/>
              </a:rPr>
              <a:t>文件</a:t>
            </a:r>
            <a:endParaRPr lang="en-US" altLang="zh-CN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963F57A-A72E-9DED-424A-B33D2358A2CD}"/>
              </a:ext>
            </a:extLst>
          </p:cNvPr>
          <p:cNvSpPr/>
          <p:nvPr/>
        </p:nvSpPr>
        <p:spPr>
          <a:xfrm>
            <a:off x="8300937" y="2517873"/>
            <a:ext cx="2586990" cy="1146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输出</a:t>
            </a:r>
            <a:endParaRPr lang="en-US" altLang="zh-CN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2"/>
                </a:solidFill>
                <a:cs typeface="+mn-ea"/>
                <a:sym typeface="+mn-lt"/>
              </a:rPr>
              <a:t>指示</a:t>
            </a:r>
            <a:r>
              <a:rPr lang="en-US" altLang="zh-CN" sz="1400" dirty="0">
                <a:solidFill>
                  <a:schemeClr val="tx2"/>
                </a:solidFill>
                <a:cs typeface="+mn-ea"/>
                <a:sym typeface="+mn-lt"/>
              </a:rPr>
              <a:t>webpack</a:t>
            </a:r>
            <a:r>
              <a:rPr lang="zh-CN" altLang="en-US" sz="1400" dirty="0">
                <a:solidFill>
                  <a:schemeClr val="tx2"/>
                </a:solidFill>
                <a:cs typeface="+mn-ea"/>
                <a:sym typeface="+mn-lt"/>
              </a:rPr>
              <a:t>打包后的资源</a:t>
            </a:r>
            <a:r>
              <a:rPr lang="en-US" altLang="zh-CN" sz="1400" dirty="0">
                <a:solidFill>
                  <a:schemeClr val="tx2"/>
                </a:solidFill>
                <a:cs typeface="+mn-ea"/>
                <a:sym typeface="+mn-lt"/>
              </a:rPr>
              <a:t>bundles</a:t>
            </a:r>
            <a:r>
              <a:rPr lang="zh-CN" altLang="en-US" sz="1400" dirty="0">
                <a:solidFill>
                  <a:schemeClr val="tx2"/>
                </a:solidFill>
                <a:cs typeface="+mn-ea"/>
                <a:sym typeface="+mn-lt"/>
              </a:rPr>
              <a:t>输出到哪里去，以及如何命名</a:t>
            </a:r>
            <a:endParaRPr lang="en-US" altLang="zh-CN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F64DF8F-E259-8FEB-66C5-19B2B0BF1B31}"/>
              </a:ext>
            </a:extLst>
          </p:cNvPr>
          <p:cNvSpPr/>
          <p:nvPr/>
        </p:nvSpPr>
        <p:spPr>
          <a:xfrm>
            <a:off x="8816975" y="4114676"/>
            <a:ext cx="3375025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插件</a:t>
            </a:r>
            <a:endParaRPr lang="en-US" altLang="zh-CN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2"/>
                </a:solidFill>
                <a:cs typeface="+mn-ea"/>
                <a:sym typeface="+mn-lt"/>
              </a:rPr>
              <a:t>可以用于执行范围更广的任务。</a:t>
            </a:r>
            <a:endParaRPr lang="en-US" altLang="zh-CN" sz="1400" dirty="0">
              <a:solidFill>
                <a:schemeClr val="tx2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2"/>
                </a:solidFill>
                <a:cs typeface="+mn-ea"/>
                <a:sym typeface="+mn-lt"/>
              </a:rPr>
              <a:t>如从打包优化、代码压缩，热更新等</a:t>
            </a:r>
            <a:endParaRPr lang="en-US" altLang="zh-CN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56" name="任意多边形 47">
            <a:extLst>
              <a:ext uri="{FF2B5EF4-FFF2-40B4-BE49-F238E27FC236}">
                <a16:creationId xmlns:a16="http://schemas.microsoft.com/office/drawing/2014/main" id="{C1389D51-60EB-4B70-4E00-F15903A76EE2}"/>
              </a:ext>
            </a:extLst>
          </p:cNvPr>
          <p:cNvSpPr/>
          <p:nvPr/>
        </p:nvSpPr>
        <p:spPr>
          <a:xfrm rot="18900000" flipV="1">
            <a:off x="102033" y="854136"/>
            <a:ext cx="1257992" cy="771874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7" name="任意多边形 48">
            <a:extLst>
              <a:ext uri="{FF2B5EF4-FFF2-40B4-BE49-F238E27FC236}">
                <a16:creationId xmlns:a16="http://schemas.microsoft.com/office/drawing/2014/main" id="{E363D34A-4AEB-74FF-29A8-95764A93FF9A}"/>
              </a:ext>
            </a:extLst>
          </p:cNvPr>
          <p:cNvSpPr/>
          <p:nvPr/>
        </p:nvSpPr>
        <p:spPr>
          <a:xfrm rot="18900000" flipV="1">
            <a:off x="-102618" y="869139"/>
            <a:ext cx="926781" cy="721545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8" name="Freeform: Shape 28">
            <a:extLst>
              <a:ext uri="{FF2B5EF4-FFF2-40B4-BE49-F238E27FC236}">
                <a16:creationId xmlns:a16="http://schemas.microsoft.com/office/drawing/2014/main" id="{543F114B-9862-76E9-1792-C2D7A4020AA1}"/>
              </a:ext>
            </a:extLst>
          </p:cNvPr>
          <p:cNvSpPr/>
          <p:nvPr/>
        </p:nvSpPr>
        <p:spPr bwMode="auto">
          <a:xfrm rot="5400000">
            <a:off x="5682114" y="3712012"/>
            <a:ext cx="610948" cy="2588526"/>
          </a:xfrm>
          <a:custGeom>
            <a:avLst/>
            <a:gdLst>
              <a:gd name="T0" fmla="*/ 0 w 467"/>
              <a:gd name="T1" fmla="*/ 0 h 1491"/>
              <a:gd name="T2" fmla="*/ 0 w 467"/>
              <a:gd name="T3" fmla="*/ 1491 h 1491"/>
              <a:gd name="T4" fmla="*/ 0 w 467"/>
              <a:gd name="T5" fmla="*/ 1491 h 1491"/>
              <a:gd name="T6" fmla="*/ 231 w 467"/>
              <a:gd name="T7" fmla="*/ 1491 h 1491"/>
              <a:gd name="T8" fmla="*/ 467 w 467"/>
              <a:gd name="T9" fmla="*/ 1491 h 1491"/>
              <a:gd name="T10" fmla="*/ 467 w 467"/>
              <a:gd name="T11" fmla="*/ 366 h 1491"/>
              <a:gd name="T12" fmla="*/ 0 w 467"/>
              <a:gd name="T1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7" h="1491">
                <a:moveTo>
                  <a:pt x="0" y="0"/>
                </a:moveTo>
                <a:lnTo>
                  <a:pt x="0" y="1491"/>
                </a:lnTo>
                <a:lnTo>
                  <a:pt x="0" y="1491"/>
                </a:lnTo>
                <a:lnTo>
                  <a:pt x="231" y="1491"/>
                </a:lnTo>
                <a:lnTo>
                  <a:pt x="467" y="1491"/>
                </a:lnTo>
                <a:lnTo>
                  <a:pt x="467" y="366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59" name="Freeform: Shape 29">
            <a:extLst>
              <a:ext uri="{FF2B5EF4-FFF2-40B4-BE49-F238E27FC236}">
                <a16:creationId xmlns:a16="http://schemas.microsoft.com/office/drawing/2014/main" id="{BE69C229-FA4C-B8AE-3DCA-6D648BD1D65A}"/>
              </a:ext>
            </a:extLst>
          </p:cNvPr>
          <p:cNvSpPr/>
          <p:nvPr/>
        </p:nvSpPr>
        <p:spPr bwMode="auto">
          <a:xfrm rot="5400000">
            <a:off x="3778228" y="4702145"/>
            <a:ext cx="1199657" cy="647509"/>
          </a:xfrm>
          <a:custGeom>
            <a:avLst/>
            <a:gdLst>
              <a:gd name="T0" fmla="*/ 917 w 917"/>
              <a:gd name="T1" fmla="*/ 0 h 396"/>
              <a:gd name="T2" fmla="*/ 694 w 917"/>
              <a:gd name="T3" fmla="*/ 0 h 396"/>
              <a:gd name="T4" fmla="*/ 458 w 917"/>
              <a:gd name="T5" fmla="*/ 0 h 396"/>
              <a:gd name="T6" fmla="*/ 227 w 917"/>
              <a:gd name="T7" fmla="*/ 0 h 396"/>
              <a:gd name="T8" fmla="*/ 0 w 917"/>
              <a:gd name="T9" fmla="*/ 0 h 396"/>
              <a:gd name="T10" fmla="*/ 458 w 917"/>
              <a:gd name="T11" fmla="*/ 396 h 396"/>
              <a:gd name="T12" fmla="*/ 917 w 917"/>
              <a:gd name="T13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396">
                <a:moveTo>
                  <a:pt x="917" y="0"/>
                </a:moveTo>
                <a:lnTo>
                  <a:pt x="694" y="0"/>
                </a:lnTo>
                <a:lnTo>
                  <a:pt x="458" y="0"/>
                </a:lnTo>
                <a:lnTo>
                  <a:pt x="227" y="0"/>
                </a:lnTo>
                <a:lnTo>
                  <a:pt x="0" y="0"/>
                </a:lnTo>
                <a:lnTo>
                  <a:pt x="458" y="396"/>
                </a:lnTo>
                <a:lnTo>
                  <a:pt x="917" y="0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23A41B6-5F6C-0383-DEAA-0663B97D9BCE}"/>
              </a:ext>
            </a:extLst>
          </p:cNvPr>
          <p:cNvSpPr/>
          <p:nvPr/>
        </p:nvSpPr>
        <p:spPr>
          <a:xfrm>
            <a:off x="4720981" y="4802616"/>
            <a:ext cx="2241974" cy="40549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Mode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AE11871-8D73-AE7A-C8C1-00FCB65425CB}"/>
              </a:ext>
            </a:extLst>
          </p:cNvPr>
          <p:cNvSpPr/>
          <p:nvPr/>
        </p:nvSpPr>
        <p:spPr>
          <a:xfrm>
            <a:off x="645990" y="4523207"/>
            <a:ext cx="3601175" cy="1146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模式</a:t>
            </a:r>
            <a:endParaRPr lang="en-US" altLang="zh-CN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2"/>
                </a:solidFill>
                <a:cs typeface="+mn-ea"/>
                <a:sym typeface="+mn-lt"/>
              </a:rPr>
              <a:t>让</a:t>
            </a:r>
            <a:r>
              <a:rPr lang="en-US" altLang="zh-CN" sz="1400" dirty="0">
                <a:solidFill>
                  <a:schemeClr val="tx2"/>
                </a:solidFill>
                <a:cs typeface="+mn-ea"/>
                <a:sym typeface="+mn-lt"/>
              </a:rPr>
              <a:t>webpack</a:t>
            </a:r>
            <a:r>
              <a:rPr lang="zh-CN" altLang="en-US" sz="1400" dirty="0">
                <a:solidFill>
                  <a:schemeClr val="tx2"/>
                </a:solidFill>
                <a:cs typeface="+mn-ea"/>
                <a:sym typeface="+mn-lt"/>
              </a:rPr>
              <a:t>使用相应模式的配置</a:t>
            </a:r>
            <a:endParaRPr lang="en-US" altLang="zh-CN" sz="1400" dirty="0">
              <a:solidFill>
                <a:schemeClr val="tx2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2"/>
                </a:solidFill>
                <a:cs typeface="+mn-ea"/>
                <a:sym typeface="+mn-lt"/>
              </a:rPr>
              <a:t>Development -- </a:t>
            </a:r>
            <a:r>
              <a:rPr lang="zh-CN" altLang="en-US" sz="1400" dirty="0">
                <a:solidFill>
                  <a:schemeClr val="tx2"/>
                </a:solidFill>
                <a:cs typeface="+mn-ea"/>
                <a:sym typeface="+mn-lt"/>
              </a:rPr>
              <a:t>能让本地调试运行的环境</a:t>
            </a:r>
            <a:endParaRPr lang="en-US" altLang="zh-CN" sz="1400" dirty="0">
              <a:solidFill>
                <a:schemeClr val="tx2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2"/>
                </a:solidFill>
                <a:cs typeface="+mn-ea"/>
                <a:sym typeface="+mn-lt"/>
              </a:rPr>
              <a:t>Production – </a:t>
            </a:r>
            <a:r>
              <a:rPr lang="zh-CN" altLang="en-US" sz="1400" dirty="0">
                <a:solidFill>
                  <a:schemeClr val="tx2"/>
                </a:solidFill>
                <a:cs typeface="+mn-ea"/>
                <a:sym typeface="+mn-lt"/>
              </a:rPr>
              <a:t>能让代码优化上线运行的环境</a:t>
            </a:r>
            <a:endParaRPr lang="en-US" altLang="zh-CN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2609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69BBC42-622D-19BA-6A33-B09FBC50A7F0}"/>
              </a:ext>
            </a:extLst>
          </p:cNvPr>
          <p:cNvGrpSpPr/>
          <p:nvPr/>
        </p:nvGrpSpPr>
        <p:grpSpPr>
          <a:xfrm>
            <a:off x="1740503" y="895099"/>
            <a:ext cx="5061857" cy="698750"/>
            <a:chOff x="6096000" y="2061026"/>
            <a:chExt cx="5061857" cy="69875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F0DF5C8-8F11-0E7C-F14F-883ADED3240D}"/>
                </a:ext>
              </a:extLst>
            </p:cNvPr>
            <p:cNvSpPr txBox="1"/>
            <p:nvPr/>
          </p:nvSpPr>
          <p:spPr>
            <a:xfrm>
              <a:off x="6096000" y="2061026"/>
              <a:ext cx="23249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rgbClr val="0068B7"/>
                  </a:solidFill>
                  <a:cs typeface="+mn-ea"/>
                  <a:sym typeface="+mn-lt"/>
                </a:rPr>
                <a:t>五个核心概念</a:t>
              </a:r>
              <a:endParaRPr lang="zh-CN" altLang="en-US" sz="2800" b="1" dirty="0">
                <a:solidFill>
                  <a:srgbClr val="0068B7"/>
                </a:solidFill>
                <a:uFillTx/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9C15307-9C0C-6256-DB45-C634814B779A}"/>
                </a:ext>
              </a:extLst>
            </p:cNvPr>
            <p:cNvSpPr txBox="1"/>
            <p:nvPr/>
          </p:nvSpPr>
          <p:spPr>
            <a:xfrm>
              <a:off x="6096000" y="24827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Five Key Points</a:t>
              </a:r>
            </a:p>
          </p:txBody>
        </p:sp>
      </p:grpSp>
      <p:sp>
        <p:nvSpPr>
          <p:cNvPr id="5" name="任意多边形 47">
            <a:extLst>
              <a:ext uri="{FF2B5EF4-FFF2-40B4-BE49-F238E27FC236}">
                <a16:creationId xmlns:a16="http://schemas.microsoft.com/office/drawing/2014/main" id="{CCF77132-E135-DEDA-BEF4-7D035CF5157D}"/>
              </a:ext>
            </a:extLst>
          </p:cNvPr>
          <p:cNvSpPr/>
          <p:nvPr/>
        </p:nvSpPr>
        <p:spPr>
          <a:xfrm rot="18900000" flipV="1">
            <a:off x="102033" y="854136"/>
            <a:ext cx="1257992" cy="771874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任意多边形 48">
            <a:extLst>
              <a:ext uri="{FF2B5EF4-FFF2-40B4-BE49-F238E27FC236}">
                <a16:creationId xmlns:a16="http://schemas.microsoft.com/office/drawing/2014/main" id="{069C78E0-B504-FAB1-F6D6-5F7E5A6C3EB9}"/>
              </a:ext>
            </a:extLst>
          </p:cNvPr>
          <p:cNvSpPr/>
          <p:nvPr/>
        </p:nvSpPr>
        <p:spPr>
          <a:xfrm rot="18900000" flipV="1">
            <a:off x="-102618" y="869139"/>
            <a:ext cx="926781" cy="721545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54B5DA-9711-ED99-F5B5-083EBD7EC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42" y="849918"/>
            <a:ext cx="6867608" cy="600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02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任意多边形 1">
            <a:extLst>
              <a:ext uri="{FF2B5EF4-FFF2-40B4-BE49-F238E27FC236}">
                <a16:creationId xmlns:a16="http://schemas.microsoft.com/office/drawing/2014/main" id="{D875F951-AD92-1309-9FA1-9DEEAF24ADC8}"/>
              </a:ext>
            </a:extLst>
          </p:cNvPr>
          <p:cNvSpPr/>
          <p:nvPr/>
        </p:nvSpPr>
        <p:spPr>
          <a:xfrm rot="2700000">
            <a:off x="5485130" y="2060575"/>
            <a:ext cx="1028700" cy="1033780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任意多边形 19">
            <a:extLst>
              <a:ext uri="{FF2B5EF4-FFF2-40B4-BE49-F238E27FC236}">
                <a16:creationId xmlns:a16="http://schemas.microsoft.com/office/drawing/2014/main" id="{81FA54B6-EA1D-EEA7-527D-830F12B42657}"/>
              </a:ext>
            </a:extLst>
          </p:cNvPr>
          <p:cNvSpPr/>
          <p:nvPr/>
        </p:nvSpPr>
        <p:spPr>
          <a:xfrm rot="2700000">
            <a:off x="-1884680" y="980440"/>
            <a:ext cx="5701665" cy="5669280"/>
          </a:xfrm>
          <a:custGeom>
            <a:avLst/>
            <a:gdLst>
              <a:gd name="connsiteX0" fmla="*/ 0 w 6410492"/>
              <a:gd name="connsiteY0" fmla="*/ 1578016 h 6427355"/>
              <a:gd name="connsiteX1" fmla="*/ 1146670 w 6410492"/>
              <a:gd name="connsiteY1" fmla="*/ 431345 h 6427355"/>
              <a:gd name="connsiteX2" fmla="*/ 1146671 w 6410492"/>
              <a:gd name="connsiteY2" fmla="*/ 431345 h 6427355"/>
              <a:gd name="connsiteX3" fmla="*/ 1578016 w 6410492"/>
              <a:gd name="connsiteY3" fmla="*/ 0 h 6427355"/>
              <a:gd name="connsiteX4" fmla="*/ 5764900 w 6410492"/>
              <a:gd name="connsiteY4" fmla="*/ 0 h 6427355"/>
              <a:gd name="connsiteX5" fmla="*/ 6410492 w 6410492"/>
              <a:gd name="connsiteY5" fmla="*/ 645592 h 6427355"/>
              <a:gd name="connsiteX6" fmla="*/ 6410491 w 6410492"/>
              <a:gd name="connsiteY6" fmla="*/ 4866202 h 6427355"/>
              <a:gd name="connsiteX7" fmla="*/ 4849339 w 6410492"/>
              <a:gd name="connsiteY7" fmla="*/ 6427355 h 6427355"/>
              <a:gd name="connsiteX8" fmla="*/ 4238944 w 6410492"/>
              <a:gd name="connsiteY8" fmla="*/ 5816960 h 6427355"/>
              <a:gd name="connsiteX9" fmla="*/ 4238943 w 6410492"/>
              <a:gd name="connsiteY9" fmla="*/ 2171546 h 6427355"/>
              <a:gd name="connsiteX10" fmla="*/ 593530 w 6410492"/>
              <a:gd name="connsiteY10" fmla="*/ 2171546 h 642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10492" h="6427355">
                <a:moveTo>
                  <a:pt x="0" y="1578016"/>
                </a:moveTo>
                <a:lnTo>
                  <a:pt x="1146670" y="431345"/>
                </a:lnTo>
                <a:lnTo>
                  <a:pt x="1146671" y="431345"/>
                </a:lnTo>
                <a:lnTo>
                  <a:pt x="1578016" y="0"/>
                </a:lnTo>
                <a:lnTo>
                  <a:pt x="5764900" y="0"/>
                </a:lnTo>
                <a:cubicBezTo>
                  <a:pt x="6121450" y="0"/>
                  <a:pt x="6410492" y="289042"/>
                  <a:pt x="6410492" y="645592"/>
                </a:cubicBezTo>
                <a:lnTo>
                  <a:pt x="6410491" y="4866202"/>
                </a:lnTo>
                <a:lnTo>
                  <a:pt x="4849339" y="6427355"/>
                </a:lnTo>
                <a:lnTo>
                  <a:pt x="4238944" y="5816960"/>
                </a:lnTo>
                <a:lnTo>
                  <a:pt x="4238943" y="2171546"/>
                </a:lnTo>
                <a:lnTo>
                  <a:pt x="593530" y="2171546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任意多边形 6">
            <a:extLst>
              <a:ext uri="{FF2B5EF4-FFF2-40B4-BE49-F238E27FC236}">
                <a16:creationId xmlns:a16="http://schemas.microsoft.com/office/drawing/2014/main" id="{13AB4610-A9A9-26F9-2E46-3EFAD22D5851}"/>
              </a:ext>
            </a:extLst>
          </p:cNvPr>
          <p:cNvSpPr/>
          <p:nvPr/>
        </p:nvSpPr>
        <p:spPr>
          <a:xfrm rot="2700000">
            <a:off x="2183130" y="730885"/>
            <a:ext cx="3211195" cy="3331210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任意多边形 7">
            <a:extLst>
              <a:ext uri="{FF2B5EF4-FFF2-40B4-BE49-F238E27FC236}">
                <a16:creationId xmlns:a16="http://schemas.microsoft.com/office/drawing/2014/main" id="{28E29BDA-5F70-410B-5B4D-B6DE9A220B32}"/>
              </a:ext>
            </a:extLst>
          </p:cNvPr>
          <p:cNvSpPr/>
          <p:nvPr/>
        </p:nvSpPr>
        <p:spPr>
          <a:xfrm rot="18900000" flipH="1">
            <a:off x="11525885" y="5786755"/>
            <a:ext cx="1174115" cy="953135"/>
          </a:xfrm>
          <a:custGeom>
            <a:avLst/>
            <a:gdLst>
              <a:gd name="connsiteX0" fmla="*/ 1038 w 1174416"/>
              <a:gd name="connsiteY0" fmla="*/ 0 h 953193"/>
              <a:gd name="connsiteX1" fmla="*/ 0 w 1174416"/>
              <a:gd name="connsiteY1" fmla="*/ 1038 h 953193"/>
              <a:gd name="connsiteX2" fmla="*/ 441710 w 1174416"/>
              <a:gd name="connsiteY2" fmla="*/ 442748 h 953193"/>
              <a:gd name="connsiteX3" fmla="*/ 731667 w 1174416"/>
              <a:gd name="connsiteY3" fmla="*/ 442748 h 953193"/>
              <a:gd name="connsiteX4" fmla="*/ 731667 w 1174416"/>
              <a:gd name="connsiteY4" fmla="*/ 732705 h 953193"/>
              <a:gd name="connsiteX5" fmla="*/ 952155 w 1174416"/>
              <a:gd name="connsiteY5" fmla="*/ 953193 h 953193"/>
              <a:gd name="connsiteX6" fmla="*/ 1174416 w 1174416"/>
              <a:gd name="connsiteY6" fmla="*/ 730932 h 953193"/>
              <a:gd name="connsiteX7" fmla="*/ 1174416 w 1174416"/>
              <a:gd name="connsiteY7" fmla="*/ 148239 h 953193"/>
              <a:gd name="connsiteX8" fmla="*/ 1026178 w 1174416"/>
              <a:gd name="connsiteY8" fmla="*/ 0 h 9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416" h="953193">
                <a:moveTo>
                  <a:pt x="1038" y="0"/>
                </a:moveTo>
                <a:lnTo>
                  <a:pt x="0" y="1038"/>
                </a:lnTo>
                <a:lnTo>
                  <a:pt x="441710" y="442748"/>
                </a:lnTo>
                <a:lnTo>
                  <a:pt x="731667" y="442748"/>
                </a:lnTo>
                <a:lnTo>
                  <a:pt x="731667" y="732705"/>
                </a:lnTo>
                <a:lnTo>
                  <a:pt x="952155" y="953193"/>
                </a:lnTo>
                <a:lnTo>
                  <a:pt x="1174416" y="730932"/>
                </a:lnTo>
                <a:lnTo>
                  <a:pt x="1174416" y="148239"/>
                </a:lnTo>
                <a:cubicBezTo>
                  <a:pt x="1174416" y="66369"/>
                  <a:pt x="1108048" y="0"/>
                  <a:pt x="1026178" y="0"/>
                </a:cubicBez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976266-2C5C-D9B7-26DE-35EC4ADBCA34}"/>
              </a:ext>
            </a:extLst>
          </p:cNvPr>
          <p:cNvSpPr txBox="1"/>
          <p:nvPr/>
        </p:nvSpPr>
        <p:spPr>
          <a:xfrm>
            <a:off x="6148705" y="3328670"/>
            <a:ext cx="261556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dirty="0">
                <a:solidFill>
                  <a:schemeClr val="accent1"/>
                </a:solidFill>
                <a:cs typeface="+mn-ea"/>
                <a:sym typeface="+mn-lt"/>
              </a:rPr>
              <a:t>PART 03</a:t>
            </a:r>
            <a:endParaRPr lang="zh-CN" altLang="en-US" sz="4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7DF336-5E3E-8091-DAB6-AEBC979FEF0C}"/>
              </a:ext>
            </a:extLst>
          </p:cNvPr>
          <p:cNvSpPr txBox="1"/>
          <p:nvPr/>
        </p:nvSpPr>
        <p:spPr>
          <a:xfrm>
            <a:off x="6110605" y="4131945"/>
            <a:ext cx="452093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3"/>
                </a:solidFill>
                <a:cs typeface="+mn-ea"/>
                <a:sym typeface="+mn-lt"/>
              </a:rPr>
              <a:t>Webpack</a:t>
            </a:r>
            <a:r>
              <a:rPr lang="zh-CN" altLang="en-US" sz="4000" b="1" dirty="0">
                <a:solidFill>
                  <a:schemeClr val="accent3"/>
                </a:solidFill>
                <a:cs typeface="+mn-ea"/>
                <a:sym typeface="+mn-lt"/>
              </a:rPr>
              <a:t>构建流程</a:t>
            </a:r>
          </a:p>
        </p:txBody>
      </p:sp>
      <p:sp>
        <p:nvSpPr>
          <p:cNvPr id="8" name="任意多边形 21">
            <a:extLst>
              <a:ext uri="{FF2B5EF4-FFF2-40B4-BE49-F238E27FC236}">
                <a16:creationId xmlns:a16="http://schemas.microsoft.com/office/drawing/2014/main" id="{9A36B182-ADEA-F8E0-2A87-587317FC1082}"/>
              </a:ext>
            </a:extLst>
          </p:cNvPr>
          <p:cNvSpPr/>
          <p:nvPr/>
        </p:nvSpPr>
        <p:spPr>
          <a:xfrm rot="2700000">
            <a:off x="9435465" y="912495"/>
            <a:ext cx="1461135" cy="146875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任意多边形 22">
            <a:extLst>
              <a:ext uri="{FF2B5EF4-FFF2-40B4-BE49-F238E27FC236}">
                <a16:creationId xmlns:a16="http://schemas.microsoft.com/office/drawing/2014/main" id="{FB86DF46-671A-A9E4-C13F-467510A5674C}"/>
              </a:ext>
            </a:extLst>
          </p:cNvPr>
          <p:cNvSpPr/>
          <p:nvPr/>
        </p:nvSpPr>
        <p:spPr>
          <a:xfrm rot="2700000">
            <a:off x="10767060" y="5635625"/>
            <a:ext cx="602615" cy="605790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2543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-10219" y="24461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圆角矩形标注 1">
            <a:extLst>
              <a:ext uri="{FF2B5EF4-FFF2-40B4-BE49-F238E27FC236}">
                <a16:creationId xmlns:a16="http://schemas.microsoft.com/office/drawing/2014/main" id="{49EA7597-94E0-DA02-ED0F-ED3B905F03D7}"/>
              </a:ext>
            </a:extLst>
          </p:cNvPr>
          <p:cNvSpPr/>
          <p:nvPr/>
        </p:nvSpPr>
        <p:spPr>
          <a:xfrm>
            <a:off x="106308" y="2062288"/>
            <a:ext cx="3311070" cy="1044373"/>
          </a:xfrm>
          <a:prstGeom prst="wedgeRoundRectCallout">
            <a:avLst>
              <a:gd name="adj1" fmla="val 36318"/>
              <a:gd name="adj2" fmla="val 606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9e5e9f80-f70a-4367-865a-f6aeb24cb493">
            <a:extLst>
              <a:ext uri="{FF2B5EF4-FFF2-40B4-BE49-F238E27FC236}">
                <a16:creationId xmlns:a16="http://schemas.microsoft.com/office/drawing/2014/main" id="{5E99D6EB-FC1E-D6BA-92B1-A4BCB7399F7A}"/>
              </a:ext>
            </a:extLst>
          </p:cNvPr>
          <p:cNvGrpSpPr>
            <a:grpSpLocks noChangeAspect="1"/>
          </p:cNvGrpSpPr>
          <p:nvPr/>
        </p:nvGrpSpPr>
        <p:grpSpPr>
          <a:xfrm>
            <a:off x="1448696" y="1593849"/>
            <a:ext cx="8917980" cy="4196215"/>
            <a:chOff x="1618722" y="1340768"/>
            <a:chExt cx="8917980" cy="4196215"/>
          </a:xfrm>
        </p:grpSpPr>
        <p:grpSp>
          <p:nvGrpSpPr>
            <p:cNvPr id="4" name="Group 53">
              <a:extLst>
                <a:ext uri="{FF2B5EF4-FFF2-40B4-BE49-F238E27FC236}">
                  <a16:creationId xmlns:a16="http://schemas.microsoft.com/office/drawing/2014/main" id="{231B7247-75C3-A179-622F-810915C28CB0}"/>
                </a:ext>
              </a:extLst>
            </p:cNvPr>
            <p:cNvGrpSpPr/>
            <p:nvPr/>
          </p:nvGrpSpPr>
          <p:grpSpPr>
            <a:xfrm>
              <a:off x="1715450" y="1718498"/>
              <a:ext cx="8737857" cy="3386874"/>
              <a:chOff x="-2130469" y="1991215"/>
              <a:chExt cx="8275491" cy="3386874"/>
            </a:xfrm>
          </p:grpSpPr>
          <p:cxnSp>
            <p:nvCxnSpPr>
              <p:cNvPr id="16" name="Straight Connector 94">
                <a:extLst>
                  <a:ext uri="{FF2B5EF4-FFF2-40B4-BE49-F238E27FC236}">
                    <a16:creationId xmlns:a16="http://schemas.microsoft.com/office/drawing/2014/main" id="{83C364E7-EE87-72F0-4BD7-D7D44956E78E}"/>
                  </a:ext>
                </a:extLst>
              </p:cNvPr>
              <p:cNvCxnSpPr>
                <a:endCxn id="19" idx="0"/>
              </p:cNvCxnSpPr>
              <p:nvPr/>
            </p:nvCxnSpPr>
            <p:spPr>
              <a:xfrm>
                <a:off x="3320122" y="1991215"/>
                <a:ext cx="1978192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95">
                <a:extLst>
                  <a:ext uri="{FF2B5EF4-FFF2-40B4-BE49-F238E27FC236}">
                    <a16:creationId xmlns:a16="http://schemas.microsoft.com/office/drawing/2014/main" id="{A6962962-3F10-11AC-3E16-DEF862F71BA7}"/>
                  </a:ext>
                </a:extLst>
              </p:cNvPr>
              <p:cNvCxnSpPr>
                <a:stCxn id="20" idx="0"/>
              </p:cNvCxnSpPr>
              <p:nvPr/>
            </p:nvCxnSpPr>
            <p:spPr>
              <a:xfrm flipV="1">
                <a:off x="-1283761" y="3684651"/>
                <a:ext cx="6579744" cy="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96">
                <a:extLst>
                  <a:ext uri="{FF2B5EF4-FFF2-40B4-BE49-F238E27FC236}">
                    <a16:creationId xmlns:a16="http://schemas.microsoft.com/office/drawing/2014/main" id="{2AA40D2C-CEEF-E05B-5B60-FA3F085C21A5}"/>
                  </a:ext>
                </a:extLst>
              </p:cNvPr>
              <p:cNvCxnSpPr>
                <a:stCxn id="20" idx="2"/>
              </p:cNvCxnSpPr>
              <p:nvPr/>
            </p:nvCxnSpPr>
            <p:spPr>
              <a:xfrm flipV="1">
                <a:off x="-1267052" y="5377923"/>
                <a:ext cx="3813493" cy="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Arc 97">
                <a:extLst>
                  <a:ext uri="{FF2B5EF4-FFF2-40B4-BE49-F238E27FC236}">
                    <a16:creationId xmlns:a16="http://schemas.microsoft.com/office/drawing/2014/main" id="{E4A60161-BA3A-036E-9F11-FF631E9B2E2A}"/>
                  </a:ext>
                </a:extLst>
              </p:cNvPr>
              <p:cNvSpPr/>
              <p:nvPr/>
            </p:nvSpPr>
            <p:spPr>
              <a:xfrm>
                <a:off x="4451606" y="1991215"/>
                <a:ext cx="1693416" cy="1693416"/>
              </a:xfrm>
              <a:prstGeom prst="arc">
                <a:avLst>
                  <a:gd name="adj1" fmla="val 16200000"/>
                  <a:gd name="adj2" fmla="val 5467845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Arc 98">
                <a:extLst>
                  <a:ext uri="{FF2B5EF4-FFF2-40B4-BE49-F238E27FC236}">
                    <a16:creationId xmlns:a16="http://schemas.microsoft.com/office/drawing/2014/main" id="{3CF56076-F33A-FAA2-7DA5-8680872E58EE}"/>
                  </a:ext>
                </a:extLst>
              </p:cNvPr>
              <p:cNvSpPr/>
              <p:nvPr/>
            </p:nvSpPr>
            <p:spPr>
              <a:xfrm flipH="1">
                <a:off x="-2130469" y="3684652"/>
                <a:ext cx="1693417" cy="1693437"/>
              </a:xfrm>
              <a:prstGeom prst="arc">
                <a:avLst>
                  <a:gd name="adj1" fmla="val 16200000"/>
                  <a:gd name="adj2" fmla="val 5467845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" name="Isosceles Triangle 64">
              <a:extLst>
                <a:ext uri="{FF2B5EF4-FFF2-40B4-BE49-F238E27FC236}">
                  <a16:creationId xmlns:a16="http://schemas.microsoft.com/office/drawing/2014/main" id="{21755ABC-BE73-B310-C756-B51ACAAD871B}"/>
                </a:ext>
              </a:extLst>
            </p:cNvPr>
            <p:cNvSpPr/>
            <p:nvPr/>
          </p:nvSpPr>
          <p:spPr>
            <a:xfrm rot="5400000">
              <a:off x="8808761" y="1622102"/>
              <a:ext cx="226831" cy="195545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" name="Isosceles Triangle 65">
              <a:extLst>
                <a:ext uri="{FF2B5EF4-FFF2-40B4-BE49-F238E27FC236}">
                  <a16:creationId xmlns:a16="http://schemas.microsoft.com/office/drawing/2014/main" id="{2F0A97F7-6C0A-B984-5EBA-2B8B5D39ED5E}"/>
                </a:ext>
              </a:extLst>
            </p:cNvPr>
            <p:cNvSpPr/>
            <p:nvPr/>
          </p:nvSpPr>
          <p:spPr>
            <a:xfrm rot="16200000" flipH="1">
              <a:off x="6044619" y="3308472"/>
              <a:ext cx="226831" cy="19554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" name="Isosceles Triangle 66">
              <a:extLst>
                <a:ext uri="{FF2B5EF4-FFF2-40B4-BE49-F238E27FC236}">
                  <a16:creationId xmlns:a16="http://schemas.microsoft.com/office/drawing/2014/main" id="{580382DB-2FCA-1074-9432-72C64F237DDF}"/>
                </a:ext>
              </a:extLst>
            </p:cNvPr>
            <p:cNvSpPr/>
            <p:nvPr/>
          </p:nvSpPr>
          <p:spPr>
            <a:xfrm rot="5400000">
              <a:off x="6044619" y="4999704"/>
              <a:ext cx="226831" cy="195545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Isosceles Triangle 67">
              <a:extLst>
                <a:ext uri="{FF2B5EF4-FFF2-40B4-BE49-F238E27FC236}">
                  <a16:creationId xmlns:a16="http://schemas.microsoft.com/office/drawing/2014/main" id="{AE6C74F1-5E8C-E7AA-883D-BFBB0AC92CF9}"/>
                </a:ext>
              </a:extLst>
            </p:cNvPr>
            <p:cNvSpPr/>
            <p:nvPr/>
          </p:nvSpPr>
          <p:spPr>
            <a:xfrm rot="10800000">
              <a:off x="10309871" y="2590831"/>
              <a:ext cx="226831" cy="19554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Isosceles Triangle 68">
              <a:extLst>
                <a:ext uri="{FF2B5EF4-FFF2-40B4-BE49-F238E27FC236}">
                  <a16:creationId xmlns:a16="http://schemas.microsoft.com/office/drawing/2014/main" id="{5A4AE228-8D2A-0E52-2ECA-31FA10CFCD53}"/>
                </a:ext>
              </a:extLst>
            </p:cNvPr>
            <p:cNvSpPr/>
            <p:nvPr/>
          </p:nvSpPr>
          <p:spPr>
            <a:xfrm rot="10800000">
              <a:off x="1618722" y="4406453"/>
              <a:ext cx="226831" cy="19554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Rectangle: Rounded Corners 54">
              <a:extLst>
                <a:ext uri="{FF2B5EF4-FFF2-40B4-BE49-F238E27FC236}">
                  <a16:creationId xmlns:a16="http://schemas.microsoft.com/office/drawing/2014/main" id="{0A1B9746-E1EE-D043-3B8C-CBD528A1051E}"/>
                </a:ext>
              </a:extLst>
            </p:cNvPr>
            <p:cNvSpPr/>
            <p:nvPr/>
          </p:nvSpPr>
          <p:spPr>
            <a:xfrm>
              <a:off x="4688982" y="1340768"/>
              <a:ext cx="3349141" cy="806851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: Rounded Corners 100">
              <a:extLst>
                <a:ext uri="{FF2B5EF4-FFF2-40B4-BE49-F238E27FC236}">
                  <a16:creationId xmlns:a16="http://schemas.microsoft.com/office/drawing/2014/main" id="{A05C97D5-0229-83BB-4319-62E879386F08}"/>
                </a:ext>
              </a:extLst>
            </p:cNvPr>
            <p:cNvSpPr/>
            <p:nvPr/>
          </p:nvSpPr>
          <p:spPr>
            <a:xfrm>
              <a:off x="2522008" y="2980324"/>
              <a:ext cx="3349141" cy="80685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Rectangle: Rounded Corners 103">
              <a:extLst>
                <a:ext uri="{FF2B5EF4-FFF2-40B4-BE49-F238E27FC236}">
                  <a16:creationId xmlns:a16="http://schemas.microsoft.com/office/drawing/2014/main" id="{FC7CBF58-826D-7299-5402-52EDC1306049}"/>
                </a:ext>
              </a:extLst>
            </p:cNvPr>
            <p:cNvSpPr/>
            <p:nvPr/>
          </p:nvSpPr>
          <p:spPr>
            <a:xfrm>
              <a:off x="2522008" y="4730132"/>
              <a:ext cx="3349141" cy="80685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Rectangle: Rounded Corners 101">
              <a:extLst>
                <a:ext uri="{FF2B5EF4-FFF2-40B4-BE49-F238E27FC236}">
                  <a16:creationId xmlns:a16="http://schemas.microsoft.com/office/drawing/2014/main" id="{61A9D4FD-6DD4-CAC7-EC7A-AFBF7240B932}"/>
                </a:ext>
              </a:extLst>
            </p:cNvPr>
            <p:cNvSpPr/>
            <p:nvPr/>
          </p:nvSpPr>
          <p:spPr>
            <a:xfrm>
              <a:off x="6519751" y="2980324"/>
              <a:ext cx="3349141" cy="806851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Rectangle: Rounded Corners 106">
              <a:extLst>
                <a:ext uri="{FF2B5EF4-FFF2-40B4-BE49-F238E27FC236}">
                  <a16:creationId xmlns:a16="http://schemas.microsoft.com/office/drawing/2014/main" id="{9164A160-A439-B39D-AB1A-E739A17584E9}"/>
                </a:ext>
              </a:extLst>
            </p:cNvPr>
            <p:cNvSpPr/>
            <p:nvPr/>
          </p:nvSpPr>
          <p:spPr>
            <a:xfrm>
              <a:off x="6519751" y="4730132"/>
              <a:ext cx="3349141" cy="80685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1A165724-061A-760D-CEDD-22C8DBC891EA}"/>
              </a:ext>
            </a:extLst>
          </p:cNvPr>
          <p:cNvSpPr/>
          <p:nvPr/>
        </p:nvSpPr>
        <p:spPr>
          <a:xfrm>
            <a:off x="106308" y="2058054"/>
            <a:ext cx="331107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从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entry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入口文件开始解析文件构建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AST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语法树，递归找出每个文件依赖的文件；在解析递归的过程中用合适的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loader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对文件进行转换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CF3DCF9-B42B-982D-4E7F-459E75E00B7D}"/>
              </a:ext>
            </a:extLst>
          </p:cNvPr>
          <p:cNvSpPr/>
          <p:nvPr/>
        </p:nvSpPr>
        <p:spPr>
          <a:xfrm>
            <a:off x="6701312" y="3399061"/>
            <a:ext cx="2645965" cy="4376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注册所有配置的插件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7F6A797-AF06-DC1E-266B-7FEF248B9590}"/>
              </a:ext>
            </a:extLst>
          </p:cNvPr>
          <p:cNvSpPr/>
          <p:nvPr/>
        </p:nvSpPr>
        <p:spPr>
          <a:xfrm>
            <a:off x="2484826" y="5006921"/>
            <a:ext cx="3045680" cy="80695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根据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entry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配置生成代码块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chunk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C21E8D8-4A80-38D2-F431-13D8C5F25C81}"/>
              </a:ext>
            </a:extLst>
          </p:cNvPr>
          <p:cNvSpPr/>
          <p:nvPr/>
        </p:nvSpPr>
        <p:spPr>
          <a:xfrm>
            <a:off x="6904393" y="5131747"/>
            <a:ext cx="2311934" cy="4376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输出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chunk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到文件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7FB5D3E-62E9-B049-9972-CE3EE0DFB9D5}"/>
              </a:ext>
            </a:extLst>
          </p:cNvPr>
          <p:cNvSpPr/>
          <p:nvPr/>
        </p:nvSpPr>
        <p:spPr>
          <a:xfrm>
            <a:off x="4850736" y="1758005"/>
            <a:ext cx="2685579" cy="4376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解析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webpack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配置参数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F05A393-3D3E-980A-B37C-739F77E32867}"/>
              </a:ext>
            </a:extLst>
          </p:cNvPr>
          <p:cNvGrpSpPr/>
          <p:nvPr/>
        </p:nvGrpSpPr>
        <p:grpSpPr>
          <a:xfrm>
            <a:off x="1740503" y="895099"/>
            <a:ext cx="5061857" cy="698750"/>
            <a:chOff x="6096000" y="2061026"/>
            <a:chExt cx="5061857" cy="698750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3163CCD-AB5B-4635-E959-F25DA1DEAE29}"/>
                </a:ext>
              </a:extLst>
            </p:cNvPr>
            <p:cNvSpPr txBox="1"/>
            <p:nvPr/>
          </p:nvSpPr>
          <p:spPr>
            <a:xfrm>
              <a:off x="6096000" y="206102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rgbClr val="0068B7"/>
                  </a:solidFill>
                  <a:cs typeface="+mn-ea"/>
                  <a:sym typeface="+mn-lt"/>
                </a:rPr>
                <a:t>构建流程</a:t>
              </a:r>
              <a:endParaRPr lang="zh-CN" altLang="en-US" sz="2800" b="1" dirty="0">
                <a:solidFill>
                  <a:srgbClr val="0068B7"/>
                </a:solidFill>
                <a:uFillTx/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0B019AC-A4B7-75AF-312E-28042996E257}"/>
                </a:ext>
              </a:extLst>
            </p:cNvPr>
            <p:cNvSpPr txBox="1"/>
            <p:nvPr/>
          </p:nvSpPr>
          <p:spPr>
            <a:xfrm>
              <a:off x="6096000" y="24827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Building Process</a:t>
              </a:r>
            </a:p>
          </p:txBody>
        </p:sp>
      </p:grpSp>
      <p:sp>
        <p:nvSpPr>
          <p:cNvPr id="29" name="任意多边形 47">
            <a:extLst>
              <a:ext uri="{FF2B5EF4-FFF2-40B4-BE49-F238E27FC236}">
                <a16:creationId xmlns:a16="http://schemas.microsoft.com/office/drawing/2014/main" id="{CB0FB205-7A50-9160-D7CF-6E6CEE7F5F72}"/>
              </a:ext>
            </a:extLst>
          </p:cNvPr>
          <p:cNvSpPr/>
          <p:nvPr/>
        </p:nvSpPr>
        <p:spPr>
          <a:xfrm rot="18900000" flipV="1">
            <a:off x="102033" y="854136"/>
            <a:ext cx="1257992" cy="771874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0" name="任意多边形 48">
            <a:extLst>
              <a:ext uri="{FF2B5EF4-FFF2-40B4-BE49-F238E27FC236}">
                <a16:creationId xmlns:a16="http://schemas.microsoft.com/office/drawing/2014/main" id="{05CF99F1-F110-7D43-38E9-96A14950EABB}"/>
              </a:ext>
            </a:extLst>
          </p:cNvPr>
          <p:cNvSpPr/>
          <p:nvPr/>
        </p:nvSpPr>
        <p:spPr>
          <a:xfrm rot="18900000" flipV="1">
            <a:off x="-102618" y="879299"/>
            <a:ext cx="926781" cy="721545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A0D79D0-0E94-C31C-7A72-71FB0DD3C98E}"/>
              </a:ext>
            </a:extLst>
          </p:cNvPr>
          <p:cNvSpPr/>
          <p:nvPr/>
        </p:nvSpPr>
        <p:spPr>
          <a:xfrm>
            <a:off x="2703569" y="3399061"/>
            <a:ext cx="2645965" cy="4376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构建解析文件</a:t>
            </a:r>
          </a:p>
        </p:txBody>
      </p:sp>
      <p:sp>
        <p:nvSpPr>
          <p:cNvPr id="32" name="圆角矩形标注 31">
            <a:extLst>
              <a:ext uri="{FF2B5EF4-FFF2-40B4-BE49-F238E27FC236}">
                <a16:creationId xmlns:a16="http://schemas.microsoft.com/office/drawing/2014/main" id="{DC5F99E7-824C-C6B0-E288-007E7802CA01}"/>
              </a:ext>
            </a:extLst>
          </p:cNvPr>
          <p:cNvSpPr/>
          <p:nvPr/>
        </p:nvSpPr>
        <p:spPr>
          <a:xfrm>
            <a:off x="106308" y="6035739"/>
            <a:ext cx="3656234" cy="434261"/>
          </a:xfrm>
          <a:prstGeom prst="wedgeRoundRectCallout">
            <a:avLst>
              <a:gd name="adj1" fmla="val 42420"/>
              <a:gd name="adj2" fmla="val -1057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52DAD5-ED22-4C3B-723A-628170A05A35}"/>
              </a:ext>
            </a:extLst>
          </p:cNvPr>
          <p:cNvSpPr/>
          <p:nvPr/>
        </p:nvSpPr>
        <p:spPr>
          <a:xfrm>
            <a:off x="106308" y="6072577"/>
            <a:ext cx="4845928" cy="36804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递归解析后得到对代码处理的最终结果</a:t>
            </a:r>
          </a:p>
        </p:txBody>
      </p:sp>
      <p:sp>
        <p:nvSpPr>
          <p:cNvPr id="36" name="圆角矩形标注 35">
            <a:extLst>
              <a:ext uri="{FF2B5EF4-FFF2-40B4-BE49-F238E27FC236}">
                <a16:creationId xmlns:a16="http://schemas.microsoft.com/office/drawing/2014/main" id="{C9FFC22A-C359-05FF-87A5-A5792D644AB4}"/>
              </a:ext>
            </a:extLst>
          </p:cNvPr>
          <p:cNvSpPr/>
          <p:nvPr/>
        </p:nvSpPr>
        <p:spPr>
          <a:xfrm>
            <a:off x="8574535" y="6035716"/>
            <a:ext cx="3349141" cy="664093"/>
          </a:xfrm>
          <a:prstGeom prst="wedgeRoundRectCallout">
            <a:avLst>
              <a:gd name="adj1" fmla="val -38754"/>
              <a:gd name="adj2" fmla="val -875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latin typeface="+mn-ea"/>
              </a:rPr>
              <a:t>Chunk</a:t>
            </a:r>
            <a:r>
              <a:rPr kumimoji="1" lang="zh-CN" altLang="en-US" sz="1600" dirty="0">
                <a:latin typeface="+mn-ea"/>
              </a:rPr>
              <a:t>指代码块，可以理解为</a:t>
            </a:r>
            <a:r>
              <a:rPr kumimoji="1" lang="en-US" altLang="zh-CN" sz="1600" dirty="0">
                <a:latin typeface="+mn-ea"/>
              </a:rPr>
              <a:t>code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splitting</a:t>
            </a:r>
            <a:r>
              <a:rPr kumimoji="1" lang="zh-CN" altLang="en-US" sz="1600" dirty="0">
                <a:latin typeface="+mn-ea"/>
              </a:rPr>
              <a:t>出来的包</a:t>
            </a:r>
          </a:p>
        </p:txBody>
      </p:sp>
      <p:sp>
        <p:nvSpPr>
          <p:cNvPr id="37" name="圆角矩形标注 36">
            <a:extLst>
              <a:ext uri="{FF2B5EF4-FFF2-40B4-BE49-F238E27FC236}">
                <a16:creationId xmlns:a16="http://schemas.microsoft.com/office/drawing/2014/main" id="{8F73221A-CF36-3606-8940-7C48779C62EE}"/>
              </a:ext>
            </a:extLst>
          </p:cNvPr>
          <p:cNvSpPr/>
          <p:nvPr/>
        </p:nvSpPr>
        <p:spPr>
          <a:xfrm>
            <a:off x="7162800" y="4179686"/>
            <a:ext cx="4760876" cy="664093"/>
          </a:xfrm>
          <a:prstGeom prst="wedgeRoundRectCallout">
            <a:avLst>
              <a:gd name="adj1" fmla="val -41206"/>
              <a:gd name="adj2" fmla="val -734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i="0" dirty="0">
                <a:solidFill>
                  <a:schemeClr val="bg1"/>
                </a:solidFill>
                <a:effectLst/>
                <a:latin typeface="+mn-ea"/>
              </a:rPr>
              <a:t>在</a:t>
            </a:r>
            <a:r>
              <a:rPr lang="en-US" altLang="zh-CN" sz="1600" i="0" dirty="0">
                <a:solidFill>
                  <a:schemeClr val="bg1"/>
                </a:solidFill>
                <a:effectLst/>
                <a:latin typeface="+mn-ea"/>
              </a:rPr>
              <a:t>webpack</a:t>
            </a:r>
            <a:r>
              <a:rPr lang="zh-CN" altLang="en-US" sz="1600" i="0" dirty="0">
                <a:solidFill>
                  <a:schemeClr val="bg1"/>
                </a:solidFill>
                <a:effectLst/>
                <a:latin typeface="+mn-ea"/>
              </a:rPr>
              <a:t>运行周期会广播许多事件，让插件去监听，以做出的反应从而改变输出的结果</a:t>
            </a:r>
          </a:p>
        </p:txBody>
      </p:sp>
    </p:spTree>
    <p:extLst>
      <p:ext uri="{BB962C8B-B14F-4D97-AF65-F5344CB8AC3E}">
        <p14:creationId xmlns:p14="http://schemas.microsoft.com/office/powerpoint/2010/main" val="95791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658643-B86A-9973-B1BC-A9CDAB80F041}"/>
              </a:ext>
            </a:extLst>
          </p:cNvPr>
          <p:cNvGrpSpPr/>
          <p:nvPr/>
        </p:nvGrpSpPr>
        <p:grpSpPr>
          <a:xfrm>
            <a:off x="1740503" y="895099"/>
            <a:ext cx="5061857" cy="698750"/>
            <a:chOff x="6096000" y="2061026"/>
            <a:chExt cx="5061857" cy="69875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A4F3327-CE68-D3C5-ECA5-D1C6F357C7A4}"/>
                </a:ext>
              </a:extLst>
            </p:cNvPr>
            <p:cNvSpPr txBox="1"/>
            <p:nvPr/>
          </p:nvSpPr>
          <p:spPr>
            <a:xfrm>
              <a:off x="6096000" y="2061026"/>
              <a:ext cx="47144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rgbClr val="0068B7"/>
                  </a:solidFill>
                  <a:uFillTx/>
                  <a:cs typeface="+mn-ea"/>
                  <a:sym typeface="+mn-lt"/>
                </a:rPr>
                <a:t>AST—</a:t>
              </a:r>
              <a:r>
                <a:rPr lang="zh-CN" altLang="en-US" sz="2800" b="1" dirty="0">
                  <a:solidFill>
                    <a:srgbClr val="0068B7"/>
                  </a:solidFill>
                  <a:uFillTx/>
                  <a:cs typeface="+mn-ea"/>
                  <a:sym typeface="+mn-lt"/>
                </a:rPr>
                <a:t>抽象语法树</a:t>
              </a:r>
              <a:r>
                <a:rPr lang="zh-CN" altLang="en-US" sz="16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uFillTx/>
                  <a:cs typeface="+mn-ea"/>
                  <a:sym typeface="+mn-lt"/>
                </a:rPr>
                <a:t>（稍微提一嘴。。）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10B883A-54A6-40AA-2459-2A674B49BE34}"/>
                </a:ext>
              </a:extLst>
            </p:cNvPr>
            <p:cNvSpPr txBox="1"/>
            <p:nvPr/>
          </p:nvSpPr>
          <p:spPr>
            <a:xfrm>
              <a:off x="6096000" y="24827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Introduction of Abstract Syntax Trees</a:t>
              </a:r>
            </a:p>
          </p:txBody>
        </p:sp>
      </p:grpSp>
      <p:sp>
        <p:nvSpPr>
          <p:cNvPr id="5" name="任意多边形 47">
            <a:extLst>
              <a:ext uri="{FF2B5EF4-FFF2-40B4-BE49-F238E27FC236}">
                <a16:creationId xmlns:a16="http://schemas.microsoft.com/office/drawing/2014/main" id="{67E28EE7-74F5-EA01-4E55-257EFFF32FFD}"/>
              </a:ext>
            </a:extLst>
          </p:cNvPr>
          <p:cNvSpPr/>
          <p:nvPr/>
        </p:nvSpPr>
        <p:spPr>
          <a:xfrm rot="18900000" flipV="1">
            <a:off x="102033" y="854136"/>
            <a:ext cx="1257992" cy="771874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任意多边形 48">
            <a:extLst>
              <a:ext uri="{FF2B5EF4-FFF2-40B4-BE49-F238E27FC236}">
                <a16:creationId xmlns:a16="http://schemas.microsoft.com/office/drawing/2014/main" id="{2B96C679-C360-7963-93C7-380AEF7CE79C}"/>
              </a:ext>
            </a:extLst>
          </p:cNvPr>
          <p:cNvSpPr/>
          <p:nvPr/>
        </p:nvSpPr>
        <p:spPr>
          <a:xfrm rot="18900000" flipV="1">
            <a:off x="-102618" y="869139"/>
            <a:ext cx="926781" cy="721545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74EB6B-2C82-3CB1-2618-EC43DB826DD4}"/>
              </a:ext>
            </a:extLst>
          </p:cNvPr>
          <p:cNvSpPr txBox="1"/>
          <p:nvPr/>
        </p:nvSpPr>
        <p:spPr>
          <a:xfrm>
            <a:off x="1740503" y="2015600"/>
            <a:ext cx="91921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i="0" dirty="0">
                <a:solidFill>
                  <a:srgbClr val="4F4F4F"/>
                </a:solidFill>
                <a:effectLst/>
                <a:latin typeface="+mn-ea"/>
              </a:rPr>
              <a:t>什么是</a:t>
            </a:r>
            <a:r>
              <a:rPr lang="en" altLang="zh-CN" b="1" dirty="0">
                <a:solidFill>
                  <a:srgbClr val="4F4F4F"/>
                </a:solidFill>
                <a:latin typeface="+mn-ea"/>
              </a:rPr>
              <a:t>AST</a:t>
            </a:r>
            <a:r>
              <a:rPr lang="en" altLang="zh-CN" b="1" i="0" dirty="0">
                <a:solidFill>
                  <a:srgbClr val="4F4F4F"/>
                </a:solidFill>
                <a:effectLst/>
                <a:latin typeface="+mn-ea"/>
              </a:rPr>
              <a:t>?</a:t>
            </a:r>
          </a:p>
          <a:p>
            <a:pPr algn="l">
              <a:lnSpc>
                <a:spcPct val="150000"/>
              </a:lnSpc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、是一个将代码用树来表示的数据结构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、前面说的模块捆绑、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IDE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的代码语法检查、风格检查、格式化、高亮错误提示、代码的自动补全等等都有借助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AST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完成</a:t>
            </a:r>
            <a:br>
              <a:rPr lang="en-US" altLang="zh-CN" dirty="0">
                <a:solidFill>
                  <a:srgbClr val="4D4D4D"/>
                </a:solidFill>
                <a:latin typeface="-apple-system"/>
              </a:rPr>
            </a:b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3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、</a:t>
            </a:r>
            <a:r>
              <a:rPr lang="e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https://astexplorer.net/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887FDF9-6AA9-F97E-500E-C93784055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766" y="3384374"/>
            <a:ext cx="56578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6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任意多边形 1">
            <a:extLst>
              <a:ext uri="{FF2B5EF4-FFF2-40B4-BE49-F238E27FC236}">
                <a16:creationId xmlns:a16="http://schemas.microsoft.com/office/drawing/2014/main" id="{D655C0D4-F085-7468-AC3D-B8E3555D698D}"/>
              </a:ext>
            </a:extLst>
          </p:cNvPr>
          <p:cNvSpPr/>
          <p:nvPr/>
        </p:nvSpPr>
        <p:spPr>
          <a:xfrm rot="2700000">
            <a:off x="5485130" y="2060575"/>
            <a:ext cx="1028700" cy="1033780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任意多边形 19">
            <a:extLst>
              <a:ext uri="{FF2B5EF4-FFF2-40B4-BE49-F238E27FC236}">
                <a16:creationId xmlns:a16="http://schemas.microsoft.com/office/drawing/2014/main" id="{09F07F9B-BEDF-411A-AA61-3CB0D90FEED4}"/>
              </a:ext>
            </a:extLst>
          </p:cNvPr>
          <p:cNvSpPr/>
          <p:nvPr/>
        </p:nvSpPr>
        <p:spPr>
          <a:xfrm rot="2700000">
            <a:off x="-1884680" y="980440"/>
            <a:ext cx="5701665" cy="5669280"/>
          </a:xfrm>
          <a:custGeom>
            <a:avLst/>
            <a:gdLst>
              <a:gd name="connsiteX0" fmla="*/ 0 w 6410492"/>
              <a:gd name="connsiteY0" fmla="*/ 1578016 h 6427355"/>
              <a:gd name="connsiteX1" fmla="*/ 1146670 w 6410492"/>
              <a:gd name="connsiteY1" fmla="*/ 431345 h 6427355"/>
              <a:gd name="connsiteX2" fmla="*/ 1146671 w 6410492"/>
              <a:gd name="connsiteY2" fmla="*/ 431345 h 6427355"/>
              <a:gd name="connsiteX3" fmla="*/ 1578016 w 6410492"/>
              <a:gd name="connsiteY3" fmla="*/ 0 h 6427355"/>
              <a:gd name="connsiteX4" fmla="*/ 5764900 w 6410492"/>
              <a:gd name="connsiteY4" fmla="*/ 0 h 6427355"/>
              <a:gd name="connsiteX5" fmla="*/ 6410492 w 6410492"/>
              <a:gd name="connsiteY5" fmla="*/ 645592 h 6427355"/>
              <a:gd name="connsiteX6" fmla="*/ 6410491 w 6410492"/>
              <a:gd name="connsiteY6" fmla="*/ 4866202 h 6427355"/>
              <a:gd name="connsiteX7" fmla="*/ 4849339 w 6410492"/>
              <a:gd name="connsiteY7" fmla="*/ 6427355 h 6427355"/>
              <a:gd name="connsiteX8" fmla="*/ 4238944 w 6410492"/>
              <a:gd name="connsiteY8" fmla="*/ 5816960 h 6427355"/>
              <a:gd name="connsiteX9" fmla="*/ 4238943 w 6410492"/>
              <a:gd name="connsiteY9" fmla="*/ 2171546 h 6427355"/>
              <a:gd name="connsiteX10" fmla="*/ 593530 w 6410492"/>
              <a:gd name="connsiteY10" fmla="*/ 2171546 h 642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10492" h="6427355">
                <a:moveTo>
                  <a:pt x="0" y="1578016"/>
                </a:moveTo>
                <a:lnTo>
                  <a:pt x="1146670" y="431345"/>
                </a:lnTo>
                <a:lnTo>
                  <a:pt x="1146671" y="431345"/>
                </a:lnTo>
                <a:lnTo>
                  <a:pt x="1578016" y="0"/>
                </a:lnTo>
                <a:lnTo>
                  <a:pt x="5764900" y="0"/>
                </a:lnTo>
                <a:cubicBezTo>
                  <a:pt x="6121450" y="0"/>
                  <a:pt x="6410492" y="289042"/>
                  <a:pt x="6410492" y="645592"/>
                </a:cubicBezTo>
                <a:lnTo>
                  <a:pt x="6410491" y="4866202"/>
                </a:lnTo>
                <a:lnTo>
                  <a:pt x="4849339" y="6427355"/>
                </a:lnTo>
                <a:lnTo>
                  <a:pt x="4238944" y="5816960"/>
                </a:lnTo>
                <a:lnTo>
                  <a:pt x="4238943" y="2171546"/>
                </a:lnTo>
                <a:lnTo>
                  <a:pt x="593530" y="2171546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任意多边形 6">
            <a:extLst>
              <a:ext uri="{FF2B5EF4-FFF2-40B4-BE49-F238E27FC236}">
                <a16:creationId xmlns:a16="http://schemas.microsoft.com/office/drawing/2014/main" id="{169846D5-0399-0CE5-CAFC-4201B19FC7B4}"/>
              </a:ext>
            </a:extLst>
          </p:cNvPr>
          <p:cNvSpPr/>
          <p:nvPr/>
        </p:nvSpPr>
        <p:spPr>
          <a:xfrm rot="2700000">
            <a:off x="2183130" y="730885"/>
            <a:ext cx="3211195" cy="3331210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任意多边形 7">
            <a:extLst>
              <a:ext uri="{FF2B5EF4-FFF2-40B4-BE49-F238E27FC236}">
                <a16:creationId xmlns:a16="http://schemas.microsoft.com/office/drawing/2014/main" id="{658DFE6C-7E83-1C64-0AD1-C2A1827F7106}"/>
              </a:ext>
            </a:extLst>
          </p:cNvPr>
          <p:cNvSpPr/>
          <p:nvPr/>
        </p:nvSpPr>
        <p:spPr>
          <a:xfrm rot="18900000" flipH="1">
            <a:off x="11525885" y="5786755"/>
            <a:ext cx="1174115" cy="953135"/>
          </a:xfrm>
          <a:custGeom>
            <a:avLst/>
            <a:gdLst>
              <a:gd name="connsiteX0" fmla="*/ 1038 w 1174416"/>
              <a:gd name="connsiteY0" fmla="*/ 0 h 953193"/>
              <a:gd name="connsiteX1" fmla="*/ 0 w 1174416"/>
              <a:gd name="connsiteY1" fmla="*/ 1038 h 953193"/>
              <a:gd name="connsiteX2" fmla="*/ 441710 w 1174416"/>
              <a:gd name="connsiteY2" fmla="*/ 442748 h 953193"/>
              <a:gd name="connsiteX3" fmla="*/ 731667 w 1174416"/>
              <a:gd name="connsiteY3" fmla="*/ 442748 h 953193"/>
              <a:gd name="connsiteX4" fmla="*/ 731667 w 1174416"/>
              <a:gd name="connsiteY4" fmla="*/ 732705 h 953193"/>
              <a:gd name="connsiteX5" fmla="*/ 952155 w 1174416"/>
              <a:gd name="connsiteY5" fmla="*/ 953193 h 953193"/>
              <a:gd name="connsiteX6" fmla="*/ 1174416 w 1174416"/>
              <a:gd name="connsiteY6" fmla="*/ 730932 h 953193"/>
              <a:gd name="connsiteX7" fmla="*/ 1174416 w 1174416"/>
              <a:gd name="connsiteY7" fmla="*/ 148239 h 953193"/>
              <a:gd name="connsiteX8" fmla="*/ 1026178 w 1174416"/>
              <a:gd name="connsiteY8" fmla="*/ 0 h 9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416" h="953193">
                <a:moveTo>
                  <a:pt x="1038" y="0"/>
                </a:moveTo>
                <a:lnTo>
                  <a:pt x="0" y="1038"/>
                </a:lnTo>
                <a:lnTo>
                  <a:pt x="441710" y="442748"/>
                </a:lnTo>
                <a:lnTo>
                  <a:pt x="731667" y="442748"/>
                </a:lnTo>
                <a:lnTo>
                  <a:pt x="731667" y="732705"/>
                </a:lnTo>
                <a:lnTo>
                  <a:pt x="952155" y="953193"/>
                </a:lnTo>
                <a:lnTo>
                  <a:pt x="1174416" y="730932"/>
                </a:lnTo>
                <a:lnTo>
                  <a:pt x="1174416" y="148239"/>
                </a:lnTo>
                <a:cubicBezTo>
                  <a:pt x="1174416" y="66369"/>
                  <a:pt x="1108048" y="0"/>
                  <a:pt x="1026178" y="0"/>
                </a:cubicBez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FE028E-6579-F671-903C-2BA251492555}"/>
              </a:ext>
            </a:extLst>
          </p:cNvPr>
          <p:cNvSpPr txBox="1"/>
          <p:nvPr/>
        </p:nvSpPr>
        <p:spPr>
          <a:xfrm>
            <a:off x="6148705" y="3328670"/>
            <a:ext cx="261556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dirty="0">
                <a:solidFill>
                  <a:schemeClr val="accent1"/>
                </a:solidFill>
                <a:cs typeface="+mn-ea"/>
                <a:sym typeface="+mn-lt"/>
              </a:rPr>
              <a:t>PART 04</a:t>
            </a:r>
            <a:endParaRPr lang="zh-CN" altLang="en-US" sz="4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CE92EA-BF1E-E4B3-53D2-D78EC27A5F94}"/>
              </a:ext>
            </a:extLst>
          </p:cNvPr>
          <p:cNvSpPr txBox="1"/>
          <p:nvPr/>
        </p:nvSpPr>
        <p:spPr>
          <a:xfrm>
            <a:off x="6110605" y="4131945"/>
            <a:ext cx="452093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3"/>
                </a:solidFill>
                <a:cs typeface="+mn-ea"/>
                <a:sym typeface="+mn-lt"/>
              </a:rPr>
              <a:t>Webpack</a:t>
            </a:r>
            <a:r>
              <a:rPr lang="zh-CN" altLang="en-US" sz="4000" b="1" dirty="0">
                <a:solidFill>
                  <a:schemeClr val="accent3"/>
                </a:solidFill>
                <a:cs typeface="+mn-ea"/>
                <a:sym typeface="+mn-lt"/>
              </a:rPr>
              <a:t>分包规则</a:t>
            </a:r>
          </a:p>
        </p:txBody>
      </p:sp>
      <p:sp>
        <p:nvSpPr>
          <p:cNvPr id="8" name="任意多边形 21">
            <a:extLst>
              <a:ext uri="{FF2B5EF4-FFF2-40B4-BE49-F238E27FC236}">
                <a16:creationId xmlns:a16="http://schemas.microsoft.com/office/drawing/2014/main" id="{89A9DBA7-BBFE-1E5E-7F30-B78D96257568}"/>
              </a:ext>
            </a:extLst>
          </p:cNvPr>
          <p:cNvSpPr/>
          <p:nvPr/>
        </p:nvSpPr>
        <p:spPr>
          <a:xfrm rot="2700000">
            <a:off x="9435465" y="912495"/>
            <a:ext cx="1461135" cy="146875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任意多边形 22">
            <a:extLst>
              <a:ext uri="{FF2B5EF4-FFF2-40B4-BE49-F238E27FC236}">
                <a16:creationId xmlns:a16="http://schemas.microsoft.com/office/drawing/2014/main" id="{10F50793-3C79-AA9D-73BD-9913B4D5CE34}"/>
              </a:ext>
            </a:extLst>
          </p:cNvPr>
          <p:cNvSpPr/>
          <p:nvPr/>
        </p:nvSpPr>
        <p:spPr>
          <a:xfrm rot="2700000">
            <a:off x="10767060" y="5635625"/>
            <a:ext cx="602615" cy="605790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6219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DF46961-C4F1-BDEE-48B7-C03082A54597}"/>
              </a:ext>
            </a:extLst>
          </p:cNvPr>
          <p:cNvGrpSpPr/>
          <p:nvPr/>
        </p:nvGrpSpPr>
        <p:grpSpPr>
          <a:xfrm>
            <a:off x="1740503" y="895099"/>
            <a:ext cx="5061857" cy="698750"/>
            <a:chOff x="6096000" y="2061026"/>
            <a:chExt cx="5061857" cy="69875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4FF1AAD-0667-7842-C63E-38D40D8B28E8}"/>
                </a:ext>
              </a:extLst>
            </p:cNvPr>
            <p:cNvSpPr txBox="1"/>
            <p:nvPr/>
          </p:nvSpPr>
          <p:spPr>
            <a:xfrm>
              <a:off x="6096000" y="2061026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rgbClr val="0068B7"/>
                  </a:solidFill>
                  <a:cs typeface="+mn-ea"/>
                  <a:sym typeface="+mn-lt"/>
                </a:rPr>
                <a:t>默认分包规则</a:t>
              </a:r>
              <a:endParaRPr lang="zh-CN" altLang="en-US" sz="2800" b="1" dirty="0">
                <a:solidFill>
                  <a:srgbClr val="0068B7"/>
                </a:solidFill>
                <a:uFillTx/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ABF5FD7-08F2-963E-DFA7-9D6F7D5C59B5}"/>
                </a:ext>
              </a:extLst>
            </p:cNvPr>
            <p:cNvSpPr txBox="1"/>
            <p:nvPr/>
          </p:nvSpPr>
          <p:spPr>
            <a:xfrm>
              <a:off x="6096000" y="24827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The Default Rule Of Splitting Package </a:t>
              </a:r>
            </a:p>
          </p:txBody>
        </p:sp>
      </p:grpSp>
      <p:sp>
        <p:nvSpPr>
          <p:cNvPr id="5" name="任意多边形 47">
            <a:extLst>
              <a:ext uri="{FF2B5EF4-FFF2-40B4-BE49-F238E27FC236}">
                <a16:creationId xmlns:a16="http://schemas.microsoft.com/office/drawing/2014/main" id="{D0263F37-28B5-0112-5252-61FC12C63FDB}"/>
              </a:ext>
            </a:extLst>
          </p:cNvPr>
          <p:cNvSpPr/>
          <p:nvPr/>
        </p:nvSpPr>
        <p:spPr>
          <a:xfrm rot="18900000" flipV="1">
            <a:off x="102033" y="854136"/>
            <a:ext cx="1257992" cy="771874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任意多边形 48">
            <a:extLst>
              <a:ext uri="{FF2B5EF4-FFF2-40B4-BE49-F238E27FC236}">
                <a16:creationId xmlns:a16="http://schemas.microsoft.com/office/drawing/2014/main" id="{B0F05820-6D1D-8B63-0598-E612EFCC3823}"/>
              </a:ext>
            </a:extLst>
          </p:cNvPr>
          <p:cNvSpPr/>
          <p:nvPr/>
        </p:nvSpPr>
        <p:spPr>
          <a:xfrm rot="18900000" flipV="1">
            <a:off x="-102618" y="869139"/>
            <a:ext cx="926781" cy="721545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A2DE4007-61A0-EFC5-D644-CB1424477346}"/>
              </a:ext>
            </a:extLst>
          </p:cNvPr>
          <p:cNvSpPr/>
          <p:nvPr/>
        </p:nvSpPr>
        <p:spPr>
          <a:xfrm>
            <a:off x="2593491" y="1715597"/>
            <a:ext cx="7005017" cy="744038"/>
          </a:xfrm>
          <a:prstGeom prst="roundRect">
            <a:avLst>
              <a:gd name="adj" fmla="val 6769"/>
            </a:avLst>
          </a:prstGeom>
          <a:solidFill>
            <a:srgbClr val="0068B7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BE4EF0A-4F23-B18C-4303-C23B26BA6911}"/>
              </a:ext>
            </a:extLst>
          </p:cNvPr>
          <p:cNvSpPr txBox="1"/>
          <p:nvPr/>
        </p:nvSpPr>
        <p:spPr>
          <a:xfrm>
            <a:off x="2674632" y="1923399"/>
            <a:ext cx="682138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18" charset="-122"/>
                <a:ea typeface="微软雅黑" panose="020B0503020204020204" pitchFamily="18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从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Entry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入口文件加载开始，触达到的模块组织组成一个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chunk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29BD37FF-5492-C906-E9E5-E295AF558258}"/>
              </a:ext>
            </a:extLst>
          </p:cNvPr>
          <p:cNvSpPr/>
          <p:nvPr/>
        </p:nvSpPr>
        <p:spPr>
          <a:xfrm>
            <a:off x="2593491" y="2942417"/>
            <a:ext cx="7005016" cy="744038"/>
          </a:xfrm>
          <a:prstGeom prst="roundRect">
            <a:avLst>
              <a:gd name="adj" fmla="val 6769"/>
            </a:avLst>
          </a:prstGeom>
          <a:solidFill>
            <a:srgbClr val="00B0F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E3902311-E60A-408D-842B-D05FEDB0D28A}"/>
              </a:ext>
            </a:extLst>
          </p:cNvPr>
          <p:cNvSpPr txBox="1"/>
          <p:nvPr/>
        </p:nvSpPr>
        <p:spPr>
          <a:xfrm>
            <a:off x="2986694" y="3160547"/>
            <a:ext cx="621860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18" charset="-122"/>
                <a:ea typeface="微软雅黑" panose="020B0503020204020204" pitchFamily="18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通过异步模式引入的模块单独组织为一个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chunk</a:t>
            </a:r>
            <a:endParaRPr lang="zh-CN" altLang="en-US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6DCE6E2E-B1EF-417F-11C6-1082F43A8AD1}"/>
              </a:ext>
            </a:extLst>
          </p:cNvPr>
          <p:cNvSpPr/>
          <p:nvPr/>
        </p:nvSpPr>
        <p:spPr>
          <a:xfrm>
            <a:off x="2593492" y="4169195"/>
            <a:ext cx="7005015" cy="744038"/>
          </a:xfrm>
          <a:prstGeom prst="roundRect">
            <a:avLst>
              <a:gd name="adj" fmla="val 6769"/>
            </a:avLst>
          </a:prstGeom>
          <a:solidFill>
            <a:srgbClr val="0068B7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E3BEFFAD-95B2-108E-0434-C26FA249B074}"/>
              </a:ext>
            </a:extLst>
          </p:cNvPr>
          <p:cNvSpPr/>
          <p:nvPr/>
        </p:nvSpPr>
        <p:spPr>
          <a:xfrm>
            <a:off x="2583710" y="5501836"/>
            <a:ext cx="7005016" cy="744038"/>
          </a:xfrm>
          <a:prstGeom prst="roundRect">
            <a:avLst>
              <a:gd name="adj" fmla="val 6769"/>
            </a:avLst>
          </a:prstGeom>
          <a:solidFill>
            <a:srgbClr val="00B0F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91992EE4-31B8-1B13-E5B6-FCC96DBCB914}"/>
              </a:ext>
            </a:extLst>
          </p:cNvPr>
          <p:cNvSpPr txBox="1"/>
          <p:nvPr/>
        </p:nvSpPr>
        <p:spPr>
          <a:xfrm>
            <a:off x="3023647" y="5742587"/>
            <a:ext cx="61447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18" charset="-122"/>
                <a:ea typeface="微软雅黑" panose="020B0503020204020204" pitchFamily="18" charset="-122"/>
              </a:defRPr>
            </a:lvl1pPr>
          </a:lstStyle>
          <a:p>
            <a:pPr algn="ctr"/>
            <a:r>
              <a:rPr lang="en-US" altLang="zh-CN" sz="200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Entry.runtime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单独组成一个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chunk(webpack5)</a:t>
            </a:r>
            <a:endParaRPr lang="zh-CN" altLang="en-US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B3033D13-D8D2-C1AE-90C8-09A33DE5D7E1}"/>
              </a:ext>
            </a:extLst>
          </p:cNvPr>
          <p:cNvSpPr txBox="1"/>
          <p:nvPr/>
        </p:nvSpPr>
        <p:spPr>
          <a:xfrm>
            <a:off x="2976021" y="4387325"/>
            <a:ext cx="621860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18" charset="-122"/>
                <a:ea typeface="微软雅黑" panose="020B0503020204020204" pitchFamily="18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第三方工具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框架包单独组织为一个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chunk</a:t>
            </a:r>
            <a:endParaRPr lang="zh-CN" altLang="en-US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9450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任意多边形 1">
            <a:extLst>
              <a:ext uri="{FF2B5EF4-FFF2-40B4-BE49-F238E27FC236}">
                <a16:creationId xmlns:a16="http://schemas.microsoft.com/office/drawing/2014/main" id="{8D5327A6-DDD6-5FC9-0E5A-9D67472BFBD5}"/>
              </a:ext>
            </a:extLst>
          </p:cNvPr>
          <p:cNvSpPr/>
          <p:nvPr/>
        </p:nvSpPr>
        <p:spPr>
          <a:xfrm rot="2700000">
            <a:off x="5485130" y="2060575"/>
            <a:ext cx="1028700" cy="1033780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任意多边形 19">
            <a:extLst>
              <a:ext uri="{FF2B5EF4-FFF2-40B4-BE49-F238E27FC236}">
                <a16:creationId xmlns:a16="http://schemas.microsoft.com/office/drawing/2014/main" id="{08E6F6DD-A917-7458-1FA7-CC70F528B557}"/>
              </a:ext>
            </a:extLst>
          </p:cNvPr>
          <p:cNvSpPr/>
          <p:nvPr/>
        </p:nvSpPr>
        <p:spPr>
          <a:xfrm rot="2700000">
            <a:off x="-1884680" y="980440"/>
            <a:ext cx="5701665" cy="5669280"/>
          </a:xfrm>
          <a:custGeom>
            <a:avLst/>
            <a:gdLst>
              <a:gd name="connsiteX0" fmla="*/ 0 w 6410492"/>
              <a:gd name="connsiteY0" fmla="*/ 1578016 h 6427355"/>
              <a:gd name="connsiteX1" fmla="*/ 1146670 w 6410492"/>
              <a:gd name="connsiteY1" fmla="*/ 431345 h 6427355"/>
              <a:gd name="connsiteX2" fmla="*/ 1146671 w 6410492"/>
              <a:gd name="connsiteY2" fmla="*/ 431345 h 6427355"/>
              <a:gd name="connsiteX3" fmla="*/ 1578016 w 6410492"/>
              <a:gd name="connsiteY3" fmla="*/ 0 h 6427355"/>
              <a:gd name="connsiteX4" fmla="*/ 5764900 w 6410492"/>
              <a:gd name="connsiteY4" fmla="*/ 0 h 6427355"/>
              <a:gd name="connsiteX5" fmla="*/ 6410492 w 6410492"/>
              <a:gd name="connsiteY5" fmla="*/ 645592 h 6427355"/>
              <a:gd name="connsiteX6" fmla="*/ 6410491 w 6410492"/>
              <a:gd name="connsiteY6" fmla="*/ 4866202 h 6427355"/>
              <a:gd name="connsiteX7" fmla="*/ 4849339 w 6410492"/>
              <a:gd name="connsiteY7" fmla="*/ 6427355 h 6427355"/>
              <a:gd name="connsiteX8" fmla="*/ 4238944 w 6410492"/>
              <a:gd name="connsiteY8" fmla="*/ 5816960 h 6427355"/>
              <a:gd name="connsiteX9" fmla="*/ 4238943 w 6410492"/>
              <a:gd name="connsiteY9" fmla="*/ 2171546 h 6427355"/>
              <a:gd name="connsiteX10" fmla="*/ 593530 w 6410492"/>
              <a:gd name="connsiteY10" fmla="*/ 2171546 h 642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10492" h="6427355">
                <a:moveTo>
                  <a:pt x="0" y="1578016"/>
                </a:moveTo>
                <a:lnTo>
                  <a:pt x="1146670" y="431345"/>
                </a:lnTo>
                <a:lnTo>
                  <a:pt x="1146671" y="431345"/>
                </a:lnTo>
                <a:lnTo>
                  <a:pt x="1578016" y="0"/>
                </a:lnTo>
                <a:lnTo>
                  <a:pt x="5764900" y="0"/>
                </a:lnTo>
                <a:cubicBezTo>
                  <a:pt x="6121450" y="0"/>
                  <a:pt x="6410492" y="289042"/>
                  <a:pt x="6410492" y="645592"/>
                </a:cubicBezTo>
                <a:lnTo>
                  <a:pt x="6410491" y="4866202"/>
                </a:lnTo>
                <a:lnTo>
                  <a:pt x="4849339" y="6427355"/>
                </a:lnTo>
                <a:lnTo>
                  <a:pt x="4238944" y="5816960"/>
                </a:lnTo>
                <a:lnTo>
                  <a:pt x="4238943" y="2171546"/>
                </a:lnTo>
                <a:lnTo>
                  <a:pt x="593530" y="2171546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任意多边形 6">
            <a:extLst>
              <a:ext uri="{FF2B5EF4-FFF2-40B4-BE49-F238E27FC236}">
                <a16:creationId xmlns:a16="http://schemas.microsoft.com/office/drawing/2014/main" id="{C48E47FE-4140-1F9A-FC97-090BF43AA7D6}"/>
              </a:ext>
            </a:extLst>
          </p:cNvPr>
          <p:cNvSpPr/>
          <p:nvPr/>
        </p:nvSpPr>
        <p:spPr>
          <a:xfrm rot="2700000">
            <a:off x="2183130" y="730885"/>
            <a:ext cx="3211195" cy="3331210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任意多边形 7">
            <a:extLst>
              <a:ext uri="{FF2B5EF4-FFF2-40B4-BE49-F238E27FC236}">
                <a16:creationId xmlns:a16="http://schemas.microsoft.com/office/drawing/2014/main" id="{7E1ED909-F396-B097-BC18-1C1967E172BD}"/>
              </a:ext>
            </a:extLst>
          </p:cNvPr>
          <p:cNvSpPr/>
          <p:nvPr/>
        </p:nvSpPr>
        <p:spPr>
          <a:xfrm rot="18900000" flipH="1">
            <a:off x="11525885" y="5786755"/>
            <a:ext cx="1174115" cy="953135"/>
          </a:xfrm>
          <a:custGeom>
            <a:avLst/>
            <a:gdLst>
              <a:gd name="connsiteX0" fmla="*/ 1038 w 1174416"/>
              <a:gd name="connsiteY0" fmla="*/ 0 h 953193"/>
              <a:gd name="connsiteX1" fmla="*/ 0 w 1174416"/>
              <a:gd name="connsiteY1" fmla="*/ 1038 h 953193"/>
              <a:gd name="connsiteX2" fmla="*/ 441710 w 1174416"/>
              <a:gd name="connsiteY2" fmla="*/ 442748 h 953193"/>
              <a:gd name="connsiteX3" fmla="*/ 731667 w 1174416"/>
              <a:gd name="connsiteY3" fmla="*/ 442748 h 953193"/>
              <a:gd name="connsiteX4" fmla="*/ 731667 w 1174416"/>
              <a:gd name="connsiteY4" fmla="*/ 732705 h 953193"/>
              <a:gd name="connsiteX5" fmla="*/ 952155 w 1174416"/>
              <a:gd name="connsiteY5" fmla="*/ 953193 h 953193"/>
              <a:gd name="connsiteX6" fmla="*/ 1174416 w 1174416"/>
              <a:gd name="connsiteY6" fmla="*/ 730932 h 953193"/>
              <a:gd name="connsiteX7" fmla="*/ 1174416 w 1174416"/>
              <a:gd name="connsiteY7" fmla="*/ 148239 h 953193"/>
              <a:gd name="connsiteX8" fmla="*/ 1026178 w 1174416"/>
              <a:gd name="connsiteY8" fmla="*/ 0 h 9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416" h="953193">
                <a:moveTo>
                  <a:pt x="1038" y="0"/>
                </a:moveTo>
                <a:lnTo>
                  <a:pt x="0" y="1038"/>
                </a:lnTo>
                <a:lnTo>
                  <a:pt x="441710" y="442748"/>
                </a:lnTo>
                <a:lnTo>
                  <a:pt x="731667" y="442748"/>
                </a:lnTo>
                <a:lnTo>
                  <a:pt x="731667" y="732705"/>
                </a:lnTo>
                <a:lnTo>
                  <a:pt x="952155" y="953193"/>
                </a:lnTo>
                <a:lnTo>
                  <a:pt x="1174416" y="730932"/>
                </a:lnTo>
                <a:lnTo>
                  <a:pt x="1174416" y="148239"/>
                </a:lnTo>
                <a:cubicBezTo>
                  <a:pt x="1174416" y="66369"/>
                  <a:pt x="1108048" y="0"/>
                  <a:pt x="1026178" y="0"/>
                </a:cubicBez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FFD418-5C2F-93C5-D1A8-B33A36DEBF6B}"/>
              </a:ext>
            </a:extLst>
          </p:cNvPr>
          <p:cNvSpPr txBox="1"/>
          <p:nvPr/>
        </p:nvSpPr>
        <p:spPr>
          <a:xfrm>
            <a:off x="6148705" y="3328670"/>
            <a:ext cx="261556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dirty="0">
                <a:solidFill>
                  <a:schemeClr val="accent1"/>
                </a:solidFill>
                <a:cs typeface="+mn-ea"/>
                <a:sym typeface="+mn-lt"/>
              </a:rPr>
              <a:t>PART 05</a:t>
            </a:r>
            <a:endParaRPr lang="zh-CN" altLang="en-US" sz="4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17B5FF-CF25-4F02-DABD-7ECCC8872C01}"/>
              </a:ext>
            </a:extLst>
          </p:cNvPr>
          <p:cNvSpPr txBox="1"/>
          <p:nvPr/>
        </p:nvSpPr>
        <p:spPr>
          <a:xfrm>
            <a:off x="6110605" y="4131945"/>
            <a:ext cx="452093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3"/>
                </a:solidFill>
                <a:cs typeface="+mn-ea"/>
                <a:sym typeface="+mn-lt"/>
              </a:rPr>
              <a:t>Webpack</a:t>
            </a:r>
            <a:r>
              <a:rPr lang="zh-CN" altLang="en-US" sz="4000" b="1" dirty="0">
                <a:solidFill>
                  <a:schemeClr val="accent3"/>
                </a:solidFill>
                <a:cs typeface="+mn-ea"/>
                <a:sym typeface="+mn-lt"/>
              </a:rPr>
              <a:t>配置优化</a:t>
            </a:r>
          </a:p>
        </p:txBody>
      </p:sp>
      <p:sp>
        <p:nvSpPr>
          <p:cNvPr id="8" name="任意多边形 21">
            <a:extLst>
              <a:ext uri="{FF2B5EF4-FFF2-40B4-BE49-F238E27FC236}">
                <a16:creationId xmlns:a16="http://schemas.microsoft.com/office/drawing/2014/main" id="{31EDC8AC-5CF2-93B8-8186-375889A2984D}"/>
              </a:ext>
            </a:extLst>
          </p:cNvPr>
          <p:cNvSpPr/>
          <p:nvPr/>
        </p:nvSpPr>
        <p:spPr>
          <a:xfrm rot="2700000">
            <a:off x="9435465" y="912495"/>
            <a:ext cx="1461135" cy="146875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任意多边形 22">
            <a:extLst>
              <a:ext uri="{FF2B5EF4-FFF2-40B4-BE49-F238E27FC236}">
                <a16:creationId xmlns:a16="http://schemas.microsoft.com/office/drawing/2014/main" id="{8D96BD70-5B0A-15C6-DEF0-F5239E5AF75C}"/>
              </a:ext>
            </a:extLst>
          </p:cNvPr>
          <p:cNvSpPr/>
          <p:nvPr/>
        </p:nvSpPr>
        <p:spPr>
          <a:xfrm rot="2700000">
            <a:off x="10767060" y="5635625"/>
            <a:ext cx="602615" cy="605790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26D89C-91FE-03EF-0906-7B5095E587EE}"/>
              </a:ext>
            </a:extLst>
          </p:cNvPr>
          <p:cNvSpPr/>
          <p:nvPr/>
        </p:nvSpPr>
        <p:spPr>
          <a:xfrm>
            <a:off x="633448" y="116991"/>
            <a:ext cx="1925449" cy="440249"/>
          </a:xfrm>
          <a:prstGeom prst="rect">
            <a:avLst/>
          </a:pr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8156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2976467-E515-CDA1-2062-9F2FE9E28015}"/>
              </a:ext>
            </a:extLst>
          </p:cNvPr>
          <p:cNvGrpSpPr/>
          <p:nvPr/>
        </p:nvGrpSpPr>
        <p:grpSpPr>
          <a:xfrm>
            <a:off x="1740503" y="895099"/>
            <a:ext cx="5061857" cy="698750"/>
            <a:chOff x="6096000" y="2061026"/>
            <a:chExt cx="5061857" cy="69875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3E4C8F0-B7CA-34EC-58A9-1F2C070919E2}"/>
                </a:ext>
              </a:extLst>
            </p:cNvPr>
            <p:cNvSpPr txBox="1"/>
            <p:nvPr/>
          </p:nvSpPr>
          <p:spPr>
            <a:xfrm>
              <a:off x="6096000" y="2061026"/>
              <a:ext cx="3057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rgbClr val="0068B7"/>
                  </a:solidFill>
                  <a:cs typeface="+mn-ea"/>
                  <a:sym typeface="+mn-lt"/>
                </a:rPr>
                <a:t>提升项目加载速度</a:t>
              </a:r>
              <a:endParaRPr lang="zh-CN" altLang="en-US" sz="2800" b="1" dirty="0">
                <a:solidFill>
                  <a:srgbClr val="0068B7"/>
                </a:solidFill>
                <a:uFillTx/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37BD0ED-0EE6-3859-66CD-DB9DEF75A682}"/>
                </a:ext>
              </a:extLst>
            </p:cNvPr>
            <p:cNvSpPr txBox="1"/>
            <p:nvPr/>
          </p:nvSpPr>
          <p:spPr>
            <a:xfrm>
              <a:off x="6096000" y="24827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How 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To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Reduce Loading Time By Webpack Setting</a:t>
              </a:r>
            </a:p>
          </p:txBody>
        </p:sp>
      </p:grpSp>
      <p:sp>
        <p:nvSpPr>
          <p:cNvPr id="5" name="任意多边形 47">
            <a:extLst>
              <a:ext uri="{FF2B5EF4-FFF2-40B4-BE49-F238E27FC236}">
                <a16:creationId xmlns:a16="http://schemas.microsoft.com/office/drawing/2014/main" id="{9D5C374C-48EC-BF76-0058-44375366B83F}"/>
              </a:ext>
            </a:extLst>
          </p:cNvPr>
          <p:cNvSpPr/>
          <p:nvPr/>
        </p:nvSpPr>
        <p:spPr>
          <a:xfrm rot="18900000" flipV="1">
            <a:off x="102033" y="854136"/>
            <a:ext cx="1257992" cy="771874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任意多边形 48">
            <a:extLst>
              <a:ext uri="{FF2B5EF4-FFF2-40B4-BE49-F238E27FC236}">
                <a16:creationId xmlns:a16="http://schemas.microsoft.com/office/drawing/2014/main" id="{D78186CA-26D2-05F0-1CB3-0FA360352A22}"/>
              </a:ext>
            </a:extLst>
          </p:cNvPr>
          <p:cNvSpPr/>
          <p:nvPr/>
        </p:nvSpPr>
        <p:spPr>
          <a:xfrm rot="18900000" flipV="1">
            <a:off x="-102618" y="869139"/>
            <a:ext cx="926781" cy="721545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Freeform: Shape 15">
            <a:extLst>
              <a:ext uri="{FF2B5EF4-FFF2-40B4-BE49-F238E27FC236}">
                <a16:creationId xmlns:a16="http://schemas.microsoft.com/office/drawing/2014/main" id="{2CFAFE11-A444-8014-810E-D4DA874EB661}"/>
              </a:ext>
            </a:extLst>
          </p:cNvPr>
          <p:cNvSpPr/>
          <p:nvPr/>
        </p:nvSpPr>
        <p:spPr bwMode="auto">
          <a:xfrm rot="5400000">
            <a:off x="4467838" y="802019"/>
            <a:ext cx="604407" cy="3314397"/>
          </a:xfrm>
          <a:custGeom>
            <a:avLst/>
            <a:gdLst>
              <a:gd name="T0" fmla="*/ 462 w 462"/>
              <a:gd name="T1" fmla="*/ 0 h 2027"/>
              <a:gd name="T2" fmla="*/ 231 w 462"/>
              <a:gd name="T3" fmla="*/ 0 h 2027"/>
              <a:gd name="T4" fmla="*/ 0 w 462"/>
              <a:gd name="T5" fmla="*/ 0 h 2027"/>
              <a:gd name="T6" fmla="*/ 0 w 462"/>
              <a:gd name="T7" fmla="*/ 2027 h 2027"/>
              <a:gd name="T8" fmla="*/ 462 w 462"/>
              <a:gd name="T9" fmla="*/ 1661 h 2027"/>
              <a:gd name="T10" fmla="*/ 462 w 462"/>
              <a:gd name="T11" fmla="*/ 0 h 2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2" h="2027">
                <a:moveTo>
                  <a:pt x="462" y="0"/>
                </a:moveTo>
                <a:lnTo>
                  <a:pt x="231" y="0"/>
                </a:lnTo>
                <a:lnTo>
                  <a:pt x="0" y="0"/>
                </a:lnTo>
                <a:lnTo>
                  <a:pt x="0" y="2027"/>
                </a:lnTo>
                <a:lnTo>
                  <a:pt x="462" y="1661"/>
                </a:lnTo>
                <a:lnTo>
                  <a:pt x="46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: Shape 15">
            <a:extLst>
              <a:ext uri="{FF2B5EF4-FFF2-40B4-BE49-F238E27FC236}">
                <a16:creationId xmlns:a16="http://schemas.microsoft.com/office/drawing/2014/main" id="{4AFE10C8-E167-F0BC-2242-B8F5312ABCBA}"/>
              </a:ext>
            </a:extLst>
          </p:cNvPr>
          <p:cNvSpPr/>
          <p:nvPr/>
        </p:nvSpPr>
        <p:spPr bwMode="auto">
          <a:xfrm rot="5400000">
            <a:off x="5626426" y="2182667"/>
            <a:ext cx="604407" cy="3314397"/>
          </a:xfrm>
          <a:custGeom>
            <a:avLst/>
            <a:gdLst>
              <a:gd name="T0" fmla="*/ 462 w 462"/>
              <a:gd name="T1" fmla="*/ 0 h 2027"/>
              <a:gd name="T2" fmla="*/ 231 w 462"/>
              <a:gd name="T3" fmla="*/ 0 h 2027"/>
              <a:gd name="T4" fmla="*/ 0 w 462"/>
              <a:gd name="T5" fmla="*/ 0 h 2027"/>
              <a:gd name="T6" fmla="*/ 0 w 462"/>
              <a:gd name="T7" fmla="*/ 2027 h 2027"/>
              <a:gd name="T8" fmla="*/ 462 w 462"/>
              <a:gd name="T9" fmla="*/ 1661 h 2027"/>
              <a:gd name="T10" fmla="*/ 462 w 462"/>
              <a:gd name="T11" fmla="*/ 0 h 2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2" h="2027">
                <a:moveTo>
                  <a:pt x="462" y="0"/>
                </a:moveTo>
                <a:lnTo>
                  <a:pt x="231" y="0"/>
                </a:lnTo>
                <a:lnTo>
                  <a:pt x="0" y="0"/>
                </a:lnTo>
                <a:lnTo>
                  <a:pt x="0" y="2027"/>
                </a:lnTo>
                <a:lnTo>
                  <a:pt x="462" y="1661"/>
                </a:lnTo>
                <a:lnTo>
                  <a:pt x="462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A7DB7A39-4952-4173-494B-736F2F6C2979}"/>
              </a:ext>
            </a:extLst>
          </p:cNvPr>
          <p:cNvSpPr/>
          <p:nvPr/>
        </p:nvSpPr>
        <p:spPr bwMode="auto">
          <a:xfrm rot="5400000">
            <a:off x="7086320" y="3694289"/>
            <a:ext cx="604407" cy="3314397"/>
          </a:xfrm>
          <a:custGeom>
            <a:avLst/>
            <a:gdLst>
              <a:gd name="T0" fmla="*/ 462 w 462"/>
              <a:gd name="T1" fmla="*/ 0 h 2027"/>
              <a:gd name="T2" fmla="*/ 231 w 462"/>
              <a:gd name="T3" fmla="*/ 0 h 2027"/>
              <a:gd name="T4" fmla="*/ 0 w 462"/>
              <a:gd name="T5" fmla="*/ 0 h 2027"/>
              <a:gd name="T6" fmla="*/ 0 w 462"/>
              <a:gd name="T7" fmla="*/ 2027 h 2027"/>
              <a:gd name="T8" fmla="*/ 462 w 462"/>
              <a:gd name="T9" fmla="*/ 1661 h 2027"/>
              <a:gd name="T10" fmla="*/ 462 w 462"/>
              <a:gd name="T11" fmla="*/ 0 h 2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2" h="2027">
                <a:moveTo>
                  <a:pt x="462" y="0"/>
                </a:moveTo>
                <a:lnTo>
                  <a:pt x="231" y="0"/>
                </a:lnTo>
                <a:lnTo>
                  <a:pt x="0" y="0"/>
                </a:lnTo>
                <a:lnTo>
                  <a:pt x="0" y="2027"/>
                </a:lnTo>
                <a:lnTo>
                  <a:pt x="462" y="1661"/>
                </a:lnTo>
                <a:lnTo>
                  <a:pt x="462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83F6AD-E3AB-CD91-5D52-65D23CAA639B}"/>
              </a:ext>
            </a:extLst>
          </p:cNvPr>
          <p:cNvSpPr txBox="1"/>
          <p:nvPr/>
        </p:nvSpPr>
        <p:spPr>
          <a:xfrm>
            <a:off x="3775964" y="2266192"/>
            <a:ext cx="23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+mn-ea"/>
              </a:rPr>
              <a:t>1</a:t>
            </a:r>
            <a:r>
              <a:rPr kumimoji="1" lang="zh-CN" altLang="en-US" dirty="0">
                <a:solidFill>
                  <a:schemeClr val="bg1"/>
                </a:solidFill>
                <a:latin typeface="+mn-ea"/>
              </a:rPr>
              <a:t>、使用</a:t>
            </a:r>
            <a:r>
              <a:rPr kumimoji="1" lang="en-US" altLang="zh-CN" dirty="0" err="1">
                <a:solidFill>
                  <a:schemeClr val="bg1"/>
                </a:solidFill>
                <a:latin typeface="+mn-ea"/>
              </a:rPr>
              <a:t>cdn</a:t>
            </a:r>
            <a:r>
              <a:rPr kumimoji="1" lang="zh-CN" altLang="en-US" dirty="0">
                <a:solidFill>
                  <a:schemeClr val="bg1"/>
                </a:solidFill>
                <a:latin typeface="+mn-ea"/>
              </a:rPr>
              <a:t>加速优化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00F9CAA-E398-BA17-6AFB-5D24AC754204}"/>
              </a:ext>
            </a:extLst>
          </p:cNvPr>
          <p:cNvSpPr txBox="1"/>
          <p:nvPr/>
        </p:nvSpPr>
        <p:spPr>
          <a:xfrm>
            <a:off x="4797750" y="3655199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+mn-ea"/>
              </a:rPr>
              <a:t>2</a:t>
            </a:r>
            <a:r>
              <a:rPr kumimoji="1" lang="zh-CN" altLang="en-US" dirty="0">
                <a:solidFill>
                  <a:schemeClr val="bg1"/>
                </a:solidFill>
                <a:latin typeface="+mn-ea"/>
              </a:rPr>
              <a:t>、通过配置</a:t>
            </a:r>
            <a:r>
              <a:rPr kumimoji="1" lang="en" altLang="zh-CN" dirty="0" err="1">
                <a:solidFill>
                  <a:schemeClr val="bg1"/>
                </a:solidFill>
                <a:latin typeface="+mn-ea"/>
              </a:rPr>
              <a:t>splitChunks</a:t>
            </a:r>
            <a:endParaRPr kumimoji="1"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F1D67F1-A0E1-33E4-14EA-68C574A8688B}"/>
              </a:ext>
            </a:extLst>
          </p:cNvPr>
          <p:cNvSpPr txBox="1"/>
          <p:nvPr/>
        </p:nvSpPr>
        <p:spPr>
          <a:xfrm>
            <a:off x="6678032" y="516682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+mn-ea"/>
              </a:rPr>
              <a:t>3</a:t>
            </a:r>
            <a:r>
              <a:rPr kumimoji="1" lang="zh-CN" altLang="en-US" dirty="0">
                <a:solidFill>
                  <a:schemeClr val="bg1"/>
                </a:solidFill>
                <a:latin typeface="+mn-ea"/>
              </a:rPr>
              <a:t>、借助</a:t>
            </a:r>
            <a:r>
              <a:rPr kumimoji="1" lang="en-US" altLang="zh-CN" dirty="0">
                <a:solidFill>
                  <a:schemeClr val="bg1"/>
                </a:solidFill>
                <a:latin typeface="+mn-ea"/>
              </a:rPr>
              <a:t>plugin</a:t>
            </a:r>
            <a:endParaRPr kumimoji="1" lang="zh-CN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8361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697A648-4E58-AD6A-75F7-C9541C9F3CB6}"/>
              </a:ext>
            </a:extLst>
          </p:cNvPr>
          <p:cNvGrpSpPr/>
          <p:nvPr/>
        </p:nvGrpSpPr>
        <p:grpSpPr>
          <a:xfrm>
            <a:off x="1740503" y="895099"/>
            <a:ext cx="5061857" cy="698750"/>
            <a:chOff x="6096000" y="2061026"/>
            <a:chExt cx="5061857" cy="69875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0613366-728E-D465-86D3-581DA04BDF2F}"/>
                </a:ext>
              </a:extLst>
            </p:cNvPr>
            <p:cNvSpPr txBox="1"/>
            <p:nvPr/>
          </p:nvSpPr>
          <p:spPr>
            <a:xfrm>
              <a:off x="6096000" y="2061026"/>
              <a:ext cx="27799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rgbClr val="0068B7"/>
                  </a:solidFill>
                  <a:cs typeface="+mn-ea"/>
                  <a:sym typeface="+mn-lt"/>
                </a:rPr>
                <a:t>方法 </a:t>
              </a:r>
              <a:r>
                <a:rPr lang="en-US" altLang="zh-CN" sz="2800" b="1" dirty="0">
                  <a:solidFill>
                    <a:srgbClr val="0068B7"/>
                  </a:solidFill>
                  <a:cs typeface="+mn-ea"/>
                  <a:sym typeface="+mn-lt"/>
                </a:rPr>
                <a:t>1</a:t>
              </a:r>
              <a:r>
                <a:rPr lang="zh-CN" altLang="en-US" sz="2800" b="1" dirty="0">
                  <a:solidFill>
                    <a:srgbClr val="0068B7"/>
                  </a:solidFill>
                  <a:cs typeface="+mn-ea"/>
                  <a:sym typeface="+mn-lt"/>
                </a:rPr>
                <a:t>：使用</a:t>
              </a:r>
              <a:r>
                <a:rPr lang="en-US" altLang="zh-CN" sz="2800" b="1" dirty="0" err="1">
                  <a:solidFill>
                    <a:srgbClr val="0068B7"/>
                  </a:solidFill>
                  <a:cs typeface="+mn-ea"/>
                  <a:sym typeface="+mn-lt"/>
                </a:rPr>
                <a:t>cdn</a:t>
              </a:r>
              <a:endParaRPr lang="zh-CN" altLang="en-US" sz="2800" b="1" dirty="0">
                <a:solidFill>
                  <a:srgbClr val="0068B7"/>
                </a:solidFill>
                <a:uFillTx/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A093856-19B7-19B8-0137-61005305330D}"/>
                </a:ext>
              </a:extLst>
            </p:cNvPr>
            <p:cNvSpPr txBox="1"/>
            <p:nvPr/>
          </p:nvSpPr>
          <p:spPr>
            <a:xfrm>
              <a:off x="6096000" y="24827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Solution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1: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Use CDN</a:t>
              </a:r>
            </a:p>
          </p:txBody>
        </p:sp>
      </p:grpSp>
      <p:sp>
        <p:nvSpPr>
          <p:cNvPr id="5" name="任意多边形 47">
            <a:extLst>
              <a:ext uri="{FF2B5EF4-FFF2-40B4-BE49-F238E27FC236}">
                <a16:creationId xmlns:a16="http://schemas.microsoft.com/office/drawing/2014/main" id="{14BF8D50-07AE-6F0B-02DE-ED62C15FB7B3}"/>
              </a:ext>
            </a:extLst>
          </p:cNvPr>
          <p:cNvSpPr/>
          <p:nvPr/>
        </p:nvSpPr>
        <p:spPr>
          <a:xfrm rot="18900000" flipV="1">
            <a:off x="102033" y="854136"/>
            <a:ext cx="1257992" cy="771874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任意多边形 48">
            <a:extLst>
              <a:ext uri="{FF2B5EF4-FFF2-40B4-BE49-F238E27FC236}">
                <a16:creationId xmlns:a16="http://schemas.microsoft.com/office/drawing/2014/main" id="{0097B479-2F9F-7960-CA5C-1CC9260C0CE6}"/>
              </a:ext>
            </a:extLst>
          </p:cNvPr>
          <p:cNvSpPr/>
          <p:nvPr/>
        </p:nvSpPr>
        <p:spPr>
          <a:xfrm rot="18900000" flipV="1">
            <a:off x="-102618" y="869139"/>
            <a:ext cx="926781" cy="721545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802003-971B-4931-7ACA-D4A78FF0F987}"/>
              </a:ext>
            </a:extLst>
          </p:cNvPr>
          <p:cNvSpPr txBox="1"/>
          <p:nvPr/>
        </p:nvSpPr>
        <p:spPr>
          <a:xfrm>
            <a:off x="943544" y="1886142"/>
            <a:ext cx="1058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CDN</a:t>
            </a:r>
            <a:r>
              <a:rPr lang="zh-CN" altLang="en-US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优化会将项目中第三方库以在线资源的方式引入，不占用首次加载资源，大大提高了首屏加载速度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96611CC-1D28-277E-14E8-8A9C339B5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784" y="2552296"/>
            <a:ext cx="4279900" cy="4127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F04120C-C77A-3131-309A-ABDC99C82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29" y="3429000"/>
            <a:ext cx="6057118" cy="311998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C7E8898-25C2-A86F-8F03-53A2FABF0CE3}"/>
              </a:ext>
            </a:extLst>
          </p:cNvPr>
          <p:cNvSpPr txBox="1"/>
          <p:nvPr/>
        </p:nvSpPr>
        <p:spPr>
          <a:xfrm>
            <a:off x="943544" y="2418778"/>
            <a:ext cx="427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不再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使用依赖包方式引入，程序包通过链接引用，从而减少项目代码体积！</a:t>
            </a:r>
          </a:p>
        </p:txBody>
      </p:sp>
    </p:spTree>
    <p:extLst>
      <p:ext uri="{BB962C8B-B14F-4D97-AF65-F5344CB8AC3E}">
        <p14:creationId xmlns:p14="http://schemas.microsoft.com/office/powerpoint/2010/main" val="225770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3461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任意多边形 11">
            <a:extLst>
              <a:ext uri="{FF2B5EF4-FFF2-40B4-BE49-F238E27FC236}">
                <a16:creationId xmlns:a16="http://schemas.microsoft.com/office/drawing/2014/main" id="{E69756EF-B922-9E1F-419C-0DDB8CFA65D0}"/>
              </a:ext>
            </a:extLst>
          </p:cNvPr>
          <p:cNvSpPr/>
          <p:nvPr/>
        </p:nvSpPr>
        <p:spPr>
          <a:xfrm rot="8040000">
            <a:off x="457835" y="-744855"/>
            <a:ext cx="3247390" cy="3114040"/>
          </a:xfrm>
          <a:custGeom>
            <a:avLst/>
            <a:gdLst>
              <a:gd name="connsiteX0" fmla="*/ 3973761 w 4285281"/>
              <a:gd name="connsiteY0" fmla="*/ 3973762 h 3973762"/>
              <a:gd name="connsiteX1" fmla="*/ 0 w 4285281"/>
              <a:gd name="connsiteY1" fmla="*/ 1 h 3973762"/>
              <a:gd name="connsiteX2" fmla="*/ 3733660 w 4285281"/>
              <a:gd name="connsiteY2" fmla="*/ 0 h 3973762"/>
              <a:gd name="connsiteX3" fmla="*/ 4285281 w 4285281"/>
              <a:gd name="connsiteY3" fmla="*/ 551621 h 3973762"/>
              <a:gd name="connsiteX4" fmla="*/ 4285281 w 4285281"/>
              <a:gd name="connsiteY4" fmla="*/ 3662241 h 397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5281" h="3973762">
                <a:moveTo>
                  <a:pt x="3973761" y="3973762"/>
                </a:moveTo>
                <a:lnTo>
                  <a:pt x="0" y="1"/>
                </a:lnTo>
                <a:lnTo>
                  <a:pt x="3733660" y="0"/>
                </a:lnTo>
                <a:cubicBezTo>
                  <a:pt x="4038311" y="1"/>
                  <a:pt x="4285281" y="246970"/>
                  <a:pt x="4285281" y="551621"/>
                </a:cubicBezTo>
                <a:lnTo>
                  <a:pt x="4285281" y="366224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任意多边形 74">
            <a:extLst>
              <a:ext uri="{FF2B5EF4-FFF2-40B4-BE49-F238E27FC236}">
                <a16:creationId xmlns:a16="http://schemas.microsoft.com/office/drawing/2014/main" id="{B4A98F6B-4693-726D-3BC6-38C4FF0258CC}"/>
              </a:ext>
            </a:extLst>
          </p:cNvPr>
          <p:cNvSpPr/>
          <p:nvPr/>
        </p:nvSpPr>
        <p:spPr>
          <a:xfrm rot="2700000">
            <a:off x="1128820" y="4853582"/>
            <a:ext cx="1461465" cy="14687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任意多边形 40">
            <a:extLst>
              <a:ext uri="{FF2B5EF4-FFF2-40B4-BE49-F238E27FC236}">
                <a16:creationId xmlns:a16="http://schemas.microsoft.com/office/drawing/2014/main" id="{9C767C5A-8A47-0C5D-BEFC-352C6FF36EC9}"/>
              </a:ext>
            </a:extLst>
          </p:cNvPr>
          <p:cNvSpPr/>
          <p:nvPr/>
        </p:nvSpPr>
        <p:spPr>
          <a:xfrm rot="2700000">
            <a:off x="10207380" y="5643642"/>
            <a:ext cx="1667713" cy="1023269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任意多边形 41">
            <a:extLst>
              <a:ext uri="{FF2B5EF4-FFF2-40B4-BE49-F238E27FC236}">
                <a16:creationId xmlns:a16="http://schemas.microsoft.com/office/drawing/2014/main" id="{4D208C68-5133-3E34-81D9-D45E95C72137}"/>
              </a:ext>
            </a:extLst>
          </p:cNvPr>
          <p:cNvSpPr/>
          <p:nvPr/>
        </p:nvSpPr>
        <p:spPr>
          <a:xfrm rot="2700000">
            <a:off x="9939442" y="5785113"/>
            <a:ext cx="1228628" cy="956548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任意多边形 37">
            <a:extLst>
              <a:ext uri="{FF2B5EF4-FFF2-40B4-BE49-F238E27FC236}">
                <a16:creationId xmlns:a16="http://schemas.microsoft.com/office/drawing/2014/main" id="{533C1EB8-4FFE-6431-1DE2-670DC2AECCC8}"/>
              </a:ext>
            </a:extLst>
          </p:cNvPr>
          <p:cNvSpPr/>
          <p:nvPr/>
        </p:nvSpPr>
        <p:spPr>
          <a:xfrm rot="2700000">
            <a:off x="-2496818" y="1909677"/>
            <a:ext cx="4407208" cy="4180467"/>
          </a:xfrm>
          <a:custGeom>
            <a:avLst/>
            <a:gdLst>
              <a:gd name="connsiteX0" fmla="*/ 0 w 4407208"/>
              <a:gd name="connsiteY0" fmla="*/ 2 h 4180467"/>
              <a:gd name="connsiteX1" fmla="*/ 3741330 w 4407208"/>
              <a:gd name="connsiteY1" fmla="*/ 0 h 4180467"/>
              <a:gd name="connsiteX2" fmla="*/ 4407208 w 4407208"/>
              <a:gd name="connsiteY2" fmla="*/ 665877 h 4180467"/>
              <a:gd name="connsiteX3" fmla="*/ 4407207 w 4407208"/>
              <a:gd name="connsiteY3" fmla="*/ 3953725 h 4180467"/>
              <a:gd name="connsiteX4" fmla="*/ 4180465 w 4407208"/>
              <a:gd name="connsiteY4" fmla="*/ 4180467 h 418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7208" h="4180467">
                <a:moveTo>
                  <a:pt x="0" y="2"/>
                </a:moveTo>
                <a:lnTo>
                  <a:pt x="3741330" y="0"/>
                </a:lnTo>
                <a:cubicBezTo>
                  <a:pt x="4109083" y="1"/>
                  <a:pt x="4407207" y="298124"/>
                  <a:pt x="4407208" y="665877"/>
                </a:cubicBezTo>
                <a:lnTo>
                  <a:pt x="4407207" y="3953725"/>
                </a:lnTo>
                <a:lnTo>
                  <a:pt x="4180465" y="4180467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D306512-EFE0-DC48-CC2E-BB75270CEB50}"/>
              </a:ext>
            </a:extLst>
          </p:cNvPr>
          <p:cNvGrpSpPr/>
          <p:nvPr/>
        </p:nvGrpSpPr>
        <p:grpSpPr>
          <a:xfrm>
            <a:off x="5059035" y="1507451"/>
            <a:ext cx="2763676" cy="639854"/>
            <a:chOff x="5651362" y="1604422"/>
            <a:chExt cx="2763676" cy="639854"/>
          </a:xfrm>
        </p:grpSpPr>
        <p:sp>
          <p:nvSpPr>
            <p:cNvPr id="8" name="任意多边形 64">
              <a:extLst>
                <a:ext uri="{FF2B5EF4-FFF2-40B4-BE49-F238E27FC236}">
                  <a16:creationId xmlns:a16="http://schemas.microsoft.com/office/drawing/2014/main" id="{7F68CC15-143D-874C-DC6C-29E8AC8614D1}"/>
                </a:ext>
              </a:extLst>
            </p:cNvPr>
            <p:cNvSpPr/>
            <p:nvPr/>
          </p:nvSpPr>
          <p:spPr>
            <a:xfrm rot="2700000">
              <a:off x="5652638" y="1603146"/>
              <a:ext cx="639854" cy="642405"/>
            </a:xfrm>
            <a:custGeom>
              <a:avLst/>
              <a:gdLst>
                <a:gd name="connsiteX0" fmla="*/ 490015 w 639854"/>
                <a:gd name="connsiteY0" fmla="*/ 139923 h 642405"/>
                <a:gd name="connsiteX1" fmla="*/ 497027 w 639854"/>
                <a:gd name="connsiteY1" fmla="*/ 142827 h 642405"/>
                <a:gd name="connsiteX2" fmla="*/ 499931 w 639854"/>
                <a:gd name="connsiteY2" fmla="*/ 149839 h 642405"/>
                <a:gd name="connsiteX3" fmla="*/ 499931 w 639854"/>
                <a:gd name="connsiteY3" fmla="*/ 139923 h 642405"/>
                <a:gd name="connsiteX4" fmla="*/ 0 w 639854"/>
                <a:gd name="connsiteY4" fmla="*/ 269028 h 642405"/>
                <a:gd name="connsiteX5" fmla="*/ 126280 w 639854"/>
                <a:gd name="connsiteY5" fmla="*/ 142749 h 642405"/>
                <a:gd name="connsiteX6" fmla="*/ 126280 w 639854"/>
                <a:gd name="connsiteY6" fmla="*/ 142749 h 642405"/>
                <a:gd name="connsiteX7" fmla="*/ 129106 w 639854"/>
                <a:gd name="connsiteY7" fmla="*/ 139923 h 642405"/>
                <a:gd name="connsiteX8" fmla="*/ 129106 w 639854"/>
                <a:gd name="connsiteY8" fmla="*/ 139923 h 642405"/>
                <a:gd name="connsiteX9" fmla="*/ 255385 w 639854"/>
                <a:gd name="connsiteY9" fmla="*/ 13643 h 642405"/>
                <a:gd name="connsiteX10" fmla="*/ 255386 w 639854"/>
                <a:gd name="connsiteY10" fmla="*/ 13643 h 642405"/>
                <a:gd name="connsiteX11" fmla="*/ 269029 w 639854"/>
                <a:gd name="connsiteY11" fmla="*/ 0 h 642405"/>
                <a:gd name="connsiteX12" fmla="*/ 593006 w 639854"/>
                <a:gd name="connsiteY12" fmla="*/ 0 h 642405"/>
                <a:gd name="connsiteX13" fmla="*/ 639854 w 639854"/>
                <a:gd name="connsiteY13" fmla="*/ 46848 h 642405"/>
                <a:gd name="connsiteX14" fmla="*/ 639854 w 639854"/>
                <a:gd name="connsiteY14" fmla="*/ 373376 h 642405"/>
                <a:gd name="connsiteX15" fmla="*/ 513574 w 639854"/>
                <a:gd name="connsiteY15" fmla="*/ 499656 h 642405"/>
                <a:gd name="connsiteX16" fmla="*/ 513575 w 639854"/>
                <a:gd name="connsiteY16" fmla="*/ 499655 h 642405"/>
                <a:gd name="connsiteX17" fmla="*/ 510748 w 639854"/>
                <a:gd name="connsiteY17" fmla="*/ 502482 h 642405"/>
                <a:gd name="connsiteX18" fmla="*/ 510748 w 639854"/>
                <a:gd name="connsiteY18" fmla="*/ 502482 h 642405"/>
                <a:gd name="connsiteX19" fmla="*/ 384469 w 639854"/>
                <a:gd name="connsiteY19" fmla="*/ 628762 h 642405"/>
                <a:gd name="connsiteX20" fmla="*/ 384469 w 639854"/>
                <a:gd name="connsiteY20" fmla="*/ 628761 h 642405"/>
                <a:gd name="connsiteX21" fmla="*/ 370825 w 639854"/>
                <a:gd name="connsiteY21" fmla="*/ 642405 h 642405"/>
                <a:gd name="connsiteX22" fmla="*/ 370825 w 639854"/>
                <a:gd name="connsiteY22" fmla="*/ 269028 h 6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9854" h="642405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rgbClr val="0068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54966DF-8D5D-7FF5-FFE8-A2DC3105CDE2}"/>
                </a:ext>
              </a:extLst>
            </p:cNvPr>
            <p:cNvSpPr txBox="1"/>
            <p:nvPr/>
          </p:nvSpPr>
          <p:spPr>
            <a:xfrm>
              <a:off x="6433149" y="1703015"/>
              <a:ext cx="19818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>
                  <a:solidFill>
                    <a:schemeClr val="accent3"/>
                  </a:solidFill>
                  <a:cs typeface="+mn-ea"/>
                  <a:sym typeface="+mn-lt"/>
                </a:rPr>
                <a:t>Webpack</a:t>
              </a:r>
              <a:r>
                <a:rPr lang="zh-CN" altLang="en-US" sz="2400" b="1" dirty="0">
                  <a:solidFill>
                    <a:schemeClr val="accent3"/>
                  </a:solidFill>
                  <a:cs typeface="+mn-ea"/>
                  <a:sym typeface="+mn-lt"/>
                </a:rPr>
                <a:t>简介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4075CC4-C802-5EE7-1F24-3317B8513C38}"/>
                </a:ext>
              </a:extLst>
            </p:cNvPr>
            <p:cNvSpPr txBox="1"/>
            <p:nvPr/>
          </p:nvSpPr>
          <p:spPr>
            <a:xfrm>
              <a:off x="5978010" y="167584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i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2400" b="1" i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9420C10-3F0B-9E49-8DC9-025A3754F1EE}"/>
              </a:ext>
            </a:extLst>
          </p:cNvPr>
          <p:cNvGrpSpPr/>
          <p:nvPr/>
        </p:nvGrpSpPr>
        <p:grpSpPr>
          <a:xfrm>
            <a:off x="5059036" y="2529995"/>
            <a:ext cx="3994781" cy="639854"/>
            <a:chOff x="5651363" y="2580744"/>
            <a:chExt cx="3994781" cy="639854"/>
          </a:xfrm>
        </p:grpSpPr>
        <p:sp>
          <p:nvSpPr>
            <p:cNvPr id="12" name="任意多边形 65">
              <a:extLst>
                <a:ext uri="{FF2B5EF4-FFF2-40B4-BE49-F238E27FC236}">
                  <a16:creationId xmlns:a16="http://schemas.microsoft.com/office/drawing/2014/main" id="{36E4B15C-47BA-ADCA-2F64-5ABC3E2431F2}"/>
                </a:ext>
              </a:extLst>
            </p:cNvPr>
            <p:cNvSpPr/>
            <p:nvPr/>
          </p:nvSpPr>
          <p:spPr>
            <a:xfrm rot="2700000">
              <a:off x="5652639" y="2579468"/>
              <a:ext cx="639854" cy="642405"/>
            </a:xfrm>
            <a:custGeom>
              <a:avLst/>
              <a:gdLst>
                <a:gd name="connsiteX0" fmla="*/ 490015 w 639854"/>
                <a:gd name="connsiteY0" fmla="*/ 139923 h 642405"/>
                <a:gd name="connsiteX1" fmla="*/ 497027 w 639854"/>
                <a:gd name="connsiteY1" fmla="*/ 142827 h 642405"/>
                <a:gd name="connsiteX2" fmla="*/ 499931 w 639854"/>
                <a:gd name="connsiteY2" fmla="*/ 149839 h 642405"/>
                <a:gd name="connsiteX3" fmla="*/ 499931 w 639854"/>
                <a:gd name="connsiteY3" fmla="*/ 139923 h 642405"/>
                <a:gd name="connsiteX4" fmla="*/ 0 w 639854"/>
                <a:gd name="connsiteY4" fmla="*/ 269028 h 642405"/>
                <a:gd name="connsiteX5" fmla="*/ 126280 w 639854"/>
                <a:gd name="connsiteY5" fmla="*/ 142749 h 642405"/>
                <a:gd name="connsiteX6" fmla="*/ 126280 w 639854"/>
                <a:gd name="connsiteY6" fmla="*/ 142749 h 642405"/>
                <a:gd name="connsiteX7" fmla="*/ 129106 w 639854"/>
                <a:gd name="connsiteY7" fmla="*/ 139923 h 642405"/>
                <a:gd name="connsiteX8" fmla="*/ 129106 w 639854"/>
                <a:gd name="connsiteY8" fmla="*/ 139923 h 642405"/>
                <a:gd name="connsiteX9" fmla="*/ 255385 w 639854"/>
                <a:gd name="connsiteY9" fmla="*/ 13643 h 642405"/>
                <a:gd name="connsiteX10" fmla="*/ 255386 w 639854"/>
                <a:gd name="connsiteY10" fmla="*/ 13643 h 642405"/>
                <a:gd name="connsiteX11" fmla="*/ 269029 w 639854"/>
                <a:gd name="connsiteY11" fmla="*/ 0 h 642405"/>
                <a:gd name="connsiteX12" fmla="*/ 593006 w 639854"/>
                <a:gd name="connsiteY12" fmla="*/ 0 h 642405"/>
                <a:gd name="connsiteX13" fmla="*/ 639854 w 639854"/>
                <a:gd name="connsiteY13" fmla="*/ 46848 h 642405"/>
                <a:gd name="connsiteX14" fmla="*/ 639854 w 639854"/>
                <a:gd name="connsiteY14" fmla="*/ 373376 h 642405"/>
                <a:gd name="connsiteX15" fmla="*/ 513574 w 639854"/>
                <a:gd name="connsiteY15" fmla="*/ 499656 h 642405"/>
                <a:gd name="connsiteX16" fmla="*/ 513575 w 639854"/>
                <a:gd name="connsiteY16" fmla="*/ 499655 h 642405"/>
                <a:gd name="connsiteX17" fmla="*/ 510748 w 639854"/>
                <a:gd name="connsiteY17" fmla="*/ 502482 h 642405"/>
                <a:gd name="connsiteX18" fmla="*/ 510748 w 639854"/>
                <a:gd name="connsiteY18" fmla="*/ 502482 h 642405"/>
                <a:gd name="connsiteX19" fmla="*/ 384469 w 639854"/>
                <a:gd name="connsiteY19" fmla="*/ 628762 h 642405"/>
                <a:gd name="connsiteX20" fmla="*/ 384469 w 639854"/>
                <a:gd name="connsiteY20" fmla="*/ 628761 h 642405"/>
                <a:gd name="connsiteX21" fmla="*/ 370825 w 639854"/>
                <a:gd name="connsiteY21" fmla="*/ 642405 h 642405"/>
                <a:gd name="connsiteX22" fmla="*/ 370825 w 639854"/>
                <a:gd name="connsiteY22" fmla="*/ 269028 h 6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9854" h="642405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rgbClr val="0068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868ABF1-BFBA-4578-8D7C-EEF44918E3C3}"/>
                </a:ext>
              </a:extLst>
            </p:cNvPr>
            <p:cNvGrpSpPr/>
            <p:nvPr/>
          </p:nvGrpSpPr>
          <p:grpSpPr>
            <a:xfrm>
              <a:off x="5978010" y="2669947"/>
              <a:ext cx="3668134" cy="471054"/>
              <a:chOff x="5978010" y="2669947"/>
              <a:chExt cx="3668134" cy="471054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B5D954C-D6F1-9282-097C-809565D15B6C}"/>
                  </a:ext>
                </a:extLst>
              </p:cNvPr>
              <p:cNvSpPr txBox="1"/>
              <p:nvPr/>
            </p:nvSpPr>
            <p:spPr>
              <a:xfrm>
                <a:off x="6433149" y="2679336"/>
                <a:ext cx="32129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solidFill>
                      <a:schemeClr val="accent3"/>
                    </a:solidFill>
                    <a:cs typeface="+mn-ea"/>
                    <a:sym typeface="+mn-lt"/>
                  </a:rPr>
                  <a:t>Webpack</a:t>
                </a:r>
                <a:r>
                  <a:rPr lang="zh-CN" altLang="en-US" sz="2400" b="1" dirty="0">
                    <a:solidFill>
                      <a:schemeClr val="accent3"/>
                    </a:solidFill>
                    <a:cs typeface="+mn-ea"/>
                    <a:sym typeface="+mn-lt"/>
                  </a:rPr>
                  <a:t>五个核心概念</a:t>
                </a: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BE0E53C-5C94-9D95-C92E-388715134C27}"/>
                  </a:ext>
                </a:extLst>
              </p:cNvPr>
              <p:cNvSpPr txBox="1"/>
              <p:nvPr/>
            </p:nvSpPr>
            <p:spPr>
              <a:xfrm>
                <a:off x="5978010" y="2669947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2400" b="1" i="1" dirty="0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zh-CN" altLang="en-US" sz="2400" b="1" i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BD25DFE-F303-4E58-9A22-CEAC6A6E94CC}"/>
              </a:ext>
            </a:extLst>
          </p:cNvPr>
          <p:cNvGrpSpPr/>
          <p:nvPr/>
        </p:nvGrpSpPr>
        <p:grpSpPr>
          <a:xfrm>
            <a:off x="5059036" y="3551903"/>
            <a:ext cx="3379228" cy="639854"/>
            <a:chOff x="5651363" y="3556428"/>
            <a:chExt cx="3379228" cy="639854"/>
          </a:xfrm>
        </p:grpSpPr>
        <p:sp>
          <p:nvSpPr>
            <p:cNvPr id="27" name="任意多边形 66">
              <a:extLst>
                <a:ext uri="{FF2B5EF4-FFF2-40B4-BE49-F238E27FC236}">
                  <a16:creationId xmlns:a16="http://schemas.microsoft.com/office/drawing/2014/main" id="{94DABA40-BED3-A69F-38EC-334A9D6CB9C2}"/>
                </a:ext>
              </a:extLst>
            </p:cNvPr>
            <p:cNvSpPr/>
            <p:nvPr/>
          </p:nvSpPr>
          <p:spPr>
            <a:xfrm rot="2700000">
              <a:off x="5652639" y="3555152"/>
              <a:ext cx="639854" cy="642405"/>
            </a:xfrm>
            <a:custGeom>
              <a:avLst/>
              <a:gdLst>
                <a:gd name="connsiteX0" fmla="*/ 490015 w 639854"/>
                <a:gd name="connsiteY0" fmla="*/ 139923 h 642405"/>
                <a:gd name="connsiteX1" fmla="*/ 497027 w 639854"/>
                <a:gd name="connsiteY1" fmla="*/ 142827 h 642405"/>
                <a:gd name="connsiteX2" fmla="*/ 499931 w 639854"/>
                <a:gd name="connsiteY2" fmla="*/ 149839 h 642405"/>
                <a:gd name="connsiteX3" fmla="*/ 499931 w 639854"/>
                <a:gd name="connsiteY3" fmla="*/ 139923 h 642405"/>
                <a:gd name="connsiteX4" fmla="*/ 0 w 639854"/>
                <a:gd name="connsiteY4" fmla="*/ 269028 h 642405"/>
                <a:gd name="connsiteX5" fmla="*/ 126280 w 639854"/>
                <a:gd name="connsiteY5" fmla="*/ 142749 h 642405"/>
                <a:gd name="connsiteX6" fmla="*/ 126280 w 639854"/>
                <a:gd name="connsiteY6" fmla="*/ 142749 h 642405"/>
                <a:gd name="connsiteX7" fmla="*/ 129106 w 639854"/>
                <a:gd name="connsiteY7" fmla="*/ 139923 h 642405"/>
                <a:gd name="connsiteX8" fmla="*/ 129106 w 639854"/>
                <a:gd name="connsiteY8" fmla="*/ 139923 h 642405"/>
                <a:gd name="connsiteX9" fmla="*/ 255385 w 639854"/>
                <a:gd name="connsiteY9" fmla="*/ 13643 h 642405"/>
                <a:gd name="connsiteX10" fmla="*/ 255386 w 639854"/>
                <a:gd name="connsiteY10" fmla="*/ 13643 h 642405"/>
                <a:gd name="connsiteX11" fmla="*/ 269029 w 639854"/>
                <a:gd name="connsiteY11" fmla="*/ 0 h 642405"/>
                <a:gd name="connsiteX12" fmla="*/ 593006 w 639854"/>
                <a:gd name="connsiteY12" fmla="*/ 0 h 642405"/>
                <a:gd name="connsiteX13" fmla="*/ 639854 w 639854"/>
                <a:gd name="connsiteY13" fmla="*/ 46848 h 642405"/>
                <a:gd name="connsiteX14" fmla="*/ 639854 w 639854"/>
                <a:gd name="connsiteY14" fmla="*/ 373376 h 642405"/>
                <a:gd name="connsiteX15" fmla="*/ 513574 w 639854"/>
                <a:gd name="connsiteY15" fmla="*/ 499656 h 642405"/>
                <a:gd name="connsiteX16" fmla="*/ 513575 w 639854"/>
                <a:gd name="connsiteY16" fmla="*/ 499655 h 642405"/>
                <a:gd name="connsiteX17" fmla="*/ 510748 w 639854"/>
                <a:gd name="connsiteY17" fmla="*/ 502482 h 642405"/>
                <a:gd name="connsiteX18" fmla="*/ 510748 w 639854"/>
                <a:gd name="connsiteY18" fmla="*/ 502482 h 642405"/>
                <a:gd name="connsiteX19" fmla="*/ 384469 w 639854"/>
                <a:gd name="connsiteY19" fmla="*/ 628762 h 642405"/>
                <a:gd name="connsiteX20" fmla="*/ 384469 w 639854"/>
                <a:gd name="connsiteY20" fmla="*/ 628761 h 642405"/>
                <a:gd name="connsiteX21" fmla="*/ 370825 w 639854"/>
                <a:gd name="connsiteY21" fmla="*/ 642405 h 642405"/>
                <a:gd name="connsiteX22" fmla="*/ 370825 w 639854"/>
                <a:gd name="connsiteY22" fmla="*/ 269028 h 6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9854" h="642405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rgbClr val="0068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C1AA6D3-BA6F-A087-68C7-57F49E714F00}"/>
                </a:ext>
              </a:extLst>
            </p:cNvPr>
            <p:cNvSpPr txBox="1"/>
            <p:nvPr/>
          </p:nvSpPr>
          <p:spPr>
            <a:xfrm>
              <a:off x="6433149" y="3655657"/>
              <a:ext cx="2597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>
                  <a:solidFill>
                    <a:schemeClr val="accent3"/>
                  </a:solidFill>
                  <a:cs typeface="+mn-ea"/>
                  <a:sym typeface="+mn-lt"/>
                </a:rPr>
                <a:t>Webpack</a:t>
              </a:r>
              <a:r>
                <a:rPr lang="zh-CN" altLang="en-US" sz="2400" b="1" dirty="0">
                  <a:solidFill>
                    <a:schemeClr val="accent3"/>
                  </a:solidFill>
                  <a:cs typeface="+mn-ea"/>
                  <a:sym typeface="+mn-lt"/>
                </a:rPr>
                <a:t>构建流程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27C0F7B-AF76-37C0-726D-7D490564A5AF}"/>
                </a:ext>
              </a:extLst>
            </p:cNvPr>
            <p:cNvSpPr txBox="1"/>
            <p:nvPr/>
          </p:nvSpPr>
          <p:spPr>
            <a:xfrm>
              <a:off x="5978010" y="364626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i="1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2400" b="1" i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C80112D-3559-D414-8CD8-361D0E419790}"/>
              </a:ext>
            </a:extLst>
          </p:cNvPr>
          <p:cNvGrpSpPr/>
          <p:nvPr/>
        </p:nvGrpSpPr>
        <p:grpSpPr>
          <a:xfrm>
            <a:off x="5059036" y="4597942"/>
            <a:ext cx="3379228" cy="639854"/>
            <a:chOff x="5651363" y="4539374"/>
            <a:chExt cx="3379228" cy="639854"/>
          </a:xfrm>
        </p:grpSpPr>
        <p:sp>
          <p:nvSpPr>
            <p:cNvPr id="31" name="任意多边形 67">
              <a:extLst>
                <a:ext uri="{FF2B5EF4-FFF2-40B4-BE49-F238E27FC236}">
                  <a16:creationId xmlns:a16="http://schemas.microsoft.com/office/drawing/2014/main" id="{27AF52F5-FDA5-94DF-896B-64D99217EDC4}"/>
                </a:ext>
              </a:extLst>
            </p:cNvPr>
            <p:cNvSpPr/>
            <p:nvPr/>
          </p:nvSpPr>
          <p:spPr>
            <a:xfrm rot="2700000">
              <a:off x="5652639" y="4538098"/>
              <a:ext cx="639854" cy="642405"/>
            </a:xfrm>
            <a:custGeom>
              <a:avLst/>
              <a:gdLst>
                <a:gd name="connsiteX0" fmla="*/ 490015 w 639854"/>
                <a:gd name="connsiteY0" fmla="*/ 139923 h 642405"/>
                <a:gd name="connsiteX1" fmla="*/ 497027 w 639854"/>
                <a:gd name="connsiteY1" fmla="*/ 142827 h 642405"/>
                <a:gd name="connsiteX2" fmla="*/ 499931 w 639854"/>
                <a:gd name="connsiteY2" fmla="*/ 149839 h 642405"/>
                <a:gd name="connsiteX3" fmla="*/ 499931 w 639854"/>
                <a:gd name="connsiteY3" fmla="*/ 139923 h 642405"/>
                <a:gd name="connsiteX4" fmla="*/ 0 w 639854"/>
                <a:gd name="connsiteY4" fmla="*/ 269028 h 642405"/>
                <a:gd name="connsiteX5" fmla="*/ 126280 w 639854"/>
                <a:gd name="connsiteY5" fmla="*/ 142749 h 642405"/>
                <a:gd name="connsiteX6" fmla="*/ 126280 w 639854"/>
                <a:gd name="connsiteY6" fmla="*/ 142749 h 642405"/>
                <a:gd name="connsiteX7" fmla="*/ 129106 w 639854"/>
                <a:gd name="connsiteY7" fmla="*/ 139923 h 642405"/>
                <a:gd name="connsiteX8" fmla="*/ 129106 w 639854"/>
                <a:gd name="connsiteY8" fmla="*/ 139923 h 642405"/>
                <a:gd name="connsiteX9" fmla="*/ 255385 w 639854"/>
                <a:gd name="connsiteY9" fmla="*/ 13643 h 642405"/>
                <a:gd name="connsiteX10" fmla="*/ 255386 w 639854"/>
                <a:gd name="connsiteY10" fmla="*/ 13643 h 642405"/>
                <a:gd name="connsiteX11" fmla="*/ 269029 w 639854"/>
                <a:gd name="connsiteY11" fmla="*/ 0 h 642405"/>
                <a:gd name="connsiteX12" fmla="*/ 593006 w 639854"/>
                <a:gd name="connsiteY12" fmla="*/ 0 h 642405"/>
                <a:gd name="connsiteX13" fmla="*/ 639854 w 639854"/>
                <a:gd name="connsiteY13" fmla="*/ 46848 h 642405"/>
                <a:gd name="connsiteX14" fmla="*/ 639854 w 639854"/>
                <a:gd name="connsiteY14" fmla="*/ 373376 h 642405"/>
                <a:gd name="connsiteX15" fmla="*/ 513574 w 639854"/>
                <a:gd name="connsiteY15" fmla="*/ 499656 h 642405"/>
                <a:gd name="connsiteX16" fmla="*/ 513575 w 639854"/>
                <a:gd name="connsiteY16" fmla="*/ 499655 h 642405"/>
                <a:gd name="connsiteX17" fmla="*/ 510748 w 639854"/>
                <a:gd name="connsiteY17" fmla="*/ 502482 h 642405"/>
                <a:gd name="connsiteX18" fmla="*/ 510748 w 639854"/>
                <a:gd name="connsiteY18" fmla="*/ 502482 h 642405"/>
                <a:gd name="connsiteX19" fmla="*/ 384469 w 639854"/>
                <a:gd name="connsiteY19" fmla="*/ 628762 h 642405"/>
                <a:gd name="connsiteX20" fmla="*/ 384469 w 639854"/>
                <a:gd name="connsiteY20" fmla="*/ 628761 h 642405"/>
                <a:gd name="connsiteX21" fmla="*/ 370825 w 639854"/>
                <a:gd name="connsiteY21" fmla="*/ 642405 h 642405"/>
                <a:gd name="connsiteX22" fmla="*/ 370825 w 639854"/>
                <a:gd name="connsiteY22" fmla="*/ 269028 h 6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9854" h="642405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rgbClr val="0068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222DA98-49B1-32F0-0E2E-DABFF034A642}"/>
                </a:ext>
              </a:extLst>
            </p:cNvPr>
            <p:cNvSpPr txBox="1"/>
            <p:nvPr/>
          </p:nvSpPr>
          <p:spPr>
            <a:xfrm>
              <a:off x="6433149" y="4631979"/>
              <a:ext cx="2597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>
                  <a:solidFill>
                    <a:schemeClr val="accent3"/>
                  </a:solidFill>
                  <a:cs typeface="+mn-ea"/>
                  <a:sym typeface="+mn-lt"/>
                </a:rPr>
                <a:t>Webpack</a:t>
              </a:r>
              <a:r>
                <a:rPr lang="zh-CN" altLang="en-US" sz="2400" b="1" dirty="0">
                  <a:solidFill>
                    <a:schemeClr val="accent3"/>
                  </a:solidFill>
                  <a:cs typeface="+mn-ea"/>
                  <a:sym typeface="+mn-lt"/>
                </a:rPr>
                <a:t>分包规则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E03E43A-2EAC-6031-2880-3D58BE980BA4}"/>
                </a:ext>
              </a:extLst>
            </p:cNvPr>
            <p:cNvSpPr txBox="1"/>
            <p:nvPr/>
          </p:nvSpPr>
          <p:spPr>
            <a:xfrm>
              <a:off x="5978010" y="462259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i="1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2400" b="1" i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24BDAD4C-1078-8639-96BA-46B0DA539301}"/>
              </a:ext>
            </a:extLst>
          </p:cNvPr>
          <p:cNvSpPr txBox="1"/>
          <p:nvPr/>
        </p:nvSpPr>
        <p:spPr>
          <a:xfrm>
            <a:off x="833295" y="847294"/>
            <a:ext cx="242570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i="1" dirty="0">
                <a:solidFill>
                  <a:schemeClr val="tx1"/>
                </a:solidFill>
                <a:uFillTx/>
                <a:cs typeface="+mn-ea"/>
                <a:sym typeface="+mn-lt"/>
              </a:rPr>
              <a:t>CONTENTS</a:t>
            </a:r>
          </a:p>
        </p:txBody>
      </p:sp>
      <p:sp>
        <p:nvSpPr>
          <p:cNvPr id="35" name="任意多边形 75">
            <a:extLst>
              <a:ext uri="{FF2B5EF4-FFF2-40B4-BE49-F238E27FC236}">
                <a16:creationId xmlns:a16="http://schemas.microsoft.com/office/drawing/2014/main" id="{C6FA40BD-B1FE-D4A6-2D1F-63CBEC4A796F}"/>
              </a:ext>
            </a:extLst>
          </p:cNvPr>
          <p:cNvSpPr/>
          <p:nvPr/>
        </p:nvSpPr>
        <p:spPr>
          <a:xfrm rot="2700000">
            <a:off x="3427329" y="2269748"/>
            <a:ext cx="593302" cy="596266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8BA00E4-CCF0-B30A-A632-59C8341CCCCC}"/>
              </a:ext>
            </a:extLst>
          </p:cNvPr>
          <p:cNvGrpSpPr/>
          <p:nvPr/>
        </p:nvGrpSpPr>
        <p:grpSpPr>
          <a:xfrm>
            <a:off x="5053949" y="5629039"/>
            <a:ext cx="3379228" cy="639854"/>
            <a:chOff x="5651363" y="4539374"/>
            <a:chExt cx="3379228" cy="639854"/>
          </a:xfrm>
        </p:grpSpPr>
        <p:sp>
          <p:nvSpPr>
            <p:cNvPr id="39" name="任意多边形 67">
              <a:extLst>
                <a:ext uri="{FF2B5EF4-FFF2-40B4-BE49-F238E27FC236}">
                  <a16:creationId xmlns:a16="http://schemas.microsoft.com/office/drawing/2014/main" id="{9D2B77A9-A4E1-BBFE-CD3C-86AC4913298A}"/>
                </a:ext>
              </a:extLst>
            </p:cNvPr>
            <p:cNvSpPr/>
            <p:nvPr/>
          </p:nvSpPr>
          <p:spPr>
            <a:xfrm rot="2700000">
              <a:off x="5652639" y="4538098"/>
              <a:ext cx="639854" cy="642405"/>
            </a:xfrm>
            <a:custGeom>
              <a:avLst/>
              <a:gdLst>
                <a:gd name="connsiteX0" fmla="*/ 490015 w 639854"/>
                <a:gd name="connsiteY0" fmla="*/ 139923 h 642405"/>
                <a:gd name="connsiteX1" fmla="*/ 497027 w 639854"/>
                <a:gd name="connsiteY1" fmla="*/ 142827 h 642405"/>
                <a:gd name="connsiteX2" fmla="*/ 499931 w 639854"/>
                <a:gd name="connsiteY2" fmla="*/ 149839 h 642405"/>
                <a:gd name="connsiteX3" fmla="*/ 499931 w 639854"/>
                <a:gd name="connsiteY3" fmla="*/ 139923 h 642405"/>
                <a:gd name="connsiteX4" fmla="*/ 0 w 639854"/>
                <a:gd name="connsiteY4" fmla="*/ 269028 h 642405"/>
                <a:gd name="connsiteX5" fmla="*/ 126280 w 639854"/>
                <a:gd name="connsiteY5" fmla="*/ 142749 h 642405"/>
                <a:gd name="connsiteX6" fmla="*/ 126280 w 639854"/>
                <a:gd name="connsiteY6" fmla="*/ 142749 h 642405"/>
                <a:gd name="connsiteX7" fmla="*/ 129106 w 639854"/>
                <a:gd name="connsiteY7" fmla="*/ 139923 h 642405"/>
                <a:gd name="connsiteX8" fmla="*/ 129106 w 639854"/>
                <a:gd name="connsiteY8" fmla="*/ 139923 h 642405"/>
                <a:gd name="connsiteX9" fmla="*/ 255385 w 639854"/>
                <a:gd name="connsiteY9" fmla="*/ 13643 h 642405"/>
                <a:gd name="connsiteX10" fmla="*/ 255386 w 639854"/>
                <a:gd name="connsiteY10" fmla="*/ 13643 h 642405"/>
                <a:gd name="connsiteX11" fmla="*/ 269029 w 639854"/>
                <a:gd name="connsiteY11" fmla="*/ 0 h 642405"/>
                <a:gd name="connsiteX12" fmla="*/ 593006 w 639854"/>
                <a:gd name="connsiteY12" fmla="*/ 0 h 642405"/>
                <a:gd name="connsiteX13" fmla="*/ 639854 w 639854"/>
                <a:gd name="connsiteY13" fmla="*/ 46848 h 642405"/>
                <a:gd name="connsiteX14" fmla="*/ 639854 w 639854"/>
                <a:gd name="connsiteY14" fmla="*/ 373376 h 642405"/>
                <a:gd name="connsiteX15" fmla="*/ 513574 w 639854"/>
                <a:gd name="connsiteY15" fmla="*/ 499656 h 642405"/>
                <a:gd name="connsiteX16" fmla="*/ 513575 w 639854"/>
                <a:gd name="connsiteY16" fmla="*/ 499655 h 642405"/>
                <a:gd name="connsiteX17" fmla="*/ 510748 w 639854"/>
                <a:gd name="connsiteY17" fmla="*/ 502482 h 642405"/>
                <a:gd name="connsiteX18" fmla="*/ 510748 w 639854"/>
                <a:gd name="connsiteY18" fmla="*/ 502482 h 642405"/>
                <a:gd name="connsiteX19" fmla="*/ 384469 w 639854"/>
                <a:gd name="connsiteY19" fmla="*/ 628762 h 642405"/>
                <a:gd name="connsiteX20" fmla="*/ 384469 w 639854"/>
                <a:gd name="connsiteY20" fmla="*/ 628761 h 642405"/>
                <a:gd name="connsiteX21" fmla="*/ 370825 w 639854"/>
                <a:gd name="connsiteY21" fmla="*/ 642405 h 642405"/>
                <a:gd name="connsiteX22" fmla="*/ 370825 w 639854"/>
                <a:gd name="connsiteY22" fmla="*/ 269028 h 6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9854" h="642405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rgbClr val="0068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880114F-B2F6-B9B2-D19D-3E0578F51382}"/>
                </a:ext>
              </a:extLst>
            </p:cNvPr>
            <p:cNvSpPr txBox="1"/>
            <p:nvPr/>
          </p:nvSpPr>
          <p:spPr>
            <a:xfrm>
              <a:off x="6433149" y="4631979"/>
              <a:ext cx="2597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>
                  <a:solidFill>
                    <a:schemeClr val="accent3"/>
                  </a:solidFill>
                  <a:cs typeface="+mn-ea"/>
                  <a:sym typeface="+mn-lt"/>
                </a:rPr>
                <a:t>Webpack</a:t>
              </a:r>
              <a:r>
                <a:rPr lang="zh-CN" altLang="en-US" sz="2400" b="1" dirty="0">
                  <a:solidFill>
                    <a:schemeClr val="accent3"/>
                  </a:solidFill>
                  <a:cs typeface="+mn-ea"/>
                  <a:sym typeface="+mn-lt"/>
                </a:rPr>
                <a:t>配置优化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CB580931-E591-FC8E-B99A-25CDCBE9E26C}"/>
                </a:ext>
              </a:extLst>
            </p:cNvPr>
            <p:cNvSpPr txBox="1"/>
            <p:nvPr/>
          </p:nvSpPr>
          <p:spPr>
            <a:xfrm>
              <a:off x="5986025" y="462259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i="1" dirty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sz="2400" b="1" i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233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F00DB18-D45C-4830-39D0-5F8435DE9075}"/>
              </a:ext>
            </a:extLst>
          </p:cNvPr>
          <p:cNvGrpSpPr/>
          <p:nvPr/>
        </p:nvGrpSpPr>
        <p:grpSpPr>
          <a:xfrm>
            <a:off x="1740503" y="895099"/>
            <a:ext cx="5061857" cy="698750"/>
            <a:chOff x="6096000" y="2061026"/>
            <a:chExt cx="5061857" cy="69875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9E196DA-31D6-D0D5-0C03-964BB26B5A15}"/>
                </a:ext>
              </a:extLst>
            </p:cNvPr>
            <p:cNvSpPr txBox="1"/>
            <p:nvPr/>
          </p:nvSpPr>
          <p:spPr>
            <a:xfrm>
              <a:off x="6096000" y="2061026"/>
              <a:ext cx="39036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rgbClr val="0068B7"/>
                  </a:solidFill>
                  <a:cs typeface="+mn-ea"/>
                  <a:sym typeface="+mn-lt"/>
                </a:rPr>
                <a:t>方法 </a:t>
              </a:r>
              <a:r>
                <a:rPr lang="en-US" altLang="zh-CN" sz="2800" b="1" dirty="0">
                  <a:solidFill>
                    <a:srgbClr val="0068B7"/>
                  </a:solidFill>
                  <a:cs typeface="+mn-ea"/>
                  <a:sym typeface="+mn-lt"/>
                </a:rPr>
                <a:t>2</a:t>
              </a:r>
              <a:r>
                <a:rPr lang="zh-CN" altLang="en-US" sz="2800" b="1" dirty="0">
                  <a:solidFill>
                    <a:srgbClr val="0068B7"/>
                  </a:solidFill>
                  <a:cs typeface="+mn-ea"/>
                  <a:sym typeface="+mn-lt"/>
                </a:rPr>
                <a:t>：配置</a:t>
              </a:r>
              <a:r>
                <a:rPr lang="en-US" altLang="zh-CN" sz="2800" b="1" dirty="0" err="1">
                  <a:solidFill>
                    <a:srgbClr val="0068B7"/>
                  </a:solidFill>
                  <a:cs typeface="+mn-ea"/>
                  <a:sym typeface="+mn-lt"/>
                </a:rPr>
                <a:t>splitChunk</a:t>
              </a:r>
              <a:endParaRPr lang="zh-CN" altLang="en-US" sz="2800" b="1" dirty="0">
                <a:solidFill>
                  <a:srgbClr val="0068B7"/>
                </a:solidFill>
                <a:uFillTx/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E255289-DD9D-570D-BEBF-835425B4BED9}"/>
                </a:ext>
              </a:extLst>
            </p:cNvPr>
            <p:cNvSpPr txBox="1"/>
            <p:nvPr/>
          </p:nvSpPr>
          <p:spPr>
            <a:xfrm>
              <a:off x="6096000" y="24827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Solution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1: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Set </a:t>
              </a:r>
              <a:r>
                <a:rPr lang="en-US" altLang="zh-CN" sz="1200" dirty="0" err="1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SplitChunks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 </a:t>
              </a:r>
            </a:p>
          </p:txBody>
        </p:sp>
      </p:grpSp>
      <p:sp>
        <p:nvSpPr>
          <p:cNvPr id="5" name="任意多边形 47">
            <a:extLst>
              <a:ext uri="{FF2B5EF4-FFF2-40B4-BE49-F238E27FC236}">
                <a16:creationId xmlns:a16="http://schemas.microsoft.com/office/drawing/2014/main" id="{281C9A36-5BCD-8E6A-78A0-1B9B7637C2B4}"/>
              </a:ext>
            </a:extLst>
          </p:cNvPr>
          <p:cNvSpPr/>
          <p:nvPr/>
        </p:nvSpPr>
        <p:spPr>
          <a:xfrm rot="18900000" flipV="1">
            <a:off x="102033" y="854136"/>
            <a:ext cx="1257992" cy="771874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任意多边形 48">
            <a:extLst>
              <a:ext uri="{FF2B5EF4-FFF2-40B4-BE49-F238E27FC236}">
                <a16:creationId xmlns:a16="http://schemas.microsoft.com/office/drawing/2014/main" id="{843C0714-3BCE-6D83-FBE8-BD554A00327D}"/>
              </a:ext>
            </a:extLst>
          </p:cNvPr>
          <p:cNvSpPr/>
          <p:nvPr/>
        </p:nvSpPr>
        <p:spPr>
          <a:xfrm rot="18900000" flipV="1">
            <a:off x="-102618" y="869139"/>
            <a:ext cx="926781" cy="721545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118A81-FB4A-5EA1-0918-6462B1CBFB1D}"/>
              </a:ext>
            </a:extLst>
          </p:cNvPr>
          <p:cNvSpPr txBox="1"/>
          <p:nvPr/>
        </p:nvSpPr>
        <p:spPr>
          <a:xfrm>
            <a:off x="1448696" y="1707636"/>
            <a:ext cx="5174365" cy="1123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第一步：打包指令生成分析检查报告</a:t>
            </a:r>
            <a:endParaRPr lang="en-US" altLang="zh-CN" b="1" i="0" dirty="0">
              <a:solidFill>
                <a:schemeClr val="accent1">
                  <a:lumMod val="75000"/>
                </a:schemeClr>
              </a:solidFill>
              <a:effectLst/>
              <a:latin typeface="-apple-system"/>
            </a:endParaRPr>
          </a:p>
          <a:p>
            <a:pPr>
              <a:lnSpc>
                <a:spcPct val="200000"/>
              </a:lnSpc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第二步：根据报告，对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webpack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分包规则进行调整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7E3136-3999-995C-2388-A8AAA60AA5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59" y="3007293"/>
            <a:ext cx="6319487" cy="363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81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C074B94-A601-B221-A08B-0845E0247183}"/>
              </a:ext>
            </a:extLst>
          </p:cNvPr>
          <p:cNvGrpSpPr/>
          <p:nvPr/>
        </p:nvGrpSpPr>
        <p:grpSpPr>
          <a:xfrm>
            <a:off x="1740503" y="895099"/>
            <a:ext cx="5061857" cy="698750"/>
            <a:chOff x="6096000" y="2061026"/>
            <a:chExt cx="5061857" cy="69875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797FC28-675A-4DD6-916F-D2BE537165F8}"/>
                </a:ext>
              </a:extLst>
            </p:cNvPr>
            <p:cNvSpPr txBox="1"/>
            <p:nvPr/>
          </p:nvSpPr>
          <p:spPr>
            <a:xfrm>
              <a:off x="6096000" y="2061026"/>
              <a:ext cx="3961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rgbClr val="0068B7"/>
                  </a:solidFill>
                  <a:cs typeface="+mn-ea"/>
                  <a:sym typeface="+mn-lt"/>
                </a:rPr>
                <a:t>方法 </a:t>
              </a:r>
              <a:r>
                <a:rPr lang="en-US" altLang="zh-CN" sz="2800" b="1" dirty="0">
                  <a:solidFill>
                    <a:srgbClr val="0068B7"/>
                  </a:solidFill>
                  <a:cs typeface="+mn-ea"/>
                  <a:sym typeface="+mn-lt"/>
                </a:rPr>
                <a:t>2</a:t>
              </a:r>
              <a:r>
                <a:rPr lang="zh-CN" altLang="en-US" sz="2800" b="1" dirty="0">
                  <a:solidFill>
                    <a:srgbClr val="0068B7"/>
                  </a:solidFill>
                  <a:cs typeface="+mn-ea"/>
                  <a:sym typeface="+mn-lt"/>
                </a:rPr>
                <a:t>：配置</a:t>
              </a:r>
              <a:r>
                <a:rPr lang="en-US" altLang="zh-CN" sz="2800" b="1" dirty="0" err="1">
                  <a:solidFill>
                    <a:srgbClr val="0068B7"/>
                  </a:solidFill>
                  <a:cs typeface="+mn-ea"/>
                  <a:sym typeface="+mn-lt"/>
                </a:rPr>
                <a:t>splitChunk</a:t>
              </a:r>
              <a:endParaRPr lang="zh-CN" altLang="en-US" sz="2800" b="1" dirty="0">
                <a:solidFill>
                  <a:srgbClr val="0068B7"/>
                </a:solidFill>
                <a:uFillTx/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0DB6CF7-21A5-E77C-D416-98FEDFB9C71A}"/>
                </a:ext>
              </a:extLst>
            </p:cNvPr>
            <p:cNvSpPr txBox="1"/>
            <p:nvPr/>
          </p:nvSpPr>
          <p:spPr>
            <a:xfrm>
              <a:off x="6096000" y="24827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Solution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1: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Set </a:t>
              </a:r>
              <a:r>
                <a:rPr lang="en-US" altLang="zh-CN" sz="1200" dirty="0" err="1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SplitChunks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 </a:t>
              </a:r>
            </a:p>
          </p:txBody>
        </p:sp>
      </p:grpSp>
      <p:sp>
        <p:nvSpPr>
          <p:cNvPr id="5" name="任意多边形 47">
            <a:extLst>
              <a:ext uri="{FF2B5EF4-FFF2-40B4-BE49-F238E27FC236}">
                <a16:creationId xmlns:a16="http://schemas.microsoft.com/office/drawing/2014/main" id="{B84EA238-F08C-3D23-90F7-3A6C048045E5}"/>
              </a:ext>
            </a:extLst>
          </p:cNvPr>
          <p:cNvSpPr/>
          <p:nvPr/>
        </p:nvSpPr>
        <p:spPr>
          <a:xfrm rot="18900000" flipV="1">
            <a:off x="102033" y="854136"/>
            <a:ext cx="1257992" cy="771874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任意多边形 48">
            <a:extLst>
              <a:ext uri="{FF2B5EF4-FFF2-40B4-BE49-F238E27FC236}">
                <a16:creationId xmlns:a16="http://schemas.microsoft.com/office/drawing/2014/main" id="{2EC01E87-2F15-D9ED-5171-B52904C29434}"/>
              </a:ext>
            </a:extLst>
          </p:cNvPr>
          <p:cNvSpPr/>
          <p:nvPr/>
        </p:nvSpPr>
        <p:spPr>
          <a:xfrm rot="18900000" flipV="1">
            <a:off x="-102618" y="869139"/>
            <a:ext cx="926781" cy="721545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186A58-0337-201F-7FE9-5D8F02C02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231" y="1316850"/>
            <a:ext cx="6095260" cy="537917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FC58C7E-36E8-33F4-A8A7-1EFCABE46C83}"/>
              </a:ext>
            </a:extLst>
          </p:cNvPr>
          <p:cNvSpPr txBox="1"/>
          <p:nvPr/>
        </p:nvSpPr>
        <p:spPr>
          <a:xfrm>
            <a:off x="1448696" y="1707636"/>
            <a:ext cx="5174365" cy="1123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第一步：打包指令生成分析检查报告</a:t>
            </a:r>
            <a:endParaRPr lang="en-US" altLang="zh-CN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-apple-system"/>
            </a:endParaRPr>
          </a:p>
          <a:p>
            <a:pPr>
              <a:lnSpc>
                <a:spcPct val="200000"/>
              </a:lnSpc>
            </a:pPr>
            <a:r>
              <a:rPr kumimoji="1" lang="zh-CN" altLang="en-US" b="1" dirty="0">
                <a:solidFill>
                  <a:schemeClr val="accent5">
                    <a:lumMod val="50000"/>
                  </a:schemeClr>
                </a:solidFill>
                <a:latin typeface="-apple-system"/>
              </a:rPr>
              <a:t>第二步：根据报告，对</a:t>
            </a:r>
            <a:r>
              <a:rPr kumimoji="1" lang="en-US" altLang="zh-CN" b="1" dirty="0">
                <a:solidFill>
                  <a:schemeClr val="accent5">
                    <a:lumMod val="50000"/>
                  </a:schemeClr>
                </a:solidFill>
                <a:latin typeface="-apple-system"/>
              </a:rPr>
              <a:t>webpack</a:t>
            </a:r>
            <a:r>
              <a:rPr kumimoji="1" lang="zh-CN" altLang="en-US" b="1" dirty="0">
                <a:solidFill>
                  <a:schemeClr val="accent5">
                    <a:lumMod val="50000"/>
                  </a:schemeClr>
                </a:solidFill>
                <a:latin typeface="-apple-system"/>
              </a:rPr>
              <a:t>分包规则进行调整</a:t>
            </a:r>
            <a:endParaRPr kumimoji="1" lang="zh-CN" altLang="en-US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832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B54F4ED-53C3-A568-470C-723D1D197EE2}"/>
              </a:ext>
            </a:extLst>
          </p:cNvPr>
          <p:cNvGrpSpPr/>
          <p:nvPr/>
        </p:nvGrpSpPr>
        <p:grpSpPr>
          <a:xfrm>
            <a:off x="1740503" y="895099"/>
            <a:ext cx="5061857" cy="698750"/>
            <a:chOff x="6096000" y="2061026"/>
            <a:chExt cx="5061857" cy="69875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519C0E5-33F5-E919-8D3A-4BC063F702D6}"/>
                </a:ext>
              </a:extLst>
            </p:cNvPr>
            <p:cNvSpPr txBox="1"/>
            <p:nvPr/>
          </p:nvSpPr>
          <p:spPr>
            <a:xfrm>
              <a:off x="6096000" y="2061026"/>
              <a:ext cx="2962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rgbClr val="0068B7"/>
                  </a:solidFill>
                  <a:cs typeface="+mn-ea"/>
                  <a:sym typeface="+mn-lt"/>
                </a:rPr>
                <a:t>方法 </a:t>
              </a:r>
              <a:r>
                <a:rPr lang="en-US" altLang="zh-CN" sz="2800" b="1" dirty="0">
                  <a:solidFill>
                    <a:srgbClr val="0068B7"/>
                  </a:solidFill>
                  <a:cs typeface="+mn-ea"/>
                  <a:sym typeface="+mn-lt"/>
                </a:rPr>
                <a:t>3</a:t>
              </a:r>
              <a:r>
                <a:rPr lang="zh-CN" altLang="en-US" sz="2800" b="1" dirty="0">
                  <a:solidFill>
                    <a:srgbClr val="0068B7"/>
                  </a:solidFill>
                  <a:cs typeface="+mn-ea"/>
                  <a:sym typeface="+mn-lt"/>
                </a:rPr>
                <a:t>：借助插件</a:t>
              </a:r>
              <a:endParaRPr lang="zh-CN" altLang="en-US" sz="2800" b="1" dirty="0">
                <a:solidFill>
                  <a:srgbClr val="0068B7"/>
                </a:solidFill>
                <a:uFillTx/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A59ADCA-01AD-0A39-3440-5C644FD424C7}"/>
                </a:ext>
              </a:extLst>
            </p:cNvPr>
            <p:cNvSpPr txBox="1"/>
            <p:nvPr/>
          </p:nvSpPr>
          <p:spPr>
            <a:xfrm>
              <a:off x="6096000" y="24827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Solution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1: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Use Plugin </a:t>
              </a:r>
            </a:p>
          </p:txBody>
        </p:sp>
      </p:grpSp>
      <p:sp>
        <p:nvSpPr>
          <p:cNvPr id="5" name="任意多边形 47">
            <a:extLst>
              <a:ext uri="{FF2B5EF4-FFF2-40B4-BE49-F238E27FC236}">
                <a16:creationId xmlns:a16="http://schemas.microsoft.com/office/drawing/2014/main" id="{C212A2EF-280A-6139-B9EC-32A7AE405F04}"/>
              </a:ext>
            </a:extLst>
          </p:cNvPr>
          <p:cNvSpPr/>
          <p:nvPr/>
        </p:nvSpPr>
        <p:spPr>
          <a:xfrm rot="18900000" flipV="1">
            <a:off x="102033" y="854136"/>
            <a:ext cx="1257992" cy="771874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任意多边形 48">
            <a:extLst>
              <a:ext uri="{FF2B5EF4-FFF2-40B4-BE49-F238E27FC236}">
                <a16:creationId xmlns:a16="http://schemas.microsoft.com/office/drawing/2014/main" id="{6ACF3DBF-DB0B-216B-2DE6-170EC568E820}"/>
              </a:ext>
            </a:extLst>
          </p:cNvPr>
          <p:cNvSpPr/>
          <p:nvPr/>
        </p:nvSpPr>
        <p:spPr>
          <a:xfrm rot="18900000" flipV="1">
            <a:off x="-102618" y="869139"/>
            <a:ext cx="926781" cy="721545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23291B-D584-26D4-1A44-6A35BE994B35}"/>
              </a:ext>
            </a:extLst>
          </p:cNvPr>
          <p:cNvSpPr txBox="1"/>
          <p:nvPr/>
        </p:nvSpPr>
        <p:spPr>
          <a:xfrm>
            <a:off x="1916811" y="2746088"/>
            <a:ext cx="8358378" cy="1365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itchFamily="2" charset="2"/>
              <a:buChar char="l"/>
            </a:pPr>
            <a:r>
              <a:rPr lang="en-US" altLang="zh-CN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uglifyjs</a:t>
            </a:r>
            <a:r>
              <a:rPr lang="en-US" altLang="zh-CN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-webpack-plugin</a:t>
            </a:r>
            <a:r>
              <a:rPr lang="zh-CN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 </a:t>
            </a:r>
            <a:r>
              <a:rPr lang="en-US" altLang="zh-CN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------------</a:t>
            </a:r>
            <a:r>
              <a:rPr lang="zh-CN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 代码压缩、移除</a:t>
            </a:r>
            <a:r>
              <a:rPr lang="en-US" altLang="zh-CN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console.log</a:t>
            </a:r>
            <a:r>
              <a:rPr lang="zh-CN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与注释</a:t>
            </a:r>
            <a:endParaRPr lang="en-US" altLang="zh-CN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l"/>
            </a:pPr>
            <a:r>
              <a:rPr kumimoji="1"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compression-webpack-plugin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-------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开启静态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gzip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压缩（需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nginx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配合修改）</a:t>
            </a:r>
          </a:p>
        </p:txBody>
      </p:sp>
    </p:spTree>
    <p:extLst>
      <p:ext uri="{BB962C8B-B14F-4D97-AF65-F5344CB8AC3E}">
        <p14:creationId xmlns:p14="http://schemas.microsoft.com/office/powerpoint/2010/main" val="2610627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7A56F15-A875-A230-11F2-516FB725AF67}"/>
              </a:ext>
            </a:extLst>
          </p:cNvPr>
          <p:cNvGrpSpPr/>
          <p:nvPr/>
        </p:nvGrpSpPr>
        <p:grpSpPr>
          <a:xfrm>
            <a:off x="1740503" y="895099"/>
            <a:ext cx="5461752" cy="698750"/>
            <a:chOff x="6096000" y="2061026"/>
            <a:chExt cx="5461752" cy="69875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A915F2E-D7DA-3B64-EDC6-3A2C65E065F5}"/>
                </a:ext>
              </a:extLst>
            </p:cNvPr>
            <p:cNvSpPr txBox="1"/>
            <p:nvPr/>
          </p:nvSpPr>
          <p:spPr>
            <a:xfrm>
              <a:off x="6096000" y="2061026"/>
              <a:ext cx="54617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rgbClr val="0068B7"/>
                  </a:solidFill>
                  <a:cs typeface="+mn-ea"/>
                  <a:sym typeface="+mn-lt"/>
                </a:rPr>
                <a:t>方法 </a:t>
              </a:r>
              <a:r>
                <a:rPr lang="en-US" altLang="zh-CN" sz="2800" b="1" dirty="0">
                  <a:solidFill>
                    <a:srgbClr val="0068B7"/>
                  </a:solidFill>
                  <a:cs typeface="+mn-ea"/>
                  <a:sym typeface="+mn-lt"/>
                </a:rPr>
                <a:t>3</a:t>
              </a:r>
              <a:r>
                <a:rPr lang="zh-CN" altLang="en-US" sz="2800" b="1" dirty="0">
                  <a:solidFill>
                    <a:srgbClr val="0068B7"/>
                  </a:solidFill>
                  <a:cs typeface="+mn-ea"/>
                  <a:sym typeface="+mn-lt"/>
                </a:rPr>
                <a:t>：借助插件</a:t>
              </a:r>
              <a:r>
                <a:rPr lang="en-US" altLang="zh-CN" sz="2800" b="1" dirty="0">
                  <a:solidFill>
                    <a:srgbClr val="0068B7"/>
                  </a:solidFill>
                  <a:cs typeface="+mn-ea"/>
                  <a:sym typeface="+mn-lt"/>
                </a:rPr>
                <a:t>-</a:t>
              </a:r>
              <a:r>
                <a:rPr lang="zh-CN" altLang="en-US" sz="2800" b="1" dirty="0">
                  <a:solidFill>
                    <a:srgbClr val="0068B7"/>
                  </a:solidFill>
                  <a:cs typeface="+mn-ea"/>
                  <a:sym typeface="+mn-lt"/>
                </a:rPr>
                <a:t>动静态</a:t>
              </a:r>
              <a:r>
                <a:rPr lang="en-US" altLang="zh-CN" sz="2800" b="1" dirty="0" err="1">
                  <a:solidFill>
                    <a:srgbClr val="0068B7"/>
                  </a:solidFill>
                  <a:cs typeface="+mn-ea"/>
                  <a:sym typeface="+mn-lt"/>
                </a:rPr>
                <a:t>gzip</a:t>
              </a:r>
              <a:r>
                <a:rPr lang="zh-CN" altLang="en-US" sz="2800" b="1" dirty="0">
                  <a:solidFill>
                    <a:srgbClr val="0068B7"/>
                  </a:solidFill>
                  <a:cs typeface="+mn-ea"/>
                  <a:sym typeface="+mn-lt"/>
                </a:rPr>
                <a:t>压缩</a:t>
              </a:r>
              <a:endParaRPr lang="zh-CN" altLang="en-US" sz="2800" b="1" dirty="0">
                <a:solidFill>
                  <a:srgbClr val="0068B7"/>
                </a:solidFill>
                <a:uFillTx/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DC3D0AB-70B3-A435-EF2C-AA9E7FBCD611}"/>
                </a:ext>
              </a:extLst>
            </p:cNvPr>
            <p:cNvSpPr txBox="1"/>
            <p:nvPr/>
          </p:nvSpPr>
          <p:spPr>
            <a:xfrm>
              <a:off x="6096000" y="24827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Solution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1: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Use Plugin </a:t>
              </a:r>
            </a:p>
          </p:txBody>
        </p:sp>
      </p:grpSp>
      <p:sp>
        <p:nvSpPr>
          <p:cNvPr id="7" name="任意多边形 47">
            <a:extLst>
              <a:ext uri="{FF2B5EF4-FFF2-40B4-BE49-F238E27FC236}">
                <a16:creationId xmlns:a16="http://schemas.microsoft.com/office/drawing/2014/main" id="{ABBF21B1-CA5D-991F-470D-0AB8326297F1}"/>
              </a:ext>
            </a:extLst>
          </p:cNvPr>
          <p:cNvSpPr/>
          <p:nvPr/>
        </p:nvSpPr>
        <p:spPr>
          <a:xfrm rot="18900000" flipV="1">
            <a:off x="102033" y="854136"/>
            <a:ext cx="1257992" cy="771874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任意多边形 48">
            <a:extLst>
              <a:ext uri="{FF2B5EF4-FFF2-40B4-BE49-F238E27FC236}">
                <a16:creationId xmlns:a16="http://schemas.microsoft.com/office/drawing/2014/main" id="{F63CE9A9-E08C-4D61-1278-42D7FC64311F}"/>
              </a:ext>
            </a:extLst>
          </p:cNvPr>
          <p:cNvSpPr/>
          <p:nvPr/>
        </p:nvSpPr>
        <p:spPr>
          <a:xfrm rot="18900000" flipV="1">
            <a:off x="-102618" y="869139"/>
            <a:ext cx="926781" cy="721545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751A5E-D6F3-37C2-2544-2044517B9D09}"/>
              </a:ext>
            </a:extLst>
          </p:cNvPr>
          <p:cNvSpPr txBox="1"/>
          <p:nvPr/>
        </p:nvSpPr>
        <p:spPr>
          <a:xfrm>
            <a:off x="1684056" y="1593849"/>
            <a:ext cx="96108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浏览器发给服务器的</a:t>
            </a:r>
            <a:r>
              <a:rPr lang="en-US" altLang="zh-CN" dirty="0"/>
              <a:t>HTTP</a:t>
            </a:r>
            <a:r>
              <a:rPr lang="zh-CN" altLang="en-US" dirty="0"/>
              <a:t>请求报文中，使用</a:t>
            </a:r>
            <a:r>
              <a:rPr lang="en-US" altLang="zh-CN" dirty="0"/>
              <a:t>Accept-Encoding</a:t>
            </a:r>
            <a:r>
              <a:rPr lang="zh-CN" altLang="en-US" dirty="0"/>
              <a:t>字段标明自己支持的压缩格式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服务器收到浏览器发送的请求之后，服务器会返回压缩后的文件；如果没有压缩文件，服务器会返回未压缩的请求文件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浏览器接收相应，根据</a:t>
            </a:r>
            <a:r>
              <a:rPr lang="en-US" altLang="zh-CN" dirty="0"/>
              <a:t>Content-Encoding</a:t>
            </a:r>
            <a:r>
              <a:rPr lang="zh-CN" altLang="en-US" dirty="0"/>
              <a:t>使用相应的策略去解压返回的资源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algn="l">
              <a:lnSpc>
                <a:spcPct val="150000"/>
              </a:lnSpc>
            </a:pPr>
            <a:endParaRPr lang="en-US" altLang="zh-CN" b="1" i="0" dirty="0">
              <a:solidFill>
                <a:srgbClr val="4F4F4F"/>
              </a:solidFill>
              <a:effectLst/>
              <a:latin typeface="+mn-ea"/>
            </a:endParaRPr>
          </a:p>
          <a:p>
            <a:pPr algn="l">
              <a:lnSpc>
                <a:spcPct val="150000"/>
              </a:lnSpc>
            </a:pPr>
            <a:endParaRPr lang="en-US" altLang="zh-CN" b="1" i="0" dirty="0">
              <a:solidFill>
                <a:srgbClr val="4F4F4F"/>
              </a:solidFill>
              <a:effectLst/>
              <a:latin typeface="+mn-ea"/>
            </a:endParaRPr>
          </a:p>
          <a:p>
            <a:pPr algn="l">
              <a:lnSpc>
                <a:spcPct val="150000"/>
              </a:lnSpc>
            </a:pPr>
            <a:endParaRPr lang="en-US" altLang="zh-CN" b="1" dirty="0">
              <a:solidFill>
                <a:srgbClr val="4F4F4F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endParaRPr lang="en-US" altLang="zh-CN" b="1" i="0" dirty="0">
              <a:solidFill>
                <a:srgbClr val="4F4F4F"/>
              </a:solidFill>
              <a:effectLst/>
              <a:latin typeface="+mn-ea"/>
            </a:endParaRPr>
          </a:p>
          <a:p>
            <a:pPr algn="l">
              <a:lnSpc>
                <a:spcPct val="150000"/>
              </a:lnSpc>
            </a:pPr>
            <a:endParaRPr lang="en-US" altLang="zh-CN" b="1" dirty="0">
              <a:solidFill>
                <a:srgbClr val="4F4F4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i="0" dirty="0">
                <a:solidFill>
                  <a:srgbClr val="4F4F4F"/>
                </a:solidFill>
                <a:effectLst/>
                <a:latin typeface="+mn-ea"/>
              </a:rPr>
              <a:t>动态</a:t>
            </a:r>
            <a:r>
              <a:rPr lang="en-US" altLang="zh-CN" b="1" i="0" dirty="0" err="1">
                <a:solidFill>
                  <a:srgbClr val="4F4F4F"/>
                </a:solidFill>
                <a:effectLst/>
                <a:latin typeface="+mn-ea"/>
              </a:rPr>
              <a:t>gzip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+mn-ea"/>
              </a:rPr>
              <a:t>：</a:t>
            </a:r>
            <a:r>
              <a:rPr lang="zh-CN" altLang="en-US" dirty="0"/>
              <a:t>浏览器请求资源时，</a:t>
            </a:r>
            <a:r>
              <a:rPr lang="en-US" altLang="zh-CN" dirty="0" err="1"/>
              <a:t>nginx</a:t>
            </a:r>
            <a:r>
              <a:rPr lang="zh-CN" altLang="en-US" dirty="0"/>
              <a:t>服务器对文件进行</a:t>
            </a:r>
            <a:r>
              <a:rPr lang="en-US" altLang="zh-CN" dirty="0" err="1"/>
              <a:t>gzip</a:t>
            </a:r>
            <a:r>
              <a:rPr lang="zh-CN" altLang="en-US" dirty="0"/>
              <a:t>压缩后返回给浏览器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4F4F4F"/>
                </a:solidFill>
                <a:latin typeface="+mn-ea"/>
              </a:rPr>
              <a:t>静态</a:t>
            </a:r>
            <a:r>
              <a:rPr lang="en-US" altLang="zh-CN" b="1" dirty="0" err="1">
                <a:solidFill>
                  <a:srgbClr val="4F4F4F"/>
                </a:solidFill>
                <a:latin typeface="+mn-ea"/>
              </a:rPr>
              <a:t>gzip</a:t>
            </a:r>
            <a:r>
              <a:rPr lang="zh-CN" altLang="en-US" b="1" dirty="0">
                <a:solidFill>
                  <a:srgbClr val="4F4F4F"/>
                </a:solidFill>
                <a:latin typeface="+mn-ea"/>
              </a:rPr>
              <a:t>：</a:t>
            </a:r>
            <a:r>
              <a:rPr lang="zh-CN" altLang="en-US" dirty="0"/>
              <a:t>打包时通过</a:t>
            </a:r>
            <a:r>
              <a:rPr lang="en-US" altLang="zh-CN" dirty="0" err="1"/>
              <a:t>webpack</a:t>
            </a:r>
            <a:r>
              <a:rPr lang="zh-CN" altLang="en-US" dirty="0"/>
              <a:t>配置生成的对应的</a:t>
            </a:r>
            <a:r>
              <a:rPr lang="en-US" altLang="zh-CN" dirty="0"/>
              <a:t>.</a:t>
            </a:r>
            <a:r>
              <a:rPr lang="en-US" altLang="zh-CN" dirty="0" err="1"/>
              <a:t>gz</a:t>
            </a:r>
            <a:r>
              <a:rPr lang="zh-CN" altLang="en-US" dirty="0"/>
              <a:t>文件，浏览器请求资源时，直接使用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algn="l">
              <a:lnSpc>
                <a:spcPct val="150000"/>
              </a:lnSpc>
            </a:pP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36454E6-7BC2-B34D-2DBD-073C6661D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710" y="3331561"/>
            <a:ext cx="5059552" cy="213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8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0D78D50-9460-71C6-B679-271DE7F2F6F0}"/>
              </a:ext>
            </a:extLst>
          </p:cNvPr>
          <p:cNvSpPr txBox="1"/>
          <p:nvPr/>
        </p:nvSpPr>
        <p:spPr>
          <a:xfrm>
            <a:off x="1984375" y="2540000"/>
            <a:ext cx="567944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latin typeface="Myriad Pro" panose="020B0503030403020204" charset="0"/>
                <a:ea typeface="方正兰亭细黑_GBK_M" panose="02010600010101010101" charset="-122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59075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7A2CBC-FF54-C1BF-6C20-5108E7196AE5}"/>
              </a:ext>
            </a:extLst>
          </p:cNvPr>
          <p:cNvSpPr txBox="1"/>
          <p:nvPr/>
        </p:nvSpPr>
        <p:spPr>
          <a:xfrm>
            <a:off x="1727728" y="874318"/>
            <a:ext cx="433772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0068B7"/>
                </a:solidFill>
                <a:uFillTx/>
                <a:cs typeface="+mn-ea"/>
                <a:sym typeface="+mn-lt"/>
              </a:rPr>
              <a:t>AST</a:t>
            </a:r>
            <a:r>
              <a:rPr lang="zh-CN" altLang="en-US" sz="2800" b="1" dirty="0">
                <a:solidFill>
                  <a:srgbClr val="0068B7"/>
                </a:solidFill>
                <a:uFillTx/>
                <a:cs typeface="+mn-ea"/>
                <a:sym typeface="+mn-lt"/>
              </a:rPr>
              <a:t>对应的程序代码如何？</a:t>
            </a:r>
          </a:p>
        </p:txBody>
      </p:sp>
      <p:sp>
        <p:nvSpPr>
          <p:cNvPr id="3" name="任意多边形 47">
            <a:extLst>
              <a:ext uri="{FF2B5EF4-FFF2-40B4-BE49-F238E27FC236}">
                <a16:creationId xmlns:a16="http://schemas.microsoft.com/office/drawing/2014/main" id="{713F14FC-F50E-2618-1B49-2E8A9CA09388}"/>
              </a:ext>
            </a:extLst>
          </p:cNvPr>
          <p:cNvSpPr/>
          <p:nvPr/>
        </p:nvSpPr>
        <p:spPr>
          <a:xfrm rot="18900000" flipV="1">
            <a:off x="102033" y="854136"/>
            <a:ext cx="1257992" cy="771874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任意多边形 48">
            <a:extLst>
              <a:ext uri="{FF2B5EF4-FFF2-40B4-BE49-F238E27FC236}">
                <a16:creationId xmlns:a16="http://schemas.microsoft.com/office/drawing/2014/main" id="{00ED9F9B-F68B-677C-FE93-8150E6F78942}"/>
              </a:ext>
            </a:extLst>
          </p:cNvPr>
          <p:cNvSpPr/>
          <p:nvPr/>
        </p:nvSpPr>
        <p:spPr>
          <a:xfrm rot="18900000" flipV="1">
            <a:off x="-102618" y="869139"/>
            <a:ext cx="926781" cy="721545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32A0C6-AFA6-957D-1F5B-C09D3FC91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545" y="1397538"/>
            <a:ext cx="5541818" cy="513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3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任意多边形 1">
            <a:extLst>
              <a:ext uri="{FF2B5EF4-FFF2-40B4-BE49-F238E27FC236}">
                <a16:creationId xmlns:a16="http://schemas.microsoft.com/office/drawing/2014/main" id="{F579AD27-710A-B078-2345-41BAF59FE77B}"/>
              </a:ext>
            </a:extLst>
          </p:cNvPr>
          <p:cNvSpPr/>
          <p:nvPr/>
        </p:nvSpPr>
        <p:spPr>
          <a:xfrm rot="2700000">
            <a:off x="5485130" y="2060575"/>
            <a:ext cx="1028700" cy="1033780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任意多边形 19">
            <a:extLst>
              <a:ext uri="{FF2B5EF4-FFF2-40B4-BE49-F238E27FC236}">
                <a16:creationId xmlns:a16="http://schemas.microsoft.com/office/drawing/2014/main" id="{6E632C60-AD09-98A5-6FC8-F7CCE1423954}"/>
              </a:ext>
            </a:extLst>
          </p:cNvPr>
          <p:cNvSpPr/>
          <p:nvPr/>
        </p:nvSpPr>
        <p:spPr>
          <a:xfrm rot="2700000">
            <a:off x="-1884680" y="980440"/>
            <a:ext cx="5701665" cy="5669280"/>
          </a:xfrm>
          <a:custGeom>
            <a:avLst/>
            <a:gdLst>
              <a:gd name="connsiteX0" fmla="*/ 0 w 6410492"/>
              <a:gd name="connsiteY0" fmla="*/ 1578016 h 6427355"/>
              <a:gd name="connsiteX1" fmla="*/ 1146670 w 6410492"/>
              <a:gd name="connsiteY1" fmla="*/ 431345 h 6427355"/>
              <a:gd name="connsiteX2" fmla="*/ 1146671 w 6410492"/>
              <a:gd name="connsiteY2" fmla="*/ 431345 h 6427355"/>
              <a:gd name="connsiteX3" fmla="*/ 1578016 w 6410492"/>
              <a:gd name="connsiteY3" fmla="*/ 0 h 6427355"/>
              <a:gd name="connsiteX4" fmla="*/ 5764900 w 6410492"/>
              <a:gd name="connsiteY4" fmla="*/ 0 h 6427355"/>
              <a:gd name="connsiteX5" fmla="*/ 6410492 w 6410492"/>
              <a:gd name="connsiteY5" fmla="*/ 645592 h 6427355"/>
              <a:gd name="connsiteX6" fmla="*/ 6410491 w 6410492"/>
              <a:gd name="connsiteY6" fmla="*/ 4866202 h 6427355"/>
              <a:gd name="connsiteX7" fmla="*/ 4849339 w 6410492"/>
              <a:gd name="connsiteY7" fmla="*/ 6427355 h 6427355"/>
              <a:gd name="connsiteX8" fmla="*/ 4238944 w 6410492"/>
              <a:gd name="connsiteY8" fmla="*/ 5816960 h 6427355"/>
              <a:gd name="connsiteX9" fmla="*/ 4238943 w 6410492"/>
              <a:gd name="connsiteY9" fmla="*/ 2171546 h 6427355"/>
              <a:gd name="connsiteX10" fmla="*/ 593530 w 6410492"/>
              <a:gd name="connsiteY10" fmla="*/ 2171546 h 642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10492" h="6427355">
                <a:moveTo>
                  <a:pt x="0" y="1578016"/>
                </a:moveTo>
                <a:lnTo>
                  <a:pt x="1146670" y="431345"/>
                </a:lnTo>
                <a:lnTo>
                  <a:pt x="1146671" y="431345"/>
                </a:lnTo>
                <a:lnTo>
                  <a:pt x="1578016" y="0"/>
                </a:lnTo>
                <a:lnTo>
                  <a:pt x="5764900" y="0"/>
                </a:lnTo>
                <a:cubicBezTo>
                  <a:pt x="6121450" y="0"/>
                  <a:pt x="6410492" y="289042"/>
                  <a:pt x="6410492" y="645592"/>
                </a:cubicBezTo>
                <a:lnTo>
                  <a:pt x="6410491" y="4866202"/>
                </a:lnTo>
                <a:lnTo>
                  <a:pt x="4849339" y="6427355"/>
                </a:lnTo>
                <a:lnTo>
                  <a:pt x="4238944" y="5816960"/>
                </a:lnTo>
                <a:lnTo>
                  <a:pt x="4238943" y="2171546"/>
                </a:lnTo>
                <a:lnTo>
                  <a:pt x="593530" y="2171546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任意多边形 6">
            <a:extLst>
              <a:ext uri="{FF2B5EF4-FFF2-40B4-BE49-F238E27FC236}">
                <a16:creationId xmlns:a16="http://schemas.microsoft.com/office/drawing/2014/main" id="{E6DBF4D6-87F0-FD0F-0231-BEBFC113FF67}"/>
              </a:ext>
            </a:extLst>
          </p:cNvPr>
          <p:cNvSpPr/>
          <p:nvPr/>
        </p:nvSpPr>
        <p:spPr>
          <a:xfrm rot="2700000">
            <a:off x="2183130" y="730885"/>
            <a:ext cx="3211195" cy="3331210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任意多边形 7">
            <a:extLst>
              <a:ext uri="{FF2B5EF4-FFF2-40B4-BE49-F238E27FC236}">
                <a16:creationId xmlns:a16="http://schemas.microsoft.com/office/drawing/2014/main" id="{77C2EF46-A8CC-202F-FB16-A6E3AADD1340}"/>
              </a:ext>
            </a:extLst>
          </p:cNvPr>
          <p:cNvSpPr/>
          <p:nvPr/>
        </p:nvSpPr>
        <p:spPr>
          <a:xfrm rot="18900000" flipH="1">
            <a:off x="11525885" y="5786755"/>
            <a:ext cx="1174115" cy="953135"/>
          </a:xfrm>
          <a:custGeom>
            <a:avLst/>
            <a:gdLst>
              <a:gd name="connsiteX0" fmla="*/ 1038 w 1174416"/>
              <a:gd name="connsiteY0" fmla="*/ 0 h 953193"/>
              <a:gd name="connsiteX1" fmla="*/ 0 w 1174416"/>
              <a:gd name="connsiteY1" fmla="*/ 1038 h 953193"/>
              <a:gd name="connsiteX2" fmla="*/ 441710 w 1174416"/>
              <a:gd name="connsiteY2" fmla="*/ 442748 h 953193"/>
              <a:gd name="connsiteX3" fmla="*/ 731667 w 1174416"/>
              <a:gd name="connsiteY3" fmla="*/ 442748 h 953193"/>
              <a:gd name="connsiteX4" fmla="*/ 731667 w 1174416"/>
              <a:gd name="connsiteY4" fmla="*/ 732705 h 953193"/>
              <a:gd name="connsiteX5" fmla="*/ 952155 w 1174416"/>
              <a:gd name="connsiteY5" fmla="*/ 953193 h 953193"/>
              <a:gd name="connsiteX6" fmla="*/ 1174416 w 1174416"/>
              <a:gd name="connsiteY6" fmla="*/ 730932 h 953193"/>
              <a:gd name="connsiteX7" fmla="*/ 1174416 w 1174416"/>
              <a:gd name="connsiteY7" fmla="*/ 148239 h 953193"/>
              <a:gd name="connsiteX8" fmla="*/ 1026178 w 1174416"/>
              <a:gd name="connsiteY8" fmla="*/ 0 h 9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416" h="953193">
                <a:moveTo>
                  <a:pt x="1038" y="0"/>
                </a:moveTo>
                <a:lnTo>
                  <a:pt x="0" y="1038"/>
                </a:lnTo>
                <a:lnTo>
                  <a:pt x="441710" y="442748"/>
                </a:lnTo>
                <a:lnTo>
                  <a:pt x="731667" y="442748"/>
                </a:lnTo>
                <a:lnTo>
                  <a:pt x="731667" y="732705"/>
                </a:lnTo>
                <a:lnTo>
                  <a:pt x="952155" y="953193"/>
                </a:lnTo>
                <a:lnTo>
                  <a:pt x="1174416" y="730932"/>
                </a:lnTo>
                <a:lnTo>
                  <a:pt x="1174416" y="148239"/>
                </a:lnTo>
                <a:cubicBezTo>
                  <a:pt x="1174416" y="66369"/>
                  <a:pt x="1108048" y="0"/>
                  <a:pt x="1026178" y="0"/>
                </a:cubicBez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DAB816-06C3-4D90-3213-2CD0BC9D1AE7}"/>
              </a:ext>
            </a:extLst>
          </p:cNvPr>
          <p:cNvSpPr txBox="1"/>
          <p:nvPr/>
        </p:nvSpPr>
        <p:spPr>
          <a:xfrm>
            <a:off x="6148705" y="3328670"/>
            <a:ext cx="261556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dirty="0">
                <a:solidFill>
                  <a:schemeClr val="accent1"/>
                </a:solidFill>
                <a:cs typeface="+mn-ea"/>
                <a:sym typeface="+mn-lt"/>
              </a:rPr>
              <a:t>PART 01</a:t>
            </a:r>
            <a:endParaRPr lang="zh-CN" altLang="en-US" sz="4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72EE87-72EF-395E-7D7B-C740DC7A2F2A}"/>
              </a:ext>
            </a:extLst>
          </p:cNvPr>
          <p:cNvSpPr txBox="1"/>
          <p:nvPr/>
        </p:nvSpPr>
        <p:spPr>
          <a:xfrm>
            <a:off x="6110605" y="4131945"/>
            <a:ext cx="390398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3"/>
                </a:solidFill>
                <a:cs typeface="+mn-ea"/>
                <a:sym typeface="+mn-lt"/>
              </a:rPr>
              <a:t>Webpack</a:t>
            </a:r>
            <a:r>
              <a:rPr lang="zh-CN" altLang="en-US" sz="4000" b="1" dirty="0">
                <a:solidFill>
                  <a:schemeClr val="accent3"/>
                </a:solidFill>
                <a:cs typeface="+mn-ea"/>
                <a:sym typeface="+mn-lt"/>
              </a:rPr>
              <a:t>简介</a:t>
            </a:r>
          </a:p>
        </p:txBody>
      </p:sp>
      <p:sp>
        <p:nvSpPr>
          <p:cNvPr id="8" name="任意多边形 21">
            <a:extLst>
              <a:ext uri="{FF2B5EF4-FFF2-40B4-BE49-F238E27FC236}">
                <a16:creationId xmlns:a16="http://schemas.microsoft.com/office/drawing/2014/main" id="{F66E2E3A-3C1B-ACC3-C29E-B0CF2DA3B743}"/>
              </a:ext>
            </a:extLst>
          </p:cNvPr>
          <p:cNvSpPr/>
          <p:nvPr/>
        </p:nvSpPr>
        <p:spPr>
          <a:xfrm rot="2700000">
            <a:off x="9435465" y="912495"/>
            <a:ext cx="1461135" cy="146875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任意多边形 22">
            <a:extLst>
              <a:ext uri="{FF2B5EF4-FFF2-40B4-BE49-F238E27FC236}">
                <a16:creationId xmlns:a16="http://schemas.microsoft.com/office/drawing/2014/main" id="{FECC3312-DA23-3B39-0984-98C2C10EADF1}"/>
              </a:ext>
            </a:extLst>
          </p:cNvPr>
          <p:cNvSpPr/>
          <p:nvPr/>
        </p:nvSpPr>
        <p:spPr>
          <a:xfrm rot="2700000">
            <a:off x="10767060" y="5635625"/>
            <a:ext cx="602615" cy="605790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556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A100D3C-E976-2B2B-B855-6FF62EE19261}"/>
              </a:ext>
            </a:extLst>
          </p:cNvPr>
          <p:cNvGrpSpPr/>
          <p:nvPr/>
        </p:nvGrpSpPr>
        <p:grpSpPr>
          <a:xfrm>
            <a:off x="1740503" y="806199"/>
            <a:ext cx="5061857" cy="698750"/>
            <a:chOff x="6096000" y="2061026"/>
            <a:chExt cx="5061857" cy="69875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FA3CC0E-B0B3-B449-C7F5-66C7874B5200}"/>
                </a:ext>
              </a:extLst>
            </p:cNvPr>
            <p:cNvSpPr txBox="1"/>
            <p:nvPr/>
          </p:nvSpPr>
          <p:spPr>
            <a:xfrm>
              <a:off x="6096000" y="2061026"/>
              <a:ext cx="22829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rgbClr val="0068B7"/>
                  </a:solidFill>
                  <a:cs typeface="+mn-ea"/>
                  <a:sym typeface="+mn-lt"/>
                </a:rPr>
                <a:t>Webpack</a:t>
              </a:r>
              <a:r>
                <a:rPr lang="zh-CN" altLang="en-US" sz="2800" b="1" dirty="0">
                  <a:solidFill>
                    <a:srgbClr val="0068B7"/>
                  </a:solidFill>
                  <a:cs typeface="+mn-ea"/>
                  <a:sym typeface="+mn-lt"/>
                </a:rPr>
                <a:t>简介</a:t>
              </a:r>
              <a:endParaRPr lang="zh-CN" altLang="en-US" sz="2800" b="1" dirty="0">
                <a:solidFill>
                  <a:srgbClr val="0068B7"/>
                </a:solidFill>
                <a:uFillTx/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3F9715C-F8AE-31FF-6E64-35E6675CB428}"/>
                </a:ext>
              </a:extLst>
            </p:cNvPr>
            <p:cNvSpPr txBox="1"/>
            <p:nvPr/>
          </p:nvSpPr>
          <p:spPr>
            <a:xfrm>
              <a:off x="6096000" y="24827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Introduction Of Webpack</a:t>
              </a:r>
            </a:p>
          </p:txBody>
        </p:sp>
      </p:grpSp>
      <p:sp>
        <p:nvSpPr>
          <p:cNvPr id="5" name="任意多边形 47">
            <a:extLst>
              <a:ext uri="{FF2B5EF4-FFF2-40B4-BE49-F238E27FC236}">
                <a16:creationId xmlns:a16="http://schemas.microsoft.com/office/drawing/2014/main" id="{55C89579-EA9B-C9B9-2E17-2E1D27693D9A}"/>
              </a:ext>
            </a:extLst>
          </p:cNvPr>
          <p:cNvSpPr/>
          <p:nvPr/>
        </p:nvSpPr>
        <p:spPr>
          <a:xfrm rot="18900000" flipV="1">
            <a:off x="102033" y="854136"/>
            <a:ext cx="1257992" cy="771874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任意多边形 48">
            <a:extLst>
              <a:ext uri="{FF2B5EF4-FFF2-40B4-BE49-F238E27FC236}">
                <a16:creationId xmlns:a16="http://schemas.microsoft.com/office/drawing/2014/main" id="{FFAAA57A-BD55-7B16-171A-CEED1DB4A6A7}"/>
              </a:ext>
            </a:extLst>
          </p:cNvPr>
          <p:cNvSpPr/>
          <p:nvPr/>
        </p:nvSpPr>
        <p:spPr>
          <a:xfrm rot="18900000" flipV="1">
            <a:off x="-102618" y="869139"/>
            <a:ext cx="926781" cy="721545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620D7BC-1C10-8790-4F83-6B23D328E9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537" y="3339163"/>
            <a:ext cx="7886925" cy="311443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FD51675-2FA0-F72E-FC73-2A3D8F524B99}"/>
              </a:ext>
            </a:extLst>
          </p:cNvPr>
          <p:cNvSpPr txBox="1"/>
          <p:nvPr/>
        </p:nvSpPr>
        <p:spPr>
          <a:xfrm>
            <a:off x="1771738" y="1611654"/>
            <a:ext cx="8648521" cy="968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Webpack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是一个将你所有的</a:t>
            </a:r>
            <a:r>
              <a:rPr kumimoji="1"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文件和资源文件转化整合为一个大文件的工具</a:t>
            </a:r>
            <a:endParaRPr kumimoji="1"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为了便于规范文件与浏览器加载，将这个大文件拆分，按文件类型进行分类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7AE870-6DC3-9455-A89C-59683E4DDF75}"/>
              </a:ext>
            </a:extLst>
          </p:cNvPr>
          <p:cNvSpPr txBox="1"/>
          <p:nvPr/>
        </p:nvSpPr>
        <p:spPr>
          <a:xfrm>
            <a:off x="4204295" y="2763239"/>
            <a:ext cx="3783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内容转换</a:t>
            </a:r>
            <a:r>
              <a:rPr kumimoji="1" lang="en-US" altLang="zh-CN" sz="24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+</a:t>
            </a:r>
            <a:r>
              <a:rPr kumimoji="1" lang="zh-CN" altLang="en-US" sz="24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资源合并！！！</a:t>
            </a:r>
          </a:p>
        </p:txBody>
      </p:sp>
    </p:spTree>
    <p:extLst>
      <p:ext uri="{BB962C8B-B14F-4D97-AF65-F5344CB8AC3E}">
        <p14:creationId xmlns:p14="http://schemas.microsoft.com/office/powerpoint/2010/main" val="206984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F4DD33-2934-DE9B-A3AC-908E151600C2}"/>
              </a:ext>
            </a:extLst>
          </p:cNvPr>
          <p:cNvGrpSpPr/>
          <p:nvPr/>
        </p:nvGrpSpPr>
        <p:grpSpPr>
          <a:xfrm>
            <a:off x="1740503" y="806199"/>
            <a:ext cx="5061857" cy="698750"/>
            <a:chOff x="6096000" y="2061026"/>
            <a:chExt cx="5061857" cy="69875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F2A3BD5-4D2B-7AEB-A4BC-45BA603A0DE1}"/>
                </a:ext>
              </a:extLst>
            </p:cNvPr>
            <p:cNvSpPr txBox="1"/>
            <p:nvPr/>
          </p:nvSpPr>
          <p:spPr>
            <a:xfrm>
              <a:off x="6096000" y="2061026"/>
              <a:ext cx="22829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rgbClr val="0068B7"/>
                  </a:solidFill>
                  <a:cs typeface="+mn-ea"/>
                  <a:sym typeface="+mn-lt"/>
                </a:rPr>
                <a:t>Webpack</a:t>
              </a:r>
              <a:r>
                <a:rPr lang="zh-CN" altLang="en-US" sz="2800" b="1" dirty="0">
                  <a:solidFill>
                    <a:srgbClr val="0068B7"/>
                  </a:solidFill>
                  <a:cs typeface="+mn-ea"/>
                  <a:sym typeface="+mn-lt"/>
                </a:rPr>
                <a:t>简介</a:t>
              </a:r>
              <a:endParaRPr lang="zh-CN" altLang="en-US" sz="2800" b="1" dirty="0">
                <a:solidFill>
                  <a:srgbClr val="0068B7"/>
                </a:solidFill>
                <a:uFillTx/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E1354C0-2D70-AB17-1B4B-963CDA87A6FE}"/>
                </a:ext>
              </a:extLst>
            </p:cNvPr>
            <p:cNvSpPr txBox="1"/>
            <p:nvPr/>
          </p:nvSpPr>
          <p:spPr>
            <a:xfrm>
              <a:off x="6096000" y="24827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Introduction Of Webpack</a:t>
              </a:r>
            </a:p>
          </p:txBody>
        </p:sp>
      </p:grpSp>
      <p:sp>
        <p:nvSpPr>
          <p:cNvPr id="5" name="任意多边形 47">
            <a:extLst>
              <a:ext uri="{FF2B5EF4-FFF2-40B4-BE49-F238E27FC236}">
                <a16:creationId xmlns:a16="http://schemas.microsoft.com/office/drawing/2014/main" id="{926945C6-89C5-B873-04CE-C2ADCF39E357}"/>
              </a:ext>
            </a:extLst>
          </p:cNvPr>
          <p:cNvSpPr/>
          <p:nvPr/>
        </p:nvSpPr>
        <p:spPr>
          <a:xfrm rot="18900000" flipV="1">
            <a:off x="102033" y="854136"/>
            <a:ext cx="1257992" cy="771874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任意多边形 48">
            <a:extLst>
              <a:ext uri="{FF2B5EF4-FFF2-40B4-BE49-F238E27FC236}">
                <a16:creationId xmlns:a16="http://schemas.microsoft.com/office/drawing/2014/main" id="{0C39497C-D348-3105-B8F9-7235071FE119}"/>
              </a:ext>
            </a:extLst>
          </p:cNvPr>
          <p:cNvSpPr/>
          <p:nvPr/>
        </p:nvSpPr>
        <p:spPr>
          <a:xfrm rot="18900000" flipV="1">
            <a:off x="-102618" y="869139"/>
            <a:ext cx="926781" cy="721545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3859D88-CA2F-D20E-B2C0-D45BDE2C50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82" y="1537797"/>
            <a:ext cx="3432149" cy="4891798"/>
          </a:xfrm>
          <a:prstGeom prst="rect">
            <a:avLst/>
          </a:prstGeom>
        </p:spPr>
      </p:pic>
      <p:sp>
        <p:nvSpPr>
          <p:cNvPr id="10" name="右箭头 9">
            <a:extLst>
              <a:ext uri="{FF2B5EF4-FFF2-40B4-BE49-F238E27FC236}">
                <a16:creationId xmlns:a16="http://schemas.microsoft.com/office/drawing/2014/main" id="{8AD935C5-812F-0F34-2526-4AB7DDF61458}"/>
              </a:ext>
            </a:extLst>
          </p:cNvPr>
          <p:cNvSpPr/>
          <p:nvPr/>
        </p:nvSpPr>
        <p:spPr>
          <a:xfrm>
            <a:off x="4882144" y="384659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4EB3BCC-898A-CE19-AC74-67DBB9EBA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103" y="2526770"/>
            <a:ext cx="5524500" cy="27051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9EDD518-1399-F551-836D-93C6503D1F0F}"/>
              </a:ext>
            </a:extLst>
          </p:cNvPr>
          <p:cNvSpPr txBox="1"/>
          <p:nvPr/>
        </p:nvSpPr>
        <p:spPr>
          <a:xfrm>
            <a:off x="2239899" y="19742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0068B7"/>
                </a:solidFill>
              </a:rPr>
              <a:t>开发者使用的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BFA942-C441-4B20-1C21-CBCED15B27F6}"/>
              </a:ext>
            </a:extLst>
          </p:cNvPr>
          <p:cNvSpPr txBox="1"/>
          <p:nvPr/>
        </p:nvSpPr>
        <p:spPr>
          <a:xfrm>
            <a:off x="8455771" y="54286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0068B7"/>
                </a:solidFill>
              </a:rPr>
              <a:t>发布的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004A31-5820-8C71-03B2-E3453547EAD2}"/>
              </a:ext>
            </a:extLst>
          </p:cNvPr>
          <p:cNvSpPr txBox="1"/>
          <p:nvPr/>
        </p:nvSpPr>
        <p:spPr>
          <a:xfrm>
            <a:off x="4547631" y="3342299"/>
            <a:ext cx="1683923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b="1" dirty="0">
                <a:solidFill>
                  <a:srgbClr val="0068B7"/>
                </a:solidFill>
                <a:cs typeface="+mn-ea"/>
                <a:sym typeface="+mn-lt"/>
              </a:rPr>
              <a:t>Webpack</a:t>
            </a:r>
            <a:r>
              <a:rPr lang="zh-CN" altLang="en-US" sz="2000" b="1" dirty="0">
                <a:solidFill>
                  <a:srgbClr val="0068B7"/>
                </a:solidFill>
                <a:cs typeface="+mn-ea"/>
                <a:sym typeface="+mn-lt"/>
              </a:rPr>
              <a:t>打包</a:t>
            </a:r>
            <a:endParaRPr lang="zh-CN" altLang="en-US" sz="2000" b="1" dirty="0">
              <a:solidFill>
                <a:srgbClr val="0068B7"/>
              </a:solidFill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558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CEE7BD5-94B8-0A23-308F-ACF536C1E363}"/>
              </a:ext>
            </a:extLst>
          </p:cNvPr>
          <p:cNvGrpSpPr/>
          <p:nvPr/>
        </p:nvGrpSpPr>
        <p:grpSpPr>
          <a:xfrm>
            <a:off x="1740503" y="806199"/>
            <a:ext cx="5061857" cy="698750"/>
            <a:chOff x="6096000" y="2061026"/>
            <a:chExt cx="5061857" cy="69875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8FC3086B-6E44-BF8F-F5BB-D1751A868E70}"/>
                </a:ext>
              </a:extLst>
            </p:cNvPr>
            <p:cNvSpPr txBox="1"/>
            <p:nvPr/>
          </p:nvSpPr>
          <p:spPr>
            <a:xfrm>
              <a:off x="6096000" y="2061026"/>
              <a:ext cx="44935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rgbClr val="0068B7"/>
                  </a:solidFill>
                  <a:uFillTx/>
                  <a:cs typeface="+mn-ea"/>
                  <a:sym typeface="+mn-lt"/>
                </a:rPr>
                <a:t>前端为什么使用打包工具？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F9A0687-C185-2AC9-7189-F1532F1BC52C}"/>
                </a:ext>
              </a:extLst>
            </p:cNvPr>
            <p:cNvSpPr txBox="1"/>
            <p:nvPr/>
          </p:nvSpPr>
          <p:spPr>
            <a:xfrm>
              <a:off x="6096000" y="24827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Why The Font-end Developer Uses Packaging Tool?</a:t>
              </a:r>
            </a:p>
          </p:txBody>
        </p:sp>
      </p:grpSp>
      <p:sp>
        <p:nvSpPr>
          <p:cNvPr id="5" name="任意多边形 47">
            <a:extLst>
              <a:ext uri="{FF2B5EF4-FFF2-40B4-BE49-F238E27FC236}">
                <a16:creationId xmlns:a16="http://schemas.microsoft.com/office/drawing/2014/main" id="{EACE48B6-FDB1-33AF-10B0-32B257CF5E70}"/>
              </a:ext>
            </a:extLst>
          </p:cNvPr>
          <p:cNvSpPr/>
          <p:nvPr/>
        </p:nvSpPr>
        <p:spPr>
          <a:xfrm rot="18900000" flipV="1">
            <a:off x="102033" y="854136"/>
            <a:ext cx="1257992" cy="771874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任意多边形 48">
            <a:extLst>
              <a:ext uri="{FF2B5EF4-FFF2-40B4-BE49-F238E27FC236}">
                <a16:creationId xmlns:a16="http://schemas.microsoft.com/office/drawing/2014/main" id="{856EED58-D5BB-5FC7-B450-6D9FF681D964}"/>
              </a:ext>
            </a:extLst>
          </p:cNvPr>
          <p:cNvSpPr/>
          <p:nvPr/>
        </p:nvSpPr>
        <p:spPr>
          <a:xfrm rot="18900000" flipV="1">
            <a:off x="-102618" y="869139"/>
            <a:ext cx="926781" cy="721545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83D401BB-EC56-94CF-6FB9-05D6400DB68C}"/>
              </a:ext>
            </a:extLst>
          </p:cNvPr>
          <p:cNvSpPr/>
          <p:nvPr/>
        </p:nvSpPr>
        <p:spPr>
          <a:xfrm>
            <a:off x="838939" y="2171689"/>
            <a:ext cx="3634888" cy="744038"/>
          </a:xfrm>
          <a:prstGeom prst="roundRect">
            <a:avLst>
              <a:gd name="adj" fmla="val 6769"/>
            </a:avLst>
          </a:prstGeom>
          <a:solidFill>
            <a:srgbClr val="0068B7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9269A898-393D-F3D2-9987-E766E8B90989}"/>
              </a:ext>
            </a:extLst>
          </p:cNvPr>
          <p:cNvSpPr txBox="1"/>
          <p:nvPr/>
        </p:nvSpPr>
        <p:spPr>
          <a:xfrm>
            <a:off x="943544" y="2379491"/>
            <a:ext cx="342567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18" charset="-122"/>
                <a:ea typeface="微软雅黑" panose="020B0503020204020204" pitchFamily="18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解决兼容问题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524052B8-BDDE-5FFC-B8D2-84C506E8F140}"/>
              </a:ext>
            </a:extLst>
          </p:cNvPr>
          <p:cNvSpPr/>
          <p:nvPr/>
        </p:nvSpPr>
        <p:spPr>
          <a:xfrm>
            <a:off x="838939" y="4068911"/>
            <a:ext cx="3634888" cy="744038"/>
          </a:xfrm>
          <a:prstGeom prst="roundRect">
            <a:avLst>
              <a:gd name="adj" fmla="val 6769"/>
            </a:avLst>
          </a:prstGeom>
          <a:solidFill>
            <a:srgbClr val="00B0F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22AA3063-81AD-5325-F524-4ED7A2E122FC}"/>
              </a:ext>
            </a:extLst>
          </p:cNvPr>
          <p:cNvSpPr txBox="1"/>
          <p:nvPr/>
        </p:nvSpPr>
        <p:spPr>
          <a:xfrm>
            <a:off x="992267" y="4287041"/>
            <a:ext cx="332822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18" charset="-122"/>
                <a:ea typeface="微软雅黑" panose="020B0503020204020204" pitchFamily="18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代码模块化</a:t>
            </a:r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B30AAF1C-2808-783E-F99C-D9E8BD8954DC}"/>
              </a:ext>
            </a:extLst>
          </p:cNvPr>
          <p:cNvSpPr/>
          <p:nvPr/>
        </p:nvSpPr>
        <p:spPr>
          <a:xfrm>
            <a:off x="4843273" y="230445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279451-1DF2-846E-9F74-6C7AF5CDE010}"/>
              </a:ext>
            </a:extLst>
          </p:cNvPr>
          <p:cNvSpPr txBox="1"/>
          <p:nvPr/>
        </p:nvSpPr>
        <p:spPr>
          <a:xfrm>
            <a:off x="6229767" y="2111002"/>
            <a:ext cx="5180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Javascript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自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2015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年开始发展迅猛：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es5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es6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es7…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浏览器升级跟不上趟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…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通过编译构建把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ts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代码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转化为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代码、不同规范下的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代码转化为浏览器能够识别的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代码</a:t>
            </a:r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B1C02A24-0456-404E-00DA-B6E8DA558101}"/>
              </a:ext>
            </a:extLst>
          </p:cNvPr>
          <p:cNvSpPr/>
          <p:nvPr/>
        </p:nvSpPr>
        <p:spPr>
          <a:xfrm>
            <a:off x="4821160" y="424590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40D1A88-F9F9-EBA0-78F3-B72EF97E2E5D}"/>
              </a:ext>
            </a:extLst>
          </p:cNvPr>
          <p:cNvSpPr txBox="1"/>
          <p:nvPr/>
        </p:nvSpPr>
        <p:spPr>
          <a:xfrm>
            <a:off x="6146901" y="3611060"/>
            <a:ext cx="52629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随着前端项目越来越大，代码复杂性不断增加，</a:t>
            </a:r>
            <a:endParaRPr lang="en-US" altLang="zh-CN" b="0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-apple-system"/>
            </a:endParaRPr>
          </a:p>
          <a:p>
            <a:r>
              <a:rPr lang="zh-CN" altLang="en-US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对于模块化的需求越来越大。只有将代码模块化，</a:t>
            </a:r>
            <a:endParaRPr lang="en-US" altLang="zh-CN" b="0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-apple-system"/>
            </a:endParaRPr>
          </a:p>
          <a:p>
            <a:r>
              <a:rPr lang="zh-CN" altLang="en-US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拆分为合理单元，才具备调度整合的能力。</a:t>
            </a:r>
            <a:endParaRPr lang="en-US" altLang="zh-CN" b="0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-apple-system"/>
            </a:endParaRPr>
          </a:p>
          <a:p>
            <a:r>
              <a:rPr lang="zh-CN" altLang="en-US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（</a:t>
            </a:r>
            <a:r>
              <a:rPr lang="zh-CN" altLang="en-US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</a:rPr>
              <a:t>模块化的一大作用就是用来隔离作用域，</a:t>
            </a:r>
            <a:endParaRPr lang="en-US" altLang="zh-CN" b="0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</a:endParaRPr>
          </a:p>
          <a:p>
            <a:r>
              <a:rPr lang="zh-CN" altLang="en-US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</a:rPr>
              <a:t>避免变量冲突</a:t>
            </a:r>
            <a:r>
              <a:rPr lang="zh-CN" altLang="en-US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）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</a:rPr>
              <a:t>打包工具</a:t>
            </a:r>
            <a:r>
              <a:rPr lang="zh-CN" altLang="en-US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</a:rPr>
              <a:t>提供了丰富的功能能够</a:t>
            </a:r>
            <a:endParaRPr lang="en-US" altLang="zh-CN" b="0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</a:endParaRPr>
          </a:p>
          <a:p>
            <a:r>
              <a:rPr lang="zh-CN" altLang="en-US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</a:rPr>
              <a:t>使我们更加轻易地实现模块化。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5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2B1D7618-5279-D7EF-48DC-9E74B2D9270B}"/>
              </a:ext>
            </a:extLst>
          </p:cNvPr>
          <p:cNvSpPr/>
          <p:nvPr/>
        </p:nvSpPr>
        <p:spPr>
          <a:xfrm>
            <a:off x="4903707" y="3661619"/>
            <a:ext cx="6031984" cy="441960"/>
          </a:xfrm>
          <a:prstGeom prst="roundRect">
            <a:avLst>
              <a:gd name="adj" fmla="val 20638"/>
            </a:avLst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CB0D99F-0EA0-E15D-F3FF-6BF72A282BF6}"/>
              </a:ext>
            </a:extLst>
          </p:cNvPr>
          <p:cNvGrpSpPr/>
          <p:nvPr/>
        </p:nvGrpSpPr>
        <p:grpSpPr>
          <a:xfrm>
            <a:off x="1740503" y="806199"/>
            <a:ext cx="5061857" cy="698750"/>
            <a:chOff x="6096000" y="2061026"/>
            <a:chExt cx="5061857" cy="69875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C1E5B6E-57F6-124A-4A7D-2AB5BDEB9742}"/>
                </a:ext>
              </a:extLst>
            </p:cNvPr>
            <p:cNvSpPr txBox="1"/>
            <p:nvPr/>
          </p:nvSpPr>
          <p:spPr>
            <a:xfrm>
              <a:off x="6096000" y="2061026"/>
              <a:ext cx="31117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rgbClr val="0068B7"/>
                  </a:solidFill>
                  <a:cs typeface="+mn-ea"/>
                  <a:sym typeface="+mn-lt"/>
                </a:rPr>
                <a:t>Webpack</a:t>
              </a:r>
              <a:r>
                <a:rPr lang="zh-CN" altLang="en-US" sz="2800" b="1" dirty="0">
                  <a:solidFill>
                    <a:srgbClr val="0068B7"/>
                  </a:solidFill>
                  <a:cs typeface="+mn-ea"/>
                  <a:sym typeface="+mn-lt"/>
                </a:rPr>
                <a:t>简介</a:t>
              </a:r>
              <a:r>
                <a:rPr lang="en-US" altLang="zh-CN" sz="2800" b="1" dirty="0">
                  <a:solidFill>
                    <a:srgbClr val="0068B7"/>
                  </a:solidFill>
                  <a:cs typeface="+mn-ea"/>
                  <a:sym typeface="+mn-lt"/>
                </a:rPr>
                <a:t>-</a:t>
              </a:r>
              <a:r>
                <a:rPr lang="zh-CN" altLang="en-US" sz="2800" b="1" dirty="0">
                  <a:solidFill>
                    <a:srgbClr val="0068B7"/>
                  </a:solidFill>
                  <a:cs typeface="+mn-ea"/>
                  <a:sym typeface="+mn-lt"/>
                </a:rPr>
                <a:t>特性</a:t>
              </a:r>
              <a:endParaRPr lang="zh-CN" altLang="en-US" sz="2800" b="1" dirty="0">
                <a:solidFill>
                  <a:srgbClr val="0068B7"/>
                </a:solidFill>
                <a:uFillTx/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2373E47-6733-CFBB-E259-945FF6A069EA}"/>
                </a:ext>
              </a:extLst>
            </p:cNvPr>
            <p:cNvSpPr txBox="1"/>
            <p:nvPr/>
          </p:nvSpPr>
          <p:spPr>
            <a:xfrm>
              <a:off x="6096000" y="24827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Introduction Of Webpack</a:t>
              </a:r>
            </a:p>
          </p:txBody>
        </p:sp>
      </p:grpSp>
      <p:sp>
        <p:nvSpPr>
          <p:cNvPr id="6" name="任意多边形 47">
            <a:extLst>
              <a:ext uri="{FF2B5EF4-FFF2-40B4-BE49-F238E27FC236}">
                <a16:creationId xmlns:a16="http://schemas.microsoft.com/office/drawing/2014/main" id="{8CD3F56A-9045-B163-C15A-A3C836F898DE}"/>
              </a:ext>
            </a:extLst>
          </p:cNvPr>
          <p:cNvSpPr/>
          <p:nvPr/>
        </p:nvSpPr>
        <p:spPr>
          <a:xfrm rot="18900000" flipV="1">
            <a:off x="102033" y="854136"/>
            <a:ext cx="1257992" cy="771874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任意多边形 48">
            <a:extLst>
              <a:ext uri="{FF2B5EF4-FFF2-40B4-BE49-F238E27FC236}">
                <a16:creationId xmlns:a16="http://schemas.microsoft.com/office/drawing/2014/main" id="{C248AC5D-A688-1533-6F7E-CEC001BE41A8}"/>
              </a:ext>
            </a:extLst>
          </p:cNvPr>
          <p:cNvSpPr/>
          <p:nvPr/>
        </p:nvSpPr>
        <p:spPr>
          <a:xfrm rot="18900000" flipV="1">
            <a:off x="-102618" y="869139"/>
            <a:ext cx="926781" cy="721545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F2ECD123-B198-D533-B960-BAFCB8C8CD6E}"/>
              </a:ext>
            </a:extLst>
          </p:cNvPr>
          <p:cNvSpPr/>
          <p:nvPr/>
        </p:nvSpPr>
        <p:spPr bwMode="auto">
          <a:xfrm>
            <a:off x="1760970" y="3058981"/>
            <a:ext cx="1864647" cy="168092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68B7"/>
          </a:solidFill>
          <a:ln w="9525" cap="flat">
            <a:noFill/>
            <a:prstDash val="solid"/>
            <a:miter lim="800000"/>
          </a:ln>
        </p:spPr>
        <p:txBody>
          <a:bodyPr vert="horz" wrap="square" lIns="115214" tIns="57607" rIns="115214" bIns="57607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CE853472-4777-11C2-BF1F-52BB7435F6DA}"/>
              </a:ext>
            </a:extLst>
          </p:cNvPr>
          <p:cNvSpPr txBox="1"/>
          <p:nvPr/>
        </p:nvSpPr>
        <p:spPr>
          <a:xfrm>
            <a:off x="2120789" y="3630140"/>
            <a:ext cx="1145007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</a:defRPr>
            </a:lvl1pPr>
          </a:lstStyle>
          <a:p>
            <a:pPr algn="ctr"/>
            <a:r>
              <a:rPr lang="zh-CN" altLang="en-US" sz="3500" b="1" dirty="0">
                <a:latin typeface="+mn-lt"/>
                <a:ea typeface="+mn-ea"/>
                <a:cs typeface="+mn-ea"/>
                <a:sym typeface="+mn-lt"/>
              </a:rPr>
              <a:t>特性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C07B28B0-4F9F-014C-A814-DAF92EEA9449}"/>
              </a:ext>
            </a:extLst>
          </p:cNvPr>
          <p:cNvSpPr/>
          <p:nvPr/>
        </p:nvSpPr>
        <p:spPr>
          <a:xfrm>
            <a:off x="4874259" y="2639213"/>
            <a:ext cx="6031984" cy="441960"/>
          </a:xfrm>
          <a:prstGeom prst="roundRect">
            <a:avLst>
              <a:gd name="adj" fmla="val 20638"/>
            </a:avLst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5D46C88F-31E0-490A-57E7-54B7D8ED448F}"/>
              </a:ext>
            </a:extLst>
          </p:cNvPr>
          <p:cNvSpPr/>
          <p:nvPr/>
        </p:nvSpPr>
        <p:spPr bwMode="auto">
          <a:xfrm>
            <a:off x="3827780" y="1746885"/>
            <a:ext cx="756920" cy="4305935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rgbClr val="0068B7"/>
          </a:solidFill>
          <a:ln>
            <a:noFill/>
          </a:ln>
        </p:spPr>
        <p:txBody>
          <a:bodyPr vert="horz" wrap="square" lIns="115214" tIns="57607" rIns="115214" bIns="57607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4109ACCC-0CDE-CD3C-6380-86947EF0CAC0}"/>
              </a:ext>
            </a:extLst>
          </p:cNvPr>
          <p:cNvSpPr/>
          <p:nvPr/>
        </p:nvSpPr>
        <p:spPr>
          <a:xfrm>
            <a:off x="4903707" y="4682221"/>
            <a:ext cx="6057997" cy="447675"/>
          </a:xfrm>
          <a:prstGeom prst="roundRect">
            <a:avLst>
              <a:gd name="adj" fmla="val 2527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AE50BD98-5BBE-3A96-3A98-6E9409B89C34}"/>
              </a:ext>
            </a:extLst>
          </p:cNvPr>
          <p:cNvSpPr/>
          <p:nvPr/>
        </p:nvSpPr>
        <p:spPr>
          <a:xfrm>
            <a:off x="4886582" y="1583788"/>
            <a:ext cx="6019661" cy="474980"/>
          </a:xfrm>
          <a:prstGeom prst="roundRect">
            <a:avLst>
              <a:gd name="adj" fmla="val 2682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C5CAF9E2-C25C-F49E-E89C-462188AC1F46}"/>
              </a:ext>
            </a:extLst>
          </p:cNvPr>
          <p:cNvSpPr txBox="1"/>
          <p:nvPr/>
        </p:nvSpPr>
        <p:spPr>
          <a:xfrm>
            <a:off x="6221460" y="2668386"/>
            <a:ext cx="34417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18" charset="-122"/>
                <a:ea typeface="微软雅黑" panose="020B0503020204020204" pitchFamily="18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只能识别</a:t>
            </a:r>
            <a:r>
              <a:rPr lang="en-US" altLang="zh-CN" sz="20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js</a:t>
            </a:r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sz="20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json</a:t>
            </a:r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文件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9D857F47-E7F3-D1EE-FFED-128E9C9B775E}"/>
              </a:ext>
            </a:extLst>
          </p:cNvPr>
          <p:cNvSpPr txBox="1"/>
          <p:nvPr/>
        </p:nvSpPr>
        <p:spPr>
          <a:xfrm>
            <a:off x="4965183" y="3693078"/>
            <a:ext cx="5802496" cy="3452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18" charset="-122"/>
                <a:ea typeface="微软雅黑" panose="020B0503020204020204" pitchFamily="18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需要使用</a:t>
            </a:r>
            <a:r>
              <a:rPr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loader</a:t>
            </a:r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loader</a:t>
            </a:r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使其识别其他类型的文件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236ADCD8-5685-7765-B12B-4AAB5DF4F742}"/>
              </a:ext>
            </a:extLst>
          </p:cNvPr>
          <p:cNvSpPr txBox="1"/>
          <p:nvPr/>
        </p:nvSpPr>
        <p:spPr>
          <a:xfrm>
            <a:off x="4981812" y="4739910"/>
            <a:ext cx="5979893" cy="3452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18" charset="-122"/>
                <a:ea typeface="微软雅黑" panose="020B0503020204020204" pitchFamily="18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支持所有符合</a:t>
            </a:r>
            <a:r>
              <a:rPr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ES5</a:t>
            </a:r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标准的浏览器（不支持</a:t>
            </a:r>
            <a:r>
              <a:rPr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IE8</a:t>
            </a:r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以下版本）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6A95F67E-0F24-CAE0-1C3E-67586FAD3120}"/>
              </a:ext>
            </a:extLst>
          </p:cNvPr>
          <p:cNvSpPr txBox="1"/>
          <p:nvPr/>
        </p:nvSpPr>
        <p:spPr>
          <a:xfrm>
            <a:off x="5319781" y="1639569"/>
            <a:ext cx="5245059" cy="3379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18" charset="-122"/>
                <a:ea typeface="微软雅黑" panose="020B0503020204020204" pitchFamily="18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kumimoji="1" lang="zh-CN" altLang="en-US" sz="2000" dirty="0">
                <a:solidFill>
                  <a:schemeClr val="bg1"/>
                </a:solidFill>
              </a:rPr>
              <a:t>核心：模块捆绑（</a:t>
            </a:r>
            <a:r>
              <a:rPr kumimoji="1" lang="en-US" altLang="zh-CN" sz="2000" dirty="0">
                <a:solidFill>
                  <a:schemeClr val="bg1"/>
                </a:solidFill>
              </a:rPr>
              <a:t>module bundling</a:t>
            </a:r>
            <a:r>
              <a:rPr kumimoji="1" lang="zh-CN" altLang="en-US" sz="20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1" name="圆角矩形 7">
            <a:extLst>
              <a:ext uri="{FF2B5EF4-FFF2-40B4-BE49-F238E27FC236}">
                <a16:creationId xmlns:a16="http://schemas.microsoft.com/office/drawing/2014/main" id="{28755375-2BCA-2135-2B2A-3B7C4F55FEAF}"/>
              </a:ext>
            </a:extLst>
          </p:cNvPr>
          <p:cNvSpPr/>
          <p:nvPr/>
        </p:nvSpPr>
        <p:spPr>
          <a:xfrm>
            <a:off x="4886582" y="5706430"/>
            <a:ext cx="6031348" cy="449580"/>
          </a:xfrm>
          <a:prstGeom prst="roundRect">
            <a:avLst>
              <a:gd name="adj" fmla="val 2682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B51764FE-F86E-208B-C174-7BF3E1040EA5}"/>
              </a:ext>
            </a:extLst>
          </p:cNvPr>
          <p:cNvSpPr txBox="1"/>
          <p:nvPr/>
        </p:nvSpPr>
        <p:spPr>
          <a:xfrm>
            <a:off x="6033007" y="5735099"/>
            <a:ext cx="3664585" cy="3452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18" charset="-122"/>
                <a:ea typeface="微软雅黑" panose="020B0503020204020204" pitchFamily="18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Code Splitting </a:t>
            </a:r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实现按需加载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B9B23D6-A55B-5417-3C9A-C7F9FD2E2323}"/>
              </a:ext>
            </a:extLst>
          </p:cNvPr>
          <p:cNvSpPr txBox="1"/>
          <p:nvPr/>
        </p:nvSpPr>
        <p:spPr>
          <a:xfrm>
            <a:off x="11026425" y="38169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781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6E82A5A-E79F-CF36-301C-EA59887A9C83}"/>
              </a:ext>
            </a:extLst>
          </p:cNvPr>
          <p:cNvGrpSpPr/>
          <p:nvPr/>
        </p:nvGrpSpPr>
        <p:grpSpPr>
          <a:xfrm>
            <a:off x="1740503" y="806199"/>
            <a:ext cx="5061857" cy="698750"/>
            <a:chOff x="6096000" y="2061026"/>
            <a:chExt cx="5061857" cy="69875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187BC20-9BA8-42CA-6BAF-1105E9B22027}"/>
                </a:ext>
              </a:extLst>
            </p:cNvPr>
            <p:cNvSpPr txBox="1"/>
            <p:nvPr/>
          </p:nvSpPr>
          <p:spPr>
            <a:xfrm>
              <a:off x="6096000" y="2061026"/>
              <a:ext cx="31117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rgbClr val="0068B7"/>
                  </a:solidFill>
                  <a:cs typeface="+mn-ea"/>
                  <a:sym typeface="+mn-lt"/>
                </a:rPr>
                <a:t>Webpack</a:t>
              </a:r>
              <a:r>
                <a:rPr lang="zh-CN" altLang="en-US" sz="2800" b="1" dirty="0">
                  <a:solidFill>
                    <a:srgbClr val="0068B7"/>
                  </a:solidFill>
                  <a:cs typeface="+mn-ea"/>
                  <a:sym typeface="+mn-lt"/>
                </a:rPr>
                <a:t>简介</a:t>
              </a:r>
              <a:r>
                <a:rPr lang="en-US" altLang="zh-CN" sz="2800" b="1" dirty="0">
                  <a:solidFill>
                    <a:srgbClr val="0068B7"/>
                  </a:solidFill>
                  <a:cs typeface="+mn-ea"/>
                  <a:sym typeface="+mn-lt"/>
                </a:rPr>
                <a:t>-</a:t>
              </a:r>
              <a:r>
                <a:rPr lang="zh-CN" altLang="en-US" sz="2800" b="1" dirty="0">
                  <a:solidFill>
                    <a:srgbClr val="0068B7"/>
                  </a:solidFill>
                  <a:cs typeface="+mn-ea"/>
                  <a:sym typeface="+mn-lt"/>
                </a:rPr>
                <a:t>特性</a:t>
              </a:r>
              <a:endParaRPr lang="zh-CN" altLang="en-US" sz="2800" b="1" dirty="0">
                <a:solidFill>
                  <a:srgbClr val="0068B7"/>
                </a:solidFill>
                <a:uFillTx/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81C5421-75B1-9461-93DC-F69EDE7C2BCC}"/>
                </a:ext>
              </a:extLst>
            </p:cNvPr>
            <p:cNvSpPr txBox="1"/>
            <p:nvPr/>
          </p:nvSpPr>
          <p:spPr>
            <a:xfrm>
              <a:off x="6096000" y="24827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Introduction Of Webpack</a:t>
              </a:r>
            </a:p>
          </p:txBody>
        </p:sp>
      </p:grpSp>
      <p:sp>
        <p:nvSpPr>
          <p:cNvPr id="5" name="任意多边形 47">
            <a:extLst>
              <a:ext uri="{FF2B5EF4-FFF2-40B4-BE49-F238E27FC236}">
                <a16:creationId xmlns:a16="http://schemas.microsoft.com/office/drawing/2014/main" id="{BE2F96D2-E87F-B173-B385-68DE976C3FA5}"/>
              </a:ext>
            </a:extLst>
          </p:cNvPr>
          <p:cNvSpPr/>
          <p:nvPr/>
        </p:nvSpPr>
        <p:spPr>
          <a:xfrm rot="18900000" flipV="1">
            <a:off x="102033" y="854136"/>
            <a:ext cx="1257992" cy="771874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任意多边形 48">
            <a:extLst>
              <a:ext uri="{FF2B5EF4-FFF2-40B4-BE49-F238E27FC236}">
                <a16:creationId xmlns:a16="http://schemas.microsoft.com/office/drawing/2014/main" id="{A94EA6AA-FE3F-AA7F-69C5-B5CC05600EC1}"/>
              </a:ext>
            </a:extLst>
          </p:cNvPr>
          <p:cNvSpPr/>
          <p:nvPr/>
        </p:nvSpPr>
        <p:spPr>
          <a:xfrm rot="18900000" flipV="1">
            <a:off x="-102618" y="869139"/>
            <a:ext cx="926781" cy="721545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DB8569-D697-0D9D-5E6E-17D33645AB40}"/>
              </a:ext>
            </a:extLst>
          </p:cNvPr>
          <p:cNvSpPr txBox="1"/>
          <p:nvPr/>
        </p:nvSpPr>
        <p:spPr>
          <a:xfrm>
            <a:off x="1740503" y="1812683"/>
            <a:ext cx="91921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4F4F4F"/>
                </a:solidFill>
                <a:latin typeface="+mn-ea"/>
              </a:rPr>
              <a:t>什么是</a:t>
            </a:r>
            <a:r>
              <a:rPr lang="en-US" altLang="zh-CN" b="1" dirty="0">
                <a:solidFill>
                  <a:srgbClr val="4F4F4F"/>
                </a:solidFill>
                <a:latin typeface="+mn-ea"/>
              </a:rPr>
              <a:t>module building</a:t>
            </a:r>
            <a:r>
              <a:rPr lang="en" altLang="zh-CN" b="1" dirty="0">
                <a:solidFill>
                  <a:srgbClr val="4F4F4F"/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代码模块可能会具有自身的依赖关系，使用模块捆绑组织依赖关系，使各种模块依赖可以按照顺序的执行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b="1" i="0" dirty="0">
              <a:solidFill>
                <a:srgbClr val="4F4F4F"/>
              </a:solidFill>
              <a:effectLst/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b="1" i="0" dirty="0">
                <a:solidFill>
                  <a:srgbClr val="4F4F4F"/>
                </a:solidFill>
                <a:effectLst/>
                <a:latin typeface="+mn-ea"/>
              </a:rPr>
              <a:t>什么是</a:t>
            </a:r>
            <a:r>
              <a:rPr lang="en" altLang="zh-CN" b="1" i="0" dirty="0">
                <a:solidFill>
                  <a:srgbClr val="4F4F4F"/>
                </a:solidFill>
                <a:effectLst/>
                <a:latin typeface="+mn-ea"/>
              </a:rPr>
              <a:t>Code Splitting?</a:t>
            </a:r>
          </a:p>
          <a:p>
            <a:pPr algn="l">
              <a:lnSpc>
                <a:spcPct val="150000"/>
              </a:lnSpc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在最开始使用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Webpack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的时候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都是将所有的</a:t>
            </a:r>
            <a:r>
              <a:rPr lang="en" altLang="zh-CN" b="0" i="0" dirty="0" err="1">
                <a:solidFill>
                  <a:srgbClr val="4D4D4D"/>
                </a:solidFill>
                <a:effectLst/>
                <a:latin typeface="-apple-system"/>
              </a:rPr>
              <a:t>js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代码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全部打包到一个</a:t>
            </a:r>
            <a:r>
              <a:rPr lang="en" altLang="zh-CN" b="0" i="0" dirty="0" err="1">
                <a:solidFill>
                  <a:srgbClr val="4D4D4D"/>
                </a:solidFill>
                <a:effectLst/>
                <a:latin typeface="-apple-system"/>
              </a:rPr>
              <a:t>js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文件中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，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但是在大型项目中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这个文件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可能过大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导致页面加载时间过长；这个时候就需要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code splitting, code splitting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就是将文件分割成块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chunk),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我们可以定义一些分割点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split point),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根据这些分割点对文件进行分块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并实现按需加载。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</a:pP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9967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任意多边形 1">
            <a:extLst>
              <a:ext uri="{FF2B5EF4-FFF2-40B4-BE49-F238E27FC236}">
                <a16:creationId xmlns:a16="http://schemas.microsoft.com/office/drawing/2014/main" id="{AED61C55-F354-0054-CFD9-C862F6FDA00C}"/>
              </a:ext>
            </a:extLst>
          </p:cNvPr>
          <p:cNvSpPr/>
          <p:nvPr/>
        </p:nvSpPr>
        <p:spPr>
          <a:xfrm rot="2700000">
            <a:off x="5485130" y="2060575"/>
            <a:ext cx="1028700" cy="1033780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任意多边形 19">
            <a:extLst>
              <a:ext uri="{FF2B5EF4-FFF2-40B4-BE49-F238E27FC236}">
                <a16:creationId xmlns:a16="http://schemas.microsoft.com/office/drawing/2014/main" id="{991EFFF4-A8F7-E023-E1F2-5D0F9606DE5E}"/>
              </a:ext>
            </a:extLst>
          </p:cNvPr>
          <p:cNvSpPr/>
          <p:nvPr/>
        </p:nvSpPr>
        <p:spPr>
          <a:xfrm rot="2700000">
            <a:off x="-1884680" y="980440"/>
            <a:ext cx="5701665" cy="5669280"/>
          </a:xfrm>
          <a:custGeom>
            <a:avLst/>
            <a:gdLst>
              <a:gd name="connsiteX0" fmla="*/ 0 w 6410492"/>
              <a:gd name="connsiteY0" fmla="*/ 1578016 h 6427355"/>
              <a:gd name="connsiteX1" fmla="*/ 1146670 w 6410492"/>
              <a:gd name="connsiteY1" fmla="*/ 431345 h 6427355"/>
              <a:gd name="connsiteX2" fmla="*/ 1146671 w 6410492"/>
              <a:gd name="connsiteY2" fmla="*/ 431345 h 6427355"/>
              <a:gd name="connsiteX3" fmla="*/ 1578016 w 6410492"/>
              <a:gd name="connsiteY3" fmla="*/ 0 h 6427355"/>
              <a:gd name="connsiteX4" fmla="*/ 5764900 w 6410492"/>
              <a:gd name="connsiteY4" fmla="*/ 0 h 6427355"/>
              <a:gd name="connsiteX5" fmla="*/ 6410492 w 6410492"/>
              <a:gd name="connsiteY5" fmla="*/ 645592 h 6427355"/>
              <a:gd name="connsiteX6" fmla="*/ 6410491 w 6410492"/>
              <a:gd name="connsiteY6" fmla="*/ 4866202 h 6427355"/>
              <a:gd name="connsiteX7" fmla="*/ 4849339 w 6410492"/>
              <a:gd name="connsiteY7" fmla="*/ 6427355 h 6427355"/>
              <a:gd name="connsiteX8" fmla="*/ 4238944 w 6410492"/>
              <a:gd name="connsiteY8" fmla="*/ 5816960 h 6427355"/>
              <a:gd name="connsiteX9" fmla="*/ 4238943 w 6410492"/>
              <a:gd name="connsiteY9" fmla="*/ 2171546 h 6427355"/>
              <a:gd name="connsiteX10" fmla="*/ 593530 w 6410492"/>
              <a:gd name="connsiteY10" fmla="*/ 2171546 h 642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10492" h="6427355">
                <a:moveTo>
                  <a:pt x="0" y="1578016"/>
                </a:moveTo>
                <a:lnTo>
                  <a:pt x="1146670" y="431345"/>
                </a:lnTo>
                <a:lnTo>
                  <a:pt x="1146671" y="431345"/>
                </a:lnTo>
                <a:lnTo>
                  <a:pt x="1578016" y="0"/>
                </a:lnTo>
                <a:lnTo>
                  <a:pt x="5764900" y="0"/>
                </a:lnTo>
                <a:cubicBezTo>
                  <a:pt x="6121450" y="0"/>
                  <a:pt x="6410492" y="289042"/>
                  <a:pt x="6410492" y="645592"/>
                </a:cubicBezTo>
                <a:lnTo>
                  <a:pt x="6410491" y="4866202"/>
                </a:lnTo>
                <a:lnTo>
                  <a:pt x="4849339" y="6427355"/>
                </a:lnTo>
                <a:lnTo>
                  <a:pt x="4238944" y="5816960"/>
                </a:lnTo>
                <a:lnTo>
                  <a:pt x="4238943" y="2171546"/>
                </a:lnTo>
                <a:lnTo>
                  <a:pt x="593530" y="2171546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任意多边形 6">
            <a:extLst>
              <a:ext uri="{FF2B5EF4-FFF2-40B4-BE49-F238E27FC236}">
                <a16:creationId xmlns:a16="http://schemas.microsoft.com/office/drawing/2014/main" id="{2E5293FE-0F97-4A15-1AF6-4674163A8AD3}"/>
              </a:ext>
            </a:extLst>
          </p:cNvPr>
          <p:cNvSpPr/>
          <p:nvPr/>
        </p:nvSpPr>
        <p:spPr>
          <a:xfrm rot="2700000">
            <a:off x="2183130" y="730885"/>
            <a:ext cx="3211195" cy="3331210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任意多边形 7">
            <a:extLst>
              <a:ext uri="{FF2B5EF4-FFF2-40B4-BE49-F238E27FC236}">
                <a16:creationId xmlns:a16="http://schemas.microsoft.com/office/drawing/2014/main" id="{70C6BAC9-251A-1EC2-9507-366449770163}"/>
              </a:ext>
            </a:extLst>
          </p:cNvPr>
          <p:cNvSpPr/>
          <p:nvPr/>
        </p:nvSpPr>
        <p:spPr>
          <a:xfrm rot="18900000" flipH="1">
            <a:off x="11525885" y="5786755"/>
            <a:ext cx="1174115" cy="953135"/>
          </a:xfrm>
          <a:custGeom>
            <a:avLst/>
            <a:gdLst>
              <a:gd name="connsiteX0" fmla="*/ 1038 w 1174416"/>
              <a:gd name="connsiteY0" fmla="*/ 0 h 953193"/>
              <a:gd name="connsiteX1" fmla="*/ 0 w 1174416"/>
              <a:gd name="connsiteY1" fmla="*/ 1038 h 953193"/>
              <a:gd name="connsiteX2" fmla="*/ 441710 w 1174416"/>
              <a:gd name="connsiteY2" fmla="*/ 442748 h 953193"/>
              <a:gd name="connsiteX3" fmla="*/ 731667 w 1174416"/>
              <a:gd name="connsiteY3" fmla="*/ 442748 h 953193"/>
              <a:gd name="connsiteX4" fmla="*/ 731667 w 1174416"/>
              <a:gd name="connsiteY4" fmla="*/ 732705 h 953193"/>
              <a:gd name="connsiteX5" fmla="*/ 952155 w 1174416"/>
              <a:gd name="connsiteY5" fmla="*/ 953193 h 953193"/>
              <a:gd name="connsiteX6" fmla="*/ 1174416 w 1174416"/>
              <a:gd name="connsiteY6" fmla="*/ 730932 h 953193"/>
              <a:gd name="connsiteX7" fmla="*/ 1174416 w 1174416"/>
              <a:gd name="connsiteY7" fmla="*/ 148239 h 953193"/>
              <a:gd name="connsiteX8" fmla="*/ 1026178 w 1174416"/>
              <a:gd name="connsiteY8" fmla="*/ 0 h 9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416" h="953193">
                <a:moveTo>
                  <a:pt x="1038" y="0"/>
                </a:moveTo>
                <a:lnTo>
                  <a:pt x="0" y="1038"/>
                </a:lnTo>
                <a:lnTo>
                  <a:pt x="441710" y="442748"/>
                </a:lnTo>
                <a:lnTo>
                  <a:pt x="731667" y="442748"/>
                </a:lnTo>
                <a:lnTo>
                  <a:pt x="731667" y="732705"/>
                </a:lnTo>
                <a:lnTo>
                  <a:pt x="952155" y="953193"/>
                </a:lnTo>
                <a:lnTo>
                  <a:pt x="1174416" y="730932"/>
                </a:lnTo>
                <a:lnTo>
                  <a:pt x="1174416" y="148239"/>
                </a:lnTo>
                <a:cubicBezTo>
                  <a:pt x="1174416" y="66369"/>
                  <a:pt x="1108048" y="0"/>
                  <a:pt x="1026178" y="0"/>
                </a:cubicBez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500EFC-774E-712B-B4A3-DA40475AF75C}"/>
              </a:ext>
            </a:extLst>
          </p:cNvPr>
          <p:cNvSpPr txBox="1"/>
          <p:nvPr/>
        </p:nvSpPr>
        <p:spPr>
          <a:xfrm>
            <a:off x="6148705" y="3328670"/>
            <a:ext cx="261556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dirty="0">
                <a:solidFill>
                  <a:schemeClr val="accent1"/>
                </a:solidFill>
                <a:cs typeface="+mn-ea"/>
                <a:sym typeface="+mn-lt"/>
              </a:rPr>
              <a:t>PART 02</a:t>
            </a:r>
            <a:endParaRPr lang="zh-CN" altLang="en-US" sz="4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152E00-5167-9A0C-928E-FC81B4E5082F}"/>
              </a:ext>
            </a:extLst>
          </p:cNvPr>
          <p:cNvSpPr txBox="1"/>
          <p:nvPr/>
        </p:nvSpPr>
        <p:spPr>
          <a:xfrm>
            <a:off x="6110605" y="4131945"/>
            <a:ext cx="452093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3"/>
                </a:solidFill>
                <a:cs typeface="+mn-ea"/>
                <a:sym typeface="+mn-lt"/>
              </a:rPr>
              <a:t>Webpack</a:t>
            </a:r>
            <a:r>
              <a:rPr lang="zh-CN" altLang="en-US" sz="4000" b="1" dirty="0">
                <a:solidFill>
                  <a:schemeClr val="accent3"/>
                </a:solidFill>
                <a:cs typeface="+mn-ea"/>
                <a:sym typeface="+mn-lt"/>
              </a:rPr>
              <a:t>核心概念</a:t>
            </a:r>
          </a:p>
        </p:txBody>
      </p:sp>
      <p:sp>
        <p:nvSpPr>
          <p:cNvPr id="8" name="任意多边形 21">
            <a:extLst>
              <a:ext uri="{FF2B5EF4-FFF2-40B4-BE49-F238E27FC236}">
                <a16:creationId xmlns:a16="http://schemas.microsoft.com/office/drawing/2014/main" id="{4E91A327-1CA3-1C3C-15E9-8D127DCEBB6F}"/>
              </a:ext>
            </a:extLst>
          </p:cNvPr>
          <p:cNvSpPr/>
          <p:nvPr/>
        </p:nvSpPr>
        <p:spPr>
          <a:xfrm rot="2700000">
            <a:off x="9435465" y="912495"/>
            <a:ext cx="1461135" cy="146875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任意多边形 22">
            <a:extLst>
              <a:ext uri="{FF2B5EF4-FFF2-40B4-BE49-F238E27FC236}">
                <a16:creationId xmlns:a16="http://schemas.microsoft.com/office/drawing/2014/main" id="{0D0D4732-EBA9-729B-CC61-79846CC3DC94}"/>
              </a:ext>
            </a:extLst>
          </p:cNvPr>
          <p:cNvSpPr/>
          <p:nvPr/>
        </p:nvSpPr>
        <p:spPr>
          <a:xfrm rot="2700000">
            <a:off x="10767060" y="5635625"/>
            <a:ext cx="602615" cy="605790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93850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BkMmFlMWYyZDU5YmI0ZWY3MzZiNTQxYzU5ZjkwZGMifQ==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22126</TotalTime>
  <Words>1105</Words>
  <Application>Microsoft Macintosh PowerPoint</Application>
  <PresentationFormat>宽屏</PresentationFormat>
  <Paragraphs>141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-apple-system</vt:lpstr>
      <vt:lpstr>微软雅黑</vt:lpstr>
      <vt:lpstr>微软雅黑</vt:lpstr>
      <vt:lpstr>Myriad Pro</vt:lpstr>
      <vt:lpstr>Arial</vt:lpstr>
      <vt:lpstr>Calibri</vt:lpstr>
      <vt:lpstr>Calibri Light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guanjiale</dc:creator>
  <cp:lastModifiedBy>王齐心的macbook</cp:lastModifiedBy>
  <cp:revision>152</cp:revision>
  <dcterms:created xsi:type="dcterms:W3CDTF">2022-04-28T02:01:00Z</dcterms:created>
  <dcterms:modified xsi:type="dcterms:W3CDTF">2024-04-18T02:47:34Z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A69814B71C784528A28B9CB308FE5223</vt:lpwstr>
  </property>
</Properties>
</file>