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0D7"/>
    <a:srgbClr val="1B5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114A0-211B-6DBD-BE59-21DEC209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F9C08-73EA-9D4C-E9D1-0D114A3DE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8AE7A-72D8-1CE5-FBA0-7DDEF4F1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E62B7-1681-790D-A7D9-CCBD08CE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E779D-F9B4-DCEA-BD7A-3ACAD090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5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9D8CC-0398-F90B-4ED9-4F31A43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869C8-1753-53DA-66FD-9B8C46EE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458AB-35C2-04A5-A698-6DAC509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CE905-AC46-5B17-F94D-70A4B00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659F2-042D-8469-5DE8-61D26949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5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FC8149-9188-FF73-9C12-8A3C7C0D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EC4AD-4FC5-42C5-F4E2-2EFE1094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D0D06-6BF8-400E-AE9B-FEE78467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31C8A-10A4-8789-7B5C-4295C0AF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FA686-175D-A84D-4335-05911AAE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A1EB-4493-E821-C3BD-5B53D684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34981-98C8-BD34-3D50-7837DEBE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C2857-955D-85A7-3BC3-E860257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8A8E3-012E-547C-671E-CF179CEB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1CFBD-E462-6F22-7BEA-0E3060A5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22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A6CAD-452C-DD50-5F0F-BE04CBF3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C0F01-E294-F8BA-66D4-48DB62A4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6DE79-5F2F-12DF-8452-A3617AE7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BBE2-0749-B5D0-226D-ED854597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55B15-944A-95AC-C81F-8F98ACDC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89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911E5-A64A-BC11-2A43-701DEB16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92DA-D38F-9DE9-2597-AE5575315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FA597-4202-AD6F-D750-BEA28932A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2ECD9-A7F9-E272-9CC6-6E151B4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6D197-D6EE-D93D-7EC2-E06C4D8F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C1BB6-80F1-A0B0-B207-AD812739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48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9EA8-8BCE-7FB9-8419-6E7C92E1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CA795-EAA5-A499-9E8B-EEB2B72D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B89A8-C842-A504-7200-F8208CC4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02F3F-533F-6F8F-2F8E-9B0109B6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55FE4F-BD92-F73B-E453-6E343D97A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010F6-375B-CD73-0CF1-CFF4DC66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493EA-EABD-8A8B-DA91-3E369673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1C6D24-5F63-899F-0871-629E6097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5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2FC94-FEDD-74AE-5D77-69AA90BB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083DA5-74B7-ADCD-7D96-0BD21C06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3EF5C2-9664-8ADB-094A-54E4CD2D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B0011-BF8B-4F14-040B-7C86D717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0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D41BB-EADC-C2FB-24DF-58CDDCEC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75212-C04E-7BE1-B54E-F599E7AE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A407E-EF0B-4E8D-6340-0B0FF30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51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14FE-976D-7DBB-1BE2-DCDF2B58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28258-7684-FA75-EB05-F357E1B4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D7573-A034-2A59-D635-D62897F2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002DC-F54F-6083-6248-51D2169F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EA7DA-8009-049E-00DA-CC0D3109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D7465-8730-8885-B30A-2570C58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8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F8EB-0778-B9F5-64E1-AB94F6A5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DA522-FD3B-0502-71B9-AA59E5675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67B4E-BF75-8E6E-E132-DBD320A2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36153-5522-B43F-B7C5-C936CFF4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935C-E6E9-1D74-D611-98FE0A8A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0A8D8-13A1-3345-51DC-2B496EC2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15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A82675-EE69-2D47-B599-4B767FF7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F5D09-9206-C6B2-6082-31912B69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FBB75-481A-A54A-2E57-0D79EBD7B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0F24-FFD1-8641-9463-14E4B120D212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ED8E5-5CBA-CABE-A640-F07BD87C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75A8E-0728-1C75-CD14-0BC2E51EF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4146-1E35-EB4B-96D1-665E99F6A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22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任意多边形 28">
            <a:extLst>
              <a:ext uri="{FF2B5EF4-FFF2-40B4-BE49-F238E27FC236}">
                <a16:creationId xmlns:a16="http://schemas.microsoft.com/office/drawing/2014/main" id="{8AC72215-F1D6-AD93-FFAF-2FB27242F292}"/>
              </a:ext>
            </a:extLst>
          </p:cNvPr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9A807-4E91-9805-8DCA-0C89E0D4B7AA}"/>
              </a:ext>
            </a:extLst>
          </p:cNvPr>
          <p:cNvSpPr txBox="1"/>
          <p:nvPr/>
        </p:nvSpPr>
        <p:spPr>
          <a:xfrm>
            <a:off x="611926" y="2145796"/>
            <a:ext cx="51812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0068B7"/>
                </a:solidFill>
                <a:cs typeface="+mn-ea"/>
                <a:sym typeface="+mn-lt"/>
              </a:rPr>
              <a:t>TECHNOLOGY</a:t>
            </a:r>
            <a:r>
              <a:rPr lang="en-US" altLang="zh-CN" sz="4000" b="1" dirty="0">
                <a:solidFill>
                  <a:srgbClr val="0068B7"/>
                </a:solidFill>
                <a:uFillTx/>
                <a:cs typeface="+mn-ea"/>
                <a:sym typeface="+mn-lt"/>
              </a:rPr>
              <a:t> SHARING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766BCE-B84E-0FB1-6BD7-E2F263281CBC}"/>
              </a:ext>
            </a:extLst>
          </p:cNvPr>
          <p:cNvSpPr txBox="1"/>
          <p:nvPr/>
        </p:nvSpPr>
        <p:spPr>
          <a:xfrm>
            <a:off x="619545" y="2804367"/>
            <a:ext cx="800808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Three.js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-WEBGL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入门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2B8555-F7BC-F7A4-B931-74D2B5DBF37B}"/>
              </a:ext>
            </a:extLst>
          </p:cNvPr>
          <p:cNvGrpSpPr/>
          <p:nvPr/>
        </p:nvGrpSpPr>
        <p:grpSpPr>
          <a:xfrm>
            <a:off x="619546" y="3922534"/>
            <a:ext cx="4119008" cy="563628"/>
            <a:chOff x="1244535" y="3522133"/>
            <a:chExt cx="2688013" cy="523220"/>
          </a:xfrm>
          <a:solidFill>
            <a:srgbClr val="0068B7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A622F93-B4BB-70CE-7798-302CCE6C8ADC}"/>
                </a:ext>
              </a:extLst>
            </p:cNvPr>
            <p:cNvSpPr/>
            <p:nvPr/>
          </p:nvSpPr>
          <p:spPr>
            <a:xfrm>
              <a:off x="1244535" y="3522133"/>
              <a:ext cx="2688013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73E3FF0-5CC0-C133-8E31-41D66242F241}"/>
                </a:ext>
              </a:extLst>
            </p:cNvPr>
            <p:cNvSpPr txBox="1"/>
            <p:nvPr/>
          </p:nvSpPr>
          <p:spPr>
            <a:xfrm>
              <a:off x="1255198" y="3596903"/>
              <a:ext cx="1336245" cy="342853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PPT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：</a:t>
              </a:r>
              <a:r>
                <a:rPr lang="en-US" altLang="zh-CN" b="1" dirty="0" err="1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wqx</a:t>
              </a:r>
              <a:endParaRPr lang="en-US" altLang="zh-CN" b="1" dirty="0">
                <a:solidFill>
                  <a:srgbClr val="FFFFFF"/>
                </a:solidFill>
                <a:latin typeface="微软雅黑" panose="020B0503020204020204" pitchFamily="18" charset="-122"/>
                <a:sym typeface="+mn-lt"/>
              </a:endParaRPr>
            </a:p>
          </p:txBody>
        </p:sp>
      </p:grpSp>
      <p:sp>
        <p:nvSpPr>
          <p:cNvPr id="20" name="任意多边形 21">
            <a:extLst>
              <a:ext uri="{FF2B5EF4-FFF2-40B4-BE49-F238E27FC236}">
                <a16:creationId xmlns:a16="http://schemas.microsoft.com/office/drawing/2014/main" id="{7674093E-1D1B-9539-25AA-B7EA7C12295A}"/>
              </a:ext>
            </a:extLst>
          </p:cNvPr>
          <p:cNvSpPr/>
          <p:nvPr/>
        </p:nvSpPr>
        <p:spPr>
          <a:xfrm rot="2700000">
            <a:off x="6034401" y="2500723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任意多边形 19">
            <a:extLst>
              <a:ext uri="{FF2B5EF4-FFF2-40B4-BE49-F238E27FC236}">
                <a16:creationId xmlns:a16="http://schemas.microsoft.com/office/drawing/2014/main" id="{8A82B056-8E77-3EB3-46FC-AB11E87BDC73}"/>
              </a:ext>
            </a:extLst>
          </p:cNvPr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 29">
            <a:extLst>
              <a:ext uri="{FF2B5EF4-FFF2-40B4-BE49-F238E27FC236}">
                <a16:creationId xmlns:a16="http://schemas.microsoft.com/office/drawing/2014/main" id="{740A5249-7281-55C5-D736-6F944A71E17B}"/>
              </a:ext>
            </a:extLst>
          </p:cNvPr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2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9e5e9f80-f70a-4367-865a-f6aeb24cb493">
            <a:extLst>
              <a:ext uri="{FF2B5EF4-FFF2-40B4-BE49-F238E27FC236}">
                <a16:creationId xmlns:a16="http://schemas.microsoft.com/office/drawing/2014/main" id="{B6042D5D-5D81-A920-042C-F777C7463F16}"/>
              </a:ext>
            </a:extLst>
          </p:cNvPr>
          <p:cNvGrpSpPr>
            <a:grpSpLocks noChangeAspect="1"/>
          </p:cNvGrpSpPr>
          <p:nvPr/>
        </p:nvGrpSpPr>
        <p:grpSpPr>
          <a:xfrm>
            <a:off x="89563" y="2306042"/>
            <a:ext cx="7368552" cy="3467156"/>
            <a:chOff x="1618722" y="1340768"/>
            <a:chExt cx="8917980" cy="4196215"/>
          </a:xfrm>
        </p:grpSpPr>
        <p:grpSp>
          <p:nvGrpSpPr>
            <p:cNvPr id="3" name="Group 53">
              <a:extLst>
                <a:ext uri="{FF2B5EF4-FFF2-40B4-BE49-F238E27FC236}">
                  <a16:creationId xmlns:a16="http://schemas.microsoft.com/office/drawing/2014/main" id="{DEF551C7-E959-F866-DE7B-64FAC2E8B4C2}"/>
                </a:ext>
              </a:extLst>
            </p:cNvPr>
            <p:cNvGrpSpPr/>
            <p:nvPr/>
          </p:nvGrpSpPr>
          <p:grpSpPr>
            <a:xfrm>
              <a:off x="1715450" y="1718498"/>
              <a:ext cx="8737857" cy="3386874"/>
              <a:chOff x="-2130469" y="1991215"/>
              <a:chExt cx="8275491" cy="3386874"/>
            </a:xfrm>
          </p:grpSpPr>
          <p:cxnSp>
            <p:nvCxnSpPr>
              <p:cNvPr id="15" name="Straight Connector 94">
                <a:extLst>
                  <a:ext uri="{FF2B5EF4-FFF2-40B4-BE49-F238E27FC236}">
                    <a16:creationId xmlns:a16="http://schemas.microsoft.com/office/drawing/2014/main" id="{BD0E6173-7234-5FF5-38F2-31B43E3CE11F}"/>
                  </a:ext>
                </a:extLst>
              </p:cNvPr>
              <p:cNvCxnSpPr>
                <a:endCxn id="18" idx="0"/>
              </p:cNvCxnSpPr>
              <p:nvPr/>
            </p:nvCxnSpPr>
            <p:spPr>
              <a:xfrm>
                <a:off x="3320122" y="1991215"/>
                <a:ext cx="197819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95">
                <a:extLst>
                  <a:ext uri="{FF2B5EF4-FFF2-40B4-BE49-F238E27FC236}">
                    <a16:creationId xmlns:a16="http://schemas.microsoft.com/office/drawing/2014/main" id="{4965F56A-A4B3-46D3-C2EF-1CB38DFBA412}"/>
                  </a:ext>
                </a:extLst>
              </p:cNvPr>
              <p:cNvCxnSpPr>
                <a:stCxn id="19" idx="0"/>
              </p:cNvCxnSpPr>
              <p:nvPr/>
            </p:nvCxnSpPr>
            <p:spPr>
              <a:xfrm flipV="1">
                <a:off x="-1283761" y="3684651"/>
                <a:ext cx="657974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96">
                <a:extLst>
                  <a:ext uri="{FF2B5EF4-FFF2-40B4-BE49-F238E27FC236}">
                    <a16:creationId xmlns:a16="http://schemas.microsoft.com/office/drawing/2014/main" id="{B8177DAE-F70B-0C5D-A8A3-5D78660E6453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 flipV="1">
                <a:off x="-1267052" y="5377923"/>
                <a:ext cx="381349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97">
                <a:extLst>
                  <a:ext uri="{FF2B5EF4-FFF2-40B4-BE49-F238E27FC236}">
                    <a16:creationId xmlns:a16="http://schemas.microsoft.com/office/drawing/2014/main" id="{A9AA2F35-C531-F59B-E506-8F34B14746F6}"/>
                  </a:ext>
                </a:extLst>
              </p:cNvPr>
              <p:cNvSpPr/>
              <p:nvPr/>
            </p:nvSpPr>
            <p:spPr>
              <a:xfrm>
                <a:off x="4451606" y="1991215"/>
                <a:ext cx="1693416" cy="1693416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Arc 98">
                <a:extLst>
                  <a:ext uri="{FF2B5EF4-FFF2-40B4-BE49-F238E27FC236}">
                    <a16:creationId xmlns:a16="http://schemas.microsoft.com/office/drawing/2014/main" id="{3711A46F-9442-C95C-2B67-77555E567AE6}"/>
                  </a:ext>
                </a:extLst>
              </p:cNvPr>
              <p:cNvSpPr/>
              <p:nvPr/>
            </p:nvSpPr>
            <p:spPr>
              <a:xfrm flipH="1">
                <a:off x="-2130469" y="3684652"/>
                <a:ext cx="1693417" cy="1693437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Isosceles Triangle 64">
              <a:extLst>
                <a:ext uri="{FF2B5EF4-FFF2-40B4-BE49-F238E27FC236}">
                  <a16:creationId xmlns:a16="http://schemas.microsoft.com/office/drawing/2014/main" id="{6C62AB7D-544E-2C48-BFD0-E811048F586C}"/>
                </a:ext>
              </a:extLst>
            </p:cNvPr>
            <p:cNvSpPr/>
            <p:nvPr/>
          </p:nvSpPr>
          <p:spPr>
            <a:xfrm rot="5400000">
              <a:off x="8808761" y="1622102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Isosceles Triangle 65">
              <a:extLst>
                <a:ext uri="{FF2B5EF4-FFF2-40B4-BE49-F238E27FC236}">
                  <a16:creationId xmlns:a16="http://schemas.microsoft.com/office/drawing/2014/main" id="{6D9B96A7-E218-3499-89DF-8BA73CE55393}"/>
                </a:ext>
              </a:extLst>
            </p:cNvPr>
            <p:cNvSpPr/>
            <p:nvPr/>
          </p:nvSpPr>
          <p:spPr>
            <a:xfrm rot="16200000" flipH="1">
              <a:off x="6044619" y="3308472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Isosceles Triangle 66">
              <a:extLst>
                <a:ext uri="{FF2B5EF4-FFF2-40B4-BE49-F238E27FC236}">
                  <a16:creationId xmlns:a16="http://schemas.microsoft.com/office/drawing/2014/main" id="{595ABF46-0EB7-5F21-45F8-B5CCCF4A4F4B}"/>
                </a:ext>
              </a:extLst>
            </p:cNvPr>
            <p:cNvSpPr/>
            <p:nvPr/>
          </p:nvSpPr>
          <p:spPr>
            <a:xfrm rot="5400000">
              <a:off x="6044619" y="4999704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Isosceles Triangle 67">
              <a:extLst>
                <a:ext uri="{FF2B5EF4-FFF2-40B4-BE49-F238E27FC236}">
                  <a16:creationId xmlns:a16="http://schemas.microsoft.com/office/drawing/2014/main" id="{1F840791-C03B-4A8B-B2DF-9802CC6CE238}"/>
                </a:ext>
              </a:extLst>
            </p:cNvPr>
            <p:cNvSpPr/>
            <p:nvPr/>
          </p:nvSpPr>
          <p:spPr>
            <a:xfrm rot="10800000">
              <a:off x="10309871" y="2590831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Isosceles Triangle 68">
              <a:extLst>
                <a:ext uri="{FF2B5EF4-FFF2-40B4-BE49-F238E27FC236}">
                  <a16:creationId xmlns:a16="http://schemas.microsoft.com/office/drawing/2014/main" id="{AC79C26F-A38B-274E-E42B-AB6115B29CCF}"/>
                </a:ext>
              </a:extLst>
            </p:cNvPr>
            <p:cNvSpPr/>
            <p:nvPr/>
          </p:nvSpPr>
          <p:spPr>
            <a:xfrm rot="10800000">
              <a:off x="1618722" y="4406453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: Rounded Corners 54">
              <a:extLst>
                <a:ext uri="{FF2B5EF4-FFF2-40B4-BE49-F238E27FC236}">
                  <a16:creationId xmlns:a16="http://schemas.microsoft.com/office/drawing/2014/main" id="{F3F87B79-79F1-1F25-83F6-09B1B0852221}"/>
                </a:ext>
              </a:extLst>
            </p:cNvPr>
            <p:cNvSpPr/>
            <p:nvPr/>
          </p:nvSpPr>
          <p:spPr>
            <a:xfrm>
              <a:off x="4688982" y="1340768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rgbClr val="0068B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: Rounded Corners 100">
              <a:extLst>
                <a:ext uri="{FF2B5EF4-FFF2-40B4-BE49-F238E27FC236}">
                  <a16:creationId xmlns:a16="http://schemas.microsoft.com/office/drawing/2014/main" id="{623D02CE-A7A7-2A1B-1C27-0684957FAFEB}"/>
                </a:ext>
              </a:extLst>
            </p:cNvPr>
            <p:cNvSpPr/>
            <p:nvPr/>
          </p:nvSpPr>
          <p:spPr>
            <a:xfrm>
              <a:off x="2522008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rgbClr val="7ECEF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: Rounded Corners 103">
              <a:extLst>
                <a:ext uri="{FF2B5EF4-FFF2-40B4-BE49-F238E27FC236}">
                  <a16:creationId xmlns:a16="http://schemas.microsoft.com/office/drawing/2014/main" id="{4E8F6C2C-94A0-CDBB-D5BA-1B03F0BA4270}"/>
                </a:ext>
              </a:extLst>
            </p:cNvPr>
            <p:cNvSpPr/>
            <p:nvPr/>
          </p:nvSpPr>
          <p:spPr>
            <a:xfrm>
              <a:off x="2522008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: Rounded Corners 101">
              <a:extLst>
                <a:ext uri="{FF2B5EF4-FFF2-40B4-BE49-F238E27FC236}">
                  <a16:creationId xmlns:a16="http://schemas.microsoft.com/office/drawing/2014/main" id="{76CC55D1-CE2E-76AA-E4E8-D73FDEDF40A9}"/>
                </a:ext>
              </a:extLst>
            </p:cNvPr>
            <p:cNvSpPr/>
            <p:nvPr/>
          </p:nvSpPr>
          <p:spPr>
            <a:xfrm>
              <a:off x="6519751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: Rounded Corners 106">
              <a:extLst>
                <a:ext uri="{FF2B5EF4-FFF2-40B4-BE49-F238E27FC236}">
                  <a16:creationId xmlns:a16="http://schemas.microsoft.com/office/drawing/2014/main" id="{78F808CD-D319-C626-5F51-4DDDF3269AC6}"/>
                </a:ext>
              </a:extLst>
            </p:cNvPr>
            <p:cNvSpPr/>
            <p:nvPr/>
          </p:nvSpPr>
          <p:spPr>
            <a:xfrm>
              <a:off x="6519751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A5D8347-3F10-8257-E11B-02544B3A9EC0}"/>
              </a:ext>
            </a:extLst>
          </p:cNvPr>
          <p:cNvSpPr/>
          <p:nvPr/>
        </p:nvSpPr>
        <p:spPr>
          <a:xfrm>
            <a:off x="777195" y="3789369"/>
            <a:ext cx="2946094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图元装配：顶点装配成三角形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717C2B-AF4B-42A5-C662-FBFB1F243274}"/>
              </a:ext>
            </a:extLst>
          </p:cNvPr>
          <p:cNvSpPr/>
          <p:nvPr/>
        </p:nvSpPr>
        <p:spPr>
          <a:xfrm>
            <a:off x="4093043" y="3779585"/>
            <a:ext cx="2749407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顶点着色器：绘制顶点位置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423FF0-1816-C530-4BD2-54020B5293CB}"/>
              </a:ext>
            </a:extLst>
          </p:cNvPr>
          <p:cNvSpPr/>
          <p:nvPr/>
        </p:nvSpPr>
        <p:spPr>
          <a:xfrm>
            <a:off x="986361" y="5222540"/>
            <a:ext cx="252776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光栅化：像素填充三角形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045C18-EFED-F111-8840-0556AA5B663C}"/>
              </a:ext>
            </a:extLst>
          </p:cNvPr>
          <p:cNvSpPr/>
          <p:nvPr/>
        </p:nvSpPr>
        <p:spPr>
          <a:xfrm>
            <a:off x="4209852" y="5245965"/>
            <a:ext cx="2736354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片元着色器：颜色填充像素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D44501-1F1D-BF88-B230-D67D185ACD38}"/>
              </a:ext>
            </a:extLst>
          </p:cNvPr>
          <p:cNvSpPr/>
          <p:nvPr/>
        </p:nvSpPr>
        <p:spPr>
          <a:xfrm>
            <a:off x="2944169" y="2427525"/>
            <a:ext cx="2081287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提供数据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B04E1D-B7B8-5793-097A-949022D361C3}"/>
              </a:ext>
            </a:extLst>
          </p:cNvPr>
          <p:cNvGrpSpPr/>
          <p:nvPr/>
        </p:nvGrpSpPr>
        <p:grpSpPr>
          <a:xfrm>
            <a:off x="1740503" y="895099"/>
            <a:ext cx="7855035" cy="698750"/>
            <a:chOff x="6096000" y="2061026"/>
            <a:chExt cx="7855035" cy="69875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5B804D3-7BF9-D03C-0454-C4015BD92BCE}"/>
                </a:ext>
              </a:extLst>
            </p:cNvPr>
            <p:cNvSpPr txBox="1"/>
            <p:nvPr/>
          </p:nvSpPr>
          <p:spPr>
            <a:xfrm>
              <a:off x="6096000" y="2061026"/>
              <a:ext cx="785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Wingdings" panose="05000000000000000000" pitchFamily="2" charset="2"/>
                </a:rPr>
                <a:t>2D-&gt;3D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Wingdings" panose="05000000000000000000" pitchFamily="2" charset="2"/>
                </a:rPr>
                <a:t>过程：（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 GPU 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渲染过程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Wingdings" panose="05000000000000000000" pitchFamily="2" charset="2"/>
                </a:rPr>
                <a:t>，也称渲染管线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）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19A5DC3-6CAE-22FE-B49C-D9D0AE14845E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GPU RENDER PROCESS/WORKING PROCESS</a:t>
              </a:r>
            </a:p>
          </p:txBody>
        </p:sp>
      </p:grpSp>
      <p:sp>
        <p:nvSpPr>
          <p:cNvPr id="28" name="任意多边形 47">
            <a:extLst>
              <a:ext uri="{FF2B5EF4-FFF2-40B4-BE49-F238E27FC236}">
                <a16:creationId xmlns:a16="http://schemas.microsoft.com/office/drawing/2014/main" id="{51B1228F-2EBB-D96C-0D3D-B8599E324650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任意多边形 48">
            <a:extLst>
              <a:ext uri="{FF2B5EF4-FFF2-40B4-BE49-F238E27FC236}">
                <a16:creationId xmlns:a16="http://schemas.microsoft.com/office/drawing/2014/main" id="{F9FEFB22-8FF5-C87C-FCE3-5683851DF912}"/>
              </a:ext>
            </a:extLst>
          </p:cNvPr>
          <p:cNvSpPr/>
          <p:nvPr/>
        </p:nvSpPr>
        <p:spPr>
          <a:xfrm rot="18900000" flipV="1">
            <a:off x="-102618" y="87929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7719087-A989-19E9-67AE-757F0123E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15" y="1890674"/>
            <a:ext cx="4255894" cy="4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2">
            <a:extLst>
              <a:ext uri="{FF2B5EF4-FFF2-40B4-BE49-F238E27FC236}">
                <a16:creationId xmlns:a16="http://schemas.microsoft.com/office/drawing/2014/main" id="{EAE0530C-BC52-9D64-F914-13E5E9D60266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4">
            <a:extLst>
              <a:ext uri="{FF2B5EF4-FFF2-40B4-BE49-F238E27FC236}">
                <a16:creationId xmlns:a16="http://schemas.microsoft.com/office/drawing/2014/main" id="{C9337B93-A92B-A204-B130-3A11826FA7DF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2D4C0B-9B5E-C7AB-4497-E918BB5A2002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04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B32CDE-2596-1493-5FE1-4621BC18ADD6}"/>
              </a:ext>
            </a:extLst>
          </p:cNvPr>
          <p:cNvSpPr txBox="1"/>
          <p:nvPr/>
        </p:nvSpPr>
        <p:spPr>
          <a:xfrm>
            <a:off x="6110605" y="4131945"/>
            <a:ext cx="3903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代码层面</a:t>
            </a:r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278A0AF8-FAD8-7517-156C-9A3DEAE146FC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 22">
            <a:extLst>
              <a:ext uri="{FF2B5EF4-FFF2-40B4-BE49-F238E27FC236}">
                <a16:creationId xmlns:a16="http://schemas.microsoft.com/office/drawing/2014/main" id="{F07F716A-9EBA-6CE9-4CF8-1ED750417FB4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 19">
            <a:extLst>
              <a:ext uri="{FF2B5EF4-FFF2-40B4-BE49-F238E27FC236}">
                <a16:creationId xmlns:a16="http://schemas.microsoft.com/office/drawing/2014/main" id="{E76EA9E8-164F-DAFF-4C88-63E498333723}"/>
              </a:ext>
            </a:extLst>
          </p:cNvPr>
          <p:cNvSpPr/>
          <p:nvPr/>
        </p:nvSpPr>
        <p:spPr>
          <a:xfrm rot="2700000">
            <a:off x="-1922780" y="905510"/>
            <a:ext cx="5778500" cy="574611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6">
            <a:extLst>
              <a:ext uri="{FF2B5EF4-FFF2-40B4-BE49-F238E27FC236}">
                <a16:creationId xmlns:a16="http://schemas.microsoft.com/office/drawing/2014/main" id="{AFE71FD9-23CE-8A78-7DED-9137994CF181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83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29D514D-CB15-DE8C-2A12-2CB148299CB5}"/>
              </a:ext>
            </a:extLst>
          </p:cNvPr>
          <p:cNvSpPr/>
          <p:nvPr/>
        </p:nvSpPr>
        <p:spPr>
          <a:xfrm>
            <a:off x="3110842" y="2973562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0EA9F362-542A-12D8-090C-A14E46E6FA5F}"/>
              </a:ext>
            </a:extLst>
          </p:cNvPr>
          <p:cNvSpPr txBox="1"/>
          <p:nvPr/>
        </p:nvSpPr>
        <p:spPr>
          <a:xfrm>
            <a:off x="3437183" y="3212479"/>
            <a:ext cx="5745454" cy="31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创建对象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56FDEAC-CA20-394B-6E05-23969562D490}"/>
              </a:ext>
            </a:extLst>
          </p:cNvPr>
          <p:cNvSpPr/>
          <p:nvPr/>
        </p:nvSpPr>
        <p:spPr>
          <a:xfrm>
            <a:off x="3110842" y="4467511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B2ED6F8-609B-9739-03D7-6342B8F380CE}"/>
              </a:ext>
            </a:extLst>
          </p:cNvPr>
          <p:cNvSpPr txBox="1"/>
          <p:nvPr/>
        </p:nvSpPr>
        <p:spPr>
          <a:xfrm>
            <a:off x="3389032" y="4685641"/>
            <a:ext cx="57936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通过着色器程序设置属性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2EE8B5-BCE3-DA8E-66CB-20601FB56FFF}"/>
              </a:ext>
            </a:extLst>
          </p:cNvPr>
          <p:cNvGrpSpPr/>
          <p:nvPr/>
        </p:nvGrpSpPr>
        <p:grpSpPr>
          <a:xfrm>
            <a:off x="1740503" y="912879"/>
            <a:ext cx="5061857" cy="698750"/>
            <a:chOff x="6096000" y="2061026"/>
            <a:chExt cx="5061857" cy="698750"/>
          </a:xfrm>
        </p:grpSpPr>
        <p:sp>
          <p:nvSpPr>
            <p:cNvPr id="7" name="文本框 28">
              <a:extLst>
                <a:ext uri="{FF2B5EF4-FFF2-40B4-BE49-F238E27FC236}">
                  <a16:creationId xmlns:a16="http://schemas.microsoft.com/office/drawing/2014/main" id="{2249896B-6DC7-7414-0B2B-80D7FEA3291B}"/>
                </a:ext>
              </a:extLst>
            </p:cNvPr>
            <p:cNvSpPr txBox="1"/>
            <p:nvPr/>
          </p:nvSpPr>
          <p:spPr>
            <a:xfrm>
              <a:off x="6096000" y="206102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代码编写：</a:t>
              </a:r>
            </a:p>
          </p:txBody>
        </p:sp>
        <p:sp>
          <p:nvSpPr>
            <p:cNvPr id="8" name="文本框 29">
              <a:extLst>
                <a:ext uri="{FF2B5EF4-FFF2-40B4-BE49-F238E27FC236}">
                  <a16:creationId xmlns:a16="http://schemas.microsoft.com/office/drawing/2014/main" id="{79D846FA-A80B-413A-D094-C6F85A0FE2C7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CODING PROCESS</a:t>
              </a:r>
            </a:p>
          </p:txBody>
        </p:sp>
      </p:grpSp>
      <p:sp>
        <p:nvSpPr>
          <p:cNvPr id="9" name="任意多边形 47">
            <a:extLst>
              <a:ext uri="{FF2B5EF4-FFF2-40B4-BE49-F238E27FC236}">
                <a16:creationId xmlns:a16="http://schemas.microsoft.com/office/drawing/2014/main" id="{16D615E1-B547-5044-4010-C964C5C2C5DF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任意多边形 48">
            <a:extLst>
              <a:ext uri="{FF2B5EF4-FFF2-40B4-BE49-F238E27FC236}">
                <a16:creationId xmlns:a16="http://schemas.microsoft.com/office/drawing/2014/main" id="{D0572513-6EAE-6588-998A-4B02EF5305CC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242A22C-68FF-804D-AD2F-948CEE97BA37}"/>
              </a:ext>
            </a:extLst>
          </p:cNvPr>
          <p:cNvSpPr/>
          <p:nvPr/>
        </p:nvSpPr>
        <p:spPr>
          <a:xfrm>
            <a:off x="3110842" y="5985736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EDC67FF-4798-4D21-C922-215A0B86C1EF}"/>
              </a:ext>
            </a:extLst>
          </p:cNvPr>
          <p:cNvSpPr txBox="1"/>
          <p:nvPr/>
        </p:nvSpPr>
        <p:spPr>
          <a:xfrm>
            <a:off x="3437182" y="6202651"/>
            <a:ext cx="57454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模型对象渲染</a:t>
            </a:r>
          </a:p>
        </p:txBody>
      </p:sp>
      <p:sp>
        <p:nvSpPr>
          <p:cNvPr id="14" name="Freeform: Shape 32">
            <a:extLst>
              <a:ext uri="{FF2B5EF4-FFF2-40B4-BE49-F238E27FC236}">
                <a16:creationId xmlns:a16="http://schemas.microsoft.com/office/drawing/2014/main" id="{FE427E25-FB17-3A2C-A566-F46D75ACC71C}"/>
              </a:ext>
            </a:extLst>
          </p:cNvPr>
          <p:cNvSpPr/>
          <p:nvPr/>
        </p:nvSpPr>
        <p:spPr bwMode="auto">
          <a:xfrm rot="10800000">
            <a:off x="5870870" y="5510620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Freeform: Shape 32">
            <a:extLst>
              <a:ext uri="{FF2B5EF4-FFF2-40B4-BE49-F238E27FC236}">
                <a16:creationId xmlns:a16="http://schemas.microsoft.com/office/drawing/2014/main" id="{4C8D9FCB-28DE-4EE9-7557-4746BCC00CC4}"/>
              </a:ext>
            </a:extLst>
          </p:cNvPr>
          <p:cNvSpPr/>
          <p:nvPr/>
        </p:nvSpPr>
        <p:spPr bwMode="auto">
          <a:xfrm rot="10800000">
            <a:off x="5870869" y="4026363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800BBC2-57A5-3FB2-ABB9-93F3E1992B7C}"/>
              </a:ext>
            </a:extLst>
          </p:cNvPr>
          <p:cNvSpPr/>
          <p:nvPr/>
        </p:nvSpPr>
        <p:spPr>
          <a:xfrm>
            <a:off x="3110842" y="1451173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0D1881D5-75DB-AB97-535D-E6F21D56002D}"/>
              </a:ext>
            </a:extLst>
          </p:cNvPr>
          <p:cNvSpPr txBox="1"/>
          <p:nvPr/>
        </p:nvSpPr>
        <p:spPr>
          <a:xfrm>
            <a:off x="3389032" y="1669303"/>
            <a:ext cx="57936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编写着色器程序</a:t>
            </a:r>
          </a:p>
        </p:txBody>
      </p:sp>
      <p:sp>
        <p:nvSpPr>
          <p:cNvPr id="18" name="Freeform: Shape 32">
            <a:extLst>
              <a:ext uri="{FF2B5EF4-FFF2-40B4-BE49-F238E27FC236}">
                <a16:creationId xmlns:a16="http://schemas.microsoft.com/office/drawing/2014/main" id="{C63214DB-112D-A25A-C488-3FFBE85842AB}"/>
              </a:ext>
            </a:extLst>
          </p:cNvPr>
          <p:cNvSpPr/>
          <p:nvPr/>
        </p:nvSpPr>
        <p:spPr bwMode="auto">
          <a:xfrm rot="10800000">
            <a:off x="5870868" y="2503974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4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/>
      <p:bldP spid="11" grpId="0" bldLvl="0" animBg="1"/>
      <p:bldP spid="12" grpId="0"/>
      <p:bldP spid="16" grpId="0" bldLvl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474F51D-2C98-9F23-1EBC-01D1764AF5BB}"/>
              </a:ext>
            </a:extLst>
          </p:cNvPr>
          <p:cNvSpPr/>
          <p:nvPr/>
        </p:nvSpPr>
        <p:spPr>
          <a:xfrm>
            <a:off x="3123721" y="2080146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0F1FE854-245D-CAB8-484B-FBF8F61F0B4C}"/>
              </a:ext>
            </a:extLst>
          </p:cNvPr>
          <p:cNvSpPr txBox="1"/>
          <p:nvPr/>
        </p:nvSpPr>
        <p:spPr>
          <a:xfrm>
            <a:off x="3391895" y="2142438"/>
            <a:ext cx="574545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创建模型对象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（框架中有对简单模型进行封装，可以直接用）</a:t>
            </a:r>
          </a:p>
          <a:p>
            <a:pPr algn="ctr"/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6FD833A-DDF7-0BAC-6E73-3265DD67A962}"/>
              </a:ext>
            </a:extLst>
          </p:cNvPr>
          <p:cNvSpPr/>
          <p:nvPr/>
        </p:nvSpPr>
        <p:spPr>
          <a:xfrm>
            <a:off x="3123721" y="3574095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D2BE4AE-CBFB-E512-0BE2-7B655DD9E61D}"/>
              </a:ext>
            </a:extLst>
          </p:cNvPr>
          <p:cNvSpPr txBox="1"/>
          <p:nvPr/>
        </p:nvSpPr>
        <p:spPr>
          <a:xfrm>
            <a:off x="3401911" y="3792225"/>
            <a:ext cx="57936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通过对象中的函数设置属性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4B1F0D-8562-7921-D1EF-439D61BC7573}"/>
              </a:ext>
            </a:extLst>
          </p:cNvPr>
          <p:cNvGrpSpPr/>
          <p:nvPr/>
        </p:nvGrpSpPr>
        <p:grpSpPr>
          <a:xfrm>
            <a:off x="1740503" y="912879"/>
            <a:ext cx="5061857" cy="698750"/>
            <a:chOff x="6096000" y="2061026"/>
            <a:chExt cx="5061857" cy="698750"/>
          </a:xfrm>
        </p:grpSpPr>
        <p:sp>
          <p:nvSpPr>
            <p:cNvPr id="7" name="文本框 28">
              <a:extLst>
                <a:ext uri="{FF2B5EF4-FFF2-40B4-BE49-F238E27FC236}">
                  <a16:creationId xmlns:a16="http://schemas.microsoft.com/office/drawing/2014/main" id="{5D172128-7B3B-BB9D-1AD5-EA9357BB3756}"/>
                </a:ext>
              </a:extLst>
            </p:cNvPr>
            <p:cNvSpPr txBox="1"/>
            <p:nvPr/>
          </p:nvSpPr>
          <p:spPr>
            <a:xfrm>
              <a:off x="6096000" y="2061026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使用框架的代码编写：</a:t>
              </a:r>
            </a:p>
          </p:txBody>
        </p:sp>
        <p:sp>
          <p:nvSpPr>
            <p:cNvPr id="8" name="文本框 29">
              <a:extLst>
                <a:ext uri="{FF2B5EF4-FFF2-40B4-BE49-F238E27FC236}">
                  <a16:creationId xmlns:a16="http://schemas.microsoft.com/office/drawing/2014/main" id="{7445E8A5-E115-D54C-6E51-BB26612D7EAE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CODING PROCESS BY USING FRAME</a:t>
              </a:r>
            </a:p>
          </p:txBody>
        </p:sp>
      </p:grpSp>
      <p:sp>
        <p:nvSpPr>
          <p:cNvPr id="9" name="任意多边形 47">
            <a:extLst>
              <a:ext uri="{FF2B5EF4-FFF2-40B4-BE49-F238E27FC236}">
                <a16:creationId xmlns:a16="http://schemas.microsoft.com/office/drawing/2014/main" id="{9BE37903-DB90-DDBF-D07C-3B28D53011BE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任意多边形 48">
            <a:extLst>
              <a:ext uri="{FF2B5EF4-FFF2-40B4-BE49-F238E27FC236}">
                <a16:creationId xmlns:a16="http://schemas.microsoft.com/office/drawing/2014/main" id="{23FFB41A-18FA-2D00-597F-EB4793B87C7F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5953A50-72AE-2D37-2896-FD16AEE97B4C}"/>
              </a:ext>
            </a:extLst>
          </p:cNvPr>
          <p:cNvSpPr/>
          <p:nvPr/>
        </p:nvSpPr>
        <p:spPr>
          <a:xfrm>
            <a:off x="3123721" y="5092320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AE87B094-E806-8DCF-18D9-1155038BDA65}"/>
              </a:ext>
            </a:extLst>
          </p:cNvPr>
          <p:cNvSpPr txBox="1"/>
          <p:nvPr/>
        </p:nvSpPr>
        <p:spPr>
          <a:xfrm>
            <a:off x="3450061" y="5309235"/>
            <a:ext cx="57454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模型对象渲染</a:t>
            </a:r>
          </a:p>
        </p:txBody>
      </p:sp>
      <p:sp>
        <p:nvSpPr>
          <p:cNvPr id="14" name="Freeform: Shape 32">
            <a:extLst>
              <a:ext uri="{FF2B5EF4-FFF2-40B4-BE49-F238E27FC236}">
                <a16:creationId xmlns:a16="http://schemas.microsoft.com/office/drawing/2014/main" id="{4C76EABF-4909-C9A6-F3E9-E0284A9836F4}"/>
              </a:ext>
            </a:extLst>
          </p:cNvPr>
          <p:cNvSpPr/>
          <p:nvPr/>
        </p:nvSpPr>
        <p:spPr bwMode="auto">
          <a:xfrm rot="10800000">
            <a:off x="5883749" y="4617204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Freeform: Shape 32">
            <a:extLst>
              <a:ext uri="{FF2B5EF4-FFF2-40B4-BE49-F238E27FC236}">
                <a16:creationId xmlns:a16="http://schemas.microsoft.com/office/drawing/2014/main" id="{EF2F8E9F-986F-9643-76E5-73C1FB6561D3}"/>
              </a:ext>
            </a:extLst>
          </p:cNvPr>
          <p:cNvSpPr/>
          <p:nvPr/>
        </p:nvSpPr>
        <p:spPr bwMode="auto">
          <a:xfrm rot="10800000">
            <a:off x="5883748" y="3132947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91280F-C39E-5A37-A95D-CDD1C80F3DAD}"/>
              </a:ext>
            </a:extLst>
          </p:cNvPr>
          <p:cNvSpPr txBox="1"/>
          <p:nvPr/>
        </p:nvSpPr>
        <p:spPr>
          <a:xfrm>
            <a:off x="5196623" y="995583"/>
            <a:ext cx="29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（如使用：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THREE.JS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/>
      <p:bldP spid="11" grpId="0" bldLvl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D78D50-9460-71C6-B679-271DE7F2F6F0}"/>
              </a:ext>
            </a:extLst>
          </p:cNvPr>
          <p:cNvSpPr txBox="1"/>
          <p:nvPr/>
        </p:nvSpPr>
        <p:spPr>
          <a:xfrm>
            <a:off x="1984375" y="2540000"/>
            <a:ext cx="56794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Myriad Pro" panose="020B0503030403020204" charset="0"/>
                <a:ea typeface="方正兰亭细黑_GBK_M" panose="02010600010101010101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90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6E402AB6-5217-5503-9924-1A539A00C357}"/>
              </a:ext>
            </a:extLst>
          </p:cNvPr>
          <p:cNvSpPr/>
          <p:nvPr/>
        </p:nvSpPr>
        <p:spPr>
          <a:xfrm rot="8040000">
            <a:off x="457835" y="-744855"/>
            <a:ext cx="3247390" cy="3114040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74">
            <a:extLst>
              <a:ext uri="{FF2B5EF4-FFF2-40B4-BE49-F238E27FC236}">
                <a16:creationId xmlns:a16="http://schemas.microsoft.com/office/drawing/2014/main" id="{08BA77A2-303C-617A-B1F0-8E66D044712A}"/>
              </a:ext>
            </a:extLst>
          </p:cNvPr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40">
            <a:extLst>
              <a:ext uri="{FF2B5EF4-FFF2-40B4-BE49-F238E27FC236}">
                <a16:creationId xmlns:a16="http://schemas.microsoft.com/office/drawing/2014/main" id="{F53A6482-D5ED-0481-18A7-A2CB49150D66}"/>
              </a:ext>
            </a:extLst>
          </p:cNvPr>
          <p:cNvSpPr/>
          <p:nvPr/>
        </p:nvSpPr>
        <p:spPr>
          <a:xfrm rot="2700000">
            <a:off x="10207380" y="5643642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41">
            <a:extLst>
              <a:ext uri="{FF2B5EF4-FFF2-40B4-BE49-F238E27FC236}">
                <a16:creationId xmlns:a16="http://schemas.microsoft.com/office/drawing/2014/main" id="{1C284F99-8500-83FB-3D47-A93F49AA909A}"/>
              </a:ext>
            </a:extLst>
          </p:cNvPr>
          <p:cNvSpPr/>
          <p:nvPr/>
        </p:nvSpPr>
        <p:spPr>
          <a:xfrm rot="2700000">
            <a:off x="9939442" y="5785113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37">
            <a:extLst>
              <a:ext uri="{FF2B5EF4-FFF2-40B4-BE49-F238E27FC236}">
                <a16:creationId xmlns:a16="http://schemas.microsoft.com/office/drawing/2014/main" id="{1A65F495-B860-9066-FD92-43A848E5D239}"/>
              </a:ext>
            </a:extLst>
          </p:cNvPr>
          <p:cNvSpPr/>
          <p:nvPr/>
        </p:nvSpPr>
        <p:spPr>
          <a:xfrm rot="2700000">
            <a:off x="-2496818" y="190967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EBB387-DBAA-50BF-DAFF-3AF684DD79C1}"/>
              </a:ext>
            </a:extLst>
          </p:cNvPr>
          <p:cNvGrpSpPr/>
          <p:nvPr/>
        </p:nvGrpSpPr>
        <p:grpSpPr>
          <a:xfrm>
            <a:off x="5263148" y="1688698"/>
            <a:ext cx="2510145" cy="639854"/>
            <a:chOff x="5651362" y="1604422"/>
            <a:chExt cx="2510145" cy="639854"/>
          </a:xfrm>
        </p:grpSpPr>
        <p:sp>
          <p:nvSpPr>
            <p:cNvPr id="8" name="任意多边形 64">
              <a:extLst>
                <a:ext uri="{FF2B5EF4-FFF2-40B4-BE49-F238E27FC236}">
                  <a16:creationId xmlns:a16="http://schemas.microsoft.com/office/drawing/2014/main" id="{954ABA56-B506-D998-13A5-9B2E061EC9E5}"/>
                </a:ext>
              </a:extLst>
            </p:cNvPr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8A5CE30-82AF-1CC4-7C77-481D9A389CBA}"/>
                </a:ext>
              </a:extLst>
            </p:cNvPr>
            <p:cNvSpPr txBox="1"/>
            <p:nvPr/>
          </p:nvSpPr>
          <p:spPr>
            <a:xfrm>
              <a:off x="6433149" y="1703015"/>
              <a:ext cx="17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何为</a:t>
              </a:r>
              <a:r>
                <a:rPr lang="en-US" altLang="zh-CN" sz="2400" b="1" dirty="0">
                  <a:solidFill>
                    <a:schemeClr val="accent3"/>
                  </a:solidFill>
                  <a:cs typeface="+mn-ea"/>
                  <a:sym typeface="+mn-lt"/>
                </a:rPr>
                <a:t>WEBGL</a:t>
              </a:r>
              <a:endParaRPr lang="zh-CN" altLang="en-US" sz="24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5BEB82-E35A-D6C1-F408-2ABD22F58F27}"/>
                </a:ext>
              </a:extLst>
            </p:cNvPr>
            <p:cNvSpPr txBox="1"/>
            <p:nvPr/>
          </p:nvSpPr>
          <p:spPr>
            <a:xfrm>
              <a:off x="5978010" y="167584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1FEF44-5BA0-ACDF-1560-1B7961475862}"/>
              </a:ext>
            </a:extLst>
          </p:cNvPr>
          <p:cNvGrpSpPr/>
          <p:nvPr/>
        </p:nvGrpSpPr>
        <p:grpSpPr>
          <a:xfrm>
            <a:off x="5263149" y="2711242"/>
            <a:ext cx="4337568" cy="929589"/>
            <a:chOff x="5651363" y="2580744"/>
            <a:chExt cx="4337568" cy="929589"/>
          </a:xfrm>
        </p:grpSpPr>
        <p:sp>
          <p:nvSpPr>
            <p:cNvPr id="12" name="任意多边形 65">
              <a:extLst>
                <a:ext uri="{FF2B5EF4-FFF2-40B4-BE49-F238E27FC236}">
                  <a16:creationId xmlns:a16="http://schemas.microsoft.com/office/drawing/2014/main" id="{5803BB65-41D2-3456-8A97-A478B76EAF88}"/>
                </a:ext>
              </a:extLst>
            </p:cNvPr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F6B0EF8-D986-8DB9-8321-CEFE0B860EF9}"/>
                </a:ext>
              </a:extLst>
            </p:cNvPr>
            <p:cNvGrpSpPr/>
            <p:nvPr/>
          </p:nvGrpSpPr>
          <p:grpSpPr>
            <a:xfrm>
              <a:off x="5978010" y="2669947"/>
              <a:ext cx="4010921" cy="840386"/>
              <a:chOff x="5978010" y="2669947"/>
              <a:chExt cx="4010921" cy="840386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419D82-D22A-F420-A847-39F8A6E68237}"/>
                  </a:ext>
                </a:extLst>
              </p:cNvPr>
              <p:cNvSpPr txBox="1"/>
              <p:nvPr/>
            </p:nvSpPr>
            <p:spPr>
              <a:xfrm>
                <a:off x="6433149" y="2679336"/>
                <a:ext cx="35557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关于</a:t>
                </a:r>
                <a:r>
                  <a:rPr lang="en-US" altLang="zh-CN" sz="2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GLSL</a:t>
                </a:r>
                <a:r>
                  <a:rPr lang="zh-CN" altLang="en-US" sz="2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（着色器语言）</a:t>
                </a:r>
              </a:p>
              <a:p>
                <a:endPara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E27BD4-27D2-B978-E109-97D2AF64EFE4}"/>
                  </a:ext>
                </a:extLst>
              </p:cNvPr>
              <p:cNvSpPr txBox="1"/>
              <p:nvPr/>
            </p:nvSpPr>
            <p:spPr>
              <a:xfrm>
                <a:off x="5978010" y="26699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23A37D-BA78-EF84-7D49-9260BDC0FD5C}"/>
              </a:ext>
            </a:extLst>
          </p:cNvPr>
          <p:cNvGrpSpPr/>
          <p:nvPr/>
        </p:nvGrpSpPr>
        <p:grpSpPr>
          <a:xfrm>
            <a:off x="5263149" y="3733150"/>
            <a:ext cx="3194626" cy="639854"/>
            <a:chOff x="5651363" y="3556428"/>
            <a:chExt cx="3194626" cy="639854"/>
          </a:xfrm>
        </p:grpSpPr>
        <p:sp>
          <p:nvSpPr>
            <p:cNvPr id="27" name="任意多边形 66">
              <a:extLst>
                <a:ext uri="{FF2B5EF4-FFF2-40B4-BE49-F238E27FC236}">
                  <a16:creationId xmlns:a16="http://schemas.microsoft.com/office/drawing/2014/main" id="{70ABA5BB-B840-6DEF-DCAD-CE136577DFE1}"/>
                </a:ext>
              </a:extLst>
            </p:cNvPr>
            <p:cNvSpPr/>
            <p:nvPr/>
          </p:nvSpPr>
          <p:spPr>
            <a:xfrm rot="2700000">
              <a:off x="5652639" y="3555152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1205135-98C5-F303-1944-7B530782055D}"/>
                </a:ext>
              </a:extLst>
            </p:cNvPr>
            <p:cNvSpPr txBox="1"/>
            <p:nvPr/>
          </p:nvSpPr>
          <p:spPr>
            <a:xfrm>
              <a:off x="6433149" y="3655657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cs typeface="+mn-ea"/>
                  <a:sym typeface="+mn-lt"/>
                </a:rPr>
                <a:t>WEBGL </a:t>
              </a:r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工作原理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859D39F-1A21-190E-4549-DD83796FDEF2}"/>
                </a:ext>
              </a:extLst>
            </p:cNvPr>
            <p:cNvSpPr txBox="1"/>
            <p:nvPr/>
          </p:nvSpPr>
          <p:spPr>
            <a:xfrm>
              <a:off x="5978010" y="364626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F7921BC-D114-CE98-1AEF-7DF5734098A8}"/>
              </a:ext>
            </a:extLst>
          </p:cNvPr>
          <p:cNvGrpSpPr/>
          <p:nvPr/>
        </p:nvGrpSpPr>
        <p:grpSpPr>
          <a:xfrm>
            <a:off x="5263149" y="4779189"/>
            <a:ext cx="2197558" cy="639854"/>
            <a:chOff x="5651363" y="4539374"/>
            <a:chExt cx="2197558" cy="639854"/>
          </a:xfrm>
        </p:grpSpPr>
        <p:sp>
          <p:nvSpPr>
            <p:cNvPr id="31" name="任意多边形 67">
              <a:extLst>
                <a:ext uri="{FF2B5EF4-FFF2-40B4-BE49-F238E27FC236}">
                  <a16:creationId xmlns:a16="http://schemas.microsoft.com/office/drawing/2014/main" id="{904F7FBF-4383-19C0-8F72-8668C01D1CD9}"/>
                </a:ext>
              </a:extLst>
            </p:cNvPr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DCC7FC3-9ED7-F784-77C6-07FBE6C0A6BA}"/>
                </a:ext>
              </a:extLst>
            </p:cNvPr>
            <p:cNvSpPr txBox="1"/>
            <p:nvPr/>
          </p:nvSpPr>
          <p:spPr>
            <a:xfrm>
              <a:off x="6433149" y="463197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代码层面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53AD2C3-A60A-05EF-DD62-32E25BF97F60}"/>
                </a:ext>
              </a:extLst>
            </p:cNvPr>
            <p:cNvSpPr txBox="1"/>
            <p:nvPr/>
          </p:nvSpPr>
          <p:spPr>
            <a:xfrm>
              <a:off x="5978010" y="462259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F7360898-1965-DB34-076F-A0EC51CE2D54}"/>
              </a:ext>
            </a:extLst>
          </p:cNvPr>
          <p:cNvSpPr txBox="1"/>
          <p:nvPr/>
        </p:nvSpPr>
        <p:spPr>
          <a:xfrm>
            <a:off x="833295" y="847294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cs typeface="+mn-ea"/>
                <a:sym typeface="+mn-lt"/>
              </a:rPr>
              <a:t>WEBGL</a:t>
            </a:r>
            <a:r>
              <a:rPr lang="zh-CN" altLang="en-US" sz="3200" b="1" i="1" dirty="0">
                <a:cs typeface="+mn-ea"/>
                <a:sym typeface="+mn-lt"/>
              </a:rPr>
              <a:t>学习</a:t>
            </a:r>
            <a:endParaRPr lang="en-US" altLang="zh-CN" sz="3200" b="1" i="1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35" name="任意多边形 75">
            <a:extLst>
              <a:ext uri="{FF2B5EF4-FFF2-40B4-BE49-F238E27FC236}">
                <a16:creationId xmlns:a16="http://schemas.microsoft.com/office/drawing/2014/main" id="{62711719-DAAE-EE4A-9789-C873BC6A2184}"/>
              </a:ext>
            </a:extLst>
          </p:cNvPr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0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3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DD8E9370-6C47-6D24-CCCB-15837E875267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7CB0067F-B029-A522-F194-813F2AB5414A}"/>
              </a:ext>
            </a:extLst>
          </p:cNvPr>
          <p:cNvSpPr/>
          <p:nvPr/>
        </p:nvSpPr>
        <p:spPr>
          <a:xfrm rot="2700000">
            <a:off x="-1884680" y="98044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B58FA747-AB8E-6D02-A071-1A70BF399831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D24A3FCB-7CA8-F110-9F0B-11641BA4773F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F649E7-E9E3-E4DF-5254-A267E699D7D9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01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FEB15A-AD17-5CA3-AB85-CC9FEBD4DD73}"/>
              </a:ext>
            </a:extLst>
          </p:cNvPr>
          <p:cNvSpPr txBox="1"/>
          <p:nvPr/>
        </p:nvSpPr>
        <p:spPr>
          <a:xfrm>
            <a:off x="6110605" y="4131945"/>
            <a:ext cx="390398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何为</a:t>
            </a:r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WEBGL</a:t>
            </a: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8CD97A46-1C93-C27C-C31D-85311BAA2D28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22">
            <a:extLst>
              <a:ext uri="{FF2B5EF4-FFF2-40B4-BE49-F238E27FC236}">
                <a16:creationId xmlns:a16="http://schemas.microsoft.com/office/drawing/2014/main" id="{5B1EB0F8-7EE4-27DA-9865-A1D8D50C8148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8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/>
      <p:bldP spid="7" grpId="0"/>
      <p:bldP spid="8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任意多边形 28">
            <a:extLst>
              <a:ext uri="{FF2B5EF4-FFF2-40B4-BE49-F238E27FC236}">
                <a16:creationId xmlns:a16="http://schemas.microsoft.com/office/drawing/2014/main" id="{8AC72215-F1D6-AD93-FFAF-2FB27242F292}"/>
              </a:ext>
            </a:extLst>
          </p:cNvPr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 29">
            <a:extLst>
              <a:ext uri="{FF2B5EF4-FFF2-40B4-BE49-F238E27FC236}">
                <a16:creationId xmlns:a16="http://schemas.microsoft.com/office/drawing/2014/main" id="{740A5249-7281-55C5-D736-6F944A71E17B}"/>
              </a:ext>
            </a:extLst>
          </p:cNvPr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5E2F127-011F-6540-E91A-95B1F78F4963}"/>
              </a:ext>
            </a:extLst>
          </p:cNvPr>
          <p:cNvGrpSpPr/>
          <p:nvPr/>
        </p:nvGrpSpPr>
        <p:grpSpPr>
          <a:xfrm>
            <a:off x="7190991" y="3575161"/>
            <a:ext cx="3293978" cy="608883"/>
            <a:chOff x="7125311" y="3386950"/>
            <a:chExt cx="3485499" cy="644384"/>
          </a:xfrm>
          <a:solidFill>
            <a:srgbClr val="00B0F0"/>
          </a:solidFill>
        </p:grpSpPr>
        <p:sp>
          <p:nvSpPr>
            <p:cNvPr id="3" name="Shape 533">
              <a:extLst>
                <a:ext uri="{FF2B5EF4-FFF2-40B4-BE49-F238E27FC236}">
                  <a16:creationId xmlns:a16="http://schemas.microsoft.com/office/drawing/2014/main" id="{2CF31E9D-7424-064D-80FC-F8AAD8BCDD34}"/>
                </a:ext>
              </a:extLst>
            </p:cNvPr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" name="Shape 534">
              <a:extLst>
                <a:ext uri="{FF2B5EF4-FFF2-40B4-BE49-F238E27FC236}">
                  <a16:creationId xmlns:a16="http://schemas.microsoft.com/office/drawing/2014/main" id="{BFC991C8-5FE5-C88F-BAF1-3923381C21EF}"/>
                </a:ext>
              </a:extLst>
            </p:cNvPr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 fontScale="25000" lnSpcReduction="20000"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id="{CAABC00A-C14A-8CC3-60D9-9A89A591CB89}"/>
              </a:ext>
            </a:extLst>
          </p:cNvPr>
          <p:cNvGrpSpPr/>
          <p:nvPr/>
        </p:nvGrpSpPr>
        <p:grpSpPr>
          <a:xfrm>
            <a:off x="1905324" y="3571351"/>
            <a:ext cx="3301951" cy="608883"/>
            <a:chOff x="1545760" y="3386950"/>
            <a:chExt cx="3493936" cy="644384"/>
          </a:xfrm>
          <a:solidFill>
            <a:srgbClr val="00B0F0"/>
          </a:solidFill>
        </p:grpSpPr>
        <p:sp>
          <p:nvSpPr>
            <p:cNvPr id="6" name="Shape 536">
              <a:extLst>
                <a:ext uri="{FF2B5EF4-FFF2-40B4-BE49-F238E27FC236}">
                  <a16:creationId xmlns:a16="http://schemas.microsoft.com/office/drawing/2014/main" id="{FB505CB3-7D15-4A28-C09B-AF7B8F8217FE}"/>
                </a:ext>
              </a:extLst>
            </p:cNvPr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 fontScale="25000" lnSpcReduction="20000"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" name="Shape 537">
              <a:extLst>
                <a:ext uri="{FF2B5EF4-FFF2-40B4-BE49-F238E27FC236}">
                  <a16:creationId xmlns:a16="http://schemas.microsoft.com/office/drawing/2014/main" id="{7896A0C8-8DD7-3980-F061-23FBDEDC379E}"/>
                </a:ext>
              </a:extLst>
            </p:cNvPr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4ED85290-99B7-7030-021B-19D00CC70F20}"/>
              </a:ext>
            </a:extLst>
          </p:cNvPr>
          <p:cNvGrpSpPr/>
          <p:nvPr/>
        </p:nvGrpSpPr>
        <p:grpSpPr>
          <a:xfrm>
            <a:off x="6863427" y="2223607"/>
            <a:ext cx="3611327" cy="812688"/>
            <a:chOff x="6791468" y="2152648"/>
            <a:chExt cx="3821299" cy="860072"/>
          </a:xfrm>
          <a:solidFill>
            <a:srgbClr val="0068B7"/>
          </a:solidFill>
        </p:grpSpPr>
        <p:sp>
          <p:nvSpPr>
            <p:cNvPr id="9" name="Shape 539">
              <a:extLst>
                <a:ext uri="{FF2B5EF4-FFF2-40B4-BE49-F238E27FC236}">
                  <a16:creationId xmlns:a16="http://schemas.microsoft.com/office/drawing/2014/main" id="{974BFDA3-BEE2-8BC5-D9B9-781E7704C404}"/>
                </a:ext>
              </a:extLst>
            </p:cNvPr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Shape 540">
              <a:extLst>
                <a:ext uri="{FF2B5EF4-FFF2-40B4-BE49-F238E27FC236}">
                  <a16:creationId xmlns:a16="http://schemas.microsoft.com/office/drawing/2014/main" id="{A4A6D748-B48B-08A4-8791-717C35E1AD1C}"/>
                </a:ext>
              </a:extLst>
            </p:cNvPr>
            <p:cNvSpPr/>
            <p:nvPr/>
          </p:nvSpPr>
          <p:spPr>
            <a:xfrm>
              <a:off x="6791468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C31AB96D-ECC7-865D-B677-2663B088A1BC}"/>
              </a:ext>
            </a:extLst>
          </p:cNvPr>
          <p:cNvGrpSpPr/>
          <p:nvPr/>
        </p:nvGrpSpPr>
        <p:grpSpPr>
          <a:xfrm>
            <a:off x="1910404" y="2223607"/>
            <a:ext cx="3642056" cy="812688"/>
            <a:chOff x="1545760" y="2152648"/>
            <a:chExt cx="3853814" cy="860072"/>
          </a:xfrm>
          <a:solidFill>
            <a:srgbClr val="00B0F0"/>
          </a:solidFill>
        </p:grpSpPr>
        <p:sp>
          <p:nvSpPr>
            <p:cNvPr id="12" name="Shape 542">
              <a:extLst>
                <a:ext uri="{FF2B5EF4-FFF2-40B4-BE49-F238E27FC236}">
                  <a16:creationId xmlns:a16="http://schemas.microsoft.com/office/drawing/2014/main" id="{9AE29DD4-0E50-2C8F-FB6E-0C80A028BCC6}"/>
                </a:ext>
              </a:extLst>
            </p:cNvPr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Shape 543">
              <a:extLst>
                <a:ext uri="{FF2B5EF4-FFF2-40B4-BE49-F238E27FC236}">
                  <a16:creationId xmlns:a16="http://schemas.microsoft.com/office/drawing/2014/main" id="{9BC7C22F-C127-EA22-FB35-03B8E703B309}"/>
                </a:ext>
              </a:extLst>
            </p:cNvPr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B5B01119-E670-02EA-A686-C22A911A9DDC}"/>
              </a:ext>
            </a:extLst>
          </p:cNvPr>
          <p:cNvGrpSpPr/>
          <p:nvPr/>
        </p:nvGrpSpPr>
        <p:grpSpPr>
          <a:xfrm>
            <a:off x="6833109" y="4768636"/>
            <a:ext cx="3657202" cy="812688"/>
            <a:chOff x="6760059" y="4457519"/>
            <a:chExt cx="3869841" cy="860072"/>
          </a:xfrm>
          <a:solidFill>
            <a:srgbClr val="7ECEF4"/>
          </a:solidFill>
        </p:grpSpPr>
        <p:sp>
          <p:nvSpPr>
            <p:cNvPr id="25" name="Shape 545">
              <a:extLst>
                <a:ext uri="{FF2B5EF4-FFF2-40B4-BE49-F238E27FC236}">
                  <a16:creationId xmlns:a16="http://schemas.microsoft.com/office/drawing/2014/main" id="{0A35CD42-60A5-8DDF-28D2-85C3A4F20AA1}"/>
                </a:ext>
              </a:extLst>
            </p:cNvPr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Shape 546">
              <a:extLst>
                <a:ext uri="{FF2B5EF4-FFF2-40B4-BE49-F238E27FC236}">
                  <a16:creationId xmlns:a16="http://schemas.microsoft.com/office/drawing/2014/main" id="{E2148FB7-F20E-DAD2-CF9A-B611615C8C67}"/>
                </a:ext>
              </a:extLst>
            </p:cNvPr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44FEBCEB-BC11-B492-89B2-44835A955041}"/>
              </a:ext>
            </a:extLst>
          </p:cNvPr>
          <p:cNvGrpSpPr/>
          <p:nvPr/>
        </p:nvGrpSpPr>
        <p:grpSpPr>
          <a:xfrm>
            <a:off x="1905324" y="4768636"/>
            <a:ext cx="3642049" cy="812688"/>
            <a:chOff x="1545760" y="4457519"/>
            <a:chExt cx="3853808" cy="860072"/>
          </a:xfrm>
          <a:solidFill>
            <a:srgbClr val="7ECEF4"/>
          </a:solidFill>
        </p:grpSpPr>
        <p:sp>
          <p:nvSpPr>
            <p:cNvPr id="28" name="Shape 548">
              <a:extLst>
                <a:ext uri="{FF2B5EF4-FFF2-40B4-BE49-F238E27FC236}">
                  <a16:creationId xmlns:a16="http://schemas.microsoft.com/office/drawing/2014/main" id="{2205B7F5-500F-B2D0-54D4-A34FB6F159B0}"/>
                </a:ext>
              </a:extLst>
            </p:cNvPr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Shape 549">
              <a:extLst>
                <a:ext uri="{FF2B5EF4-FFF2-40B4-BE49-F238E27FC236}">
                  <a16:creationId xmlns:a16="http://schemas.microsoft.com/office/drawing/2014/main" id="{B292EA31-D0B1-B9DE-3F50-9AF11124756F}"/>
                </a:ext>
              </a:extLst>
            </p:cNvPr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Shape 558">
            <a:extLst>
              <a:ext uri="{FF2B5EF4-FFF2-40B4-BE49-F238E27FC236}">
                <a16:creationId xmlns:a16="http://schemas.microsoft.com/office/drawing/2014/main" id="{2EE9405E-B7CA-8B83-9BF3-27BC911A2206}"/>
              </a:ext>
            </a:extLst>
          </p:cNvPr>
          <p:cNvSpPr/>
          <p:nvPr/>
        </p:nvSpPr>
        <p:spPr>
          <a:xfrm>
            <a:off x="1906059" y="2443617"/>
            <a:ext cx="186389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6" tIns="48006" rIns="48006" bIns="48006" numCol="1" anchor="ctr">
            <a:noAutofit/>
          </a:bodyPr>
          <a:lstStyle/>
          <a:p>
            <a:pPr>
              <a:spcBef>
                <a:spcPts val="425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1" name="Shape 562">
            <a:extLst>
              <a:ext uri="{FF2B5EF4-FFF2-40B4-BE49-F238E27FC236}">
                <a16:creationId xmlns:a16="http://schemas.microsoft.com/office/drawing/2014/main" id="{34A23B6F-83B2-9E9D-15EC-A057510F5947}"/>
              </a:ext>
            </a:extLst>
          </p:cNvPr>
          <p:cNvSpPr/>
          <p:nvPr/>
        </p:nvSpPr>
        <p:spPr>
          <a:xfrm>
            <a:off x="1906059" y="3793139"/>
            <a:ext cx="186389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6" tIns="48006" rIns="48006" bIns="48006" numCol="1" anchor="ctr">
            <a:noAutofit/>
          </a:bodyPr>
          <a:lstStyle/>
          <a:p>
            <a:pPr>
              <a:spcBef>
                <a:spcPts val="425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2" name="Shape 566">
            <a:extLst>
              <a:ext uri="{FF2B5EF4-FFF2-40B4-BE49-F238E27FC236}">
                <a16:creationId xmlns:a16="http://schemas.microsoft.com/office/drawing/2014/main" id="{9DB52149-EDEA-C060-91AA-A14F1A497AF2}"/>
              </a:ext>
            </a:extLst>
          </p:cNvPr>
          <p:cNvSpPr/>
          <p:nvPr/>
        </p:nvSpPr>
        <p:spPr>
          <a:xfrm>
            <a:off x="1906059" y="5204640"/>
            <a:ext cx="186389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6" tIns="48006" rIns="48006" bIns="48006" numCol="1" anchor="ctr">
            <a:noAutofit/>
          </a:bodyPr>
          <a:lstStyle/>
          <a:p>
            <a:pPr>
              <a:spcBef>
                <a:spcPts val="425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3" name="Shape 568">
            <a:extLst>
              <a:ext uri="{FF2B5EF4-FFF2-40B4-BE49-F238E27FC236}">
                <a16:creationId xmlns:a16="http://schemas.microsoft.com/office/drawing/2014/main" id="{C07E7E98-3C53-60BB-6FDB-6EFF7FC2DB63}"/>
              </a:ext>
            </a:extLst>
          </p:cNvPr>
          <p:cNvSpPr/>
          <p:nvPr/>
        </p:nvSpPr>
        <p:spPr>
          <a:xfrm>
            <a:off x="10291283" y="2443617"/>
            <a:ext cx="186389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6" tIns="48006" rIns="48006" bIns="48006" numCol="1" anchor="ctr">
            <a:noAutofit/>
          </a:bodyPr>
          <a:lstStyle/>
          <a:p>
            <a:pPr>
              <a:spcBef>
                <a:spcPts val="425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4" name="Shape 572">
            <a:extLst>
              <a:ext uri="{FF2B5EF4-FFF2-40B4-BE49-F238E27FC236}">
                <a16:creationId xmlns:a16="http://schemas.microsoft.com/office/drawing/2014/main" id="{31CA7B88-C1B1-077B-8D94-D41C3D528F11}"/>
              </a:ext>
            </a:extLst>
          </p:cNvPr>
          <p:cNvSpPr/>
          <p:nvPr/>
        </p:nvSpPr>
        <p:spPr>
          <a:xfrm>
            <a:off x="10291283" y="3793139"/>
            <a:ext cx="186389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6" tIns="48006" rIns="48006" bIns="48006" numCol="1" anchor="ctr">
            <a:noAutofit/>
          </a:bodyPr>
          <a:lstStyle/>
          <a:p>
            <a:pPr>
              <a:spcBef>
                <a:spcPts val="425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5" name="Shape 576">
            <a:extLst>
              <a:ext uri="{FF2B5EF4-FFF2-40B4-BE49-F238E27FC236}">
                <a16:creationId xmlns:a16="http://schemas.microsoft.com/office/drawing/2014/main" id="{2094A3F1-9376-269C-2C0D-DE63693C4602}"/>
              </a:ext>
            </a:extLst>
          </p:cNvPr>
          <p:cNvSpPr/>
          <p:nvPr/>
        </p:nvSpPr>
        <p:spPr>
          <a:xfrm>
            <a:off x="10291283" y="5204640"/>
            <a:ext cx="186389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6" tIns="48006" rIns="48006" bIns="48006" numCol="1" anchor="ctr">
            <a:noAutofit/>
          </a:bodyPr>
          <a:lstStyle/>
          <a:p>
            <a:pPr>
              <a:spcBef>
                <a:spcPts val="425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9A4841-FF64-E9EC-D754-29E9BB3DCF9F}"/>
              </a:ext>
            </a:extLst>
          </p:cNvPr>
          <p:cNvSpPr txBox="1"/>
          <p:nvPr/>
        </p:nvSpPr>
        <p:spPr>
          <a:xfrm>
            <a:off x="2213514" y="2174961"/>
            <a:ext cx="2468708" cy="547887"/>
          </a:xfrm>
          <a:prstGeom prst="rect">
            <a:avLst/>
          </a:prstGeom>
        </p:spPr>
        <p:txBody>
          <a:bodyPr lIns="0" tIns="57607" rIns="0" bIns="57607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0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语言的图形规范</a:t>
            </a:r>
            <a:endParaRPr lang="en-GB" altLang="zh-CN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78C698B8-2ACA-11CD-4784-A6BE5469957C}"/>
              </a:ext>
            </a:extLst>
          </p:cNvPr>
          <p:cNvSpPr txBox="1"/>
          <p:nvPr/>
        </p:nvSpPr>
        <p:spPr>
          <a:xfrm>
            <a:off x="2204436" y="3672391"/>
            <a:ext cx="2751043" cy="361808"/>
          </a:xfrm>
          <a:prstGeom prst="rect">
            <a:avLst/>
          </a:prstGeom>
        </p:spPr>
        <p:txBody>
          <a:bodyPr lIns="0" tIns="57607" rIns="0" bIns="57607">
            <a:noAutofit/>
          </a:bodyPr>
          <a:lstStyle>
            <a:defPPr>
              <a:defRPr lang="zh-CN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500" b="1" baseline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  <a:lvl2pPr marL="342900" indent="0">
              <a:spcBef>
                <a:spcPct val="20000"/>
              </a:spcBef>
              <a:buFont typeface="Arial" panose="020B0604020202020204" pitchFamily="34" charset="0"/>
              <a:buNone/>
              <a:defRPr sz="2800"/>
            </a:lvl2pPr>
            <a:lvl3pPr marL="685800" indent="0">
              <a:spcBef>
                <a:spcPct val="20000"/>
              </a:spcBef>
              <a:buFont typeface="Arial" panose="020B0604020202020204" pitchFamily="34" charset="0"/>
              <a:buNone/>
              <a:defRPr sz="2400"/>
            </a:lvl3pPr>
            <a:lvl4pPr marL="10287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4pPr>
            <a:lvl5pPr marL="13716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Canvas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为运行载体</a:t>
            </a:r>
            <a:endParaRPr lang="en-GB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6CECD634-8D67-ADAC-4312-31155AD0E7B6}"/>
              </a:ext>
            </a:extLst>
          </p:cNvPr>
          <p:cNvSpPr txBox="1"/>
          <p:nvPr/>
        </p:nvSpPr>
        <p:spPr>
          <a:xfrm>
            <a:off x="2212601" y="4951734"/>
            <a:ext cx="2468708" cy="550031"/>
          </a:xfrm>
          <a:prstGeom prst="rect">
            <a:avLst/>
          </a:prstGeom>
        </p:spPr>
        <p:txBody>
          <a:bodyPr lIns="0" tIns="57607" rIns="0" bIns="57607">
            <a:noAutofit/>
          </a:bodyPr>
          <a:lstStyle>
            <a:defPPr>
              <a:defRPr lang="zh-CN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500" b="1" baseline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  <a:lvl2pPr marL="342900" indent="0">
              <a:spcBef>
                <a:spcPct val="20000"/>
              </a:spcBef>
              <a:buFont typeface="Arial" panose="020B0604020202020204" pitchFamily="34" charset="0"/>
              <a:buNone/>
              <a:defRPr sz="2800"/>
            </a:lvl2pPr>
            <a:lvl3pPr marL="685800" indent="0">
              <a:spcBef>
                <a:spcPct val="20000"/>
              </a:spcBef>
              <a:buFont typeface="Arial" panose="020B0604020202020204" pitchFamily="34" charset="0"/>
              <a:buNone/>
              <a:defRPr sz="2400"/>
            </a:lvl3pPr>
            <a:lvl4pPr marL="10287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4pPr>
            <a:lvl5pPr marL="13716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GPU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对应的编程语言：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GLSL</a:t>
            </a:r>
            <a:endParaRPr lang="en-GB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78AD082-D062-704D-8189-F5C4A34F47B0}"/>
              </a:ext>
            </a:extLst>
          </p:cNvPr>
          <p:cNvSpPr txBox="1"/>
          <p:nvPr/>
        </p:nvSpPr>
        <p:spPr>
          <a:xfrm>
            <a:off x="7731233" y="2177889"/>
            <a:ext cx="2468880" cy="629826"/>
          </a:xfrm>
          <a:prstGeom prst="rect">
            <a:avLst/>
          </a:prstGeom>
        </p:spPr>
        <p:txBody>
          <a:bodyPr lIns="0" tIns="57607" rIns="0" bIns="57607">
            <a:noAutofit/>
          </a:bodyPr>
          <a:lstStyle>
            <a:defPPr>
              <a:defRPr lang="zh-CN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500" b="1" baseline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  <a:lvl2pPr marL="342900" indent="0">
              <a:spcBef>
                <a:spcPct val="20000"/>
              </a:spcBef>
              <a:buFont typeface="Arial" panose="020B0604020202020204" pitchFamily="34" charset="0"/>
              <a:buNone/>
              <a:defRPr sz="2800"/>
            </a:lvl2pPr>
            <a:lvl3pPr marL="685800" indent="0">
              <a:spcBef>
                <a:spcPct val="20000"/>
              </a:spcBef>
              <a:buFont typeface="Arial" panose="020B0604020202020204" pitchFamily="34" charset="0"/>
              <a:buNone/>
              <a:defRPr sz="2400"/>
            </a:lvl3pPr>
            <a:lvl4pPr marL="10287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4pPr>
            <a:lvl5pPr marL="13716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和着色器程序构成</a:t>
            </a:r>
            <a:endParaRPr lang="en-GB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7E167471-36F3-3E62-68B2-8B4A5E223C7A}"/>
              </a:ext>
            </a:extLst>
          </p:cNvPr>
          <p:cNvSpPr txBox="1"/>
          <p:nvPr/>
        </p:nvSpPr>
        <p:spPr>
          <a:xfrm>
            <a:off x="7657315" y="3678396"/>
            <a:ext cx="2468708" cy="361808"/>
          </a:xfrm>
          <a:prstGeom prst="rect">
            <a:avLst/>
          </a:prstGeom>
        </p:spPr>
        <p:txBody>
          <a:bodyPr lIns="0" tIns="57607" rIns="0" bIns="57607">
            <a:noAutofit/>
          </a:bodyPr>
          <a:lstStyle>
            <a:defPPr>
              <a:defRPr lang="zh-CN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500" b="1" baseline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  <a:lvl2pPr marL="342900" indent="0">
              <a:spcBef>
                <a:spcPct val="20000"/>
              </a:spcBef>
              <a:buFont typeface="Arial" panose="020B0604020202020204" pitchFamily="34" charset="0"/>
              <a:buNone/>
              <a:defRPr sz="2800"/>
            </a:lvl2pPr>
            <a:lvl3pPr marL="685800" indent="0">
              <a:spcBef>
                <a:spcPct val="20000"/>
              </a:spcBef>
              <a:buFont typeface="Arial" panose="020B0604020202020204" pitchFamily="34" charset="0"/>
              <a:buNone/>
              <a:defRPr sz="2400"/>
            </a:lvl3pPr>
            <a:lvl4pPr marL="10287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4pPr>
            <a:lvl5pPr marL="13716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r"/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提供一组图形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API</a:t>
            </a:r>
            <a:endParaRPr lang="en-GB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574C89E7-98B7-845F-E658-EE12773AEC2A}"/>
              </a:ext>
            </a:extLst>
          </p:cNvPr>
          <p:cNvSpPr txBox="1"/>
          <p:nvPr/>
        </p:nvSpPr>
        <p:spPr>
          <a:xfrm>
            <a:off x="7632081" y="4918526"/>
            <a:ext cx="2468708" cy="558834"/>
          </a:xfrm>
          <a:prstGeom prst="rect">
            <a:avLst/>
          </a:prstGeom>
        </p:spPr>
        <p:txBody>
          <a:bodyPr lIns="0" tIns="57607" rIns="0" bIns="57607">
            <a:noAutofit/>
          </a:bodyPr>
          <a:lstStyle>
            <a:defPPr>
              <a:defRPr lang="zh-CN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500" b="1" baseline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  <a:lvl2pPr marL="342900" indent="0">
              <a:spcBef>
                <a:spcPct val="20000"/>
              </a:spcBef>
              <a:buFont typeface="Arial" panose="020B0604020202020204" pitchFamily="34" charset="0"/>
              <a:buNone/>
              <a:defRPr sz="2800"/>
            </a:lvl2pPr>
            <a:lvl3pPr marL="685800" indent="0">
              <a:spcBef>
                <a:spcPct val="20000"/>
              </a:spcBef>
              <a:buFont typeface="Arial" panose="020B0604020202020204" pitchFamily="34" charset="0"/>
              <a:buNone/>
              <a:defRPr sz="2400"/>
            </a:lvl3pPr>
            <a:lvl4pPr marL="10287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4pPr>
            <a:lvl5pPr marL="1371600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只能够绘制：点、线段、三角形</a:t>
            </a:r>
            <a:endParaRPr lang="en-GB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14A2B7CE-397F-9AC0-EF92-3AB4292677B4}"/>
              </a:ext>
            </a:extLst>
          </p:cNvPr>
          <p:cNvSpPr txBox="1"/>
          <p:nvPr/>
        </p:nvSpPr>
        <p:spPr>
          <a:xfrm>
            <a:off x="1954744" y="2877510"/>
            <a:ext cx="2977935" cy="515392"/>
          </a:xfrm>
          <a:prstGeom prst="rect">
            <a:avLst/>
          </a:prstGeom>
        </p:spPr>
        <p:txBody>
          <a:bodyPr lIns="0" tIns="57607" rIns="0" bIns="57607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类似如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common.js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规范、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规范等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C367B62-BA4A-F227-9A86-402F9A71E0A9}"/>
              </a:ext>
            </a:extLst>
          </p:cNvPr>
          <p:cNvSpPr txBox="1"/>
          <p:nvPr/>
        </p:nvSpPr>
        <p:spPr>
          <a:xfrm>
            <a:off x="1925955" y="4327525"/>
            <a:ext cx="2889250" cy="436245"/>
          </a:xfrm>
          <a:prstGeom prst="rect">
            <a:avLst/>
          </a:prstGeom>
        </p:spPr>
        <p:txBody>
          <a:bodyPr lIns="0" tIns="57607" rIns="0" bIns="57607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获取上下文，对模型信息进行处理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CA9EC90F-B8C1-5D4F-033D-752942BE08E8}"/>
              </a:ext>
            </a:extLst>
          </p:cNvPr>
          <p:cNvSpPr txBox="1"/>
          <p:nvPr/>
        </p:nvSpPr>
        <p:spPr>
          <a:xfrm>
            <a:off x="1925320" y="5644515"/>
            <a:ext cx="2877820" cy="654685"/>
          </a:xfrm>
          <a:prstGeom prst="rect">
            <a:avLst/>
          </a:prstGeom>
        </p:spPr>
        <p:txBody>
          <a:bodyPr lIns="0" tIns="57607" rIns="0" bIns="57607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用来编写运行在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上的着色器程序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3366C7BF-FC28-EB35-B65D-1BB7221D59F9}"/>
              </a:ext>
            </a:extLst>
          </p:cNvPr>
          <p:cNvSpPr txBox="1"/>
          <p:nvPr/>
        </p:nvSpPr>
        <p:spPr>
          <a:xfrm>
            <a:off x="7436485" y="2940050"/>
            <a:ext cx="3079115" cy="545465"/>
          </a:xfrm>
          <a:prstGeom prst="rect">
            <a:avLst/>
          </a:prstGeom>
        </p:spPr>
        <p:txBody>
          <a:bodyPr lIns="0" tIns="57607" rIns="0" bIns="57607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一个完整的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应用离不开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GLSL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DAB0AFDC-6A34-3F24-2B2B-D8E676E67FFD}"/>
              </a:ext>
            </a:extLst>
          </p:cNvPr>
          <p:cNvSpPr txBox="1"/>
          <p:nvPr/>
        </p:nvSpPr>
        <p:spPr>
          <a:xfrm>
            <a:off x="7462955" y="4348302"/>
            <a:ext cx="3169186" cy="387517"/>
          </a:xfrm>
          <a:prstGeom prst="rect">
            <a:avLst/>
          </a:prstGeom>
        </p:spPr>
        <p:txBody>
          <a:bodyPr lIns="0" tIns="57607" rIns="0" bIns="57607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可以让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与显卡（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）进行通讯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1724E9B2-FEE6-6081-8476-46C5C9485F38}"/>
              </a:ext>
            </a:extLst>
          </p:cNvPr>
          <p:cNvSpPr txBox="1"/>
          <p:nvPr/>
        </p:nvSpPr>
        <p:spPr>
          <a:xfrm>
            <a:off x="7462955" y="5719852"/>
            <a:ext cx="3027355" cy="527726"/>
          </a:xfrm>
          <a:prstGeom prst="rect">
            <a:avLst/>
          </a:prstGeom>
        </p:spPr>
        <p:txBody>
          <a:bodyPr lIns="0" tIns="57607" rIns="0" bIns="57607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点：可理解为像素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A3FD2A7-2BB0-53B8-2717-B52D23C69DF6}"/>
              </a:ext>
            </a:extLst>
          </p:cNvPr>
          <p:cNvGrpSpPr/>
          <p:nvPr/>
        </p:nvGrpSpPr>
        <p:grpSpPr>
          <a:xfrm>
            <a:off x="4939041" y="2639748"/>
            <a:ext cx="2517552" cy="2517165"/>
            <a:chOff x="3566899" y="1605909"/>
            <a:chExt cx="1997947" cy="1997946"/>
          </a:xfrm>
        </p:grpSpPr>
        <p:sp>
          <p:nvSpPr>
            <p:cNvPr id="49" name="Shape 551">
              <a:extLst>
                <a:ext uri="{FF2B5EF4-FFF2-40B4-BE49-F238E27FC236}">
                  <a16:creationId xmlns:a16="http://schemas.microsoft.com/office/drawing/2014/main" id="{E967A270-DBBA-0C5A-1CD6-DA259512B49F}"/>
                </a:ext>
              </a:extLst>
            </p:cNvPr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8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spcBef>
                  <a:spcPts val="425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558785C-6EF5-7F26-CAC9-CCB2699D0300}"/>
                </a:ext>
              </a:extLst>
            </p:cNvPr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accent1"/>
                  </a:solidFill>
                  <a:cs typeface="+mn-ea"/>
                  <a:sym typeface="+mn-lt"/>
                </a:rPr>
                <a:t>WEBGL</a:t>
              </a:r>
            </a:p>
            <a:p>
              <a:pPr algn="ctr"/>
              <a:r>
                <a:rPr lang="zh-CN" altLang="en-US" sz="2500" b="1" dirty="0">
                  <a:solidFill>
                    <a:schemeClr val="accent1"/>
                  </a:solidFill>
                  <a:cs typeface="+mn-ea"/>
                  <a:sym typeface="+mn-lt"/>
                </a:rPr>
                <a:t>技术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BF07F4A-5560-B348-58BA-43356345CD6F}"/>
              </a:ext>
            </a:extLst>
          </p:cNvPr>
          <p:cNvGrpSpPr/>
          <p:nvPr/>
        </p:nvGrpSpPr>
        <p:grpSpPr>
          <a:xfrm>
            <a:off x="1740503" y="912879"/>
            <a:ext cx="5061857" cy="698750"/>
            <a:chOff x="6096000" y="2061026"/>
            <a:chExt cx="5061857" cy="698750"/>
          </a:xfrm>
        </p:grpSpPr>
        <p:sp>
          <p:nvSpPr>
            <p:cNvPr id="52" name="文本框 20">
              <a:extLst>
                <a:ext uri="{FF2B5EF4-FFF2-40B4-BE49-F238E27FC236}">
                  <a16:creationId xmlns:a16="http://schemas.microsoft.com/office/drawing/2014/main" id="{7F704080-DEAD-8968-0B40-F06B49A6B533}"/>
                </a:ext>
              </a:extLst>
            </p:cNvPr>
            <p:cNvSpPr txBox="1"/>
            <p:nvPr/>
          </p:nvSpPr>
          <p:spPr>
            <a:xfrm>
              <a:off x="6096000" y="2061026"/>
              <a:ext cx="2345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WEBGL</a:t>
              </a:r>
              <a:r>
                <a:rPr lang="zh-CN" altLang="en-US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介绍：</a:t>
              </a:r>
            </a:p>
          </p:txBody>
        </p:sp>
        <p:sp>
          <p:nvSpPr>
            <p:cNvPr id="53" name="文本框 21">
              <a:extLst>
                <a:ext uri="{FF2B5EF4-FFF2-40B4-BE49-F238E27FC236}">
                  <a16:creationId xmlns:a16="http://schemas.microsoft.com/office/drawing/2014/main" id="{F6ED552F-C4CB-1871-BF20-AD4BDBF5069E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WEBGL INTRODUCTION</a:t>
              </a:r>
            </a:p>
          </p:txBody>
        </p:sp>
      </p:grpSp>
      <p:sp>
        <p:nvSpPr>
          <p:cNvPr id="54" name="任意多边形 47">
            <a:extLst>
              <a:ext uri="{FF2B5EF4-FFF2-40B4-BE49-F238E27FC236}">
                <a16:creationId xmlns:a16="http://schemas.microsoft.com/office/drawing/2014/main" id="{945A064C-D28D-3383-D03F-30C5F37256DE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任意多边形 48">
            <a:extLst>
              <a:ext uri="{FF2B5EF4-FFF2-40B4-BE49-F238E27FC236}">
                <a16:creationId xmlns:a16="http://schemas.microsoft.com/office/drawing/2014/main" id="{1966ECA4-3812-4F0A-CB35-8C52166A46B1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93E7568-3709-EA46-788D-BEB43832E459}"/>
              </a:ext>
            </a:extLst>
          </p:cNvPr>
          <p:cNvSpPr/>
          <p:nvPr/>
        </p:nvSpPr>
        <p:spPr>
          <a:xfrm>
            <a:off x="3123721" y="2080146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D75F82DF-6EB4-0DBD-A0CB-A9B12C3850AF}"/>
              </a:ext>
            </a:extLst>
          </p:cNvPr>
          <p:cNvSpPr txBox="1"/>
          <p:nvPr/>
        </p:nvSpPr>
        <p:spPr>
          <a:xfrm>
            <a:off x="3307350" y="2287948"/>
            <a:ext cx="60136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是一个透过浏览器渲染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3D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2D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图像的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JAVASCRIPT  API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EF614FB-80BB-C561-B0C5-89D3E304FC66}"/>
              </a:ext>
            </a:extLst>
          </p:cNvPr>
          <p:cNvSpPr/>
          <p:nvPr/>
        </p:nvSpPr>
        <p:spPr>
          <a:xfrm>
            <a:off x="3123721" y="3574095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F8F4586-C07F-75A6-E7DA-E56750210FA5}"/>
              </a:ext>
            </a:extLst>
          </p:cNvPr>
          <p:cNvSpPr txBox="1"/>
          <p:nvPr/>
        </p:nvSpPr>
        <p:spPr>
          <a:xfrm>
            <a:off x="3204861" y="3792225"/>
            <a:ext cx="621860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内嵌在浏览器中，不需要任何插件和库就能直接使用</a:t>
            </a:r>
          </a:p>
        </p:txBody>
      </p:sp>
      <p:sp>
        <p:nvSpPr>
          <p:cNvPr id="6" name="文本框 28">
            <a:extLst>
              <a:ext uri="{FF2B5EF4-FFF2-40B4-BE49-F238E27FC236}">
                <a16:creationId xmlns:a16="http://schemas.microsoft.com/office/drawing/2014/main" id="{15494601-3B22-67DD-2E61-DF1B352CA02A}"/>
              </a:ext>
            </a:extLst>
          </p:cNvPr>
          <p:cNvSpPr txBox="1"/>
          <p:nvPr/>
        </p:nvSpPr>
        <p:spPr>
          <a:xfrm>
            <a:off x="1740503" y="912879"/>
            <a:ext cx="41839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cs typeface="+mn-ea"/>
                <a:sym typeface="+mn-lt"/>
              </a:rPr>
              <a:t>WEB GRAPHICS LIBRARY</a:t>
            </a: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7" name="任意多边形 47">
            <a:extLst>
              <a:ext uri="{FF2B5EF4-FFF2-40B4-BE49-F238E27FC236}">
                <a16:creationId xmlns:a16="http://schemas.microsoft.com/office/drawing/2014/main" id="{67453ED2-FC68-256B-7703-C4FC44A173AA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 48">
            <a:extLst>
              <a:ext uri="{FF2B5EF4-FFF2-40B4-BE49-F238E27FC236}">
                <a16:creationId xmlns:a16="http://schemas.microsoft.com/office/drawing/2014/main" id="{A3B7A428-8357-1054-520A-50AD2D2A395F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47CAC1B-8D8E-903C-C1A5-20327052CB3B}"/>
              </a:ext>
            </a:extLst>
          </p:cNvPr>
          <p:cNvSpPr/>
          <p:nvPr/>
        </p:nvSpPr>
        <p:spPr>
          <a:xfrm>
            <a:off x="3123721" y="5092320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E482C5C-91EE-00CC-CC72-E645A31D351F}"/>
              </a:ext>
            </a:extLst>
          </p:cNvPr>
          <p:cNvSpPr txBox="1"/>
          <p:nvPr/>
        </p:nvSpPr>
        <p:spPr>
          <a:xfrm>
            <a:off x="3241814" y="5310450"/>
            <a:ext cx="61447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程序开发使用的三种语言：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GLSL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05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/>
      <p:bldP spid="9" grpId="0" bldLvl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2">
            <a:extLst>
              <a:ext uri="{FF2B5EF4-FFF2-40B4-BE49-F238E27FC236}">
                <a16:creationId xmlns:a16="http://schemas.microsoft.com/office/drawing/2014/main" id="{07ED242F-E269-AA4F-52CB-5D04493D6F7C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4">
            <a:extLst>
              <a:ext uri="{FF2B5EF4-FFF2-40B4-BE49-F238E27FC236}">
                <a16:creationId xmlns:a16="http://schemas.microsoft.com/office/drawing/2014/main" id="{AD3AABB2-FE58-A994-C35C-90113B9BEFDD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8CCCCB-9093-D35E-B502-124F31CBAC46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02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E550A-906D-36CA-2E8A-C5DCD69776F7}"/>
              </a:ext>
            </a:extLst>
          </p:cNvPr>
          <p:cNvSpPr txBox="1"/>
          <p:nvPr/>
        </p:nvSpPr>
        <p:spPr>
          <a:xfrm>
            <a:off x="6110604" y="4131945"/>
            <a:ext cx="433416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GLSL</a:t>
            </a:r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（着色器语言）</a:t>
            </a:r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291A2EC9-EFA7-A737-AC64-8E3B3C9B7D4E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 22">
            <a:extLst>
              <a:ext uri="{FF2B5EF4-FFF2-40B4-BE49-F238E27FC236}">
                <a16:creationId xmlns:a16="http://schemas.microsoft.com/office/drawing/2014/main" id="{5C6E5681-6EE1-4FB1-1864-CC013919665D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 19">
            <a:extLst>
              <a:ext uri="{FF2B5EF4-FFF2-40B4-BE49-F238E27FC236}">
                <a16:creationId xmlns:a16="http://schemas.microsoft.com/office/drawing/2014/main" id="{392712AD-6B25-8AD9-7D1A-7CF2781C4537}"/>
              </a:ext>
            </a:extLst>
          </p:cNvPr>
          <p:cNvSpPr/>
          <p:nvPr/>
        </p:nvSpPr>
        <p:spPr>
          <a:xfrm rot="2700000">
            <a:off x="-1884680" y="96266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6">
            <a:extLst>
              <a:ext uri="{FF2B5EF4-FFF2-40B4-BE49-F238E27FC236}">
                <a16:creationId xmlns:a16="http://schemas.microsoft.com/office/drawing/2014/main" id="{D6D39B6D-317F-19C8-E429-59C4D3F7BF6D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5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139A4D-DD9F-F3FC-3467-6A7A932E2279}"/>
              </a:ext>
            </a:extLst>
          </p:cNvPr>
          <p:cNvGrpSpPr/>
          <p:nvPr/>
        </p:nvGrpSpPr>
        <p:grpSpPr>
          <a:xfrm>
            <a:off x="1292615" y="2297703"/>
            <a:ext cx="2942717" cy="4103097"/>
            <a:chOff x="1435102" y="1903702"/>
            <a:chExt cx="2800231" cy="3800313"/>
          </a:xfrm>
        </p:grpSpPr>
        <p:sp>
          <p:nvSpPr>
            <p:cNvPr id="11" name="Arrow: Pentagon 2">
              <a:extLst>
                <a:ext uri="{FF2B5EF4-FFF2-40B4-BE49-F238E27FC236}">
                  <a16:creationId xmlns:a16="http://schemas.microsoft.com/office/drawing/2014/main" id="{0C88A36E-F690-E638-F8FF-6768BD468F1B}"/>
                </a:ext>
              </a:extLst>
            </p:cNvPr>
            <p:cNvSpPr/>
            <p:nvPr/>
          </p:nvSpPr>
          <p:spPr>
            <a:xfrm rot="5400000">
              <a:off x="1755128" y="1583677"/>
              <a:ext cx="2160180" cy="2800231"/>
            </a:xfrm>
            <a:prstGeom prst="homePlate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5263F081-7C62-7695-8AC0-A733869AF9E4}"/>
                </a:ext>
              </a:extLst>
            </p:cNvPr>
            <p:cNvSpPr/>
            <p:nvPr/>
          </p:nvSpPr>
          <p:spPr>
            <a:xfrm>
              <a:off x="1435102" y="1903702"/>
              <a:ext cx="2800231" cy="3800313"/>
            </a:xfrm>
            <a:prstGeom prst="rect">
              <a:avLst/>
            </a:prstGeom>
            <a:ln w="31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03A92B-2F7A-D75E-7543-5FBB30C09EFB}"/>
                </a:ext>
              </a:extLst>
            </p:cNvPr>
            <p:cNvSpPr/>
            <p:nvPr/>
          </p:nvSpPr>
          <p:spPr>
            <a:xfrm>
              <a:off x="1539631" y="4125856"/>
              <a:ext cx="2695701" cy="10433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用来编写着色器程序的语言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中文全称：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OPENGL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着色语言；英文全称：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OPENGL SHADING LANGUAGE ;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C2B65B-798B-4B20-B783-C0328C64405F}"/>
                </a:ext>
              </a:extLst>
            </p:cNvPr>
            <p:cNvSpPr/>
            <p:nvPr/>
          </p:nvSpPr>
          <p:spPr>
            <a:xfrm>
              <a:off x="1714230" y="2508372"/>
              <a:ext cx="2241974" cy="3733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GLSL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C53282-2308-7039-1A1B-A3FF3CDAC200}"/>
              </a:ext>
            </a:extLst>
          </p:cNvPr>
          <p:cNvGrpSpPr/>
          <p:nvPr/>
        </p:nvGrpSpPr>
        <p:grpSpPr>
          <a:xfrm>
            <a:off x="4695885" y="2312642"/>
            <a:ext cx="2800231" cy="4088158"/>
            <a:chOff x="4695885" y="1903702"/>
            <a:chExt cx="2800231" cy="3800313"/>
          </a:xfrm>
        </p:grpSpPr>
        <p:sp>
          <p:nvSpPr>
            <p:cNvPr id="17" name="Arrow: Pentagon 7">
              <a:extLst>
                <a:ext uri="{FF2B5EF4-FFF2-40B4-BE49-F238E27FC236}">
                  <a16:creationId xmlns:a16="http://schemas.microsoft.com/office/drawing/2014/main" id="{E26F80BD-16A4-CD73-7923-58B17236BF89}"/>
                </a:ext>
              </a:extLst>
            </p:cNvPr>
            <p:cNvSpPr/>
            <p:nvPr/>
          </p:nvSpPr>
          <p:spPr>
            <a:xfrm rot="5400000">
              <a:off x="5015911" y="1583677"/>
              <a:ext cx="2160180" cy="2800231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8CA94D39-21FB-01F4-272D-772EDB6628AC}"/>
                </a:ext>
              </a:extLst>
            </p:cNvPr>
            <p:cNvSpPr/>
            <p:nvPr/>
          </p:nvSpPr>
          <p:spPr>
            <a:xfrm>
              <a:off x="4695885" y="1903702"/>
              <a:ext cx="2800231" cy="3800313"/>
            </a:xfrm>
            <a:prstGeom prst="rect">
              <a:avLst/>
            </a:prstGeom>
            <a:ln w="31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83599AA-6BB5-FFC6-89A8-04BC5DD3346B}"/>
                </a:ext>
              </a:extLst>
            </p:cNvPr>
            <p:cNvSpPr/>
            <p:nvPr/>
          </p:nvSpPr>
          <p:spPr>
            <a:xfrm>
              <a:off x="4975013" y="2496142"/>
              <a:ext cx="2241974" cy="3747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着色器程序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C047D8-AB40-000D-6158-58EFF87263B0}"/>
              </a:ext>
            </a:extLst>
          </p:cNvPr>
          <p:cNvGrpSpPr/>
          <p:nvPr/>
        </p:nvGrpSpPr>
        <p:grpSpPr>
          <a:xfrm>
            <a:off x="7956669" y="2312642"/>
            <a:ext cx="2800231" cy="4088158"/>
            <a:chOff x="7956669" y="1903702"/>
            <a:chExt cx="2800231" cy="3800313"/>
          </a:xfrm>
        </p:grpSpPr>
        <p:sp>
          <p:nvSpPr>
            <p:cNvPr id="21" name="Arrow: Pentagon 12">
              <a:extLst>
                <a:ext uri="{FF2B5EF4-FFF2-40B4-BE49-F238E27FC236}">
                  <a16:creationId xmlns:a16="http://schemas.microsoft.com/office/drawing/2014/main" id="{60E0D1F8-D580-B379-A458-AC2BB244CAD7}"/>
                </a:ext>
              </a:extLst>
            </p:cNvPr>
            <p:cNvSpPr/>
            <p:nvPr/>
          </p:nvSpPr>
          <p:spPr>
            <a:xfrm rot="5400000">
              <a:off x="8276695" y="1583677"/>
              <a:ext cx="2160180" cy="2800231"/>
            </a:xfrm>
            <a:prstGeom prst="homePlate">
              <a:avLst/>
            </a:prstGeom>
            <a:solidFill>
              <a:srgbClr val="7EC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tIns="0" anchor="t" anchorCtr="1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09E71556-E2DF-FC33-F611-4DC3F677C422}"/>
                </a:ext>
              </a:extLst>
            </p:cNvPr>
            <p:cNvSpPr/>
            <p:nvPr/>
          </p:nvSpPr>
          <p:spPr>
            <a:xfrm>
              <a:off x="7956669" y="1903702"/>
              <a:ext cx="2800231" cy="3800313"/>
            </a:xfrm>
            <a:prstGeom prst="rect">
              <a:avLst/>
            </a:prstGeom>
            <a:ln w="31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A9A79B-7DB5-D4E1-B850-70959718DF37}"/>
                </a:ext>
              </a:extLst>
            </p:cNvPr>
            <p:cNvSpPr/>
            <p:nvPr/>
          </p:nvSpPr>
          <p:spPr>
            <a:xfrm>
              <a:off x="8235797" y="2496142"/>
              <a:ext cx="2241974" cy="3747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难点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7443D0-74C7-6A6C-738B-5144161BF1D4}"/>
              </a:ext>
            </a:extLst>
          </p:cNvPr>
          <p:cNvGrpSpPr/>
          <p:nvPr/>
        </p:nvGrpSpPr>
        <p:grpSpPr>
          <a:xfrm>
            <a:off x="1740503" y="859539"/>
            <a:ext cx="5061857" cy="698750"/>
            <a:chOff x="6096000" y="2061026"/>
            <a:chExt cx="5061857" cy="69875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115E8D3-1D65-CA04-FDA4-B1861B092F92}"/>
                </a:ext>
              </a:extLst>
            </p:cNvPr>
            <p:cNvSpPr txBox="1"/>
            <p:nvPr/>
          </p:nvSpPr>
          <p:spPr>
            <a:xfrm>
              <a:off x="6096000" y="2061026"/>
              <a:ext cx="4265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着色器语言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DA9095-8306-33A7-A6E2-97880FF05C9B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OPENGL SHADING LANGUAGE</a:t>
              </a:r>
            </a:p>
          </p:txBody>
        </p:sp>
      </p:grpSp>
      <p:sp>
        <p:nvSpPr>
          <p:cNvPr id="27" name="任意多边形 47">
            <a:extLst>
              <a:ext uri="{FF2B5EF4-FFF2-40B4-BE49-F238E27FC236}">
                <a16:creationId xmlns:a16="http://schemas.microsoft.com/office/drawing/2014/main" id="{32C01C33-D3D3-8FCF-C3D9-544D6A4B5AAC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任意多边形 48">
            <a:extLst>
              <a:ext uri="{FF2B5EF4-FFF2-40B4-BE49-F238E27FC236}">
                <a16:creationId xmlns:a16="http://schemas.microsoft.com/office/drawing/2014/main" id="{C26E33D5-087E-33F6-97C4-63B11C9DDE16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54E4A0-3117-DAF0-A60B-5A3B97E8A35B}"/>
              </a:ext>
            </a:extLst>
          </p:cNvPr>
          <p:cNvSpPr/>
          <p:nvPr/>
        </p:nvSpPr>
        <p:spPr>
          <a:xfrm>
            <a:off x="4695885" y="4710521"/>
            <a:ext cx="2800231" cy="16435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（显卡）上运行的程序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两种：顶点着色器与片元着色器</a:t>
            </a:r>
            <a:endParaRPr lang="en-US" altLang="zh-CN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着色器程序允许我们通过编程来控制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GPU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渲染</a:t>
            </a:r>
            <a:endParaRPr lang="en-US" altLang="zh-CN" sz="1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A6D790-D73D-C653-B8D5-97D7760D6F98}"/>
              </a:ext>
            </a:extLst>
          </p:cNvPr>
          <p:cNvSpPr/>
          <p:nvPr/>
        </p:nvSpPr>
        <p:spPr>
          <a:xfrm>
            <a:off x="7956668" y="4710521"/>
            <a:ext cx="2800232" cy="8679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程序不难理解，难在算法、变换原理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需掌握一定的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数学知识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45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0" name="3a40b83b-a3c5-4a37-b59f-270202b9280b">
            <a:extLst>
              <a:ext uri="{FF2B5EF4-FFF2-40B4-BE49-F238E27FC236}">
                <a16:creationId xmlns:a16="http://schemas.microsoft.com/office/drawing/2014/main" id="{29D3B1F0-5F78-D204-7F1E-8AC4A53F157D}"/>
              </a:ext>
            </a:extLst>
          </p:cNvPr>
          <p:cNvGrpSpPr>
            <a:grpSpLocks noChangeAspect="1"/>
          </p:cNvGrpSpPr>
          <p:nvPr/>
        </p:nvGrpSpPr>
        <p:grpSpPr>
          <a:xfrm>
            <a:off x="1590806" y="2688519"/>
            <a:ext cx="9145711" cy="2761265"/>
            <a:chOff x="1523492" y="1700808"/>
            <a:chExt cx="9145711" cy="3815784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A4E0DCF1-EB40-C79E-3688-761DE545F808}"/>
                </a:ext>
              </a:extLst>
            </p:cNvPr>
            <p:cNvSpPr/>
            <p:nvPr/>
          </p:nvSpPr>
          <p:spPr>
            <a:xfrm>
              <a:off x="6407853" y="1700808"/>
              <a:ext cx="4261350" cy="38157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4DF6D58-B629-C70F-E13B-E49B5E45FD1E}"/>
                </a:ext>
              </a:extLst>
            </p:cNvPr>
            <p:cNvSpPr/>
            <p:nvPr/>
          </p:nvSpPr>
          <p:spPr>
            <a:xfrm flipH="1">
              <a:off x="1523492" y="1700808"/>
              <a:ext cx="4261352" cy="38157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39191F4-4FB0-2FAF-46ED-8B76361697B2}"/>
              </a:ext>
            </a:extLst>
          </p:cNvPr>
          <p:cNvSpPr/>
          <p:nvPr/>
        </p:nvSpPr>
        <p:spPr>
          <a:xfrm>
            <a:off x="1732916" y="2846304"/>
            <a:ext cx="3975343" cy="4376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顶点着色器（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Vertex 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Shader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0EF9B1-67EA-BF37-397C-1FDD0B36FE69}"/>
              </a:ext>
            </a:extLst>
          </p:cNvPr>
          <p:cNvGrpSpPr/>
          <p:nvPr/>
        </p:nvGrpSpPr>
        <p:grpSpPr>
          <a:xfrm>
            <a:off x="1740503" y="859539"/>
            <a:ext cx="5061857" cy="698750"/>
            <a:chOff x="6096000" y="2061026"/>
            <a:chExt cx="5061857" cy="69875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43A5EDB-AA3A-8AEA-99AC-84CD2D8959AF}"/>
                </a:ext>
              </a:extLst>
            </p:cNvPr>
            <p:cNvSpPr txBox="1"/>
            <p:nvPr/>
          </p:nvSpPr>
          <p:spPr>
            <a:xfrm>
              <a:off x="6096000" y="2061026"/>
              <a:ext cx="491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着色器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2C0B3B3-C774-9429-CF60-4CE028CF2898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SHADER INTRODUCTION </a:t>
              </a:r>
            </a:p>
          </p:txBody>
        </p:sp>
      </p:grpSp>
      <p:sp>
        <p:nvSpPr>
          <p:cNvPr id="18" name="任意多边形 47">
            <a:extLst>
              <a:ext uri="{FF2B5EF4-FFF2-40B4-BE49-F238E27FC236}">
                <a16:creationId xmlns:a16="http://schemas.microsoft.com/office/drawing/2014/main" id="{28768643-CDA6-EF08-201B-D59A66AF1329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 48">
            <a:extLst>
              <a:ext uri="{FF2B5EF4-FFF2-40B4-BE49-F238E27FC236}">
                <a16:creationId xmlns:a16="http://schemas.microsoft.com/office/drawing/2014/main" id="{DF94187C-2AA1-ED83-6ED4-55121FF53473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646E1A-8E72-473D-C4C0-BD0DD3A0892D}"/>
              </a:ext>
            </a:extLst>
          </p:cNvPr>
          <p:cNvSpPr/>
          <p:nvPr/>
        </p:nvSpPr>
        <p:spPr>
          <a:xfrm>
            <a:off x="6618170" y="2846304"/>
            <a:ext cx="3975343" cy="4376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片元着色器（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Fragment 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Shader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67DE51-304D-29DD-01DB-36F0C0FEE957}"/>
              </a:ext>
            </a:extLst>
          </p:cNvPr>
          <p:cNvSpPr txBox="1"/>
          <p:nvPr/>
        </p:nvSpPr>
        <p:spPr>
          <a:xfrm>
            <a:off x="1772088" y="3538350"/>
            <a:ext cx="3896998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描述顶点特性，对顶点信息进行处理。如位置、颜色、大小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顶点是指二维或三维空间中的一个点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294A02-5856-2845-BDAE-6DCA86AC246C}"/>
              </a:ext>
            </a:extLst>
          </p:cNvPr>
          <p:cNvSpPr txBox="1"/>
          <p:nvPr/>
        </p:nvSpPr>
        <p:spPr>
          <a:xfrm>
            <a:off x="6657342" y="3510792"/>
            <a:ext cx="38969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片元：</a:t>
            </a:r>
            <a:r>
              <a:rPr lang="en-US" altLang="zh-CN" sz="1400" dirty="0"/>
              <a:t>WEBGL</a:t>
            </a:r>
            <a:r>
              <a:rPr lang="zh-CN" altLang="en-US" sz="1400" dirty="0"/>
              <a:t>术语，可以理解为一个像素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描述像素特性，处理片元使其显示在屏幕上。如颜色</a:t>
            </a:r>
            <a:endParaRPr lang="en-US" altLang="zh-CN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77C509-3FD0-0CC4-FF80-95E67E083F73}"/>
              </a:ext>
            </a:extLst>
          </p:cNvPr>
          <p:cNvSpPr txBox="1"/>
          <p:nvPr/>
        </p:nvSpPr>
        <p:spPr>
          <a:xfrm>
            <a:off x="1590806" y="1672297"/>
            <a:ext cx="3752950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着色器是</a:t>
            </a:r>
            <a:r>
              <a:rPr lang="en-US" altLang="zh-CN" sz="1600" b="1" dirty="0"/>
              <a:t>WEBGL</a:t>
            </a:r>
            <a:r>
              <a:rPr lang="zh-CN" altLang="en-US" sz="1600" b="1" dirty="0"/>
              <a:t>的一项核心机制。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要使用</a:t>
            </a:r>
            <a:r>
              <a:rPr lang="en-US" altLang="zh-CN" sz="1600" b="1" dirty="0"/>
              <a:t>WEBGL</a:t>
            </a:r>
            <a:r>
              <a:rPr lang="zh-CN" altLang="en-US" sz="1600" b="1" dirty="0"/>
              <a:t>绘图必须使用着色器。</a:t>
            </a:r>
          </a:p>
        </p:txBody>
      </p:sp>
    </p:spTree>
    <p:extLst>
      <p:ext uri="{BB962C8B-B14F-4D97-AF65-F5344CB8AC3E}">
        <p14:creationId xmlns:p14="http://schemas.microsoft.com/office/powerpoint/2010/main" val="339810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任意多边形 2">
            <a:extLst>
              <a:ext uri="{FF2B5EF4-FFF2-40B4-BE49-F238E27FC236}">
                <a16:creationId xmlns:a16="http://schemas.microsoft.com/office/drawing/2014/main" id="{86820A53-989A-F4E5-946F-D733CA39CB9E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任意多边形 4">
            <a:extLst>
              <a:ext uri="{FF2B5EF4-FFF2-40B4-BE49-F238E27FC236}">
                <a16:creationId xmlns:a16="http://schemas.microsoft.com/office/drawing/2014/main" id="{5DDD9639-08DD-5DD2-CF25-5DA464A29A4B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A97FD5C-A6B9-24D2-17B9-7CC62A871064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03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68CC28-90B0-B2D4-3F21-2B57CDF050FE}"/>
              </a:ext>
            </a:extLst>
          </p:cNvPr>
          <p:cNvSpPr txBox="1"/>
          <p:nvPr/>
        </p:nvSpPr>
        <p:spPr>
          <a:xfrm>
            <a:off x="6110605" y="4131945"/>
            <a:ext cx="3903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cs typeface="+mn-ea"/>
                <a:sym typeface="+mn-lt"/>
              </a:rPr>
              <a:t>WEBGL</a:t>
            </a:r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工作原理</a:t>
            </a:r>
          </a:p>
        </p:txBody>
      </p:sp>
      <p:sp>
        <p:nvSpPr>
          <p:cNvPr id="28" name="任意多边形 21">
            <a:extLst>
              <a:ext uri="{FF2B5EF4-FFF2-40B4-BE49-F238E27FC236}">
                <a16:creationId xmlns:a16="http://schemas.microsoft.com/office/drawing/2014/main" id="{52E9D4A1-BC21-FB62-5B2C-A9EA9F5561A3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任意多边形 22">
            <a:extLst>
              <a:ext uri="{FF2B5EF4-FFF2-40B4-BE49-F238E27FC236}">
                <a16:creationId xmlns:a16="http://schemas.microsoft.com/office/drawing/2014/main" id="{A74D700C-330A-C581-3690-3B7AEBFC9FB6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任意多边形 19">
            <a:extLst>
              <a:ext uri="{FF2B5EF4-FFF2-40B4-BE49-F238E27FC236}">
                <a16:creationId xmlns:a16="http://schemas.microsoft.com/office/drawing/2014/main" id="{EE5932C7-F720-8255-6432-6218F9C6E278}"/>
              </a:ext>
            </a:extLst>
          </p:cNvPr>
          <p:cNvSpPr/>
          <p:nvPr/>
        </p:nvSpPr>
        <p:spPr>
          <a:xfrm rot="2700000">
            <a:off x="-1922780" y="905510"/>
            <a:ext cx="5778500" cy="574611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任意多边形 6">
            <a:extLst>
              <a:ext uri="{FF2B5EF4-FFF2-40B4-BE49-F238E27FC236}">
                <a16:creationId xmlns:a16="http://schemas.microsoft.com/office/drawing/2014/main" id="{67A9E1B0-48A1-F58C-1CD8-9F9F738F51B8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0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/>
      <p:bldP spid="27" grpId="0"/>
      <p:bldP spid="28" grpId="0" bldLvl="0" animBg="1"/>
      <p:bldP spid="29" grpId="0" bldLvl="0" animBg="1"/>
      <p:bldP spid="30" grpId="0" bldLvl="0" animBg="1"/>
      <p:bldP spid="3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505</Words>
  <Application>Microsoft Macintosh PowerPoint</Application>
  <PresentationFormat>宽屏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Myriad Pro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王齐心的macbook</dc:creator>
  <cp:lastModifiedBy>王齐心的macbook</cp:lastModifiedBy>
  <cp:revision>3</cp:revision>
  <dcterms:created xsi:type="dcterms:W3CDTF">2024-04-15T07:46:29Z</dcterms:created>
  <dcterms:modified xsi:type="dcterms:W3CDTF">2024-04-15T08:17:33Z</dcterms:modified>
</cp:coreProperties>
</file>