
<file path=[Content_Types].xml><?xml version="1.0" encoding="utf-8"?>
<Types xmlns="http://schemas.openxmlformats.org/package/2006/content-types">
  <Default Extension="image" ContentType="image/pn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8781" r:id="rId3"/>
    <p:sldId id="8782" r:id="rId4"/>
    <p:sldId id="8783" r:id="rId5"/>
    <p:sldId id="8784" r:id="rId6"/>
    <p:sldId id="8785" r:id="rId7"/>
    <p:sldId id="8786" r:id="rId8"/>
    <p:sldId id="8787" r:id="rId9"/>
    <p:sldId id="8788" r:id="rId10"/>
    <p:sldId id="8789" r:id="rId11"/>
    <p:sldId id="8790" r:id="rId12"/>
    <p:sldId id="8791" r:id="rId13"/>
    <p:sldId id="269" r:id="rId14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164FF6C-DD7B-400D-BAA9-ED0817CBAE74}">
          <p14:sldIdLst/>
        </p14:section>
        <p14:section name="定义" id="{6F5C25DA-CD09-46F1-9245-00A84CCFE3A9}">
          <p14:sldIdLst>
            <p14:sldId id="256"/>
            <p14:sldId id="8781"/>
            <p14:sldId id="8782"/>
            <p14:sldId id="8783"/>
            <p14:sldId id="8784"/>
            <p14:sldId id="8785"/>
            <p14:sldId id="8786"/>
            <p14:sldId id="8787"/>
            <p14:sldId id="8788"/>
            <p14:sldId id="8789"/>
            <p14:sldId id="8790"/>
            <p14:sldId id="8791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66">
          <p15:clr>
            <a:srgbClr val="A4A3A4"/>
          </p15:clr>
        </p15:guide>
        <p15:guide id="2" pos="37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95757"/>
    <a:srgbClr val="0068B7"/>
    <a:srgbClr val="7EC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77" autoAdjust="0"/>
    <p:restoredTop sz="88942" autoAdjust="0"/>
  </p:normalViewPr>
  <p:slideViewPr>
    <p:cSldViewPr snapToGrid="0">
      <p:cViewPr varScale="1">
        <p:scale>
          <a:sx n="112" d="100"/>
          <a:sy n="112" d="100"/>
        </p:scale>
        <p:origin x="600" y="184"/>
      </p:cViewPr>
      <p:guideLst>
        <p:guide orient="horz" pos="2266"/>
        <p:guide pos="377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4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BD998-64B1-4F40-825A-767B4314E26E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F3321-D8D2-48D4-B745-1417D4B21D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" b="592"/>
          <a:stretch>
            <a:fillRect/>
          </a:stretch>
        </p:blipFill>
        <p:spPr>
          <a:xfrm>
            <a:off x="0" y="-19581"/>
            <a:ext cx="12192000" cy="687758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4/18/24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image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51BE603B-A811-177B-2011-F6182F9DD2C2}"/>
              </a:ext>
            </a:extLst>
          </p:cNvPr>
          <p:cNvSpPr/>
          <p:nvPr/>
        </p:nvSpPr>
        <p:spPr>
          <a:xfrm>
            <a:off x="0" y="0"/>
            <a:ext cx="12192000" cy="7951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任意多边形 28">
            <a:extLst>
              <a:ext uri="{FF2B5EF4-FFF2-40B4-BE49-F238E27FC236}">
                <a16:creationId xmlns:a16="http://schemas.microsoft.com/office/drawing/2014/main" id="{8AC72215-F1D6-AD93-FFAF-2FB27242F292}"/>
              </a:ext>
            </a:extLst>
          </p:cNvPr>
          <p:cNvSpPr/>
          <p:nvPr/>
        </p:nvSpPr>
        <p:spPr>
          <a:xfrm rot="2700000">
            <a:off x="9330371" y="916648"/>
            <a:ext cx="1420687" cy="1427783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FF9A807-4E91-9805-8DCA-0C89E0D4B7AA}"/>
              </a:ext>
            </a:extLst>
          </p:cNvPr>
          <p:cNvSpPr txBox="1"/>
          <p:nvPr/>
        </p:nvSpPr>
        <p:spPr>
          <a:xfrm>
            <a:off x="611926" y="2145796"/>
            <a:ext cx="5181227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dirty="0">
                <a:solidFill>
                  <a:srgbClr val="0068B7"/>
                </a:solidFill>
                <a:cs typeface="+mn-ea"/>
                <a:sym typeface="+mn-lt"/>
              </a:rPr>
              <a:t>TECHNOLOGY</a:t>
            </a:r>
            <a:r>
              <a:rPr lang="en-US" altLang="zh-CN" sz="4000" b="1" dirty="0">
                <a:solidFill>
                  <a:srgbClr val="0068B7"/>
                </a:solidFill>
                <a:uFillTx/>
                <a:cs typeface="+mn-ea"/>
                <a:sym typeface="+mn-lt"/>
              </a:rPr>
              <a:t> SHARING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A766BCE-B84E-0FB1-6BD7-E2F263281CBC}"/>
              </a:ext>
            </a:extLst>
          </p:cNvPr>
          <p:cNvSpPr txBox="1"/>
          <p:nvPr/>
        </p:nvSpPr>
        <p:spPr>
          <a:xfrm>
            <a:off x="619545" y="2804367"/>
            <a:ext cx="8008088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Three.js</a:t>
            </a:r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-</a:t>
            </a:r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关于坐标与建模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E2B8555-F7BC-F7A4-B931-74D2B5DBF37B}"/>
              </a:ext>
            </a:extLst>
          </p:cNvPr>
          <p:cNvGrpSpPr/>
          <p:nvPr/>
        </p:nvGrpSpPr>
        <p:grpSpPr>
          <a:xfrm>
            <a:off x="619546" y="3922534"/>
            <a:ext cx="4119008" cy="563628"/>
            <a:chOff x="1244535" y="3522133"/>
            <a:chExt cx="2688013" cy="523220"/>
          </a:xfrm>
          <a:solidFill>
            <a:srgbClr val="0068B7"/>
          </a:solidFill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A622F93-B4BB-70CE-7798-302CCE6C8ADC}"/>
                </a:ext>
              </a:extLst>
            </p:cNvPr>
            <p:cNvSpPr/>
            <p:nvPr/>
          </p:nvSpPr>
          <p:spPr>
            <a:xfrm>
              <a:off x="1244535" y="3522133"/>
              <a:ext cx="2688013" cy="5232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73E3FF0-5CC0-C133-8E31-41D66242F241}"/>
                </a:ext>
              </a:extLst>
            </p:cNvPr>
            <p:cNvSpPr txBox="1"/>
            <p:nvPr/>
          </p:nvSpPr>
          <p:spPr>
            <a:xfrm>
              <a:off x="1255198" y="3596903"/>
              <a:ext cx="1336245" cy="342853"/>
            </a:xfrm>
            <a:prstGeom prst="rect">
              <a:avLst/>
            </a:prstGeom>
            <a:grp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b="1" dirty="0">
                  <a:solidFill>
                    <a:srgbClr val="FFFFFF"/>
                  </a:solidFill>
                  <a:latin typeface="微软雅黑" panose="020B0503020204020204" pitchFamily="18" charset="-122"/>
                  <a:sym typeface="+mn-lt"/>
                </a:rPr>
                <a:t>PPT</a:t>
              </a:r>
              <a:r>
                <a:rPr lang="zh-CN" altLang="en-US" b="1" dirty="0">
                  <a:solidFill>
                    <a:srgbClr val="FFFFFF"/>
                  </a:solidFill>
                  <a:latin typeface="微软雅黑" panose="020B0503020204020204" pitchFamily="18" charset="-122"/>
                  <a:sym typeface="+mn-lt"/>
                </a:rPr>
                <a:t>：</a:t>
              </a:r>
              <a:r>
                <a:rPr lang="en-US" altLang="zh-CN" b="1" dirty="0" err="1">
                  <a:solidFill>
                    <a:srgbClr val="FFFFFF"/>
                  </a:solidFill>
                  <a:latin typeface="微软雅黑" panose="020B0503020204020204" pitchFamily="18" charset="-122"/>
                  <a:sym typeface="+mn-lt"/>
                </a:rPr>
                <a:t>wqx</a:t>
              </a:r>
              <a:endParaRPr lang="en-US" altLang="zh-CN" b="1" dirty="0">
                <a:solidFill>
                  <a:srgbClr val="FFFFFF"/>
                </a:solidFill>
                <a:latin typeface="微软雅黑" panose="020B0503020204020204" pitchFamily="18" charset="-122"/>
                <a:sym typeface="+mn-lt"/>
              </a:endParaRPr>
            </a:p>
          </p:txBody>
        </p:sp>
      </p:grpSp>
      <p:sp>
        <p:nvSpPr>
          <p:cNvPr id="20" name="任意多边形 21">
            <a:extLst>
              <a:ext uri="{FF2B5EF4-FFF2-40B4-BE49-F238E27FC236}">
                <a16:creationId xmlns:a16="http://schemas.microsoft.com/office/drawing/2014/main" id="{7674093E-1D1B-9539-25AA-B7EA7C12295A}"/>
              </a:ext>
            </a:extLst>
          </p:cNvPr>
          <p:cNvSpPr/>
          <p:nvPr/>
        </p:nvSpPr>
        <p:spPr>
          <a:xfrm rot="2700000">
            <a:off x="6034401" y="2500723"/>
            <a:ext cx="4353560" cy="4231886"/>
          </a:xfrm>
          <a:custGeom>
            <a:avLst/>
            <a:gdLst>
              <a:gd name="connsiteX0" fmla="*/ 0 w 4353560"/>
              <a:gd name="connsiteY0" fmla="*/ 1105934 h 4231886"/>
              <a:gd name="connsiteX1" fmla="*/ 1105935 w 4353560"/>
              <a:gd name="connsiteY1" fmla="*/ 0 h 4231886"/>
              <a:gd name="connsiteX2" fmla="*/ 3943273 w 4353560"/>
              <a:gd name="connsiteY2" fmla="*/ 0 h 4231886"/>
              <a:gd name="connsiteX3" fmla="*/ 4353560 w 4353560"/>
              <a:gd name="connsiteY3" fmla="*/ 410287 h 4231886"/>
              <a:gd name="connsiteX4" fmla="*/ 4353560 w 4353560"/>
              <a:gd name="connsiteY4" fmla="*/ 3125951 h 4231886"/>
              <a:gd name="connsiteX5" fmla="*/ 3247625 w 4353560"/>
              <a:gd name="connsiteY5" fmla="*/ 4231886 h 4231886"/>
              <a:gd name="connsiteX6" fmla="*/ 3247625 w 4353560"/>
              <a:gd name="connsiteY6" fmla="*/ 1105934 h 423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53560" h="4231886">
                <a:moveTo>
                  <a:pt x="0" y="1105934"/>
                </a:moveTo>
                <a:lnTo>
                  <a:pt x="1105935" y="0"/>
                </a:lnTo>
                <a:lnTo>
                  <a:pt x="3943273" y="0"/>
                </a:lnTo>
                <a:cubicBezTo>
                  <a:pt x="4169868" y="0"/>
                  <a:pt x="4353560" y="183692"/>
                  <a:pt x="4353560" y="410287"/>
                </a:cubicBezTo>
                <a:lnTo>
                  <a:pt x="4353560" y="3125951"/>
                </a:lnTo>
                <a:lnTo>
                  <a:pt x="3247625" y="4231886"/>
                </a:lnTo>
                <a:lnTo>
                  <a:pt x="3247625" y="1105934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1" name="任意多边形 19">
            <a:extLst>
              <a:ext uri="{FF2B5EF4-FFF2-40B4-BE49-F238E27FC236}">
                <a16:creationId xmlns:a16="http://schemas.microsoft.com/office/drawing/2014/main" id="{8A82B056-8E77-3EB3-46FC-AB11E87BDC73}"/>
              </a:ext>
            </a:extLst>
          </p:cNvPr>
          <p:cNvSpPr/>
          <p:nvPr/>
        </p:nvSpPr>
        <p:spPr>
          <a:xfrm rot="2700000">
            <a:off x="5271643" y="433691"/>
            <a:ext cx="4706557" cy="4730065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rgbClr val="006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2" name="任意多边形 29">
            <a:extLst>
              <a:ext uri="{FF2B5EF4-FFF2-40B4-BE49-F238E27FC236}">
                <a16:creationId xmlns:a16="http://schemas.microsoft.com/office/drawing/2014/main" id="{740A5249-7281-55C5-D736-6F944A71E17B}"/>
              </a:ext>
            </a:extLst>
          </p:cNvPr>
          <p:cNvSpPr/>
          <p:nvPr/>
        </p:nvSpPr>
        <p:spPr>
          <a:xfrm rot="2700000">
            <a:off x="10732001" y="5932661"/>
            <a:ext cx="922260" cy="926867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12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51BE603B-A811-177B-2011-F6182F9DD2C2}"/>
              </a:ext>
            </a:extLst>
          </p:cNvPr>
          <p:cNvSpPr/>
          <p:nvPr/>
        </p:nvSpPr>
        <p:spPr>
          <a:xfrm>
            <a:off x="0" y="0"/>
            <a:ext cx="12192000" cy="7951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任意多边形 2">
            <a:extLst>
              <a:ext uri="{FF2B5EF4-FFF2-40B4-BE49-F238E27FC236}">
                <a16:creationId xmlns:a16="http://schemas.microsoft.com/office/drawing/2014/main" id="{3BFAFFBE-1E95-B657-6FCD-4AE4AB0DF517}"/>
              </a:ext>
            </a:extLst>
          </p:cNvPr>
          <p:cNvSpPr/>
          <p:nvPr/>
        </p:nvSpPr>
        <p:spPr>
          <a:xfrm rot="2700000">
            <a:off x="5485130" y="2060575"/>
            <a:ext cx="1028700" cy="1033780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任意多边形 4">
            <a:extLst>
              <a:ext uri="{FF2B5EF4-FFF2-40B4-BE49-F238E27FC236}">
                <a16:creationId xmlns:a16="http://schemas.microsoft.com/office/drawing/2014/main" id="{C2ED9B04-47DA-8EE0-2F64-24E7447DDABE}"/>
              </a:ext>
            </a:extLst>
          </p:cNvPr>
          <p:cNvSpPr/>
          <p:nvPr/>
        </p:nvSpPr>
        <p:spPr>
          <a:xfrm rot="18900000" flipH="1">
            <a:off x="11525885" y="5786755"/>
            <a:ext cx="1174115" cy="953135"/>
          </a:xfrm>
          <a:custGeom>
            <a:avLst/>
            <a:gdLst>
              <a:gd name="connsiteX0" fmla="*/ 1038 w 1174416"/>
              <a:gd name="connsiteY0" fmla="*/ 0 h 953193"/>
              <a:gd name="connsiteX1" fmla="*/ 0 w 1174416"/>
              <a:gd name="connsiteY1" fmla="*/ 1038 h 953193"/>
              <a:gd name="connsiteX2" fmla="*/ 441710 w 1174416"/>
              <a:gd name="connsiteY2" fmla="*/ 442748 h 953193"/>
              <a:gd name="connsiteX3" fmla="*/ 731667 w 1174416"/>
              <a:gd name="connsiteY3" fmla="*/ 442748 h 953193"/>
              <a:gd name="connsiteX4" fmla="*/ 731667 w 1174416"/>
              <a:gd name="connsiteY4" fmla="*/ 732705 h 953193"/>
              <a:gd name="connsiteX5" fmla="*/ 952155 w 1174416"/>
              <a:gd name="connsiteY5" fmla="*/ 953193 h 953193"/>
              <a:gd name="connsiteX6" fmla="*/ 1174416 w 1174416"/>
              <a:gd name="connsiteY6" fmla="*/ 730932 h 953193"/>
              <a:gd name="connsiteX7" fmla="*/ 1174416 w 1174416"/>
              <a:gd name="connsiteY7" fmla="*/ 148239 h 953193"/>
              <a:gd name="connsiteX8" fmla="*/ 1026178 w 1174416"/>
              <a:gd name="connsiteY8" fmla="*/ 0 h 95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4416" h="953193">
                <a:moveTo>
                  <a:pt x="1038" y="0"/>
                </a:moveTo>
                <a:lnTo>
                  <a:pt x="0" y="1038"/>
                </a:lnTo>
                <a:lnTo>
                  <a:pt x="441710" y="442748"/>
                </a:lnTo>
                <a:lnTo>
                  <a:pt x="731667" y="442748"/>
                </a:lnTo>
                <a:lnTo>
                  <a:pt x="731667" y="732705"/>
                </a:lnTo>
                <a:lnTo>
                  <a:pt x="952155" y="953193"/>
                </a:lnTo>
                <a:lnTo>
                  <a:pt x="1174416" y="730932"/>
                </a:lnTo>
                <a:lnTo>
                  <a:pt x="1174416" y="148239"/>
                </a:lnTo>
                <a:cubicBezTo>
                  <a:pt x="1174416" y="66369"/>
                  <a:pt x="1108048" y="0"/>
                  <a:pt x="1026178" y="0"/>
                </a:cubicBezTo>
                <a:close/>
              </a:path>
            </a:pathLst>
          </a:custGeom>
          <a:solidFill>
            <a:srgbClr val="006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E29C14-0BC8-F0AD-5A03-CA0D4D717EFF}"/>
              </a:ext>
            </a:extLst>
          </p:cNvPr>
          <p:cNvSpPr txBox="1"/>
          <p:nvPr/>
        </p:nvSpPr>
        <p:spPr>
          <a:xfrm>
            <a:off x="6148705" y="3328670"/>
            <a:ext cx="2615565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800" dirty="0">
                <a:solidFill>
                  <a:schemeClr val="accent1"/>
                </a:solidFill>
                <a:cs typeface="+mn-ea"/>
                <a:sym typeface="+mn-lt"/>
              </a:rPr>
              <a:t>PART 03</a:t>
            </a:r>
            <a:endParaRPr lang="zh-CN" altLang="en-US" sz="48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BCED8E5-11B0-9E97-B278-A5598C02FABC}"/>
              </a:ext>
            </a:extLst>
          </p:cNvPr>
          <p:cNvSpPr txBox="1"/>
          <p:nvPr/>
        </p:nvSpPr>
        <p:spPr>
          <a:xfrm>
            <a:off x="6110605" y="4131945"/>
            <a:ext cx="390398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b="1" dirty="0">
                <a:solidFill>
                  <a:schemeClr val="accent3"/>
                </a:solidFill>
                <a:cs typeface="+mn-ea"/>
                <a:sym typeface="+mn-lt"/>
              </a:rPr>
              <a:t>关于三维空间</a:t>
            </a:r>
          </a:p>
        </p:txBody>
      </p:sp>
      <p:sp>
        <p:nvSpPr>
          <p:cNvPr id="6" name="任意多边形 21">
            <a:extLst>
              <a:ext uri="{FF2B5EF4-FFF2-40B4-BE49-F238E27FC236}">
                <a16:creationId xmlns:a16="http://schemas.microsoft.com/office/drawing/2014/main" id="{07B92A51-7B63-0644-5139-E0E657080D2F}"/>
              </a:ext>
            </a:extLst>
          </p:cNvPr>
          <p:cNvSpPr/>
          <p:nvPr/>
        </p:nvSpPr>
        <p:spPr>
          <a:xfrm rot="2700000">
            <a:off x="9435465" y="912495"/>
            <a:ext cx="1461135" cy="1468755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任意多边形 22">
            <a:extLst>
              <a:ext uri="{FF2B5EF4-FFF2-40B4-BE49-F238E27FC236}">
                <a16:creationId xmlns:a16="http://schemas.microsoft.com/office/drawing/2014/main" id="{D0E4EA27-16A8-8C5B-C9F4-0EC3DDCB2B2A}"/>
              </a:ext>
            </a:extLst>
          </p:cNvPr>
          <p:cNvSpPr/>
          <p:nvPr/>
        </p:nvSpPr>
        <p:spPr>
          <a:xfrm rot="2700000">
            <a:off x="10767060" y="5635625"/>
            <a:ext cx="602615" cy="605790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任意多边形 19">
            <a:extLst>
              <a:ext uri="{FF2B5EF4-FFF2-40B4-BE49-F238E27FC236}">
                <a16:creationId xmlns:a16="http://schemas.microsoft.com/office/drawing/2014/main" id="{AF6AEC6C-BF0B-C120-0EAB-40B1F05D0963}"/>
              </a:ext>
            </a:extLst>
          </p:cNvPr>
          <p:cNvSpPr/>
          <p:nvPr/>
        </p:nvSpPr>
        <p:spPr>
          <a:xfrm rot="2700000">
            <a:off x="-1922780" y="905510"/>
            <a:ext cx="5778500" cy="5746115"/>
          </a:xfrm>
          <a:custGeom>
            <a:avLst/>
            <a:gdLst>
              <a:gd name="connsiteX0" fmla="*/ 0 w 6410492"/>
              <a:gd name="connsiteY0" fmla="*/ 1578016 h 6427355"/>
              <a:gd name="connsiteX1" fmla="*/ 1146670 w 6410492"/>
              <a:gd name="connsiteY1" fmla="*/ 431345 h 6427355"/>
              <a:gd name="connsiteX2" fmla="*/ 1146671 w 6410492"/>
              <a:gd name="connsiteY2" fmla="*/ 431345 h 6427355"/>
              <a:gd name="connsiteX3" fmla="*/ 1578016 w 6410492"/>
              <a:gd name="connsiteY3" fmla="*/ 0 h 6427355"/>
              <a:gd name="connsiteX4" fmla="*/ 5764900 w 6410492"/>
              <a:gd name="connsiteY4" fmla="*/ 0 h 6427355"/>
              <a:gd name="connsiteX5" fmla="*/ 6410492 w 6410492"/>
              <a:gd name="connsiteY5" fmla="*/ 645592 h 6427355"/>
              <a:gd name="connsiteX6" fmla="*/ 6410491 w 6410492"/>
              <a:gd name="connsiteY6" fmla="*/ 4866202 h 6427355"/>
              <a:gd name="connsiteX7" fmla="*/ 4849339 w 6410492"/>
              <a:gd name="connsiteY7" fmla="*/ 6427355 h 6427355"/>
              <a:gd name="connsiteX8" fmla="*/ 4238944 w 6410492"/>
              <a:gd name="connsiteY8" fmla="*/ 5816960 h 6427355"/>
              <a:gd name="connsiteX9" fmla="*/ 4238943 w 6410492"/>
              <a:gd name="connsiteY9" fmla="*/ 2171546 h 6427355"/>
              <a:gd name="connsiteX10" fmla="*/ 593530 w 6410492"/>
              <a:gd name="connsiteY10" fmla="*/ 2171546 h 6427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10492" h="6427355">
                <a:moveTo>
                  <a:pt x="0" y="1578016"/>
                </a:moveTo>
                <a:lnTo>
                  <a:pt x="1146670" y="431345"/>
                </a:lnTo>
                <a:lnTo>
                  <a:pt x="1146671" y="431345"/>
                </a:lnTo>
                <a:lnTo>
                  <a:pt x="1578016" y="0"/>
                </a:lnTo>
                <a:lnTo>
                  <a:pt x="5764900" y="0"/>
                </a:lnTo>
                <a:cubicBezTo>
                  <a:pt x="6121450" y="0"/>
                  <a:pt x="6410492" y="289042"/>
                  <a:pt x="6410492" y="645592"/>
                </a:cubicBezTo>
                <a:lnTo>
                  <a:pt x="6410491" y="4866202"/>
                </a:lnTo>
                <a:lnTo>
                  <a:pt x="4849339" y="6427355"/>
                </a:lnTo>
                <a:lnTo>
                  <a:pt x="4238944" y="5816960"/>
                </a:lnTo>
                <a:lnTo>
                  <a:pt x="4238943" y="2171546"/>
                </a:lnTo>
                <a:lnTo>
                  <a:pt x="593530" y="2171546"/>
                </a:lnTo>
                <a:close/>
              </a:path>
            </a:pathLst>
          </a:custGeom>
          <a:solidFill>
            <a:srgbClr val="006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任意多边形 6">
            <a:extLst>
              <a:ext uri="{FF2B5EF4-FFF2-40B4-BE49-F238E27FC236}">
                <a16:creationId xmlns:a16="http://schemas.microsoft.com/office/drawing/2014/main" id="{3B791D71-E555-2DCC-1420-D3AD2C74D946}"/>
              </a:ext>
            </a:extLst>
          </p:cNvPr>
          <p:cNvSpPr/>
          <p:nvPr/>
        </p:nvSpPr>
        <p:spPr>
          <a:xfrm rot="2700000">
            <a:off x="2183130" y="730885"/>
            <a:ext cx="3211195" cy="3331210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189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/>
      <p:bldP spid="5" grpId="0"/>
      <p:bldP spid="6" grpId="0" bldLvl="0" animBg="1"/>
      <p:bldP spid="7" grpId="0" bldLvl="0" animBg="1"/>
      <p:bldP spid="8" grpId="0" bldLvl="0" animBg="1"/>
      <p:bldP spid="9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51BE603B-A811-177B-2011-F6182F9DD2C2}"/>
              </a:ext>
            </a:extLst>
          </p:cNvPr>
          <p:cNvSpPr/>
          <p:nvPr/>
        </p:nvSpPr>
        <p:spPr>
          <a:xfrm>
            <a:off x="0" y="0"/>
            <a:ext cx="12192000" cy="7951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B6536AA-791A-EC93-D2F1-CF9D4BC152CA}"/>
              </a:ext>
            </a:extLst>
          </p:cNvPr>
          <p:cNvGrpSpPr/>
          <p:nvPr/>
        </p:nvGrpSpPr>
        <p:grpSpPr>
          <a:xfrm>
            <a:off x="1740503" y="859539"/>
            <a:ext cx="5061857" cy="698750"/>
            <a:chOff x="6096000" y="2061026"/>
            <a:chExt cx="5061857" cy="69875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6AC71D2F-CBDF-BBF5-EA1F-DD3A9CDA073C}"/>
                </a:ext>
              </a:extLst>
            </p:cNvPr>
            <p:cNvSpPr txBox="1"/>
            <p:nvPr/>
          </p:nvSpPr>
          <p:spPr>
            <a:xfrm>
              <a:off x="6096000" y="2061026"/>
              <a:ext cx="49178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rgbClr val="0068B7"/>
                  </a:solidFill>
                  <a:cs typeface="+mn-ea"/>
                  <a:sym typeface="+mn-lt"/>
                </a:rPr>
                <a:t>坐标系</a:t>
              </a:r>
              <a:r>
                <a:rPr lang="en-US" altLang="zh-CN" sz="2800" b="1" dirty="0">
                  <a:solidFill>
                    <a:srgbClr val="0068B7"/>
                  </a:solidFill>
                  <a:cs typeface="+mn-ea"/>
                  <a:sym typeface="+mn-lt"/>
                </a:rPr>
                <a:t>—</a:t>
              </a:r>
              <a:r>
                <a:rPr lang="zh-CN" altLang="en-US" sz="2800" b="1" dirty="0">
                  <a:solidFill>
                    <a:srgbClr val="0068B7"/>
                  </a:solidFill>
                  <a:cs typeface="+mn-ea"/>
                  <a:sym typeface="+mn-lt"/>
                </a:rPr>
                <a:t>右手坐标系</a:t>
              </a:r>
              <a:endParaRPr lang="zh-CN" altLang="en-US" sz="2800" b="1" dirty="0">
                <a:solidFill>
                  <a:srgbClr val="0068B7"/>
                </a:solidFill>
                <a:uFillTx/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312C189-1ED9-27E7-21B7-9BAEFA340B6E}"/>
                </a:ext>
              </a:extLst>
            </p:cNvPr>
            <p:cNvSpPr txBox="1"/>
            <p:nvPr/>
          </p:nvSpPr>
          <p:spPr>
            <a:xfrm>
              <a:off x="6096000" y="2482777"/>
              <a:ext cx="5061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IMPORT MODEL </a:t>
              </a:r>
            </a:p>
          </p:txBody>
        </p:sp>
      </p:grpSp>
      <p:sp>
        <p:nvSpPr>
          <p:cNvPr id="5" name="任意多边形 47">
            <a:extLst>
              <a:ext uri="{FF2B5EF4-FFF2-40B4-BE49-F238E27FC236}">
                <a16:creationId xmlns:a16="http://schemas.microsoft.com/office/drawing/2014/main" id="{D6F20CDC-A831-57DD-CBD3-08D59A4D745B}"/>
              </a:ext>
            </a:extLst>
          </p:cNvPr>
          <p:cNvSpPr/>
          <p:nvPr/>
        </p:nvSpPr>
        <p:spPr>
          <a:xfrm rot="18900000" flipV="1">
            <a:off x="102033" y="854136"/>
            <a:ext cx="1257992" cy="771874"/>
          </a:xfrm>
          <a:custGeom>
            <a:avLst/>
            <a:gdLst>
              <a:gd name="connsiteX0" fmla="*/ 0 w 1667713"/>
              <a:gd name="connsiteY0" fmla="*/ 456881 h 1023269"/>
              <a:gd name="connsiteX1" fmla="*/ 412332 w 1667713"/>
              <a:gd name="connsiteY1" fmla="*/ 44549 h 1023269"/>
              <a:gd name="connsiteX2" fmla="*/ 412333 w 1667713"/>
              <a:gd name="connsiteY2" fmla="*/ 44549 h 1023269"/>
              <a:gd name="connsiteX3" fmla="*/ 456882 w 1667713"/>
              <a:gd name="connsiteY3" fmla="*/ 0 h 1023269"/>
              <a:gd name="connsiteX4" fmla="*/ 1514743 w 1667713"/>
              <a:gd name="connsiteY4" fmla="*/ 0 h 1023269"/>
              <a:gd name="connsiteX5" fmla="*/ 1667713 w 1667713"/>
              <a:gd name="connsiteY5" fmla="*/ 152970 h 1023269"/>
              <a:gd name="connsiteX6" fmla="*/ 1667713 w 1667713"/>
              <a:gd name="connsiteY6" fmla="*/ 704806 h 1023269"/>
              <a:gd name="connsiteX7" fmla="*/ 1349251 w 1667713"/>
              <a:gd name="connsiteY7" fmla="*/ 1023269 h 1023269"/>
              <a:gd name="connsiteX8" fmla="*/ 1349251 w 1667713"/>
              <a:gd name="connsiteY8" fmla="*/ 318462 h 1023269"/>
              <a:gd name="connsiteX9" fmla="*/ 138420 w 1667713"/>
              <a:gd name="connsiteY9" fmla="*/ 318462 h 1023269"/>
              <a:gd name="connsiteX10" fmla="*/ 1 w 1667713"/>
              <a:gd name="connsiteY10" fmla="*/ 456881 h 102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67713" h="1023269">
                <a:moveTo>
                  <a:pt x="0" y="456881"/>
                </a:moveTo>
                <a:lnTo>
                  <a:pt x="412332" y="44549"/>
                </a:lnTo>
                <a:lnTo>
                  <a:pt x="412333" y="44549"/>
                </a:lnTo>
                <a:lnTo>
                  <a:pt x="456882" y="0"/>
                </a:lnTo>
                <a:lnTo>
                  <a:pt x="1514743" y="0"/>
                </a:lnTo>
                <a:cubicBezTo>
                  <a:pt x="1599226" y="1"/>
                  <a:pt x="1667713" y="68487"/>
                  <a:pt x="1667713" y="152970"/>
                </a:cubicBezTo>
                <a:lnTo>
                  <a:pt x="1667713" y="704806"/>
                </a:lnTo>
                <a:lnTo>
                  <a:pt x="1349251" y="1023269"/>
                </a:lnTo>
                <a:lnTo>
                  <a:pt x="1349251" y="318462"/>
                </a:lnTo>
                <a:lnTo>
                  <a:pt x="138420" y="318462"/>
                </a:lnTo>
                <a:lnTo>
                  <a:pt x="1" y="456881"/>
                </a:lnTo>
                <a:close/>
              </a:path>
            </a:pathLst>
          </a:custGeom>
          <a:solidFill>
            <a:srgbClr val="006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任意多边形 48">
            <a:extLst>
              <a:ext uri="{FF2B5EF4-FFF2-40B4-BE49-F238E27FC236}">
                <a16:creationId xmlns:a16="http://schemas.microsoft.com/office/drawing/2014/main" id="{1481C7B1-AD6E-C4F9-256A-B2FF23031C84}"/>
              </a:ext>
            </a:extLst>
          </p:cNvPr>
          <p:cNvSpPr/>
          <p:nvPr/>
        </p:nvSpPr>
        <p:spPr>
          <a:xfrm rot="18900000" flipV="1">
            <a:off x="-102618" y="869139"/>
            <a:ext cx="926781" cy="721545"/>
          </a:xfrm>
          <a:custGeom>
            <a:avLst/>
            <a:gdLst>
              <a:gd name="connsiteX0" fmla="*/ 303771 w 1228628"/>
              <a:gd name="connsiteY0" fmla="*/ 32819 h 956548"/>
              <a:gd name="connsiteX1" fmla="*/ 303771 w 1228628"/>
              <a:gd name="connsiteY1" fmla="*/ 32820 h 956548"/>
              <a:gd name="connsiteX2" fmla="*/ 336591 w 1228628"/>
              <a:gd name="connsiteY2" fmla="*/ 0 h 956548"/>
              <a:gd name="connsiteX3" fmla="*/ 1115933 w 1228628"/>
              <a:gd name="connsiteY3" fmla="*/ 0 h 956548"/>
              <a:gd name="connsiteX4" fmla="*/ 1228628 w 1228628"/>
              <a:gd name="connsiteY4" fmla="*/ 112695 h 956548"/>
              <a:gd name="connsiteX5" fmla="*/ 1228628 w 1228628"/>
              <a:gd name="connsiteY5" fmla="*/ 721932 h 956548"/>
              <a:gd name="connsiteX6" fmla="*/ 994013 w 1228628"/>
              <a:gd name="connsiteY6" fmla="*/ 956548 h 956548"/>
              <a:gd name="connsiteX7" fmla="*/ 994013 w 1228628"/>
              <a:gd name="connsiteY7" fmla="*/ 234616 h 956548"/>
              <a:gd name="connsiteX8" fmla="*/ 101975 w 1228628"/>
              <a:gd name="connsiteY8" fmla="*/ 234616 h 956548"/>
              <a:gd name="connsiteX9" fmla="*/ 0 w 1228628"/>
              <a:gd name="connsiteY9" fmla="*/ 336591 h 956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8628" h="956548">
                <a:moveTo>
                  <a:pt x="303771" y="32819"/>
                </a:moveTo>
                <a:lnTo>
                  <a:pt x="303771" y="32820"/>
                </a:lnTo>
                <a:lnTo>
                  <a:pt x="336591" y="0"/>
                </a:lnTo>
                <a:lnTo>
                  <a:pt x="1115933" y="0"/>
                </a:lnTo>
                <a:cubicBezTo>
                  <a:pt x="1178173" y="0"/>
                  <a:pt x="1228628" y="50456"/>
                  <a:pt x="1228628" y="112695"/>
                </a:cubicBezTo>
                <a:lnTo>
                  <a:pt x="1228628" y="721932"/>
                </a:lnTo>
                <a:lnTo>
                  <a:pt x="994013" y="956548"/>
                </a:lnTo>
                <a:lnTo>
                  <a:pt x="994013" y="234616"/>
                </a:lnTo>
                <a:lnTo>
                  <a:pt x="101975" y="234616"/>
                </a:lnTo>
                <a:lnTo>
                  <a:pt x="0" y="33659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794575-C7F7-3F0C-A13E-7E01996AA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440" y="1419789"/>
            <a:ext cx="3951724" cy="514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320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51BE603B-A811-177B-2011-F6182F9DD2C2}"/>
              </a:ext>
            </a:extLst>
          </p:cNvPr>
          <p:cNvSpPr/>
          <p:nvPr/>
        </p:nvSpPr>
        <p:spPr>
          <a:xfrm>
            <a:off x="0" y="0"/>
            <a:ext cx="12192000" cy="7951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4492999-B33E-4BE6-1B05-046674B09A73}"/>
              </a:ext>
            </a:extLst>
          </p:cNvPr>
          <p:cNvGrpSpPr/>
          <p:nvPr/>
        </p:nvGrpSpPr>
        <p:grpSpPr>
          <a:xfrm>
            <a:off x="1740503" y="859539"/>
            <a:ext cx="5061857" cy="698750"/>
            <a:chOff x="6096000" y="2061026"/>
            <a:chExt cx="5061857" cy="69875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E6885075-F572-1DF3-6BAD-87A3573AA1FA}"/>
                </a:ext>
              </a:extLst>
            </p:cNvPr>
            <p:cNvSpPr txBox="1"/>
            <p:nvPr/>
          </p:nvSpPr>
          <p:spPr>
            <a:xfrm>
              <a:off x="6096000" y="2061026"/>
              <a:ext cx="49178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rgbClr val="0068B7"/>
                  </a:solidFill>
                  <a:uFillTx/>
                  <a:cs typeface="+mn-ea"/>
                  <a:sym typeface="+mn-lt"/>
                </a:rPr>
                <a:t>相机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72E8565B-36B8-E1A3-9BF1-7EABAE724699}"/>
                </a:ext>
              </a:extLst>
            </p:cNvPr>
            <p:cNvSpPr txBox="1"/>
            <p:nvPr/>
          </p:nvSpPr>
          <p:spPr>
            <a:xfrm>
              <a:off x="6096000" y="2482777"/>
              <a:ext cx="5061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ABOUT</a:t>
              </a:r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CAMERA </a:t>
              </a:r>
            </a:p>
          </p:txBody>
        </p:sp>
      </p:grpSp>
      <p:sp>
        <p:nvSpPr>
          <p:cNvPr id="5" name="任意多边形 47">
            <a:extLst>
              <a:ext uri="{FF2B5EF4-FFF2-40B4-BE49-F238E27FC236}">
                <a16:creationId xmlns:a16="http://schemas.microsoft.com/office/drawing/2014/main" id="{C5ACA0C0-90C3-3F4E-94CD-911D53C045AC}"/>
              </a:ext>
            </a:extLst>
          </p:cNvPr>
          <p:cNvSpPr/>
          <p:nvPr/>
        </p:nvSpPr>
        <p:spPr>
          <a:xfrm rot="18900000" flipV="1">
            <a:off x="102033" y="854136"/>
            <a:ext cx="1257992" cy="771874"/>
          </a:xfrm>
          <a:custGeom>
            <a:avLst/>
            <a:gdLst>
              <a:gd name="connsiteX0" fmla="*/ 0 w 1667713"/>
              <a:gd name="connsiteY0" fmla="*/ 456881 h 1023269"/>
              <a:gd name="connsiteX1" fmla="*/ 412332 w 1667713"/>
              <a:gd name="connsiteY1" fmla="*/ 44549 h 1023269"/>
              <a:gd name="connsiteX2" fmla="*/ 412333 w 1667713"/>
              <a:gd name="connsiteY2" fmla="*/ 44549 h 1023269"/>
              <a:gd name="connsiteX3" fmla="*/ 456882 w 1667713"/>
              <a:gd name="connsiteY3" fmla="*/ 0 h 1023269"/>
              <a:gd name="connsiteX4" fmla="*/ 1514743 w 1667713"/>
              <a:gd name="connsiteY4" fmla="*/ 0 h 1023269"/>
              <a:gd name="connsiteX5" fmla="*/ 1667713 w 1667713"/>
              <a:gd name="connsiteY5" fmla="*/ 152970 h 1023269"/>
              <a:gd name="connsiteX6" fmla="*/ 1667713 w 1667713"/>
              <a:gd name="connsiteY6" fmla="*/ 704806 h 1023269"/>
              <a:gd name="connsiteX7" fmla="*/ 1349251 w 1667713"/>
              <a:gd name="connsiteY7" fmla="*/ 1023269 h 1023269"/>
              <a:gd name="connsiteX8" fmla="*/ 1349251 w 1667713"/>
              <a:gd name="connsiteY8" fmla="*/ 318462 h 1023269"/>
              <a:gd name="connsiteX9" fmla="*/ 138420 w 1667713"/>
              <a:gd name="connsiteY9" fmla="*/ 318462 h 1023269"/>
              <a:gd name="connsiteX10" fmla="*/ 1 w 1667713"/>
              <a:gd name="connsiteY10" fmla="*/ 456881 h 102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67713" h="1023269">
                <a:moveTo>
                  <a:pt x="0" y="456881"/>
                </a:moveTo>
                <a:lnTo>
                  <a:pt x="412332" y="44549"/>
                </a:lnTo>
                <a:lnTo>
                  <a:pt x="412333" y="44549"/>
                </a:lnTo>
                <a:lnTo>
                  <a:pt x="456882" y="0"/>
                </a:lnTo>
                <a:lnTo>
                  <a:pt x="1514743" y="0"/>
                </a:lnTo>
                <a:cubicBezTo>
                  <a:pt x="1599226" y="1"/>
                  <a:pt x="1667713" y="68487"/>
                  <a:pt x="1667713" y="152970"/>
                </a:cubicBezTo>
                <a:lnTo>
                  <a:pt x="1667713" y="704806"/>
                </a:lnTo>
                <a:lnTo>
                  <a:pt x="1349251" y="1023269"/>
                </a:lnTo>
                <a:lnTo>
                  <a:pt x="1349251" y="318462"/>
                </a:lnTo>
                <a:lnTo>
                  <a:pt x="138420" y="318462"/>
                </a:lnTo>
                <a:lnTo>
                  <a:pt x="1" y="456881"/>
                </a:lnTo>
                <a:close/>
              </a:path>
            </a:pathLst>
          </a:custGeom>
          <a:solidFill>
            <a:srgbClr val="006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任意多边形 48">
            <a:extLst>
              <a:ext uri="{FF2B5EF4-FFF2-40B4-BE49-F238E27FC236}">
                <a16:creationId xmlns:a16="http://schemas.microsoft.com/office/drawing/2014/main" id="{32BD9C7C-F29B-B00D-3531-F04E4D78C8A8}"/>
              </a:ext>
            </a:extLst>
          </p:cNvPr>
          <p:cNvSpPr/>
          <p:nvPr/>
        </p:nvSpPr>
        <p:spPr>
          <a:xfrm rot="18900000" flipV="1">
            <a:off x="-102618" y="869139"/>
            <a:ext cx="926781" cy="721545"/>
          </a:xfrm>
          <a:custGeom>
            <a:avLst/>
            <a:gdLst>
              <a:gd name="connsiteX0" fmla="*/ 303771 w 1228628"/>
              <a:gd name="connsiteY0" fmla="*/ 32819 h 956548"/>
              <a:gd name="connsiteX1" fmla="*/ 303771 w 1228628"/>
              <a:gd name="connsiteY1" fmla="*/ 32820 h 956548"/>
              <a:gd name="connsiteX2" fmla="*/ 336591 w 1228628"/>
              <a:gd name="connsiteY2" fmla="*/ 0 h 956548"/>
              <a:gd name="connsiteX3" fmla="*/ 1115933 w 1228628"/>
              <a:gd name="connsiteY3" fmla="*/ 0 h 956548"/>
              <a:gd name="connsiteX4" fmla="*/ 1228628 w 1228628"/>
              <a:gd name="connsiteY4" fmla="*/ 112695 h 956548"/>
              <a:gd name="connsiteX5" fmla="*/ 1228628 w 1228628"/>
              <a:gd name="connsiteY5" fmla="*/ 721932 h 956548"/>
              <a:gd name="connsiteX6" fmla="*/ 994013 w 1228628"/>
              <a:gd name="connsiteY6" fmla="*/ 956548 h 956548"/>
              <a:gd name="connsiteX7" fmla="*/ 994013 w 1228628"/>
              <a:gd name="connsiteY7" fmla="*/ 234616 h 956548"/>
              <a:gd name="connsiteX8" fmla="*/ 101975 w 1228628"/>
              <a:gd name="connsiteY8" fmla="*/ 234616 h 956548"/>
              <a:gd name="connsiteX9" fmla="*/ 0 w 1228628"/>
              <a:gd name="connsiteY9" fmla="*/ 336591 h 956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8628" h="956548">
                <a:moveTo>
                  <a:pt x="303771" y="32819"/>
                </a:moveTo>
                <a:lnTo>
                  <a:pt x="303771" y="32820"/>
                </a:lnTo>
                <a:lnTo>
                  <a:pt x="336591" y="0"/>
                </a:lnTo>
                <a:lnTo>
                  <a:pt x="1115933" y="0"/>
                </a:lnTo>
                <a:cubicBezTo>
                  <a:pt x="1178173" y="0"/>
                  <a:pt x="1228628" y="50456"/>
                  <a:pt x="1228628" y="112695"/>
                </a:cubicBezTo>
                <a:lnTo>
                  <a:pt x="1228628" y="721932"/>
                </a:lnTo>
                <a:lnTo>
                  <a:pt x="994013" y="956548"/>
                </a:lnTo>
                <a:lnTo>
                  <a:pt x="994013" y="234616"/>
                </a:lnTo>
                <a:lnTo>
                  <a:pt x="101975" y="234616"/>
                </a:lnTo>
                <a:lnTo>
                  <a:pt x="0" y="33659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D8D4B5B-EF6F-1D2C-BC80-1A3E0870EC37}"/>
              </a:ext>
            </a:extLst>
          </p:cNvPr>
          <p:cNvSpPr txBox="1"/>
          <p:nvPr/>
        </p:nvSpPr>
        <p:spPr>
          <a:xfrm>
            <a:off x="1590806" y="1672297"/>
            <a:ext cx="7406579" cy="1900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/>
              <a:t>可把屏幕当作相机，屏幕里面为摄像目标</a:t>
            </a:r>
            <a:endParaRPr lang="en-US" altLang="zh-CN" sz="1600" b="1" dirty="0"/>
          </a:p>
          <a:p>
            <a:pPr marL="857250" lvl="1" indent="-400050">
              <a:lnSpc>
                <a:spcPct val="150000"/>
              </a:lnSpc>
              <a:buFont typeface="+mj-lt"/>
              <a:buAutoNum type="romanUcPeriod"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透视投影照相机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应用于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3D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romanUcPeriod"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正交投影照相机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应用于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2D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，没有景深（即没有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轴）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/>
              <a:t>摄像目标是不动的，移动的是相机。即设置相机在空间坐标系的位置（</a:t>
            </a:r>
            <a:r>
              <a:rPr lang="en-US" altLang="zh-CN" sz="1600" b="1" dirty="0" err="1"/>
              <a:t>x,y,z</a:t>
            </a:r>
            <a:r>
              <a:rPr lang="zh-CN" altLang="en-US" sz="1600" b="1" dirty="0"/>
              <a:t>）</a:t>
            </a:r>
            <a:endParaRPr lang="en-US" altLang="zh-CN" sz="1600" b="1" dirty="0"/>
          </a:p>
          <a:p>
            <a:pPr>
              <a:lnSpc>
                <a:spcPct val="150000"/>
              </a:lnSpc>
            </a:pPr>
            <a:endParaRPr lang="zh-CN" altLang="en-US" sz="1600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ADE721C-9A99-7C10-B40A-414D191BE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643" y="3429000"/>
            <a:ext cx="7045652" cy="321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293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51BE603B-A811-177B-2011-F6182F9DD2C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0D78D50-9460-71C6-B679-271DE7F2F6F0}"/>
              </a:ext>
            </a:extLst>
          </p:cNvPr>
          <p:cNvSpPr txBox="1"/>
          <p:nvPr/>
        </p:nvSpPr>
        <p:spPr>
          <a:xfrm>
            <a:off x="1984375" y="2540000"/>
            <a:ext cx="567944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solidFill>
                  <a:schemeClr val="bg1"/>
                </a:solidFill>
                <a:latin typeface="Myriad Pro" panose="020B0503030403020204" charset="0"/>
                <a:ea typeface="方正兰亭细黑_GBK_M" panose="02010600010101010101" charset="-122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159075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51BE603B-A811-177B-2011-F6182F9DD2C2}"/>
              </a:ext>
            </a:extLst>
          </p:cNvPr>
          <p:cNvSpPr/>
          <p:nvPr/>
        </p:nvSpPr>
        <p:spPr>
          <a:xfrm>
            <a:off x="0" y="0"/>
            <a:ext cx="12192000" cy="7951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任意多边形 11">
            <a:extLst>
              <a:ext uri="{FF2B5EF4-FFF2-40B4-BE49-F238E27FC236}">
                <a16:creationId xmlns:a16="http://schemas.microsoft.com/office/drawing/2014/main" id="{3F6620CE-B4CA-1E08-BAC5-EBE8B544D052}"/>
              </a:ext>
            </a:extLst>
          </p:cNvPr>
          <p:cNvSpPr/>
          <p:nvPr/>
        </p:nvSpPr>
        <p:spPr>
          <a:xfrm rot="8040000">
            <a:off x="457835" y="-744855"/>
            <a:ext cx="3247390" cy="3114040"/>
          </a:xfrm>
          <a:custGeom>
            <a:avLst/>
            <a:gdLst>
              <a:gd name="connsiteX0" fmla="*/ 3973761 w 4285281"/>
              <a:gd name="connsiteY0" fmla="*/ 3973762 h 3973762"/>
              <a:gd name="connsiteX1" fmla="*/ 0 w 4285281"/>
              <a:gd name="connsiteY1" fmla="*/ 1 h 3973762"/>
              <a:gd name="connsiteX2" fmla="*/ 3733660 w 4285281"/>
              <a:gd name="connsiteY2" fmla="*/ 0 h 3973762"/>
              <a:gd name="connsiteX3" fmla="*/ 4285281 w 4285281"/>
              <a:gd name="connsiteY3" fmla="*/ 551621 h 3973762"/>
              <a:gd name="connsiteX4" fmla="*/ 4285281 w 4285281"/>
              <a:gd name="connsiteY4" fmla="*/ 3662241 h 397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5281" h="3973762">
                <a:moveTo>
                  <a:pt x="3973761" y="3973762"/>
                </a:moveTo>
                <a:lnTo>
                  <a:pt x="0" y="1"/>
                </a:lnTo>
                <a:lnTo>
                  <a:pt x="3733660" y="0"/>
                </a:lnTo>
                <a:cubicBezTo>
                  <a:pt x="4038311" y="1"/>
                  <a:pt x="4285281" y="246970"/>
                  <a:pt x="4285281" y="551621"/>
                </a:cubicBezTo>
                <a:lnTo>
                  <a:pt x="4285281" y="366224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任意多边形 74">
            <a:extLst>
              <a:ext uri="{FF2B5EF4-FFF2-40B4-BE49-F238E27FC236}">
                <a16:creationId xmlns:a16="http://schemas.microsoft.com/office/drawing/2014/main" id="{EB010594-7DE5-312F-2A2A-C04C1EDA869B}"/>
              </a:ext>
            </a:extLst>
          </p:cNvPr>
          <p:cNvSpPr/>
          <p:nvPr/>
        </p:nvSpPr>
        <p:spPr>
          <a:xfrm rot="2700000">
            <a:off x="1128820" y="4853582"/>
            <a:ext cx="1461465" cy="1468765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任意多边形 40">
            <a:extLst>
              <a:ext uri="{FF2B5EF4-FFF2-40B4-BE49-F238E27FC236}">
                <a16:creationId xmlns:a16="http://schemas.microsoft.com/office/drawing/2014/main" id="{76C20185-9859-69F3-D18B-566657109054}"/>
              </a:ext>
            </a:extLst>
          </p:cNvPr>
          <p:cNvSpPr/>
          <p:nvPr/>
        </p:nvSpPr>
        <p:spPr>
          <a:xfrm rot="2700000">
            <a:off x="10207380" y="5643642"/>
            <a:ext cx="1667713" cy="1023269"/>
          </a:xfrm>
          <a:custGeom>
            <a:avLst/>
            <a:gdLst>
              <a:gd name="connsiteX0" fmla="*/ 0 w 1667713"/>
              <a:gd name="connsiteY0" fmla="*/ 456881 h 1023269"/>
              <a:gd name="connsiteX1" fmla="*/ 412332 w 1667713"/>
              <a:gd name="connsiteY1" fmla="*/ 44549 h 1023269"/>
              <a:gd name="connsiteX2" fmla="*/ 412333 w 1667713"/>
              <a:gd name="connsiteY2" fmla="*/ 44549 h 1023269"/>
              <a:gd name="connsiteX3" fmla="*/ 456882 w 1667713"/>
              <a:gd name="connsiteY3" fmla="*/ 0 h 1023269"/>
              <a:gd name="connsiteX4" fmla="*/ 1514743 w 1667713"/>
              <a:gd name="connsiteY4" fmla="*/ 0 h 1023269"/>
              <a:gd name="connsiteX5" fmla="*/ 1667713 w 1667713"/>
              <a:gd name="connsiteY5" fmla="*/ 152970 h 1023269"/>
              <a:gd name="connsiteX6" fmla="*/ 1667713 w 1667713"/>
              <a:gd name="connsiteY6" fmla="*/ 704806 h 1023269"/>
              <a:gd name="connsiteX7" fmla="*/ 1349251 w 1667713"/>
              <a:gd name="connsiteY7" fmla="*/ 1023269 h 1023269"/>
              <a:gd name="connsiteX8" fmla="*/ 1349251 w 1667713"/>
              <a:gd name="connsiteY8" fmla="*/ 318462 h 1023269"/>
              <a:gd name="connsiteX9" fmla="*/ 138420 w 1667713"/>
              <a:gd name="connsiteY9" fmla="*/ 318462 h 1023269"/>
              <a:gd name="connsiteX10" fmla="*/ 1 w 1667713"/>
              <a:gd name="connsiteY10" fmla="*/ 456881 h 102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67713" h="1023269">
                <a:moveTo>
                  <a:pt x="0" y="456881"/>
                </a:moveTo>
                <a:lnTo>
                  <a:pt x="412332" y="44549"/>
                </a:lnTo>
                <a:lnTo>
                  <a:pt x="412333" y="44549"/>
                </a:lnTo>
                <a:lnTo>
                  <a:pt x="456882" y="0"/>
                </a:lnTo>
                <a:lnTo>
                  <a:pt x="1514743" y="0"/>
                </a:lnTo>
                <a:cubicBezTo>
                  <a:pt x="1599226" y="1"/>
                  <a:pt x="1667713" y="68487"/>
                  <a:pt x="1667713" y="152970"/>
                </a:cubicBezTo>
                <a:lnTo>
                  <a:pt x="1667713" y="704806"/>
                </a:lnTo>
                <a:lnTo>
                  <a:pt x="1349251" y="1023269"/>
                </a:lnTo>
                <a:lnTo>
                  <a:pt x="1349251" y="318462"/>
                </a:lnTo>
                <a:lnTo>
                  <a:pt x="138420" y="318462"/>
                </a:lnTo>
                <a:lnTo>
                  <a:pt x="1" y="456881"/>
                </a:lnTo>
                <a:close/>
              </a:path>
            </a:pathLst>
          </a:custGeom>
          <a:solidFill>
            <a:srgbClr val="006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任意多边形 41">
            <a:extLst>
              <a:ext uri="{FF2B5EF4-FFF2-40B4-BE49-F238E27FC236}">
                <a16:creationId xmlns:a16="http://schemas.microsoft.com/office/drawing/2014/main" id="{C7F0C31B-0C53-1B2A-780B-FB7A9064FAC3}"/>
              </a:ext>
            </a:extLst>
          </p:cNvPr>
          <p:cNvSpPr/>
          <p:nvPr/>
        </p:nvSpPr>
        <p:spPr>
          <a:xfrm rot="2700000">
            <a:off x="9939442" y="5785113"/>
            <a:ext cx="1228628" cy="956548"/>
          </a:xfrm>
          <a:custGeom>
            <a:avLst/>
            <a:gdLst>
              <a:gd name="connsiteX0" fmla="*/ 303771 w 1228628"/>
              <a:gd name="connsiteY0" fmla="*/ 32819 h 956548"/>
              <a:gd name="connsiteX1" fmla="*/ 303771 w 1228628"/>
              <a:gd name="connsiteY1" fmla="*/ 32820 h 956548"/>
              <a:gd name="connsiteX2" fmla="*/ 336591 w 1228628"/>
              <a:gd name="connsiteY2" fmla="*/ 0 h 956548"/>
              <a:gd name="connsiteX3" fmla="*/ 1115933 w 1228628"/>
              <a:gd name="connsiteY3" fmla="*/ 0 h 956548"/>
              <a:gd name="connsiteX4" fmla="*/ 1228628 w 1228628"/>
              <a:gd name="connsiteY4" fmla="*/ 112695 h 956548"/>
              <a:gd name="connsiteX5" fmla="*/ 1228628 w 1228628"/>
              <a:gd name="connsiteY5" fmla="*/ 721932 h 956548"/>
              <a:gd name="connsiteX6" fmla="*/ 994013 w 1228628"/>
              <a:gd name="connsiteY6" fmla="*/ 956548 h 956548"/>
              <a:gd name="connsiteX7" fmla="*/ 994013 w 1228628"/>
              <a:gd name="connsiteY7" fmla="*/ 234616 h 956548"/>
              <a:gd name="connsiteX8" fmla="*/ 101975 w 1228628"/>
              <a:gd name="connsiteY8" fmla="*/ 234616 h 956548"/>
              <a:gd name="connsiteX9" fmla="*/ 0 w 1228628"/>
              <a:gd name="connsiteY9" fmla="*/ 336591 h 956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8628" h="956548">
                <a:moveTo>
                  <a:pt x="303771" y="32819"/>
                </a:moveTo>
                <a:lnTo>
                  <a:pt x="303771" y="32820"/>
                </a:lnTo>
                <a:lnTo>
                  <a:pt x="336591" y="0"/>
                </a:lnTo>
                <a:lnTo>
                  <a:pt x="1115933" y="0"/>
                </a:lnTo>
                <a:cubicBezTo>
                  <a:pt x="1178173" y="0"/>
                  <a:pt x="1228628" y="50456"/>
                  <a:pt x="1228628" y="112695"/>
                </a:cubicBezTo>
                <a:lnTo>
                  <a:pt x="1228628" y="721932"/>
                </a:lnTo>
                <a:lnTo>
                  <a:pt x="994013" y="956548"/>
                </a:lnTo>
                <a:lnTo>
                  <a:pt x="994013" y="234616"/>
                </a:lnTo>
                <a:lnTo>
                  <a:pt x="101975" y="234616"/>
                </a:lnTo>
                <a:lnTo>
                  <a:pt x="0" y="33659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任意多边形 37">
            <a:extLst>
              <a:ext uri="{FF2B5EF4-FFF2-40B4-BE49-F238E27FC236}">
                <a16:creationId xmlns:a16="http://schemas.microsoft.com/office/drawing/2014/main" id="{44713402-D0FB-3B67-D11D-D49D873F180F}"/>
              </a:ext>
            </a:extLst>
          </p:cNvPr>
          <p:cNvSpPr/>
          <p:nvPr/>
        </p:nvSpPr>
        <p:spPr>
          <a:xfrm rot="2700000">
            <a:off x="-2496818" y="1909677"/>
            <a:ext cx="4407208" cy="4180467"/>
          </a:xfrm>
          <a:custGeom>
            <a:avLst/>
            <a:gdLst>
              <a:gd name="connsiteX0" fmla="*/ 0 w 4407208"/>
              <a:gd name="connsiteY0" fmla="*/ 2 h 4180467"/>
              <a:gd name="connsiteX1" fmla="*/ 3741330 w 4407208"/>
              <a:gd name="connsiteY1" fmla="*/ 0 h 4180467"/>
              <a:gd name="connsiteX2" fmla="*/ 4407208 w 4407208"/>
              <a:gd name="connsiteY2" fmla="*/ 665877 h 4180467"/>
              <a:gd name="connsiteX3" fmla="*/ 4407207 w 4407208"/>
              <a:gd name="connsiteY3" fmla="*/ 3953725 h 4180467"/>
              <a:gd name="connsiteX4" fmla="*/ 4180465 w 4407208"/>
              <a:gd name="connsiteY4" fmla="*/ 4180467 h 4180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07208" h="4180467">
                <a:moveTo>
                  <a:pt x="0" y="2"/>
                </a:moveTo>
                <a:lnTo>
                  <a:pt x="3741330" y="0"/>
                </a:lnTo>
                <a:cubicBezTo>
                  <a:pt x="4109083" y="1"/>
                  <a:pt x="4407207" y="298124"/>
                  <a:pt x="4407208" y="665877"/>
                </a:cubicBezTo>
                <a:lnTo>
                  <a:pt x="4407207" y="3953725"/>
                </a:lnTo>
                <a:lnTo>
                  <a:pt x="4180465" y="4180467"/>
                </a:lnTo>
                <a:close/>
              </a:path>
            </a:pathLst>
          </a:custGeom>
          <a:solidFill>
            <a:srgbClr val="006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8AE1F8E-DA23-C037-B1A5-3209BD1FE00B}"/>
              </a:ext>
            </a:extLst>
          </p:cNvPr>
          <p:cNvGrpSpPr/>
          <p:nvPr/>
        </p:nvGrpSpPr>
        <p:grpSpPr>
          <a:xfrm>
            <a:off x="5294917" y="2161391"/>
            <a:ext cx="2197559" cy="639854"/>
            <a:chOff x="5651362" y="1604422"/>
            <a:chExt cx="2197559" cy="639854"/>
          </a:xfrm>
        </p:grpSpPr>
        <p:sp>
          <p:nvSpPr>
            <p:cNvPr id="8" name="任意多边形 64">
              <a:extLst>
                <a:ext uri="{FF2B5EF4-FFF2-40B4-BE49-F238E27FC236}">
                  <a16:creationId xmlns:a16="http://schemas.microsoft.com/office/drawing/2014/main" id="{598B775A-AF3A-B2D3-8083-08CEE7582747}"/>
                </a:ext>
              </a:extLst>
            </p:cNvPr>
            <p:cNvSpPr/>
            <p:nvPr/>
          </p:nvSpPr>
          <p:spPr>
            <a:xfrm rot="2700000">
              <a:off x="5652638" y="1603146"/>
              <a:ext cx="639854" cy="642405"/>
            </a:xfrm>
            <a:custGeom>
              <a:avLst/>
              <a:gdLst>
                <a:gd name="connsiteX0" fmla="*/ 490015 w 639854"/>
                <a:gd name="connsiteY0" fmla="*/ 139923 h 642405"/>
                <a:gd name="connsiteX1" fmla="*/ 497027 w 639854"/>
                <a:gd name="connsiteY1" fmla="*/ 142827 h 642405"/>
                <a:gd name="connsiteX2" fmla="*/ 499931 w 639854"/>
                <a:gd name="connsiteY2" fmla="*/ 149839 h 642405"/>
                <a:gd name="connsiteX3" fmla="*/ 499931 w 639854"/>
                <a:gd name="connsiteY3" fmla="*/ 139923 h 642405"/>
                <a:gd name="connsiteX4" fmla="*/ 0 w 639854"/>
                <a:gd name="connsiteY4" fmla="*/ 269028 h 642405"/>
                <a:gd name="connsiteX5" fmla="*/ 126280 w 639854"/>
                <a:gd name="connsiteY5" fmla="*/ 142749 h 642405"/>
                <a:gd name="connsiteX6" fmla="*/ 126280 w 639854"/>
                <a:gd name="connsiteY6" fmla="*/ 142749 h 642405"/>
                <a:gd name="connsiteX7" fmla="*/ 129106 w 639854"/>
                <a:gd name="connsiteY7" fmla="*/ 139923 h 642405"/>
                <a:gd name="connsiteX8" fmla="*/ 129106 w 639854"/>
                <a:gd name="connsiteY8" fmla="*/ 139923 h 642405"/>
                <a:gd name="connsiteX9" fmla="*/ 255385 w 639854"/>
                <a:gd name="connsiteY9" fmla="*/ 13643 h 642405"/>
                <a:gd name="connsiteX10" fmla="*/ 255386 w 639854"/>
                <a:gd name="connsiteY10" fmla="*/ 13643 h 642405"/>
                <a:gd name="connsiteX11" fmla="*/ 269029 w 639854"/>
                <a:gd name="connsiteY11" fmla="*/ 0 h 642405"/>
                <a:gd name="connsiteX12" fmla="*/ 593006 w 639854"/>
                <a:gd name="connsiteY12" fmla="*/ 0 h 642405"/>
                <a:gd name="connsiteX13" fmla="*/ 639854 w 639854"/>
                <a:gd name="connsiteY13" fmla="*/ 46848 h 642405"/>
                <a:gd name="connsiteX14" fmla="*/ 639854 w 639854"/>
                <a:gd name="connsiteY14" fmla="*/ 373376 h 642405"/>
                <a:gd name="connsiteX15" fmla="*/ 513574 w 639854"/>
                <a:gd name="connsiteY15" fmla="*/ 499656 h 642405"/>
                <a:gd name="connsiteX16" fmla="*/ 513575 w 639854"/>
                <a:gd name="connsiteY16" fmla="*/ 499655 h 642405"/>
                <a:gd name="connsiteX17" fmla="*/ 510748 w 639854"/>
                <a:gd name="connsiteY17" fmla="*/ 502482 h 642405"/>
                <a:gd name="connsiteX18" fmla="*/ 510748 w 639854"/>
                <a:gd name="connsiteY18" fmla="*/ 502482 h 642405"/>
                <a:gd name="connsiteX19" fmla="*/ 384469 w 639854"/>
                <a:gd name="connsiteY19" fmla="*/ 628762 h 642405"/>
                <a:gd name="connsiteX20" fmla="*/ 384469 w 639854"/>
                <a:gd name="connsiteY20" fmla="*/ 628761 h 642405"/>
                <a:gd name="connsiteX21" fmla="*/ 370825 w 639854"/>
                <a:gd name="connsiteY21" fmla="*/ 642405 h 642405"/>
                <a:gd name="connsiteX22" fmla="*/ 370825 w 639854"/>
                <a:gd name="connsiteY22" fmla="*/ 269028 h 642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39854" h="642405">
                  <a:moveTo>
                    <a:pt x="490015" y="139923"/>
                  </a:moveTo>
                  <a:lnTo>
                    <a:pt x="497027" y="142827"/>
                  </a:lnTo>
                  <a:lnTo>
                    <a:pt x="499931" y="149839"/>
                  </a:lnTo>
                  <a:lnTo>
                    <a:pt x="499931" y="139923"/>
                  </a:lnTo>
                  <a:close/>
                  <a:moveTo>
                    <a:pt x="0" y="269028"/>
                  </a:moveTo>
                  <a:lnTo>
                    <a:pt x="126280" y="142749"/>
                  </a:lnTo>
                  <a:lnTo>
                    <a:pt x="126280" y="142749"/>
                  </a:lnTo>
                  <a:lnTo>
                    <a:pt x="129106" y="139923"/>
                  </a:lnTo>
                  <a:lnTo>
                    <a:pt x="129106" y="139923"/>
                  </a:lnTo>
                  <a:lnTo>
                    <a:pt x="255385" y="13643"/>
                  </a:lnTo>
                  <a:lnTo>
                    <a:pt x="255386" y="13643"/>
                  </a:lnTo>
                  <a:lnTo>
                    <a:pt x="269029" y="0"/>
                  </a:lnTo>
                  <a:lnTo>
                    <a:pt x="593006" y="0"/>
                  </a:lnTo>
                  <a:cubicBezTo>
                    <a:pt x="618879" y="0"/>
                    <a:pt x="639854" y="20975"/>
                    <a:pt x="639854" y="46848"/>
                  </a:cubicBezTo>
                  <a:lnTo>
                    <a:pt x="639854" y="373376"/>
                  </a:lnTo>
                  <a:lnTo>
                    <a:pt x="513574" y="499656"/>
                  </a:lnTo>
                  <a:lnTo>
                    <a:pt x="513575" y="499655"/>
                  </a:lnTo>
                  <a:lnTo>
                    <a:pt x="510748" y="502482"/>
                  </a:lnTo>
                  <a:lnTo>
                    <a:pt x="510748" y="502482"/>
                  </a:lnTo>
                  <a:lnTo>
                    <a:pt x="384469" y="628762"/>
                  </a:lnTo>
                  <a:lnTo>
                    <a:pt x="384469" y="628761"/>
                  </a:lnTo>
                  <a:lnTo>
                    <a:pt x="370825" y="642405"/>
                  </a:lnTo>
                  <a:lnTo>
                    <a:pt x="370825" y="269028"/>
                  </a:lnTo>
                  <a:close/>
                </a:path>
              </a:pathLst>
            </a:custGeom>
            <a:solidFill>
              <a:srgbClr val="0068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253EB51-9C8D-88C3-0AAD-6D0EA05C1780}"/>
                </a:ext>
              </a:extLst>
            </p:cNvPr>
            <p:cNvSpPr txBox="1"/>
            <p:nvPr/>
          </p:nvSpPr>
          <p:spPr>
            <a:xfrm>
              <a:off x="6433149" y="170301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>
                  <a:solidFill>
                    <a:schemeClr val="accent3"/>
                  </a:solidFill>
                  <a:cs typeface="+mn-ea"/>
                  <a:sym typeface="+mn-lt"/>
                </a:rPr>
                <a:t>上节回顾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B98F64B-F875-D6B8-EEAF-AD75663E6529}"/>
                </a:ext>
              </a:extLst>
            </p:cNvPr>
            <p:cNvSpPr txBox="1"/>
            <p:nvPr/>
          </p:nvSpPr>
          <p:spPr>
            <a:xfrm>
              <a:off x="5978010" y="1675846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400" b="1" i="1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zh-CN" altLang="en-US" sz="2400" b="1" i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6DD8232-FA44-DA91-0706-D8E00040539B}"/>
              </a:ext>
            </a:extLst>
          </p:cNvPr>
          <p:cNvGrpSpPr/>
          <p:nvPr/>
        </p:nvGrpSpPr>
        <p:grpSpPr>
          <a:xfrm>
            <a:off x="5294918" y="3183935"/>
            <a:ext cx="2197558" cy="929589"/>
            <a:chOff x="5651363" y="2580744"/>
            <a:chExt cx="2197558" cy="929589"/>
          </a:xfrm>
        </p:grpSpPr>
        <p:sp>
          <p:nvSpPr>
            <p:cNvPr id="12" name="任意多边形 65">
              <a:extLst>
                <a:ext uri="{FF2B5EF4-FFF2-40B4-BE49-F238E27FC236}">
                  <a16:creationId xmlns:a16="http://schemas.microsoft.com/office/drawing/2014/main" id="{DE04BC08-5DBF-0BAC-971D-91599B710143}"/>
                </a:ext>
              </a:extLst>
            </p:cNvPr>
            <p:cNvSpPr/>
            <p:nvPr/>
          </p:nvSpPr>
          <p:spPr>
            <a:xfrm rot="2700000">
              <a:off x="5652639" y="2579468"/>
              <a:ext cx="639854" cy="642405"/>
            </a:xfrm>
            <a:custGeom>
              <a:avLst/>
              <a:gdLst>
                <a:gd name="connsiteX0" fmla="*/ 490015 w 639854"/>
                <a:gd name="connsiteY0" fmla="*/ 139923 h 642405"/>
                <a:gd name="connsiteX1" fmla="*/ 497027 w 639854"/>
                <a:gd name="connsiteY1" fmla="*/ 142827 h 642405"/>
                <a:gd name="connsiteX2" fmla="*/ 499931 w 639854"/>
                <a:gd name="connsiteY2" fmla="*/ 149839 h 642405"/>
                <a:gd name="connsiteX3" fmla="*/ 499931 w 639854"/>
                <a:gd name="connsiteY3" fmla="*/ 139923 h 642405"/>
                <a:gd name="connsiteX4" fmla="*/ 0 w 639854"/>
                <a:gd name="connsiteY4" fmla="*/ 269028 h 642405"/>
                <a:gd name="connsiteX5" fmla="*/ 126280 w 639854"/>
                <a:gd name="connsiteY5" fmla="*/ 142749 h 642405"/>
                <a:gd name="connsiteX6" fmla="*/ 126280 w 639854"/>
                <a:gd name="connsiteY6" fmla="*/ 142749 h 642405"/>
                <a:gd name="connsiteX7" fmla="*/ 129106 w 639854"/>
                <a:gd name="connsiteY7" fmla="*/ 139923 h 642405"/>
                <a:gd name="connsiteX8" fmla="*/ 129106 w 639854"/>
                <a:gd name="connsiteY8" fmla="*/ 139923 h 642405"/>
                <a:gd name="connsiteX9" fmla="*/ 255385 w 639854"/>
                <a:gd name="connsiteY9" fmla="*/ 13643 h 642405"/>
                <a:gd name="connsiteX10" fmla="*/ 255386 w 639854"/>
                <a:gd name="connsiteY10" fmla="*/ 13643 h 642405"/>
                <a:gd name="connsiteX11" fmla="*/ 269029 w 639854"/>
                <a:gd name="connsiteY11" fmla="*/ 0 h 642405"/>
                <a:gd name="connsiteX12" fmla="*/ 593006 w 639854"/>
                <a:gd name="connsiteY12" fmla="*/ 0 h 642405"/>
                <a:gd name="connsiteX13" fmla="*/ 639854 w 639854"/>
                <a:gd name="connsiteY13" fmla="*/ 46848 h 642405"/>
                <a:gd name="connsiteX14" fmla="*/ 639854 w 639854"/>
                <a:gd name="connsiteY14" fmla="*/ 373376 h 642405"/>
                <a:gd name="connsiteX15" fmla="*/ 513574 w 639854"/>
                <a:gd name="connsiteY15" fmla="*/ 499656 h 642405"/>
                <a:gd name="connsiteX16" fmla="*/ 513575 w 639854"/>
                <a:gd name="connsiteY16" fmla="*/ 499655 h 642405"/>
                <a:gd name="connsiteX17" fmla="*/ 510748 w 639854"/>
                <a:gd name="connsiteY17" fmla="*/ 502482 h 642405"/>
                <a:gd name="connsiteX18" fmla="*/ 510748 w 639854"/>
                <a:gd name="connsiteY18" fmla="*/ 502482 h 642405"/>
                <a:gd name="connsiteX19" fmla="*/ 384469 w 639854"/>
                <a:gd name="connsiteY19" fmla="*/ 628762 h 642405"/>
                <a:gd name="connsiteX20" fmla="*/ 384469 w 639854"/>
                <a:gd name="connsiteY20" fmla="*/ 628761 h 642405"/>
                <a:gd name="connsiteX21" fmla="*/ 370825 w 639854"/>
                <a:gd name="connsiteY21" fmla="*/ 642405 h 642405"/>
                <a:gd name="connsiteX22" fmla="*/ 370825 w 639854"/>
                <a:gd name="connsiteY22" fmla="*/ 269028 h 642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39854" h="642405">
                  <a:moveTo>
                    <a:pt x="490015" y="139923"/>
                  </a:moveTo>
                  <a:lnTo>
                    <a:pt x="497027" y="142827"/>
                  </a:lnTo>
                  <a:lnTo>
                    <a:pt x="499931" y="149839"/>
                  </a:lnTo>
                  <a:lnTo>
                    <a:pt x="499931" y="139923"/>
                  </a:lnTo>
                  <a:close/>
                  <a:moveTo>
                    <a:pt x="0" y="269028"/>
                  </a:moveTo>
                  <a:lnTo>
                    <a:pt x="126280" y="142749"/>
                  </a:lnTo>
                  <a:lnTo>
                    <a:pt x="126280" y="142749"/>
                  </a:lnTo>
                  <a:lnTo>
                    <a:pt x="129106" y="139923"/>
                  </a:lnTo>
                  <a:lnTo>
                    <a:pt x="129106" y="139923"/>
                  </a:lnTo>
                  <a:lnTo>
                    <a:pt x="255385" y="13643"/>
                  </a:lnTo>
                  <a:lnTo>
                    <a:pt x="255386" y="13643"/>
                  </a:lnTo>
                  <a:lnTo>
                    <a:pt x="269029" y="0"/>
                  </a:lnTo>
                  <a:lnTo>
                    <a:pt x="593006" y="0"/>
                  </a:lnTo>
                  <a:cubicBezTo>
                    <a:pt x="618879" y="0"/>
                    <a:pt x="639854" y="20975"/>
                    <a:pt x="639854" y="46848"/>
                  </a:cubicBezTo>
                  <a:lnTo>
                    <a:pt x="639854" y="373376"/>
                  </a:lnTo>
                  <a:lnTo>
                    <a:pt x="513574" y="499656"/>
                  </a:lnTo>
                  <a:lnTo>
                    <a:pt x="513575" y="499655"/>
                  </a:lnTo>
                  <a:lnTo>
                    <a:pt x="510748" y="502482"/>
                  </a:lnTo>
                  <a:lnTo>
                    <a:pt x="510748" y="502482"/>
                  </a:lnTo>
                  <a:lnTo>
                    <a:pt x="384469" y="628762"/>
                  </a:lnTo>
                  <a:lnTo>
                    <a:pt x="384469" y="628761"/>
                  </a:lnTo>
                  <a:lnTo>
                    <a:pt x="370825" y="642405"/>
                  </a:lnTo>
                  <a:lnTo>
                    <a:pt x="370825" y="269028"/>
                  </a:lnTo>
                  <a:close/>
                </a:path>
              </a:pathLst>
            </a:custGeom>
            <a:solidFill>
              <a:srgbClr val="0068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752018A2-AF46-EE5B-E50B-ACBC1B20B980}"/>
                </a:ext>
              </a:extLst>
            </p:cNvPr>
            <p:cNvGrpSpPr/>
            <p:nvPr/>
          </p:nvGrpSpPr>
          <p:grpSpPr>
            <a:xfrm>
              <a:off x="5978010" y="2669947"/>
              <a:ext cx="1870911" cy="840386"/>
              <a:chOff x="5978010" y="2669947"/>
              <a:chExt cx="1870911" cy="840386"/>
            </a:xfrm>
          </p:grpSpPr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B6877AE-FB2F-681F-67ED-77D9EC9C1F75}"/>
                  </a:ext>
                </a:extLst>
              </p:cNvPr>
              <p:cNvSpPr txBox="1"/>
              <p:nvPr/>
            </p:nvSpPr>
            <p:spPr>
              <a:xfrm>
                <a:off x="6433149" y="2679336"/>
                <a:ext cx="141577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400" b="1" dirty="0">
                    <a:solidFill>
                      <a:schemeClr val="accent3"/>
                    </a:solidFill>
                    <a:cs typeface="+mn-ea"/>
                    <a:sym typeface="+mn-lt"/>
                  </a:rPr>
                  <a:t>关于建模</a:t>
                </a:r>
              </a:p>
              <a:p>
                <a:endParaRPr lang="zh-CN" altLang="en-US" sz="2400" b="1" dirty="0">
                  <a:solidFill>
                    <a:schemeClr val="accent3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ADFA597-BEC0-F1A3-1157-CE1E93F4CCF5}"/>
                  </a:ext>
                </a:extLst>
              </p:cNvPr>
              <p:cNvSpPr txBox="1"/>
              <p:nvPr/>
            </p:nvSpPr>
            <p:spPr>
              <a:xfrm>
                <a:off x="5978010" y="2669947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2400" b="1" i="1" dirty="0">
                    <a:solidFill>
                      <a:schemeClr val="bg1"/>
                    </a:solidFill>
                    <a:cs typeface="+mn-ea"/>
                    <a:sym typeface="+mn-lt"/>
                  </a:rPr>
                  <a:t>2</a:t>
                </a:r>
                <a:endParaRPr lang="zh-CN" altLang="en-US" sz="2400" b="1" i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31230E9-3226-3BAF-9385-20E9E83B7F8B}"/>
              </a:ext>
            </a:extLst>
          </p:cNvPr>
          <p:cNvGrpSpPr/>
          <p:nvPr/>
        </p:nvGrpSpPr>
        <p:grpSpPr>
          <a:xfrm>
            <a:off x="5281666" y="4232044"/>
            <a:ext cx="2813111" cy="639854"/>
            <a:chOff x="5651363" y="4539374"/>
            <a:chExt cx="2813111" cy="639854"/>
          </a:xfrm>
        </p:grpSpPr>
        <p:sp>
          <p:nvSpPr>
            <p:cNvPr id="27" name="任意多边形 67">
              <a:extLst>
                <a:ext uri="{FF2B5EF4-FFF2-40B4-BE49-F238E27FC236}">
                  <a16:creationId xmlns:a16="http://schemas.microsoft.com/office/drawing/2014/main" id="{0F50C701-84CB-486B-5EC8-960173E34E89}"/>
                </a:ext>
              </a:extLst>
            </p:cNvPr>
            <p:cNvSpPr/>
            <p:nvPr/>
          </p:nvSpPr>
          <p:spPr>
            <a:xfrm rot="2700000">
              <a:off x="5652639" y="4538098"/>
              <a:ext cx="639854" cy="642405"/>
            </a:xfrm>
            <a:custGeom>
              <a:avLst/>
              <a:gdLst>
                <a:gd name="connsiteX0" fmla="*/ 490015 w 639854"/>
                <a:gd name="connsiteY0" fmla="*/ 139923 h 642405"/>
                <a:gd name="connsiteX1" fmla="*/ 497027 w 639854"/>
                <a:gd name="connsiteY1" fmla="*/ 142827 h 642405"/>
                <a:gd name="connsiteX2" fmla="*/ 499931 w 639854"/>
                <a:gd name="connsiteY2" fmla="*/ 149839 h 642405"/>
                <a:gd name="connsiteX3" fmla="*/ 499931 w 639854"/>
                <a:gd name="connsiteY3" fmla="*/ 139923 h 642405"/>
                <a:gd name="connsiteX4" fmla="*/ 0 w 639854"/>
                <a:gd name="connsiteY4" fmla="*/ 269028 h 642405"/>
                <a:gd name="connsiteX5" fmla="*/ 126280 w 639854"/>
                <a:gd name="connsiteY5" fmla="*/ 142749 h 642405"/>
                <a:gd name="connsiteX6" fmla="*/ 126280 w 639854"/>
                <a:gd name="connsiteY6" fmla="*/ 142749 h 642405"/>
                <a:gd name="connsiteX7" fmla="*/ 129106 w 639854"/>
                <a:gd name="connsiteY7" fmla="*/ 139923 h 642405"/>
                <a:gd name="connsiteX8" fmla="*/ 129106 w 639854"/>
                <a:gd name="connsiteY8" fmla="*/ 139923 h 642405"/>
                <a:gd name="connsiteX9" fmla="*/ 255385 w 639854"/>
                <a:gd name="connsiteY9" fmla="*/ 13643 h 642405"/>
                <a:gd name="connsiteX10" fmla="*/ 255386 w 639854"/>
                <a:gd name="connsiteY10" fmla="*/ 13643 h 642405"/>
                <a:gd name="connsiteX11" fmla="*/ 269029 w 639854"/>
                <a:gd name="connsiteY11" fmla="*/ 0 h 642405"/>
                <a:gd name="connsiteX12" fmla="*/ 593006 w 639854"/>
                <a:gd name="connsiteY12" fmla="*/ 0 h 642405"/>
                <a:gd name="connsiteX13" fmla="*/ 639854 w 639854"/>
                <a:gd name="connsiteY13" fmla="*/ 46848 h 642405"/>
                <a:gd name="connsiteX14" fmla="*/ 639854 w 639854"/>
                <a:gd name="connsiteY14" fmla="*/ 373376 h 642405"/>
                <a:gd name="connsiteX15" fmla="*/ 513574 w 639854"/>
                <a:gd name="connsiteY15" fmla="*/ 499656 h 642405"/>
                <a:gd name="connsiteX16" fmla="*/ 513575 w 639854"/>
                <a:gd name="connsiteY16" fmla="*/ 499655 h 642405"/>
                <a:gd name="connsiteX17" fmla="*/ 510748 w 639854"/>
                <a:gd name="connsiteY17" fmla="*/ 502482 h 642405"/>
                <a:gd name="connsiteX18" fmla="*/ 510748 w 639854"/>
                <a:gd name="connsiteY18" fmla="*/ 502482 h 642405"/>
                <a:gd name="connsiteX19" fmla="*/ 384469 w 639854"/>
                <a:gd name="connsiteY19" fmla="*/ 628762 h 642405"/>
                <a:gd name="connsiteX20" fmla="*/ 384469 w 639854"/>
                <a:gd name="connsiteY20" fmla="*/ 628761 h 642405"/>
                <a:gd name="connsiteX21" fmla="*/ 370825 w 639854"/>
                <a:gd name="connsiteY21" fmla="*/ 642405 h 642405"/>
                <a:gd name="connsiteX22" fmla="*/ 370825 w 639854"/>
                <a:gd name="connsiteY22" fmla="*/ 269028 h 642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39854" h="642405">
                  <a:moveTo>
                    <a:pt x="490015" y="139923"/>
                  </a:moveTo>
                  <a:lnTo>
                    <a:pt x="497027" y="142827"/>
                  </a:lnTo>
                  <a:lnTo>
                    <a:pt x="499931" y="149839"/>
                  </a:lnTo>
                  <a:lnTo>
                    <a:pt x="499931" y="139923"/>
                  </a:lnTo>
                  <a:close/>
                  <a:moveTo>
                    <a:pt x="0" y="269028"/>
                  </a:moveTo>
                  <a:lnTo>
                    <a:pt x="126280" y="142749"/>
                  </a:lnTo>
                  <a:lnTo>
                    <a:pt x="126280" y="142749"/>
                  </a:lnTo>
                  <a:lnTo>
                    <a:pt x="129106" y="139923"/>
                  </a:lnTo>
                  <a:lnTo>
                    <a:pt x="129106" y="139923"/>
                  </a:lnTo>
                  <a:lnTo>
                    <a:pt x="255385" y="13643"/>
                  </a:lnTo>
                  <a:lnTo>
                    <a:pt x="255386" y="13643"/>
                  </a:lnTo>
                  <a:lnTo>
                    <a:pt x="269029" y="0"/>
                  </a:lnTo>
                  <a:lnTo>
                    <a:pt x="593006" y="0"/>
                  </a:lnTo>
                  <a:cubicBezTo>
                    <a:pt x="618879" y="0"/>
                    <a:pt x="639854" y="20975"/>
                    <a:pt x="639854" y="46848"/>
                  </a:cubicBezTo>
                  <a:lnTo>
                    <a:pt x="639854" y="373376"/>
                  </a:lnTo>
                  <a:lnTo>
                    <a:pt x="513574" y="499656"/>
                  </a:lnTo>
                  <a:lnTo>
                    <a:pt x="513575" y="499655"/>
                  </a:lnTo>
                  <a:lnTo>
                    <a:pt x="510748" y="502482"/>
                  </a:lnTo>
                  <a:lnTo>
                    <a:pt x="510748" y="502482"/>
                  </a:lnTo>
                  <a:lnTo>
                    <a:pt x="384469" y="628762"/>
                  </a:lnTo>
                  <a:lnTo>
                    <a:pt x="384469" y="628761"/>
                  </a:lnTo>
                  <a:lnTo>
                    <a:pt x="370825" y="642405"/>
                  </a:lnTo>
                  <a:lnTo>
                    <a:pt x="370825" y="269028"/>
                  </a:lnTo>
                  <a:close/>
                </a:path>
              </a:pathLst>
            </a:custGeom>
            <a:solidFill>
              <a:srgbClr val="0068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391B06D-645B-CC51-E56D-DD0F7E995305}"/>
                </a:ext>
              </a:extLst>
            </p:cNvPr>
            <p:cNvSpPr txBox="1"/>
            <p:nvPr/>
          </p:nvSpPr>
          <p:spPr>
            <a:xfrm>
              <a:off x="6433149" y="4631979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>
                  <a:solidFill>
                    <a:schemeClr val="accent3"/>
                  </a:solidFill>
                  <a:cs typeface="+mn-ea"/>
                  <a:sym typeface="+mn-lt"/>
                </a:rPr>
                <a:t>关于三维空间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E4E0495D-0B82-7F29-E4E6-B23B1B113186}"/>
                </a:ext>
              </a:extLst>
            </p:cNvPr>
            <p:cNvSpPr txBox="1"/>
            <p:nvPr/>
          </p:nvSpPr>
          <p:spPr>
            <a:xfrm>
              <a:off x="5986025" y="462259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400" b="1" i="1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zh-CN" altLang="en-US" sz="2400" b="1" i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C6D8D208-59F4-0259-FB2B-4295EC242065}"/>
              </a:ext>
            </a:extLst>
          </p:cNvPr>
          <p:cNvSpPr txBox="1"/>
          <p:nvPr/>
        </p:nvSpPr>
        <p:spPr>
          <a:xfrm>
            <a:off x="833295" y="847294"/>
            <a:ext cx="2242922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i="1" dirty="0">
                <a:cs typeface="+mn-ea"/>
                <a:sym typeface="+mn-lt"/>
              </a:rPr>
              <a:t>WEBGL</a:t>
            </a:r>
            <a:r>
              <a:rPr lang="zh-CN" altLang="en-US" sz="3200" b="1" i="1" dirty="0">
                <a:cs typeface="+mn-ea"/>
                <a:sym typeface="+mn-lt"/>
              </a:rPr>
              <a:t>学习</a:t>
            </a:r>
            <a:endParaRPr lang="en-US" altLang="zh-CN" sz="3200" b="1" i="1" dirty="0">
              <a:solidFill>
                <a:schemeClr val="tx1"/>
              </a:solidFill>
              <a:uFillTx/>
              <a:cs typeface="+mn-ea"/>
              <a:sym typeface="+mn-lt"/>
            </a:endParaRPr>
          </a:p>
        </p:txBody>
      </p:sp>
      <p:sp>
        <p:nvSpPr>
          <p:cNvPr id="31" name="任意多边形 75">
            <a:extLst>
              <a:ext uri="{FF2B5EF4-FFF2-40B4-BE49-F238E27FC236}">
                <a16:creationId xmlns:a16="http://schemas.microsoft.com/office/drawing/2014/main" id="{87CD3330-A285-48F5-A56C-8781BF7FB9D4}"/>
              </a:ext>
            </a:extLst>
          </p:cNvPr>
          <p:cNvSpPr/>
          <p:nvPr/>
        </p:nvSpPr>
        <p:spPr>
          <a:xfrm rot="2700000">
            <a:off x="3427329" y="2269748"/>
            <a:ext cx="593302" cy="596266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AFDB9A2-A4F9-F9F4-9818-CE0DF879053A}"/>
              </a:ext>
            </a:extLst>
          </p:cNvPr>
          <p:cNvSpPr txBox="1"/>
          <p:nvPr/>
        </p:nvSpPr>
        <p:spPr>
          <a:xfrm>
            <a:off x="844137" y="1333508"/>
            <a:ext cx="5061857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WEBGL—FROM ENTER TO EXIT</a:t>
            </a:r>
          </a:p>
        </p:txBody>
      </p:sp>
    </p:spTree>
    <p:extLst>
      <p:ext uri="{BB962C8B-B14F-4D97-AF65-F5344CB8AC3E}">
        <p14:creationId xmlns:p14="http://schemas.microsoft.com/office/powerpoint/2010/main" val="243322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 bldLvl="0" animBg="1"/>
      <p:bldP spid="5" grpId="0" bldLvl="0" animBg="1"/>
      <p:bldP spid="6" grpId="0" bldLvl="0" animBg="1"/>
      <p:bldP spid="30" grpId="0"/>
      <p:bldP spid="31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51BE603B-A811-177B-2011-F6182F9DD2C2}"/>
              </a:ext>
            </a:extLst>
          </p:cNvPr>
          <p:cNvSpPr/>
          <p:nvPr/>
        </p:nvSpPr>
        <p:spPr>
          <a:xfrm>
            <a:off x="0" y="0"/>
            <a:ext cx="12192000" cy="7951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任意多边形 1">
            <a:extLst>
              <a:ext uri="{FF2B5EF4-FFF2-40B4-BE49-F238E27FC236}">
                <a16:creationId xmlns:a16="http://schemas.microsoft.com/office/drawing/2014/main" id="{9B92EE29-4B22-7D44-6F97-BDEF58DEC55F}"/>
              </a:ext>
            </a:extLst>
          </p:cNvPr>
          <p:cNvSpPr/>
          <p:nvPr/>
        </p:nvSpPr>
        <p:spPr>
          <a:xfrm rot="2700000">
            <a:off x="5485130" y="2060575"/>
            <a:ext cx="1028700" cy="1033780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任意多边形 19">
            <a:extLst>
              <a:ext uri="{FF2B5EF4-FFF2-40B4-BE49-F238E27FC236}">
                <a16:creationId xmlns:a16="http://schemas.microsoft.com/office/drawing/2014/main" id="{FB37F9EF-AD78-76E7-5C9B-1BEBEC270E03}"/>
              </a:ext>
            </a:extLst>
          </p:cNvPr>
          <p:cNvSpPr/>
          <p:nvPr/>
        </p:nvSpPr>
        <p:spPr>
          <a:xfrm rot="2700000">
            <a:off x="-1884680" y="980440"/>
            <a:ext cx="5701665" cy="5669280"/>
          </a:xfrm>
          <a:custGeom>
            <a:avLst/>
            <a:gdLst>
              <a:gd name="connsiteX0" fmla="*/ 0 w 6410492"/>
              <a:gd name="connsiteY0" fmla="*/ 1578016 h 6427355"/>
              <a:gd name="connsiteX1" fmla="*/ 1146670 w 6410492"/>
              <a:gd name="connsiteY1" fmla="*/ 431345 h 6427355"/>
              <a:gd name="connsiteX2" fmla="*/ 1146671 w 6410492"/>
              <a:gd name="connsiteY2" fmla="*/ 431345 h 6427355"/>
              <a:gd name="connsiteX3" fmla="*/ 1578016 w 6410492"/>
              <a:gd name="connsiteY3" fmla="*/ 0 h 6427355"/>
              <a:gd name="connsiteX4" fmla="*/ 5764900 w 6410492"/>
              <a:gd name="connsiteY4" fmla="*/ 0 h 6427355"/>
              <a:gd name="connsiteX5" fmla="*/ 6410492 w 6410492"/>
              <a:gd name="connsiteY5" fmla="*/ 645592 h 6427355"/>
              <a:gd name="connsiteX6" fmla="*/ 6410491 w 6410492"/>
              <a:gd name="connsiteY6" fmla="*/ 4866202 h 6427355"/>
              <a:gd name="connsiteX7" fmla="*/ 4849339 w 6410492"/>
              <a:gd name="connsiteY7" fmla="*/ 6427355 h 6427355"/>
              <a:gd name="connsiteX8" fmla="*/ 4238944 w 6410492"/>
              <a:gd name="connsiteY8" fmla="*/ 5816960 h 6427355"/>
              <a:gd name="connsiteX9" fmla="*/ 4238943 w 6410492"/>
              <a:gd name="connsiteY9" fmla="*/ 2171546 h 6427355"/>
              <a:gd name="connsiteX10" fmla="*/ 593530 w 6410492"/>
              <a:gd name="connsiteY10" fmla="*/ 2171546 h 6427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10492" h="6427355">
                <a:moveTo>
                  <a:pt x="0" y="1578016"/>
                </a:moveTo>
                <a:lnTo>
                  <a:pt x="1146670" y="431345"/>
                </a:lnTo>
                <a:lnTo>
                  <a:pt x="1146671" y="431345"/>
                </a:lnTo>
                <a:lnTo>
                  <a:pt x="1578016" y="0"/>
                </a:lnTo>
                <a:lnTo>
                  <a:pt x="5764900" y="0"/>
                </a:lnTo>
                <a:cubicBezTo>
                  <a:pt x="6121450" y="0"/>
                  <a:pt x="6410492" y="289042"/>
                  <a:pt x="6410492" y="645592"/>
                </a:cubicBezTo>
                <a:lnTo>
                  <a:pt x="6410491" y="4866202"/>
                </a:lnTo>
                <a:lnTo>
                  <a:pt x="4849339" y="6427355"/>
                </a:lnTo>
                <a:lnTo>
                  <a:pt x="4238944" y="5816960"/>
                </a:lnTo>
                <a:lnTo>
                  <a:pt x="4238943" y="2171546"/>
                </a:lnTo>
                <a:lnTo>
                  <a:pt x="593530" y="2171546"/>
                </a:lnTo>
                <a:close/>
              </a:path>
            </a:pathLst>
          </a:custGeom>
          <a:solidFill>
            <a:srgbClr val="006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任意多边形 6">
            <a:extLst>
              <a:ext uri="{FF2B5EF4-FFF2-40B4-BE49-F238E27FC236}">
                <a16:creationId xmlns:a16="http://schemas.microsoft.com/office/drawing/2014/main" id="{7094F757-FFD6-253A-0AAF-14B197564304}"/>
              </a:ext>
            </a:extLst>
          </p:cNvPr>
          <p:cNvSpPr/>
          <p:nvPr/>
        </p:nvSpPr>
        <p:spPr>
          <a:xfrm rot="2700000">
            <a:off x="2183130" y="730885"/>
            <a:ext cx="3211195" cy="3331210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任意多边形 7">
            <a:extLst>
              <a:ext uri="{FF2B5EF4-FFF2-40B4-BE49-F238E27FC236}">
                <a16:creationId xmlns:a16="http://schemas.microsoft.com/office/drawing/2014/main" id="{E4BCEB15-AAB4-0DBC-ADB3-49D077C9FFB8}"/>
              </a:ext>
            </a:extLst>
          </p:cNvPr>
          <p:cNvSpPr/>
          <p:nvPr/>
        </p:nvSpPr>
        <p:spPr>
          <a:xfrm rot="18900000" flipH="1">
            <a:off x="11525885" y="5786755"/>
            <a:ext cx="1174115" cy="953135"/>
          </a:xfrm>
          <a:custGeom>
            <a:avLst/>
            <a:gdLst>
              <a:gd name="connsiteX0" fmla="*/ 1038 w 1174416"/>
              <a:gd name="connsiteY0" fmla="*/ 0 h 953193"/>
              <a:gd name="connsiteX1" fmla="*/ 0 w 1174416"/>
              <a:gd name="connsiteY1" fmla="*/ 1038 h 953193"/>
              <a:gd name="connsiteX2" fmla="*/ 441710 w 1174416"/>
              <a:gd name="connsiteY2" fmla="*/ 442748 h 953193"/>
              <a:gd name="connsiteX3" fmla="*/ 731667 w 1174416"/>
              <a:gd name="connsiteY3" fmla="*/ 442748 h 953193"/>
              <a:gd name="connsiteX4" fmla="*/ 731667 w 1174416"/>
              <a:gd name="connsiteY4" fmla="*/ 732705 h 953193"/>
              <a:gd name="connsiteX5" fmla="*/ 952155 w 1174416"/>
              <a:gd name="connsiteY5" fmla="*/ 953193 h 953193"/>
              <a:gd name="connsiteX6" fmla="*/ 1174416 w 1174416"/>
              <a:gd name="connsiteY6" fmla="*/ 730932 h 953193"/>
              <a:gd name="connsiteX7" fmla="*/ 1174416 w 1174416"/>
              <a:gd name="connsiteY7" fmla="*/ 148239 h 953193"/>
              <a:gd name="connsiteX8" fmla="*/ 1026178 w 1174416"/>
              <a:gd name="connsiteY8" fmla="*/ 0 h 95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4416" h="953193">
                <a:moveTo>
                  <a:pt x="1038" y="0"/>
                </a:moveTo>
                <a:lnTo>
                  <a:pt x="0" y="1038"/>
                </a:lnTo>
                <a:lnTo>
                  <a:pt x="441710" y="442748"/>
                </a:lnTo>
                <a:lnTo>
                  <a:pt x="731667" y="442748"/>
                </a:lnTo>
                <a:lnTo>
                  <a:pt x="731667" y="732705"/>
                </a:lnTo>
                <a:lnTo>
                  <a:pt x="952155" y="953193"/>
                </a:lnTo>
                <a:lnTo>
                  <a:pt x="1174416" y="730932"/>
                </a:lnTo>
                <a:lnTo>
                  <a:pt x="1174416" y="148239"/>
                </a:lnTo>
                <a:cubicBezTo>
                  <a:pt x="1174416" y="66369"/>
                  <a:pt x="1108048" y="0"/>
                  <a:pt x="1026178" y="0"/>
                </a:cubicBezTo>
                <a:close/>
              </a:path>
            </a:pathLst>
          </a:custGeom>
          <a:solidFill>
            <a:srgbClr val="006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BDEA85C-9624-F121-54B6-FB5D8547D1CE}"/>
              </a:ext>
            </a:extLst>
          </p:cNvPr>
          <p:cNvSpPr txBox="1"/>
          <p:nvPr/>
        </p:nvSpPr>
        <p:spPr>
          <a:xfrm>
            <a:off x="6148705" y="3328670"/>
            <a:ext cx="2615565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800" dirty="0">
                <a:solidFill>
                  <a:schemeClr val="accent1"/>
                </a:solidFill>
                <a:cs typeface="+mn-ea"/>
                <a:sym typeface="+mn-lt"/>
              </a:rPr>
              <a:t>PART 01</a:t>
            </a:r>
            <a:endParaRPr lang="zh-CN" altLang="en-US" sz="48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EEC8146-DC20-1795-2D70-E5C6328417FE}"/>
              </a:ext>
            </a:extLst>
          </p:cNvPr>
          <p:cNvSpPr txBox="1"/>
          <p:nvPr/>
        </p:nvSpPr>
        <p:spPr>
          <a:xfrm>
            <a:off x="6110605" y="4131945"/>
            <a:ext cx="390398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b="1" dirty="0">
                <a:solidFill>
                  <a:schemeClr val="accent3"/>
                </a:solidFill>
                <a:cs typeface="+mn-ea"/>
                <a:sym typeface="+mn-lt"/>
              </a:rPr>
              <a:t>上节回顾</a:t>
            </a:r>
            <a:endParaRPr lang="en-US" altLang="zh-CN" sz="4000" b="1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8" name="任意多边形 21">
            <a:extLst>
              <a:ext uri="{FF2B5EF4-FFF2-40B4-BE49-F238E27FC236}">
                <a16:creationId xmlns:a16="http://schemas.microsoft.com/office/drawing/2014/main" id="{76AA276A-D270-7C24-B0A5-048064CF57E9}"/>
              </a:ext>
            </a:extLst>
          </p:cNvPr>
          <p:cNvSpPr/>
          <p:nvPr/>
        </p:nvSpPr>
        <p:spPr>
          <a:xfrm rot="2700000">
            <a:off x="9435465" y="912495"/>
            <a:ext cx="1461135" cy="1468755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任意多边形 22">
            <a:extLst>
              <a:ext uri="{FF2B5EF4-FFF2-40B4-BE49-F238E27FC236}">
                <a16:creationId xmlns:a16="http://schemas.microsoft.com/office/drawing/2014/main" id="{48F91EC6-4D1A-1D8C-C030-89822AA8E04C}"/>
              </a:ext>
            </a:extLst>
          </p:cNvPr>
          <p:cNvSpPr/>
          <p:nvPr/>
        </p:nvSpPr>
        <p:spPr>
          <a:xfrm rot="2700000">
            <a:off x="10767060" y="5635625"/>
            <a:ext cx="602615" cy="605790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1537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 bldLvl="0" animBg="1"/>
      <p:bldP spid="5" grpId="0" bldLvl="0" animBg="1"/>
      <p:bldP spid="6" grpId="0"/>
      <p:bldP spid="7" grpId="0"/>
      <p:bldP spid="8" grpId="0" bldLvl="0" animBg="1"/>
      <p:bldP spid="9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51BE603B-A811-177B-2011-F6182F9DD2C2}"/>
              </a:ext>
            </a:extLst>
          </p:cNvPr>
          <p:cNvSpPr/>
          <p:nvPr/>
        </p:nvSpPr>
        <p:spPr>
          <a:xfrm>
            <a:off x="0" y="0"/>
            <a:ext cx="12192000" cy="7951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1D0A2B0-0AA4-0D9C-5DA1-974B25E38DFE}"/>
              </a:ext>
            </a:extLst>
          </p:cNvPr>
          <p:cNvGrpSpPr/>
          <p:nvPr/>
        </p:nvGrpSpPr>
        <p:grpSpPr>
          <a:xfrm>
            <a:off x="1292615" y="2297703"/>
            <a:ext cx="2942717" cy="4103097"/>
            <a:chOff x="1435102" y="1903702"/>
            <a:chExt cx="2800231" cy="3800313"/>
          </a:xfrm>
        </p:grpSpPr>
        <p:sp>
          <p:nvSpPr>
            <p:cNvPr id="3" name="Arrow: Pentagon 2">
              <a:extLst>
                <a:ext uri="{FF2B5EF4-FFF2-40B4-BE49-F238E27FC236}">
                  <a16:creationId xmlns:a16="http://schemas.microsoft.com/office/drawing/2014/main" id="{F48E8C5B-471F-8B3A-F224-3D57254C9816}"/>
                </a:ext>
              </a:extLst>
            </p:cNvPr>
            <p:cNvSpPr/>
            <p:nvPr/>
          </p:nvSpPr>
          <p:spPr>
            <a:xfrm rot="5400000">
              <a:off x="1755128" y="1583677"/>
              <a:ext cx="2160180" cy="2800231"/>
            </a:xfrm>
            <a:prstGeom prst="homePlate">
              <a:avLst/>
            </a:prstGeom>
            <a:solidFill>
              <a:srgbClr val="0068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216000" anchor="t" anchorCtr="1">
              <a:norm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ED02C0A-C211-86CF-CBEB-12225DF24EC9}"/>
                </a:ext>
              </a:extLst>
            </p:cNvPr>
            <p:cNvSpPr/>
            <p:nvPr/>
          </p:nvSpPr>
          <p:spPr>
            <a:xfrm>
              <a:off x="1435102" y="1903702"/>
              <a:ext cx="2800231" cy="3800313"/>
            </a:xfrm>
            <a:prstGeom prst="rect">
              <a:avLst/>
            </a:prstGeom>
            <a:ln w="3175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tIns="2160000" anchor="t" anchorCtr="1"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100" dirty="0">
                <a:cs typeface="+mn-ea"/>
                <a:sym typeface="+mn-lt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8372334-99FD-11AE-A0CC-AEED2895CD43}"/>
                </a:ext>
              </a:extLst>
            </p:cNvPr>
            <p:cNvSpPr/>
            <p:nvPr/>
          </p:nvSpPr>
          <p:spPr>
            <a:xfrm>
              <a:off x="1539631" y="4125856"/>
              <a:ext cx="2695701" cy="104333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342900" indent="-342900">
                <a:lnSpc>
                  <a:spcPct val="120000"/>
                </a:lnSpc>
                <a:buAutoNum type="arabicPeriod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用来编写着色器程序的语言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pPr marL="342900" indent="-342900">
                <a:lnSpc>
                  <a:spcPct val="120000"/>
                </a:lnSpc>
                <a:buAutoNum type="arabicPeriod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中文全称：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OPENGL 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着色语言；英文全称：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OPENGL SHADING LANGUAGE ;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C70A69F-74C0-A3E6-1ED0-BDEEA62394E6}"/>
                </a:ext>
              </a:extLst>
            </p:cNvPr>
            <p:cNvSpPr/>
            <p:nvPr/>
          </p:nvSpPr>
          <p:spPr>
            <a:xfrm>
              <a:off x="1714230" y="2508372"/>
              <a:ext cx="2241974" cy="37337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bg1"/>
                  </a:solidFill>
                  <a:cs typeface="+mn-ea"/>
                  <a:sym typeface="+mn-lt"/>
                </a:rPr>
                <a:t>GLSL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754BEDA6-C277-F753-B17F-EA7658E8202A}"/>
              </a:ext>
            </a:extLst>
          </p:cNvPr>
          <p:cNvGrpSpPr/>
          <p:nvPr/>
        </p:nvGrpSpPr>
        <p:grpSpPr>
          <a:xfrm>
            <a:off x="4695885" y="2312642"/>
            <a:ext cx="2800231" cy="4088158"/>
            <a:chOff x="4695885" y="1903702"/>
            <a:chExt cx="2800231" cy="3800313"/>
          </a:xfrm>
        </p:grpSpPr>
        <p:sp>
          <p:nvSpPr>
            <p:cNvPr id="8" name="Arrow: Pentagon 7">
              <a:extLst>
                <a:ext uri="{FF2B5EF4-FFF2-40B4-BE49-F238E27FC236}">
                  <a16:creationId xmlns:a16="http://schemas.microsoft.com/office/drawing/2014/main" id="{A9A82BD0-874E-6208-8AF8-D39CE7027066}"/>
                </a:ext>
              </a:extLst>
            </p:cNvPr>
            <p:cNvSpPr/>
            <p:nvPr/>
          </p:nvSpPr>
          <p:spPr>
            <a:xfrm rot="5400000">
              <a:off x="5015911" y="1583677"/>
              <a:ext cx="2160180" cy="2800231"/>
            </a:xfrm>
            <a:prstGeom prst="homePlat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216000" anchor="t" anchorCtr="1">
              <a:norm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E9CE0D2D-6D64-C1E4-5832-88764B153750}"/>
                </a:ext>
              </a:extLst>
            </p:cNvPr>
            <p:cNvSpPr/>
            <p:nvPr/>
          </p:nvSpPr>
          <p:spPr>
            <a:xfrm>
              <a:off x="4695885" y="1903702"/>
              <a:ext cx="2800231" cy="3800313"/>
            </a:xfrm>
            <a:prstGeom prst="rect">
              <a:avLst/>
            </a:prstGeom>
            <a:ln w="3175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tIns="2160000" anchor="t" anchorCtr="1"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100" dirty="0">
                <a:cs typeface="+mn-ea"/>
                <a:sym typeface="+mn-lt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D35DD39-A53B-7807-0930-E01DDA50B0D4}"/>
                </a:ext>
              </a:extLst>
            </p:cNvPr>
            <p:cNvSpPr/>
            <p:nvPr/>
          </p:nvSpPr>
          <p:spPr>
            <a:xfrm>
              <a:off x="4975013" y="2496142"/>
              <a:ext cx="2241974" cy="37474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着色器程序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0ADB0AA-CF63-4797-C0D3-436871C76F03}"/>
              </a:ext>
            </a:extLst>
          </p:cNvPr>
          <p:cNvGrpSpPr/>
          <p:nvPr/>
        </p:nvGrpSpPr>
        <p:grpSpPr>
          <a:xfrm>
            <a:off x="7956669" y="2312642"/>
            <a:ext cx="2800231" cy="4088158"/>
            <a:chOff x="7956669" y="1903702"/>
            <a:chExt cx="2800231" cy="3800313"/>
          </a:xfrm>
        </p:grpSpPr>
        <p:sp>
          <p:nvSpPr>
            <p:cNvPr id="12" name="Arrow: Pentagon 12">
              <a:extLst>
                <a:ext uri="{FF2B5EF4-FFF2-40B4-BE49-F238E27FC236}">
                  <a16:creationId xmlns:a16="http://schemas.microsoft.com/office/drawing/2014/main" id="{F916114D-5478-7ED3-3E61-78BC4F9DE438}"/>
                </a:ext>
              </a:extLst>
            </p:cNvPr>
            <p:cNvSpPr/>
            <p:nvPr/>
          </p:nvSpPr>
          <p:spPr>
            <a:xfrm rot="5400000">
              <a:off x="8276695" y="1583677"/>
              <a:ext cx="2160180" cy="2800231"/>
            </a:xfrm>
            <a:prstGeom prst="homePlate">
              <a:avLst/>
            </a:prstGeom>
            <a:solidFill>
              <a:srgbClr val="7ECE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216000" tIns="0" anchor="t" anchorCtr="1">
              <a:norm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4" name="Rectangle 11">
              <a:extLst>
                <a:ext uri="{FF2B5EF4-FFF2-40B4-BE49-F238E27FC236}">
                  <a16:creationId xmlns:a16="http://schemas.microsoft.com/office/drawing/2014/main" id="{6CAF3A9C-49CA-BD92-9A6D-36C115624CF5}"/>
                </a:ext>
              </a:extLst>
            </p:cNvPr>
            <p:cNvSpPr/>
            <p:nvPr/>
          </p:nvSpPr>
          <p:spPr>
            <a:xfrm>
              <a:off x="7956669" y="1903702"/>
              <a:ext cx="2800231" cy="3800313"/>
            </a:xfrm>
            <a:prstGeom prst="rect">
              <a:avLst/>
            </a:prstGeom>
            <a:ln w="3175">
              <a:solidFill>
                <a:schemeClr val="accent3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tIns="2160000" anchor="t" anchorCtr="1"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100" dirty="0">
                <a:cs typeface="+mn-ea"/>
                <a:sym typeface="+mn-lt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0AAD675-39A2-1618-3C4F-D9CC09C318CE}"/>
                </a:ext>
              </a:extLst>
            </p:cNvPr>
            <p:cNvSpPr/>
            <p:nvPr/>
          </p:nvSpPr>
          <p:spPr>
            <a:xfrm>
              <a:off x="8235797" y="2496142"/>
              <a:ext cx="2241974" cy="37474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难点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17D8706-D1E5-585C-1D45-B4785466556C}"/>
              </a:ext>
            </a:extLst>
          </p:cNvPr>
          <p:cNvGrpSpPr/>
          <p:nvPr/>
        </p:nvGrpSpPr>
        <p:grpSpPr>
          <a:xfrm>
            <a:off x="1740503" y="859539"/>
            <a:ext cx="5061857" cy="698750"/>
            <a:chOff x="6096000" y="2061026"/>
            <a:chExt cx="5061857" cy="698750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1574840-96DF-EC27-B14D-82B73675E009}"/>
                </a:ext>
              </a:extLst>
            </p:cNvPr>
            <p:cNvSpPr txBox="1"/>
            <p:nvPr/>
          </p:nvSpPr>
          <p:spPr>
            <a:xfrm>
              <a:off x="6096000" y="2061026"/>
              <a:ext cx="42656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rgbClr val="0068B7"/>
                  </a:solidFill>
                  <a:cs typeface="+mn-ea"/>
                  <a:sym typeface="+mn-lt"/>
                </a:rPr>
                <a:t>着色器语言</a:t>
              </a:r>
              <a:endParaRPr lang="zh-CN" altLang="en-US" sz="2800" b="1" dirty="0">
                <a:solidFill>
                  <a:srgbClr val="0068B7"/>
                </a:solidFill>
                <a:uFillTx/>
                <a:cs typeface="+mn-ea"/>
                <a:sym typeface="+mn-lt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C3F1D61A-1BBB-E9BA-0E3D-885D4F42F006}"/>
                </a:ext>
              </a:extLst>
            </p:cNvPr>
            <p:cNvSpPr txBox="1"/>
            <p:nvPr/>
          </p:nvSpPr>
          <p:spPr>
            <a:xfrm>
              <a:off x="6096000" y="2482777"/>
              <a:ext cx="5061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OPENGL SHADING LANGUAGE</a:t>
              </a:r>
            </a:p>
          </p:txBody>
        </p:sp>
      </p:grpSp>
      <p:sp>
        <p:nvSpPr>
          <p:cNvPr id="19" name="任意多边形 47">
            <a:extLst>
              <a:ext uri="{FF2B5EF4-FFF2-40B4-BE49-F238E27FC236}">
                <a16:creationId xmlns:a16="http://schemas.microsoft.com/office/drawing/2014/main" id="{51B28355-7868-E7A4-5921-4AD12D477471}"/>
              </a:ext>
            </a:extLst>
          </p:cNvPr>
          <p:cNvSpPr/>
          <p:nvPr/>
        </p:nvSpPr>
        <p:spPr>
          <a:xfrm rot="18900000" flipV="1">
            <a:off x="102033" y="836356"/>
            <a:ext cx="1257992" cy="771874"/>
          </a:xfrm>
          <a:custGeom>
            <a:avLst/>
            <a:gdLst>
              <a:gd name="connsiteX0" fmla="*/ 0 w 1667713"/>
              <a:gd name="connsiteY0" fmla="*/ 456881 h 1023269"/>
              <a:gd name="connsiteX1" fmla="*/ 412332 w 1667713"/>
              <a:gd name="connsiteY1" fmla="*/ 44549 h 1023269"/>
              <a:gd name="connsiteX2" fmla="*/ 412333 w 1667713"/>
              <a:gd name="connsiteY2" fmla="*/ 44549 h 1023269"/>
              <a:gd name="connsiteX3" fmla="*/ 456882 w 1667713"/>
              <a:gd name="connsiteY3" fmla="*/ 0 h 1023269"/>
              <a:gd name="connsiteX4" fmla="*/ 1514743 w 1667713"/>
              <a:gd name="connsiteY4" fmla="*/ 0 h 1023269"/>
              <a:gd name="connsiteX5" fmla="*/ 1667713 w 1667713"/>
              <a:gd name="connsiteY5" fmla="*/ 152970 h 1023269"/>
              <a:gd name="connsiteX6" fmla="*/ 1667713 w 1667713"/>
              <a:gd name="connsiteY6" fmla="*/ 704806 h 1023269"/>
              <a:gd name="connsiteX7" fmla="*/ 1349251 w 1667713"/>
              <a:gd name="connsiteY7" fmla="*/ 1023269 h 1023269"/>
              <a:gd name="connsiteX8" fmla="*/ 1349251 w 1667713"/>
              <a:gd name="connsiteY8" fmla="*/ 318462 h 1023269"/>
              <a:gd name="connsiteX9" fmla="*/ 138420 w 1667713"/>
              <a:gd name="connsiteY9" fmla="*/ 318462 h 1023269"/>
              <a:gd name="connsiteX10" fmla="*/ 1 w 1667713"/>
              <a:gd name="connsiteY10" fmla="*/ 456881 h 102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67713" h="1023269">
                <a:moveTo>
                  <a:pt x="0" y="456881"/>
                </a:moveTo>
                <a:lnTo>
                  <a:pt x="412332" y="44549"/>
                </a:lnTo>
                <a:lnTo>
                  <a:pt x="412333" y="44549"/>
                </a:lnTo>
                <a:lnTo>
                  <a:pt x="456882" y="0"/>
                </a:lnTo>
                <a:lnTo>
                  <a:pt x="1514743" y="0"/>
                </a:lnTo>
                <a:cubicBezTo>
                  <a:pt x="1599226" y="1"/>
                  <a:pt x="1667713" y="68487"/>
                  <a:pt x="1667713" y="152970"/>
                </a:cubicBezTo>
                <a:lnTo>
                  <a:pt x="1667713" y="704806"/>
                </a:lnTo>
                <a:lnTo>
                  <a:pt x="1349251" y="1023269"/>
                </a:lnTo>
                <a:lnTo>
                  <a:pt x="1349251" y="318462"/>
                </a:lnTo>
                <a:lnTo>
                  <a:pt x="138420" y="318462"/>
                </a:lnTo>
                <a:lnTo>
                  <a:pt x="1" y="456881"/>
                </a:lnTo>
                <a:close/>
              </a:path>
            </a:pathLst>
          </a:custGeom>
          <a:solidFill>
            <a:srgbClr val="006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0" name="任意多边形 48">
            <a:extLst>
              <a:ext uri="{FF2B5EF4-FFF2-40B4-BE49-F238E27FC236}">
                <a16:creationId xmlns:a16="http://schemas.microsoft.com/office/drawing/2014/main" id="{414A0C98-8FFE-4014-91B0-C19D8FD0CC01}"/>
              </a:ext>
            </a:extLst>
          </p:cNvPr>
          <p:cNvSpPr/>
          <p:nvPr/>
        </p:nvSpPr>
        <p:spPr>
          <a:xfrm rot="18900000" flipV="1">
            <a:off x="-102618" y="861519"/>
            <a:ext cx="926781" cy="721545"/>
          </a:xfrm>
          <a:custGeom>
            <a:avLst/>
            <a:gdLst>
              <a:gd name="connsiteX0" fmla="*/ 303771 w 1228628"/>
              <a:gd name="connsiteY0" fmla="*/ 32819 h 956548"/>
              <a:gd name="connsiteX1" fmla="*/ 303771 w 1228628"/>
              <a:gd name="connsiteY1" fmla="*/ 32820 h 956548"/>
              <a:gd name="connsiteX2" fmla="*/ 336591 w 1228628"/>
              <a:gd name="connsiteY2" fmla="*/ 0 h 956548"/>
              <a:gd name="connsiteX3" fmla="*/ 1115933 w 1228628"/>
              <a:gd name="connsiteY3" fmla="*/ 0 h 956548"/>
              <a:gd name="connsiteX4" fmla="*/ 1228628 w 1228628"/>
              <a:gd name="connsiteY4" fmla="*/ 112695 h 956548"/>
              <a:gd name="connsiteX5" fmla="*/ 1228628 w 1228628"/>
              <a:gd name="connsiteY5" fmla="*/ 721932 h 956548"/>
              <a:gd name="connsiteX6" fmla="*/ 994013 w 1228628"/>
              <a:gd name="connsiteY6" fmla="*/ 956548 h 956548"/>
              <a:gd name="connsiteX7" fmla="*/ 994013 w 1228628"/>
              <a:gd name="connsiteY7" fmla="*/ 234616 h 956548"/>
              <a:gd name="connsiteX8" fmla="*/ 101975 w 1228628"/>
              <a:gd name="connsiteY8" fmla="*/ 234616 h 956548"/>
              <a:gd name="connsiteX9" fmla="*/ 0 w 1228628"/>
              <a:gd name="connsiteY9" fmla="*/ 336591 h 956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8628" h="956548">
                <a:moveTo>
                  <a:pt x="303771" y="32819"/>
                </a:moveTo>
                <a:lnTo>
                  <a:pt x="303771" y="32820"/>
                </a:lnTo>
                <a:lnTo>
                  <a:pt x="336591" y="0"/>
                </a:lnTo>
                <a:lnTo>
                  <a:pt x="1115933" y="0"/>
                </a:lnTo>
                <a:cubicBezTo>
                  <a:pt x="1178173" y="0"/>
                  <a:pt x="1228628" y="50456"/>
                  <a:pt x="1228628" y="112695"/>
                </a:cubicBezTo>
                <a:lnTo>
                  <a:pt x="1228628" y="721932"/>
                </a:lnTo>
                <a:lnTo>
                  <a:pt x="994013" y="956548"/>
                </a:lnTo>
                <a:lnTo>
                  <a:pt x="994013" y="234616"/>
                </a:lnTo>
                <a:lnTo>
                  <a:pt x="101975" y="234616"/>
                </a:lnTo>
                <a:lnTo>
                  <a:pt x="0" y="33659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4C91E9F-5F05-705B-95F9-FE3AE89D0D09}"/>
              </a:ext>
            </a:extLst>
          </p:cNvPr>
          <p:cNvSpPr/>
          <p:nvPr/>
        </p:nvSpPr>
        <p:spPr>
          <a:xfrm>
            <a:off x="4695885" y="4710521"/>
            <a:ext cx="2800231" cy="164352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在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GPU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（显卡）上运行的程序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 sz="1400" dirty="0">
                <a:solidFill>
                  <a:srgbClr val="FF0000"/>
                </a:solidFill>
                <a:cs typeface="+mn-ea"/>
                <a:sym typeface="+mn-lt"/>
              </a:rPr>
              <a:t>两种：顶点着色器与片元着色器</a:t>
            </a:r>
            <a:endParaRPr lang="en-US" altLang="zh-CN" sz="1400" dirty="0">
              <a:solidFill>
                <a:srgbClr val="FF0000"/>
              </a:solidFill>
              <a:cs typeface="+mn-ea"/>
              <a:sym typeface="+mn-lt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 sz="1400" dirty="0">
                <a:solidFill>
                  <a:srgbClr val="FF0000"/>
                </a:solidFill>
                <a:cs typeface="+mn-ea"/>
                <a:sym typeface="+mn-lt"/>
              </a:rPr>
              <a:t>着色器程序允许我们通过编程来控制</a:t>
            </a:r>
            <a:r>
              <a:rPr lang="en-US" altLang="zh-CN" sz="1400" dirty="0">
                <a:solidFill>
                  <a:srgbClr val="FF0000"/>
                </a:solidFill>
                <a:cs typeface="+mn-ea"/>
                <a:sym typeface="+mn-lt"/>
              </a:rPr>
              <a:t>GPU</a:t>
            </a:r>
            <a:r>
              <a:rPr lang="zh-CN" altLang="en-US" sz="1400" dirty="0">
                <a:solidFill>
                  <a:srgbClr val="FF0000"/>
                </a:solidFill>
                <a:cs typeface="+mn-ea"/>
                <a:sym typeface="+mn-lt"/>
              </a:rPr>
              <a:t>渲染</a:t>
            </a:r>
            <a:endParaRPr lang="en-US" altLang="zh-CN" sz="14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2E6FB5D-5229-DC53-B50E-AED67030101E}"/>
              </a:ext>
            </a:extLst>
          </p:cNvPr>
          <p:cNvSpPr/>
          <p:nvPr/>
        </p:nvSpPr>
        <p:spPr>
          <a:xfrm>
            <a:off x="7956668" y="4710521"/>
            <a:ext cx="2800232" cy="86793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程序不难理解，难在算法、变换原理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需掌握一定的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3D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数学知识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5325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51BE603B-A811-177B-2011-F6182F9DD2C2}"/>
              </a:ext>
            </a:extLst>
          </p:cNvPr>
          <p:cNvSpPr/>
          <p:nvPr/>
        </p:nvSpPr>
        <p:spPr>
          <a:xfrm>
            <a:off x="0" y="0"/>
            <a:ext cx="12192000" cy="7951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D2047436-CF0D-C6C6-AD86-92F218C1E112}"/>
              </a:ext>
            </a:extLst>
          </p:cNvPr>
          <p:cNvSpPr/>
          <p:nvPr/>
        </p:nvSpPr>
        <p:spPr>
          <a:xfrm>
            <a:off x="3110842" y="2973562"/>
            <a:ext cx="6380888" cy="744038"/>
          </a:xfrm>
          <a:prstGeom prst="roundRect">
            <a:avLst>
              <a:gd name="adj" fmla="val 6769"/>
            </a:avLst>
          </a:prstGeom>
          <a:solidFill>
            <a:srgbClr val="0068B7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18E9A8DF-EB28-4DF5-8AE6-433D36DB2A5E}"/>
              </a:ext>
            </a:extLst>
          </p:cNvPr>
          <p:cNvSpPr txBox="1"/>
          <p:nvPr/>
        </p:nvSpPr>
        <p:spPr>
          <a:xfrm>
            <a:off x="3437183" y="3212479"/>
            <a:ext cx="5745454" cy="3102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chemeClr val="bg2">
                    <a:lumMod val="60000"/>
                    <a:lumOff val="40000"/>
                  </a:schemeClr>
                </a:solidFill>
                <a:latin typeface="微软雅黑" panose="020B0503020204020204" pitchFamily="18" charset="-122"/>
                <a:ea typeface="微软雅黑" panose="020B0503020204020204" pitchFamily="18" charset="-122"/>
              </a:defRPr>
            </a:lvl1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创建对象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E22DC21F-F1E8-635D-F61A-2D852FEEE703}"/>
              </a:ext>
            </a:extLst>
          </p:cNvPr>
          <p:cNvSpPr/>
          <p:nvPr/>
        </p:nvSpPr>
        <p:spPr>
          <a:xfrm>
            <a:off x="3110842" y="4467511"/>
            <a:ext cx="6380888" cy="744038"/>
          </a:xfrm>
          <a:prstGeom prst="roundRect">
            <a:avLst>
              <a:gd name="adj" fmla="val 6769"/>
            </a:avLst>
          </a:prstGeom>
          <a:solidFill>
            <a:srgbClr val="00B0F0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TextBox 12">
            <a:extLst>
              <a:ext uri="{FF2B5EF4-FFF2-40B4-BE49-F238E27FC236}">
                <a16:creationId xmlns:a16="http://schemas.microsoft.com/office/drawing/2014/main" id="{F3ED09EE-A60F-36BF-677D-54FC0459F90B}"/>
              </a:ext>
            </a:extLst>
          </p:cNvPr>
          <p:cNvSpPr txBox="1"/>
          <p:nvPr/>
        </p:nvSpPr>
        <p:spPr>
          <a:xfrm>
            <a:off x="3389032" y="4685641"/>
            <a:ext cx="579360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chemeClr val="bg2">
                    <a:lumMod val="60000"/>
                    <a:lumOff val="40000"/>
                  </a:schemeClr>
                </a:solidFill>
                <a:latin typeface="微软雅黑" panose="020B0503020204020204" pitchFamily="18" charset="-122"/>
                <a:ea typeface="微软雅黑" panose="020B0503020204020204" pitchFamily="18" charset="-122"/>
              </a:defRPr>
            </a:lvl1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通过着色器程序设置属性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F4ACEEC-9AB5-2608-574D-5069E4FA70F0}"/>
              </a:ext>
            </a:extLst>
          </p:cNvPr>
          <p:cNvGrpSpPr/>
          <p:nvPr/>
        </p:nvGrpSpPr>
        <p:grpSpPr>
          <a:xfrm>
            <a:off x="1740503" y="912879"/>
            <a:ext cx="5061857" cy="698750"/>
            <a:chOff x="6096000" y="2061026"/>
            <a:chExt cx="5061857" cy="698750"/>
          </a:xfrm>
        </p:grpSpPr>
        <p:sp>
          <p:nvSpPr>
            <p:cNvPr id="7" name="文本框 28">
              <a:extLst>
                <a:ext uri="{FF2B5EF4-FFF2-40B4-BE49-F238E27FC236}">
                  <a16:creationId xmlns:a16="http://schemas.microsoft.com/office/drawing/2014/main" id="{3E6D3F9D-25C6-5005-F803-002B9B14C8C9}"/>
                </a:ext>
              </a:extLst>
            </p:cNvPr>
            <p:cNvSpPr txBox="1"/>
            <p:nvPr/>
          </p:nvSpPr>
          <p:spPr>
            <a:xfrm>
              <a:off x="6096000" y="2061026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accent2"/>
                  </a:solidFill>
                  <a:cs typeface="+mn-ea"/>
                  <a:sym typeface="+mn-lt"/>
                </a:rPr>
                <a:t>代码编写：</a:t>
              </a:r>
            </a:p>
          </p:txBody>
        </p:sp>
        <p:sp>
          <p:nvSpPr>
            <p:cNvPr id="8" name="文本框 29">
              <a:extLst>
                <a:ext uri="{FF2B5EF4-FFF2-40B4-BE49-F238E27FC236}">
                  <a16:creationId xmlns:a16="http://schemas.microsoft.com/office/drawing/2014/main" id="{5E4B6974-EB85-6D6A-B5EC-E8ADA109CE35}"/>
                </a:ext>
              </a:extLst>
            </p:cNvPr>
            <p:cNvSpPr txBox="1"/>
            <p:nvPr/>
          </p:nvSpPr>
          <p:spPr>
            <a:xfrm>
              <a:off x="6096000" y="2482777"/>
              <a:ext cx="5061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CODING PROCESS</a:t>
              </a:r>
            </a:p>
          </p:txBody>
        </p:sp>
      </p:grpSp>
      <p:sp>
        <p:nvSpPr>
          <p:cNvPr id="9" name="任意多边形 47">
            <a:extLst>
              <a:ext uri="{FF2B5EF4-FFF2-40B4-BE49-F238E27FC236}">
                <a16:creationId xmlns:a16="http://schemas.microsoft.com/office/drawing/2014/main" id="{2ADAB5C1-12D9-58C0-4836-83AA313F4109}"/>
              </a:ext>
            </a:extLst>
          </p:cNvPr>
          <p:cNvSpPr/>
          <p:nvPr/>
        </p:nvSpPr>
        <p:spPr>
          <a:xfrm rot="18900000" flipV="1">
            <a:off x="102033" y="836356"/>
            <a:ext cx="1257992" cy="771874"/>
          </a:xfrm>
          <a:custGeom>
            <a:avLst/>
            <a:gdLst>
              <a:gd name="connsiteX0" fmla="*/ 0 w 1667713"/>
              <a:gd name="connsiteY0" fmla="*/ 456881 h 1023269"/>
              <a:gd name="connsiteX1" fmla="*/ 412332 w 1667713"/>
              <a:gd name="connsiteY1" fmla="*/ 44549 h 1023269"/>
              <a:gd name="connsiteX2" fmla="*/ 412333 w 1667713"/>
              <a:gd name="connsiteY2" fmla="*/ 44549 h 1023269"/>
              <a:gd name="connsiteX3" fmla="*/ 456882 w 1667713"/>
              <a:gd name="connsiteY3" fmla="*/ 0 h 1023269"/>
              <a:gd name="connsiteX4" fmla="*/ 1514743 w 1667713"/>
              <a:gd name="connsiteY4" fmla="*/ 0 h 1023269"/>
              <a:gd name="connsiteX5" fmla="*/ 1667713 w 1667713"/>
              <a:gd name="connsiteY5" fmla="*/ 152970 h 1023269"/>
              <a:gd name="connsiteX6" fmla="*/ 1667713 w 1667713"/>
              <a:gd name="connsiteY6" fmla="*/ 704806 h 1023269"/>
              <a:gd name="connsiteX7" fmla="*/ 1349251 w 1667713"/>
              <a:gd name="connsiteY7" fmla="*/ 1023269 h 1023269"/>
              <a:gd name="connsiteX8" fmla="*/ 1349251 w 1667713"/>
              <a:gd name="connsiteY8" fmla="*/ 318462 h 1023269"/>
              <a:gd name="connsiteX9" fmla="*/ 138420 w 1667713"/>
              <a:gd name="connsiteY9" fmla="*/ 318462 h 1023269"/>
              <a:gd name="connsiteX10" fmla="*/ 1 w 1667713"/>
              <a:gd name="connsiteY10" fmla="*/ 456881 h 102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67713" h="1023269">
                <a:moveTo>
                  <a:pt x="0" y="456881"/>
                </a:moveTo>
                <a:lnTo>
                  <a:pt x="412332" y="44549"/>
                </a:lnTo>
                <a:lnTo>
                  <a:pt x="412333" y="44549"/>
                </a:lnTo>
                <a:lnTo>
                  <a:pt x="456882" y="0"/>
                </a:lnTo>
                <a:lnTo>
                  <a:pt x="1514743" y="0"/>
                </a:lnTo>
                <a:cubicBezTo>
                  <a:pt x="1599226" y="1"/>
                  <a:pt x="1667713" y="68487"/>
                  <a:pt x="1667713" y="152970"/>
                </a:cubicBezTo>
                <a:lnTo>
                  <a:pt x="1667713" y="704806"/>
                </a:lnTo>
                <a:lnTo>
                  <a:pt x="1349251" y="1023269"/>
                </a:lnTo>
                <a:lnTo>
                  <a:pt x="1349251" y="318462"/>
                </a:lnTo>
                <a:lnTo>
                  <a:pt x="138420" y="318462"/>
                </a:lnTo>
                <a:lnTo>
                  <a:pt x="1" y="456881"/>
                </a:lnTo>
                <a:close/>
              </a:path>
            </a:pathLst>
          </a:custGeom>
          <a:solidFill>
            <a:srgbClr val="006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任意多边形 48">
            <a:extLst>
              <a:ext uri="{FF2B5EF4-FFF2-40B4-BE49-F238E27FC236}">
                <a16:creationId xmlns:a16="http://schemas.microsoft.com/office/drawing/2014/main" id="{ED94ED67-C515-4534-0A41-84D64D904181}"/>
              </a:ext>
            </a:extLst>
          </p:cNvPr>
          <p:cNvSpPr/>
          <p:nvPr/>
        </p:nvSpPr>
        <p:spPr>
          <a:xfrm rot="18900000" flipV="1">
            <a:off x="-102618" y="861519"/>
            <a:ext cx="926781" cy="721545"/>
          </a:xfrm>
          <a:custGeom>
            <a:avLst/>
            <a:gdLst>
              <a:gd name="connsiteX0" fmla="*/ 303771 w 1228628"/>
              <a:gd name="connsiteY0" fmla="*/ 32819 h 956548"/>
              <a:gd name="connsiteX1" fmla="*/ 303771 w 1228628"/>
              <a:gd name="connsiteY1" fmla="*/ 32820 h 956548"/>
              <a:gd name="connsiteX2" fmla="*/ 336591 w 1228628"/>
              <a:gd name="connsiteY2" fmla="*/ 0 h 956548"/>
              <a:gd name="connsiteX3" fmla="*/ 1115933 w 1228628"/>
              <a:gd name="connsiteY3" fmla="*/ 0 h 956548"/>
              <a:gd name="connsiteX4" fmla="*/ 1228628 w 1228628"/>
              <a:gd name="connsiteY4" fmla="*/ 112695 h 956548"/>
              <a:gd name="connsiteX5" fmla="*/ 1228628 w 1228628"/>
              <a:gd name="connsiteY5" fmla="*/ 721932 h 956548"/>
              <a:gd name="connsiteX6" fmla="*/ 994013 w 1228628"/>
              <a:gd name="connsiteY6" fmla="*/ 956548 h 956548"/>
              <a:gd name="connsiteX7" fmla="*/ 994013 w 1228628"/>
              <a:gd name="connsiteY7" fmla="*/ 234616 h 956548"/>
              <a:gd name="connsiteX8" fmla="*/ 101975 w 1228628"/>
              <a:gd name="connsiteY8" fmla="*/ 234616 h 956548"/>
              <a:gd name="connsiteX9" fmla="*/ 0 w 1228628"/>
              <a:gd name="connsiteY9" fmla="*/ 336591 h 956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8628" h="956548">
                <a:moveTo>
                  <a:pt x="303771" y="32819"/>
                </a:moveTo>
                <a:lnTo>
                  <a:pt x="303771" y="32820"/>
                </a:lnTo>
                <a:lnTo>
                  <a:pt x="336591" y="0"/>
                </a:lnTo>
                <a:lnTo>
                  <a:pt x="1115933" y="0"/>
                </a:lnTo>
                <a:cubicBezTo>
                  <a:pt x="1178173" y="0"/>
                  <a:pt x="1228628" y="50456"/>
                  <a:pt x="1228628" y="112695"/>
                </a:cubicBezTo>
                <a:lnTo>
                  <a:pt x="1228628" y="721932"/>
                </a:lnTo>
                <a:lnTo>
                  <a:pt x="994013" y="956548"/>
                </a:lnTo>
                <a:lnTo>
                  <a:pt x="994013" y="234616"/>
                </a:lnTo>
                <a:lnTo>
                  <a:pt x="101975" y="234616"/>
                </a:lnTo>
                <a:lnTo>
                  <a:pt x="0" y="33659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24658626-944C-7249-5B5A-61A41B190A0F}"/>
              </a:ext>
            </a:extLst>
          </p:cNvPr>
          <p:cNvSpPr/>
          <p:nvPr/>
        </p:nvSpPr>
        <p:spPr>
          <a:xfrm>
            <a:off x="3110842" y="5985736"/>
            <a:ext cx="6380888" cy="744038"/>
          </a:xfrm>
          <a:prstGeom prst="roundRect">
            <a:avLst>
              <a:gd name="adj" fmla="val 6769"/>
            </a:avLst>
          </a:prstGeom>
          <a:solidFill>
            <a:srgbClr val="0068B7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1DD08002-1F5C-91F3-8627-806F23B534E5}"/>
              </a:ext>
            </a:extLst>
          </p:cNvPr>
          <p:cNvSpPr txBox="1"/>
          <p:nvPr/>
        </p:nvSpPr>
        <p:spPr>
          <a:xfrm>
            <a:off x="3437182" y="6202651"/>
            <a:ext cx="574545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chemeClr val="bg2">
                    <a:lumMod val="60000"/>
                    <a:lumOff val="40000"/>
                  </a:schemeClr>
                </a:solidFill>
                <a:latin typeface="微软雅黑" panose="020B0503020204020204" pitchFamily="18" charset="-122"/>
                <a:ea typeface="微软雅黑" panose="020B0503020204020204" pitchFamily="18" charset="-122"/>
              </a:defRPr>
            </a:lvl1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模型对象渲染</a:t>
            </a:r>
          </a:p>
        </p:txBody>
      </p:sp>
      <p:sp>
        <p:nvSpPr>
          <p:cNvPr id="14" name="Freeform: Shape 32">
            <a:extLst>
              <a:ext uri="{FF2B5EF4-FFF2-40B4-BE49-F238E27FC236}">
                <a16:creationId xmlns:a16="http://schemas.microsoft.com/office/drawing/2014/main" id="{C495A4FB-CC0F-6317-320A-749B331D37F6}"/>
              </a:ext>
            </a:extLst>
          </p:cNvPr>
          <p:cNvSpPr/>
          <p:nvPr/>
        </p:nvSpPr>
        <p:spPr bwMode="auto">
          <a:xfrm rot="10800000">
            <a:off x="5870870" y="5510620"/>
            <a:ext cx="761749" cy="255769"/>
          </a:xfrm>
          <a:custGeom>
            <a:avLst/>
            <a:gdLst>
              <a:gd name="T0" fmla="*/ 462 w 920"/>
              <a:gd name="T1" fmla="*/ 0 h 396"/>
              <a:gd name="T2" fmla="*/ 0 w 920"/>
              <a:gd name="T3" fmla="*/ 396 h 396"/>
              <a:gd name="T4" fmla="*/ 462 w 920"/>
              <a:gd name="T5" fmla="*/ 396 h 396"/>
              <a:gd name="T6" fmla="*/ 920 w 920"/>
              <a:gd name="T7" fmla="*/ 396 h 396"/>
              <a:gd name="T8" fmla="*/ 462 w 920"/>
              <a:gd name="T9" fmla="*/ 0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0" h="396">
                <a:moveTo>
                  <a:pt x="462" y="0"/>
                </a:moveTo>
                <a:lnTo>
                  <a:pt x="0" y="396"/>
                </a:lnTo>
                <a:lnTo>
                  <a:pt x="462" y="396"/>
                </a:lnTo>
                <a:lnTo>
                  <a:pt x="920" y="396"/>
                </a:lnTo>
                <a:lnTo>
                  <a:pt x="462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5" name="Freeform: Shape 32">
            <a:extLst>
              <a:ext uri="{FF2B5EF4-FFF2-40B4-BE49-F238E27FC236}">
                <a16:creationId xmlns:a16="http://schemas.microsoft.com/office/drawing/2014/main" id="{09A2D4B5-7355-99A3-17EC-91274FD8C52E}"/>
              </a:ext>
            </a:extLst>
          </p:cNvPr>
          <p:cNvSpPr/>
          <p:nvPr/>
        </p:nvSpPr>
        <p:spPr bwMode="auto">
          <a:xfrm rot="10800000">
            <a:off x="5870869" y="4026363"/>
            <a:ext cx="761749" cy="255769"/>
          </a:xfrm>
          <a:custGeom>
            <a:avLst/>
            <a:gdLst>
              <a:gd name="T0" fmla="*/ 462 w 920"/>
              <a:gd name="T1" fmla="*/ 0 h 396"/>
              <a:gd name="T2" fmla="*/ 0 w 920"/>
              <a:gd name="T3" fmla="*/ 396 h 396"/>
              <a:gd name="T4" fmla="*/ 462 w 920"/>
              <a:gd name="T5" fmla="*/ 396 h 396"/>
              <a:gd name="T6" fmla="*/ 920 w 920"/>
              <a:gd name="T7" fmla="*/ 396 h 396"/>
              <a:gd name="T8" fmla="*/ 462 w 920"/>
              <a:gd name="T9" fmla="*/ 0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0" h="396">
                <a:moveTo>
                  <a:pt x="462" y="0"/>
                </a:moveTo>
                <a:lnTo>
                  <a:pt x="0" y="396"/>
                </a:lnTo>
                <a:lnTo>
                  <a:pt x="462" y="396"/>
                </a:lnTo>
                <a:lnTo>
                  <a:pt x="920" y="396"/>
                </a:lnTo>
                <a:lnTo>
                  <a:pt x="462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833072A3-0582-A52F-C85C-62F51D7B8248}"/>
              </a:ext>
            </a:extLst>
          </p:cNvPr>
          <p:cNvSpPr/>
          <p:nvPr/>
        </p:nvSpPr>
        <p:spPr>
          <a:xfrm>
            <a:off x="3110842" y="1451173"/>
            <a:ext cx="6380888" cy="744038"/>
          </a:xfrm>
          <a:prstGeom prst="roundRect">
            <a:avLst>
              <a:gd name="adj" fmla="val 6769"/>
            </a:avLst>
          </a:prstGeom>
          <a:solidFill>
            <a:srgbClr val="00B0F0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TextBox 12">
            <a:extLst>
              <a:ext uri="{FF2B5EF4-FFF2-40B4-BE49-F238E27FC236}">
                <a16:creationId xmlns:a16="http://schemas.microsoft.com/office/drawing/2014/main" id="{18B2BACC-2827-4008-4DA8-804BD73AAA54}"/>
              </a:ext>
            </a:extLst>
          </p:cNvPr>
          <p:cNvSpPr txBox="1"/>
          <p:nvPr/>
        </p:nvSpPr>
        <p:spPr>
          <a:xfrm>
            <a:off x="3389032" y="1669303"/>
            <a:ext cx="579360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chemeClr val="bg2">
                    <a:lumMod val="60000"/>
                    <a:lumOff val="40000"/>
                  </a:schemeClr>
                </a:solidFill>
                <a:latin typeface="微软雅黑" panose="020B0503020204020204" pitchFamily="18" charset="-122"/>
                <a:ea typeface="微软雅黑" panose="020B0503020204020204" pitchFamily="18" charset="-122"/>
              </a:defRPr>
            </a:lvl1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编写着色器程序</a:t>
            </a:r>
          </a:p>
        </p:txBody>
      </p:sp>
      <p:sp>
        <p:nvSpPr>
          <p:cNvPr id="18" name="Freeform: Shape 32">
            <a:extLst>
              <a:ext uri="{FF2B5EF4-FFF2-40B4-BE49-F238E27FC236}">
                <a16:creationId xmlns:a16="http://schemas.microsoft.com/office/drawing/2014/main" id="{D94A76A1-3BD6-32CA-61B4-C47994456B80}"/>
              </a:ext>
            </a:extLst>
          </p:cNvPr>
          <p:cNvSpPr/>
          <p:nvPr/>
        </p:nvSpPr>
        <p:spPr bwMode="auto">
          <a:xfrm rot="10800000">
            <a:off x="5870868" y="2503974"/>
            <a:ext cx="761749" cy="255769"/>
          </a:xfrm>
          <a:custGeom>
            <a:avLst/>
            <a:gdLst>
              <a:gd name="T0" fmla="*/ 462 w 920"/>
              <a:gd name="T1" fmla="*/ 0 h 396"/>
              <a:gd name="T2" fmla="*/ 0 w 920"/>
              <a:gd name="T3" fmla="*/ 396 h 396"/>
              <a:gd name="T4" fmla="*/ 462 w 920"/>
              <a:gd name="T5" fmla="*/ 396 h 396"/>
              <a:gd name="T6" fmla="*/ 920 w 920"/>
              <a:gd name="T7" fmla="*/ 396 h 396"/>
              <a:gd name="T8" fmla="*/ 462 w 920"/>
              <a:gd name="T9" fmla="*/ 0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0" h="396">
                <a:moveTo>
                  <a:pt x="462" y="0"/>
                </a:moveTo>
                <a:lnTo>
                  <a:pt x="0" y="396"/>
                </a:lnTo>
                <a:lnTo>
                  <a:pt x="462" y="396"/>
                </a:lnTo>
                <a:lnTo>
                  <a:pt x="920" y="396"/>
                </a:lnTo>
                <a:lnTo>
                  <a:pt x="462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8849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4" grpId="0" bldLvl="0" animBg="1"/>
      <p:bldP spid="5" grpId="0"/>
      <p:bldP spid="11" grpId="0" bldLvl="0" animBg="1"/>
      <p:bldP spid="12" grpId="0"/>
      <p:bldP spid="16" grpId="0" bldLvl="0" animBg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51BE603B-A811-177B-2011-F6182F9DD2C2}"/>
              </a:ext>
            </a:extLst>
          </p:cNvPr>
          <p:cNvSpPr/>
          <p:nvPr/>
        </p:nvSpPr>
        <p:spPr>
          <a:xfrm>
            <a:off x="0" y="0"/>
            <a:ext cx="12192000" cy="7951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7EA30063-45E6-9403-F220-38A06F85F4BE}"/>
              </a:ext>
            </a:extLst>
          </p:cNvPr>
          <p:cNvSpPr/>
          <p:nvPr/>
        </p:nvSpPr>
        <p:spPr>
          <a:xfrm>
            <a:off x="3123721" y="2080146"/>
            <a:ext cx="6380888" cy="744038"/>
          </a:xfrm>
          <a:prstGeom prst="roundRect">
            <a:avLst>
              <a:gd name="adj" fmla="val 6769"/>
            </a:avLst>
          </a:prstGeom>
          <a:solidFill>
            <a:srgbClr val="0068B7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5BAB6C4B-91E5-FF6F-7F49-AE508BEA85FD}"/>
              </a:ext>
            </a:extLst>
          </p:cNvPr>
          <p:cNvSpPr txBox="1"/>
          <p:nvPr/>
        </p:nvSpPr>
        <p:spPr>
          <a:xfrm>
            <a:off x="3391895" y="2142438"/>
            <a:ext cx="5745454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chemeClr val="bg2">
                    <a:lumMod val="60000"/>
                    <a:lumOff val="40000"/>
                  </a:schemeClr>
                </a:solidFill>
                <a:latin typeface="微软雅黑" panose="020B0503020204020204" pitchFamily="18" charset="-122"/>
                <a:ea typeface="微软雅黑" panose="020B0503020204020204" pitchFamily="18" charset="-122"/>
              </a:defRPr>
            </a:lvl1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创建模型对象</a:t>
            </a:r>
            <a:endParaRPr lang="en-US" altLang="zh-CN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/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（框架中有对简单模型进行封装，可以直接用）</a:t>
            </a:r>
          </a:p>
          <a:p>
            <a:pPr algn="ctr"/>
            <a:endParaRPr lang="en-US" altLang="zh-CN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D3AEA0B1-72FB-F8A9-DEC9-FBAE579D44B3}"/>
              </a:ext>
            </a:extLst>
          </p:cNvPr>
          <p:cNvSpPr/>
          <p:nvPr/>
        </p:nvSpPr>
        <p:spPr>
          <a:xfrm>
            <a:off x="3123721" y="3574095"/>
            <a:ext cx="6380888" cy="744038"/>
          </a:xfrm>
          <a:prstGeom prst="roundRect">
            <a:avLst>
              <a:gd name="adj" fmla="val 6769"/>
            </a:avLst>
          </a:prstGeom>
          <a:solidFill>
            <a:srgbClr val="00B0F0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TextBox 12">
            <a:extLst>
              <a:ext uri="{FF2B5EF4-FFF2-40B4-BE49-F238E27FC236}">
                <a16:creationId xmlns:a16="http://schemas.microsoft.com/office/drawing/2014/main" id="{DCF4DEC0-641F-B8D9-267F-C3BE60BA80C6}"/>
              </a:ext>
            </a:extLst>
          </p:cNvPr>
          <p:cNvSpPr txBox="1"/>
          <p:nvPr/>
        </p:nvSpPr>
        <p:spPr>
          <a:xfrm>
            <a:off x="3401911" y="3792225"/>
            <a:ext cx="579360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chemeClr val="bg2">
                    <a:lumMod val="60000"/>
                    <a:lumOff val="40000"/>
                  </a:schemeClr>
                </a:solidFill>
                <a:latin typeface="微软雅黑" panose="020B0503020204020204" pitchFamily="18" charset="-122"/>
                <a:ea typeface="微软雅黑" panose="020B0503020204020204" pitchFamily="18" charset="-122"/>
              </a:defRPr>
            </a:lvl1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通过对象中的函数设置属性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39E899C-7A4B-CDE1-9BEE-A2798E30FD42}"/>
              </a:ext>
            </a:extLst>
          </p:cNvPr>
          <p:cNvGrpSpPr/>
          <p:nvPr/>
        </p:nvGrpSpPr>
        <p:grpSpPr>
          <a:xfrm>
            <a:off x="1740503" y="912879"/>
            <a:ext cx="5061857" cy="698750"/>
            <a:chOff x="6096000" y="2061026"/>
            <a:chExt cx="5061857" cy="698750"/>
          </a:xfrm>
        </p:grpSpPr>
        <p:sp>
          <p:nvSpPr>
            <p:cNvPr id="7" name="文本框 28">
              <a:extLst>
                <a:ext uri="{FF2B5EF4-FFF2-40B4-BE49-F238E27FC236}">
                  <a16:creationId xmlns:a16="http://schemas.microsoft.com/office/drawing/2014/main" id="{13F14403-F00A-CD69-01FD-FA84DEC95006}"/>
                </a:ext>
              </a:extLst>
            </p:cNvPr>
            <p:cNvSpPr txBox="1"/>
            <p:nvPr/>
          </p:nvSpPr>
          <p:spPr>
            <a:xfrm>
              <a:off x="6096000" y="2061026"/>
              <a:ext cx="37753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accent2"/>
                  </a:solidFill>
                  <a:cs typeface="+mn-ea"/>
                  <a:sym typeface="+mn-lt"/>
                </a:rPr>
                <a:t>使用框架的代码编写：</a:t>
              </a:r>
            </a:p>
          </p:txBody>
        </p:sp>
        <p:sp>
          <p:nvSpPr>
            <p:cNvPr id="8" name="文本框 29">
              <a:extLst>
                <a:ext uri="{FF2B5EF4-FFF2-40B4-BE49-F238E27FC236}">
                  <a16:creationId xmlns:a16="http://schemas.microsoft.com/office/drawing/2014/main" id="{4DFEE914-FCAD-29F3-4D7F-452C19D87862}"/>
                </a:ext>
              </a:extLst>
            </p:cNvPr>
            <p:cNvSpPr txBox="1"/>
            <p:nvPr/>
          </p:nvSpPr>
          <p:spPr>
            <a:xfrm>
              <a:off x="6096000" y="2482777"/>
              <a:ext cx="5061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CODING PROCESS BY USING FRAME</a:t>
              </a:r>
            </a:p>
          </p:txBody>
        </p:sp>
      </p:grpSp>
      <p:sp>
        <p:nvSpPr>
          <p:cNvPr id="9" name="任意多边形 47">
            <a:extLst>
              <a:ext uri="{FF2B5EF4-FFF2-40B4-BE49-F238E27FC236}">
                <a16:creationId xmlns:a16="http://schemas.microsoft.com/office/drawing/2014/main" id="{DFA7A324-4FCA-2DAC-CDFA-C94ABE464152}"/>
              </a:ext>
            </a:extLst>
          </p:cNvPr>
          <p:cNvSpPr/>
          <p:nvPr/>
        </p:nvSpPr>
        <p:spPr>
          <a:xfrm rot="18900000" flipV="1">
            <a:off x="102033" y="836356"/>
            <a:ext cx="1257992" cy="771874"/>
          </a:xfrm>
          <a:custGeom>
            <a:avLst/>
            <a:gdLst>
              <a:gd name="connsiteX0" fmla="*/ 0 w 1667713"/>
              <a:gd name="connsiteY0" fmla="*/ 456881 h 1023269"/>
              <a:gd name="connsiteX1" fmla="*/ 412332 w 1667713"/>
              <a:gd name="connsiteY1" fmla="*/ 44549 h 1023269"/>
              <a:gd name="connsiteX2" fmla="*/ 412333 w 1667713"/>
              <a:gd name="connsiteY2" fmla="*/ 44549 h 1023269"/>
              <a:gd name="connsiteX3" fmla="*/ 456882 w 1667713"/>
              <a:gd name="connsiteY3" fmla="*/ 0 h 1023269"/>
              <a:gd name="connsiteX4" fmla="*/ 1514743 w 1667713"/>
              <a:gd name="connsiteY4" fmla="*/ 0 h 1023269"/>
              <a:gd name="connsiteX5" fmla="*/ 1667713 w 1667713"/>
              <a:gd name="connsiteY5" fmla="*/ 152970 h 1023269"/>
              <a:gd name="connsiteX6" fmla="*/ 1667713 w 1667713"/>
              <a:gd name="connsiteY6" fmla="*/ 704806 h 1023269"/>
              <a:gd name="connsiteX7" fmla="*/ 1349251 w 1667713"/>
              <a:gd name="connsiteY7" fmla="*/ 1023269 h 1023269"/>
              <a:gd name="connsiteX8" fmla="*/ 1349251 w 1667713"/>
              <a:gd name="connsiteY8" fmla="*/ 318462 h 1023269"/>
              <a:gd name="connsiteX9" fmla="*/ 138420 w 1667713"/>
              <a:gd name="connsiteY9" fmla="*/ 318462 h 1023269"/>
              <a:gd name="connsiteX10" fmla="*/ 1 w 1667713"/>
              <a:gd name="connsiteY10" fmla="*/ 456881 h 102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67713" h="1023269">
                <a:moveTo>
                  <a:pt x="0" y="456881"/>
                </a:moveTo>
                <a:lnTo>
                  <a:pt x="412332" y="44549"/>
                </a:lnTo>
                <a:lnTo>
                  <a:pt x="412333" y="44549"/>
                </a:lnTo>
                <a:lnTo>
                  <a:pt x="456882" y="0"/>
                </a:lnTo>
                <a:lnTo>
                  <a:pt x="1514743" y="0"/>
                </a:lnTo>
                <a:cubicBezTo>
                  <a:pt x="1599226" y="1"/>
                  <a:pt x="1667713" y="68487"/>
                  <a:pt x="1667713" y="152970"/>
                </a:cubicBezTo>
                <a:lnTo>
                  <a:pt x="1667713" y="704806"/>
                </a:lnTo>
                <a:lnTo>
                  <a:pt x="1349251" y="1023269"/>
                </a:lnTo>
                <a:lnTo>
                  <a:pt x="1349251" y="318462"/>
                </a:lnTo>
                <a:lnTo>
                  <a:pt x="138420" y="318462"/>
                </a:lnTo>
                <a:lnTo>
                  <a:pt x="1" y="456881"/>
                </a:lnTo>
                <a:close/>
              </a:path>
            </a:pathLst>
          </a:custGeom>
          <a:solidFill>
            <a:srgbClr val="006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任意多边形 48">
            <a:extLst>
              <a:ext uri="{FF2B5EF4-FFF2-40B4-BE49-F238E27FC236}">
                <a16:creationId xmlns:a16="http://schemas.microsoft.com/office/drawing/2014/main" id="{0F145788-CF0D-BE7B-ADEF-FB371F1F37F9}"/>
              </a:ext>
            </a:extLst>
          </p:cNvPr>
          <p:cNvSpPr/>
          <p:nvPr/>
        </p:nvSpPr>
        <p:spPr>
          <a:xfrm rot="18900000" flipV="1">
            <a:off x="-102618" y="861519"/>
            <a:ext cx="926781" cy="721545"/>
          </a:xfrm>
          <a:custGeom>
            <a:avLst/>
            <a:gdLst>
              <a:gd name="connsiteX0" fmla="*/ 303771 w 1228628"/>
              <a:gd name="connsiteY0" fmla="*/ 32819 h 956548"/>
              <a:gd name="connsiteX1" fmla="*/ 303771 w 1228628"/>
              <a:gd name="connsiteY1" fmla="*/ 32820 h 956548"/>
              <a:gd name="connsiteX2" fmla="*/ 336591 w 1228628"/>
              <a:gd name="connsiteY2" fmla="*/ 0 h 956548"/>
              <a:gd name="connsiteX3" fmla="*/ 1115933 w 1228628"/>
              <a:gd name="connsiteY3" fmla="*/ 0 h 956548"/>
              <a:gd name="connsiteX4" fmla="*/ 1228628 w 1228628"/>
              <a:gd name="connsiteY4" fmla="*/ 112695 h 956548"/>
              <a:gd name="connsiteX5" fmla="*/ 1228628 w 1228628"/>
              <a:gd name="connsiteY5" fmla="*/ 721932 h 956548"/>
              <a:gd name="connsiteX6" fmla="*/ 994013 w 1228628"/>
              <a:gd name="connsiteY6" fmla="*/ 956548 h 956548"/>
              <a:gd name="connsiteX7" fmla="*/ 994013 w 1228628"/>
              <a:gd name="connsiteY7" fmla="*/ 234616 h 956548"/>
              <a:gd name="connsiteX8" fmla="*/ 101975 w 1228628"/>
              <a:gd name="connsiteY8" fmla="*/ 234616 h 956548"/>
              <a:gd name="connsiteX9" fmla="*/ 0 w 1228628"/>
              <a:gd name="connsiteY9" fmla="*/ 336591 h 956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8628" h="956548">
                <a:moveTo>
                  <a:pt x="303771" y="32819"/>
                </a:moveTo>
                <a:lnTo>
                  <a:pt x="303771" y="32820"/>
                </a:lnTo>
                <a:lnTo>
                  <a:pt x="336591" y="0"/>
                </a:lnTo>
                <a:lnTo>
                  <a:pt x="1115933" y="0"/>
                </a:lnTo>
                <a:cubicBezTo>
                  <a:pt x="1178173" y="0"/>
                  <a:pt x="1228628" y="50456"/>
                  <a:pt x="1228628" y="112695"/>
                </a:cubicBezTo>
                <a:lnTo>
                  <a:pt x="1228628" y="721932"/>
                </a:lnTo>
                <a:lnTo>
                  <a:pt x="994013" y="956548"/>
                </a:lnTo>
                <a:lnTo>
                  <a:pt x="994013" y="234616"/>
                </a:lnTo>
                <a:lnTo>
                  <a:pt x="101975" y="234616"/>
                </a:lnTo>
                <a:lnTo>
                  <a:pt x="0" y="33659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460E9946-BBFA-79A5-5E10-A9C0BB1C8B47}"/>
              </a:ext>
            </a:extLst>
          </p:cNvPr>
          <p:cNvSpPr/>
          <p:nvPr/>
        </p:nvSpPr>
        <p:spPr>
          <a:xfrm>
            <a:off x="3123721" y="5092320"/>
            <a:ext cx="6380888" cy="744038"/>
          </a:xfrm>
          <a:prstGeom prst="roundRect">
            <a:avLst>
              <a:gd name="adj" fmla="val 6769"/>
            </a:avLst>
          </a:prstGeom>
          <a:solidFill>
            <a:srgbClr val="0068B7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23888D21-4866-A673-3117-8C0237DE19EB}"/>
              </a:ext>
            </a:extLst>
          </p:cNvPr>
          <p:cNvSpPr txBox="1"/>
          <p:nvPr/>
        </p:nvSpPr>
        <p:spPr>
          <a:xfrm>
            <a:off x="3450061" y="5309235"/>
            <a:ext cx="574545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chemeClr val="bg2">
                    <a:lumMod val="60000"/>
                    <a:lumOff val="40000"/>
                  </a:schemeClr>
                </a:solidFill>
                <a:latin typeface="微软雅黑" panose="020B0503020204020204" pitchFamily="18" charset="-122"/>
                <a:ea typeface="微软雅黑" panose="020B0503020204020204" pitchFamily="18" charset="-122"/>
              </a:defRPr>
            </a:lvl1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模型对象渲染</a:t>
            </a:r>
          </a:p>
        </p:txBody>
      </p:sp>
      <p:sp>
        <p:nvSpPr>
          <p:cNvPr id="14" name="Freeform: Shape 32">
            <a:extLst>
              <a:ext uri="{FF2B5EF4-FFF2-40B4-BE49-F238E27FC236}">
                <a16:creationId xmlns:a16="http://schemas.microsoft.com/office/drawing/2014/main" id="{FE6697CE-B52E-3292-3253-7B13E2C203CB}"/>
              </a:ext>
            </a:extLst>
          </p:cNvPr>
          <p:cNvSpPr/>
          <p:nvPr/>
        </p:nvSpPr>
        <p:spPr bwMode="auto">
          <a:xfrm rot="10800000">
            <a:off x="5883749" y="4617204"/>
            <a:ext cx="761749" cy="255769"/>
          </a:xfrm>
          <a:custGeom>
            <a:avLst/>
            <a:gdLst>
              <a:gd name="T0" fmla="*/ 462 w 920"/>
              <a:gd name="T1" fmla="*/ 0 h 396"/>
              <a:gd name="T2" fmla="*/ 0 w 920"/>
              <a:gd name="T3" fmla="*/ 396 h 396"/>
              <a:gd name="T4" fmla="*/ 462 w 920"/>
              <a:gd name="T5" fmla="*/ 396 h 396"/>
              <a:gd name="T6" fmla="*/ 920 w 920"/>
              <a:gd name="T7" fmla="*/ 396 h 396"/>
              <a:gd name="T8" fmla="*/ 462 w 920"/>
              <a:gd name="T9" fmla="*/ 0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0" h="396">
                <a:moveTo>
                  <a:pt x="462" y="0"/>
                </a:moveTo>
                <a:lnTo>
                  <a:pt x="0" y="396"/>
                </a:lnTo>
                <a:lnTo>
                  <a:pt x="462" y="396"/>
                </a:lnTo>
                <a:lnTo>
                  <a:pt x="920" y="396"/>
                </a:lnTo>
                <a:lnTo>
                  <a:pt x="462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5" name="Freeform: Shape 32">
            <a:extLst>
              <a:ext uri="{FF2B5EF4-FFF2-40B4-BE49-F238E27FC236}">
                <a16:creationId xmlns:a16="http://schemas.microsoft.com/office/drawing/2014/main" id="{14D7FC99-5010-8304-01E5-2A1F42A3D1A0}"/>
              </a:ext>
            </a:extLst>
          </p:cNvPr>
          <p:cNvSpPr/>
          <p:nvPr/>
        </p:nvSpPr>
        <p:spPr bwMode="auto">
          <a:xfrm rot="10800000">
            <a:off x="5883748" y="3132947"/>
            <a:ext cx="761749" cy="255769"/>
          </a:xfrm>
          <a:custGeom>
            <a:avLst/>
            <a:gdLst>
              <a:gd name="T0" fmla="*/ 462 w 920"/>
              <a:gd name="T1" fmla="*/ 0 h 396"/>
              <a:gd name="T2" fmla="*/ 0 w 920"/>
              <a:gd name="T3" fmla="*/ 396 h 396"/>
              <a:gd name="T4" fmla="*/ 462 w 920"/>
              <a:gd name="T5" fmla="*/ 396 h 396"/>
              <a:gd name="T6" fmla="*/ 920 w 920"/>
              <a:gd name="T7" fmla="*/ 396 h 396"/>
              <a:gd name="T8" fmla="*/ 462 w 920"/>
              <a:gd name="T9" fmla="*/ 0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0" h="396">
                <a:moveTo>
                  <a:pt x="462" y="0"/>
                </a:moveTo>
                <a:lnTo>
                  <a:pt x="0" y="396"/>
                </a:lnTo>
                <a:lnTo>
                  <a:pt x="462" y="396"/>
                </a:lnTo>
                <a:lnTo>
                  <a:pt x="920" y="396"/>
                </a:lnTo>
                <a:lnTo>
                  <a:pt x="462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66EA9E2-CA16-B1D6-746E-B6A44BCD4788}"/>
              </a:ext>
            </a:extLst>
          </p:cNvPr>
          <p:cNvSpPr txBox="1"/>
          <p:nvPr/>
        </p:nvSpPr>
        <p:spPr>
          <a:xfrm>
            <a:off x="5196623" y="995583"/>
            <a:ext cx="296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（如使用：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HT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THREE.JS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）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89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4" grpId="0" bldLvl="0" animBg="1"/>
      <p:bldP spid="5" grpId="0"/>
      <p:bldP spid="11" grpId="0" bldLvl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51BE603B-A811-177B-2011-F6182F9DD2C2}"/>
              </a:ext>
            </a:extLst>
          </p:cNvPr>
          <p:cNvSpPr/>
          <p:nvPr/>
        </p:nvSpPr>
        <p:spPr>
          <a:xfrm>
            <a:off x="0" y="0"/>
            <a:ext cx="12192000" cy="7951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任意多边形 2">
            <a:extLst>
              <a:ext uri="{FF2B5EF4-FFF2-40B4-BE49-F238E27FC236}">
                <a16:creationId xmlns:a16="http://schemas.microsoft.com/office/drawing/2014/main" id="{86929E0B-0CA8-A4C2-1FF1-BC806E49E9AF}"/>
              </a:ext>
            </a:extLst>
          </p:cNvPr>
          <p:cNvSpPr/>
          <p:nvPr/>
        </p:nvSpPr>
        <p:spPr>
          <a:xfrm rot="2700000">
            <a:off x="5485130" y="2060575"/>
            <a:ext cx="1028700" cy="1033780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任意多边形 4">
            <a:extLst>
              <a:ext uri="{FF2B5EF4-FFF2-40B4-BE49-F238E27FC236}">
                <a16:creationId xmlns:a16="http://schemas.microsoft.com/office/drawing/2014/main" id="{28DAC4A4-317E-4C95-19D8-33E12BF947E7}"/>
              </a:ext>
            </a:extLst>
          </p:cNvPr>
          <p:cNvSpPr/>
          <p:nvPr/>
        </p:nvSpPr>
        <p:spPr>
          <a:xfrm rot="18900000" flipH="1">
            <a:off x="11525885" y="5786755"/>
            <a:ext cx="1174115" cy="953135"/>
          </a:xfrm>
          <a:custGeom>
            <a:avLst/>
            <a:gdLst>
              <a:gd name="connsiteX0" fmla="*/ 1038 w 1174416"/>
              <a:gd name="connsiteY0" fmla="*/ 0 h 953193"/>
              <a:gd name="connsiteX1" fmla="*/ 0 w 1174416"/>
              <a:gd name="connsiteY1" fmla="*/ 1038 h 953193"/>
              <a:gd name="connsiteX2" fmla="*/ 441710 w 1174416"/>
              <a:gd name="connsiteY2" fmla="*/ 442748 h 953193"/>
              <a:gd name="connsiteX3" fmla="*/ 731667 w 1174416"/>
              <a:gd name="connsiteY3" fmla="*/ 442748 h 953193"/>
              <a:gd name="connsiteX4" fmla="*/ 731667 w 1174416"/>
              <a:gd name="connsiteY4" fmla="*/ 732705 h 953193"/>
              <a:gd name="connsiteX5" fmla="*/ 952155 w 1174416"/>
              <a:gd name="connsiteY5" fmla="*/ 953193 h 953193"/>
              <a:gd name="connsiteX6" fmla="*/ 1174416 w 1174416"/>
              <a:gd name="connsiteY6" fmla="*/ 730932 h 953193"/>
              <a:gd name="connsiteX7" fmla="*/ 1174416 w 1174416"/>
              <a:gd name="connsiteY7" fmla="*/ 148239 h 953193"/>
              <a:gd name="connsiteX8" fmla="*/ 1026178 w 1174416"/>
              <a:gd name="connsiteY8" fmla="*/ 0 h 95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4416" h="953193">
                <a:moveTo>
                  <a:pt x="1038" y="0"/>
                </a:moveTo>
                <a:lnTo>
                  <a:pt x="0" y="1038"/>
                </a:lnTo>
                <a:lnTo>
                  <a:pt x="441710" y="442748"/>
                </a:lnTo>
                <a:lnTo>
                  <a:pt x="731667" y="442748"/>
                </a:lnTo>
                <a:lnTo>
                  <a:pt x="731667" y="732705"/>
                </a:lnTo>
                <a:lnTo>
                  <a:pt x="952155" y="953193"/>
                </a:lnTo>
                <a:lnTo>
                  <a:pt x="1174416" y="730932"/>
                </a:lnTo>
                <a:lnTo>
                  <a:pt x="1174416" y="148239"/>
                </a:lnTo>
                <a:cubicBezTo>
                  <a:pt x="1174416" y="66369"/>
                  <a:pt x="1108048" y="0"/>
                  <a:pt x="1026178" y="0"/>
                </a:cubicBezTo>
                <a:close/>
              </a:path>
            </a:pathLst>
          </a:custGeom>
          <a:solidFill>
            <a:srgbClr val="006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C8C66BD-C07D-A771-4308-074F6E24BE5D}"/>
              </a:ext>
            </a:extLst>
          </p:cNvPr>
          <p:cNvSpPr txBox="1"/>
          <p:nvPr/>
        </p:nvSpPr>
        <p:spPr>
          <a:xfrm>
            <a:off x="6148705" y="3328670"/>
            <a:ext cx="2615565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800" dirty="0">
                <a:solidFill>
                  <a:schemeClr val="accent1"/>
                </a:solidFill>
                <a:cs typeface="+mn-ea"/>
                <a:sym typeface="+mn-lt"/>
              </a:rPr>
              <a:t>PART 02</a:t>
            </a:r>
            <a:endParaRPr lang="zh-CN" altLang="en-US" sz="48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69E415A-32AE-BBDD-7D95-27AB72D5BBBE}"/>
              </a:ext>
            </a:extLst>
          </p:cNvPr>
          <p:cNvSpPr txBox="1"/>
          <p:nvPr/>
        </p:nvSpPr>
        <p:spPr>
          <a:xfrm>
            <a:off x="6110604" y="4131945"/>
            <a:ext cx="4334161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b="1" dirty="0">
                <a:solidFill>
                  <a:schemeClr val="accent3"/>
                </a:solidFill>
                <a:cs typeface="+mn-ea"/>
                <a:sym typeface="+mn-lt"/>
              </a:rPr>
              <a:t>关于建模</a:t>
            </a:r>
          </a:p>
        </p:txBody>
      </p:sp>
      <p:sp>
        <p:nvSpPr>
          <p:cNvPr id="6" name="任意多边形 21">
            <a:extLst>
              <a:ext uri="{FF2B5EF4-FFF2-40B4-BE49-F238E27FC236}">
                <a16:creationId xmlns:a16="http://schemas.microsoft.com/office/drawing/2014/main" id="{46E06DC5-1EDC-E2C5-0986-57FCC60C3F6F}"/>
              </a:ext>
            </a:extLst>
          </p:cNvPr>
          <p:cNvSpPr/>
          <p:nvPr/>
        </p:nvSpPr>
        <p:spPr>
          <a:xfrm rot="2700000">
            <a:off x="9435465" y="912495"/>
            <a:ext cx="1461135" cy="1468755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任意多边形 22">
            <a:extLst>
              <a:ext uri="{FF2B5EF4-FFF2-40B4-BE49-F238E27FC236}">
                <a16:creationId xmlns:a16="http://schemas.microsoft.com/office/drawing/2014/main" id="{2EAB5786-7EEB-285E-DCA4-2A8960F2D7A2}"/>
              </a:ext>
            </a:extLst>
          </p:cNvPr>
          <p:cNvSpPr/>
          <p:nvPr/>
        </p:nvSpPr>
        <p:spPr>
          <a:xfrm rot="2700000">
            <a:off x="10767060" y="5635625"/>
            <a:ext cx="602615" cy="605790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任意多边形 19">
            <a:extLst>
              <a:ext uri="{FF2B5EF4-FFF2-40B4-BE49-F238E27FC236}">
                <a16:creationId xmlns:a16="http://schemas.microsoft.com/office/drawing/2014/main" id="{D2BD5604-1EA1-2FFC-29B7-DC58235B3063}"/>
              </a:ext>
            </a:extLst>
          </p:cNvPr>
          <p:cNvSpPr/>
          <p:nvPr/>
        </p:nvSpPr>
        <p:spPr>
          <a:xfrm rot="2700000">
            <a:off x="-1884680" y="962660"/>
            <a:ext cx="5701665" cy="5669280"/>
          </a:xfrm>
          <a:custGeom>
            <a:avLst/>
            <a:gdLst>
              <a:gd name="connsiteX0" fmla="*/ 0 w 6410492"/>
              <a:gd name="connsiteY0" fmla="*/ 1578016 h 6427355"/>
              <a:gd name="connsiteX1" fmla="*/ 1146670 w 6410492"/>
              <a:gd name="connsiteY1" fmla="*/ 431345 h 6427355"/>
              <a:gd name="connsiteX2" fmla="*/ 1146671 w 6410492"/>
              <a:gd name="connsiteY2" fmla="*/ 431345 h 6427355"/>
              <a:gd name="connsiteX3" fmla="*/ 1578016 w 6410492"/>
              <a:gd name="connsiteY3" fmla="*/ 0 h 6427355"/>
              <a:gd name="connsiteX4" fmla="*/ 5764900 w 6410492"/>
              <a:gd name="connsiteY4" fmla="*/ 0 h 6427355"/>
              <a:gd name="connsiteX5" fmla="*/ 6410492 w 6410492"/>
              <a:gd name="connsiteY5" fmla="*/ 645592 h 6427355"/>
              <a:gd name="connsiteX6" fmla="*/ 6410491 w 6410492"/>
              <a:gd name="connsiteY6" fmla="*/ 4866202 h 6427355"/>
              <a:gd name="connsiteX7" fmla="*/ 4849339 w 6410492"/>
              <a:gd name="connsiteY7" fmla="*/ 6427355 h 6427355"/>
              <a:gd name="connsiteX8" fmla="*/ 4238944 w 6410492"/>
              <a:gd name="connsiteY8" fmla="*/ 5816960 h 6427355"/>
              <a:gd name="connsiteX9" fmla="*/ 4238943 w 6410492"/>
              <a:gd name="connsiteY9" fmla="*/ 2171546 h 6427355"/>
              <a:gd name="connsiteX10" fmla="*/ 593530 w 6410492"/>
              <a:gd name="connsiteY10" fmla="*/ 2171546 h 6427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10492" h="6427355">
                <a:moveTo>
                  <a:pt x="0" y="1578016"/>
                </a:moveTo>
                <a:lnTo>
                  <a:pt x="1146670" y="431345"/>
                </a:lnTo>
                <a:lnTo>
                  <a:pt x="1146671" y="431345"/>
                </a:lnTo>
                <a:lnTo>
                  <a:pt x="1578016" y="0"/>
                </a:lnTo>
                <a:lnTo>
                  <a:pt x="5764900" y="0"/>
                </a:lnTo>
                <a:cubicBezTo>
                  <a:pt x="6121450" y="0"/>
                  <a:pt x="6410492" y="289042"/>
                  <a:pt x="6410492" y="645592"/>
                </a:cubicBezTo>
                <a:lnTo>
                  <a:pt x="6410491" y="4866202"/>
                </a:lnTo>
                <a:lnTo>
                  <a:pt x="4849339" y="6427355"/>
                </a:lnTo>
                <a:lnTo>
                  <a:pt x="4238944" y="5816960"/>
                </a:lnTo>
                <a:lnTo>
                  <a:pt x="4238943" y="2171546"/>
                </a:lnTo>
                <a:lnTo>
                  <a:pt x="593530" y="2171546"/>
                </a:lnTo>
                <a:close/>
              </a:path>
            </a:pathLst>
          </a:custGeom>
          <a:solidFill>
            <a:srgbClr val="006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任意多边形 6">
            <a:extLst>
              <a:ext uri="{FF2B5EF4-FFF2-40B4-BE49-F238E27FC236}">
                <a16:creationId xmlns:a16="http://schemas.microsoft.com/office/drawing/2014/main" id="{4E664A56-AF8E-E235-ECCC-37E58453E46A}"/>
              </a:ext>
            </a:extLst>
          </p:cNvPr>
          <p:cNvSpPr/>
          <p:nvPr/>
        </p:nvSpPr>
        <p:spPr>
          <a:xfrm rot="2700000">
            <a:off x="2183130" y="730885"/>
            <a:ext cx="3211195" cy="3331210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016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/>
      <p:bldP spid="5" grpId="0"/>
      <p:bldP spid="6" grpId="0" bldLvl="0" animBg="1"/>
      <p:bldP spid="7" grpId="0" bldLvl="0" animBg="1"/>
      <p:bldP spid="8" grpId="0" bldLvl="0" animBg="1"/>
      <p:bldP spid="9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51BE603B-A811-177B-2011-F6182F9DD2C2}"/>
              </a:ext>
            </a:extLst>
          </p:cNvPr>
          <p:cNvSpPr/>
          <p:nvPr/>
        </p:nvSpPr>
        <p:spPr>
          <a:xfrm>
            <a:off x="0" y="0"/>
            <a:ext cx="12192000" cy="7951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79A4C52-7BC9-A9F1-EA52-151D863040F8}"/>
              </a:ext>
            </a:extLst>
          </p:cNvPr>
          <p:cNvGrpSpPr/>
          <p:nvPr/>
        </p:nvGrpSpPr>
        <p:grpSpPr>
          <a:xfrm>
            <a:off x="1740503" y="859539"/>
            <a:ext cx="5061857" cy="698750"/>
            <a:chOff x="6096000" y="2061026"/>
            <a:chExt cx="5061857" cy="69875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6A8C2FDF-DC10-4A10-38A9-CAC8947C969B}"/>
                </a:ext>
              </a:extLst>
            </p:cNvPr>
            <p:cNvSpPr txBox="1"/>
            <p:nvPr/>
          </p:nvSpPr>
          <p:spPr>
            <a:xfrm>
              <a:off x="6096000" y="2061026"/>
              <a:ext cx="49178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rgbClr val="0068B7"/>
                  </a:solidFill>
                  <a:uFillTx/>
                  <a:cs typeface="+mn-ea"/>
                  <a:sym typeface="+mn-lt"/>
                </a:rPr>
                <a:t>建模工具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84198B5-E7CB-F197-FBBA-8B7C5A62D8F0}"/>
                </a:ext>
              </a:extLst>
            </p:cNvPr>
            <p:cNvSpPr txBox="1"/>
            <p:nvPr/>
          </p:nvSpPr>
          <p:spPr>
            <a:xfrm>
              <a:off x="6096000" y="2482777"/>
              <a:ext cx="5061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TOOLS OF CREATING MODEL </a:t>
              </a:r>
            </a:p>
          </p:txBody>
        </p:sp>
      </p:grpSp>
      <p:sp>
        <p:nvSpPr>
          <p:cNvPr id="5" name="任意多边形 47">
            <a:extLst>
              <a:ext uri="{FF2B5EF4-FFF2-40B4-BE49-F238E27FC236}">
                <a16:creationId xmlns:a16="http://schemas.microsoft.com/office/drawing/2014/main" id="{106490AC-468B-D1C1-5DBF-263438696AA2}"/>
              </a:ext>
            </a:extLst>
          </p:cNvPr>
          <p:cNvSpPr/>
          <p:nvPr/>
        </p:nvSpPr>
        <p:spPr>
          <a:xfrm rot="18900000" flipV="1">
            <a:off x="102033" y="854136"/>
            <a:ext cx="1257992" cy="771874"/>
          </a:xfrm>
          <a:custGeom>
            <a:avLst/>
            <a:gdLst>
              <a:gd name="connsiteX0" fmla="*/ 0 w 1667713"/>
              <a:gd name="connsiteY0" fmla="*/ 456881 h 1023269"/>
              <a:gd name="connsiteX1" fmla="*/ 412332 w 1667713"/>
              <a:gd name="connsiteY1" fmla="*/ 44549 h 1023269"/>
              <a:gd name="connsiteX2" fmla="*/ 412333 w 1667713"/>
              <a:gd name="connsiteY2" fmla="*/ 44549 h 1023269"/>
              <a:gd name="connsiteX3" fmla="*/ 456882 w 1667713"/>
              <a:gd name="connsiteY3" fmla="*/ 0 h 1023269"/>
              <a:gd name="connsiteX4" fmla="*/ 1514743 w 1667713"/>
              <a:gd name="connsiteY4" fmla="*/ 0 h 1023269"/>
              <a:gd name="connsiteX5" fmla="*/ 1667713 w 1667713"/>
              <a:gd name="connsiteY5" fmla="*/ 152970 h 1023269"/>
              <a:gd name="connsiteX6" fmla="*/ 1667713 w 1667713"/>
              <a:gd name="connsiteY6" fmla="*/ 704806 h 1023269"/>
              <a:gd name="connsiteX7" fmla="*/ 1349251 w 1667713"/>
              <a:gd name="connsiteY7" fmla="*/ 1023269 h 1023269"/>
              <a:gd name="connsiteX8" fmla="*/ 1349251 w 1667713"/>
              <a:gd name="connsiteY8" fmla="*/ 318462 h 1023269"/>
              <a:gd name="connsiteX9" fmla="*/ 138420 w 1667713"/>
              <a:gd name="connsiteY9" fmla="*/ 318462 h 1023269"/>
              <a:gd name="connsiteX10" fmla="*/ 1 w 1667713"/>
              <a:gd name="connsiteY10" fmla="*/ 456881 h 102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67713" h="1023269">
                <a:moveTo>
                  <a:pt x="0" y="456881"/>
                </a:moveTo>
                <a:lnTo>
                  <a:pt x="412332" y="44549"/>
                </a:lnTo>
                <a:lnTo>
                  <a:pt x="412333" y="44549"/>
                </a:lnTo>
                <a:lnTo>
                  <a:pt x="456882" y="0"/>
                </a:lnTo>
                <a:lnTo>
                  <a:pt x="1514743" y="0"/>
                </a:lnTo>
                <a:cubicBezTo>
                  <a:pt x="1599226" y="1"/>
                  <a:pt x="1667713" y="68487"/>
                  <a:pt x="1667713" y="152970"/>
                </a:cubicBezTo>
                <a:lnTo>
                  <a:pt x="1667713" y="704806"/>
                </a:lnTo>
                <a:lnTo>
                  <a:pt x="1349251" y="1023269"/>
                </a:lnTo>
                <a:lnTo>
                  <a:pt x="1349251" y="318462"/>
                </a:lnTo>
                <a:lnTo>
                  <a:pt x="138420" y="318462"/>
                </a:lnTo>
                <a:lnTo>
                  <a:pt x="1" y="456881"/>
                </a:lnTo>
                <a:close/>
              </a:path>
            </a:pathLst>
          </a:custGeom>
          <a:solidFill>
            <a:srgbClr val="006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任意多边形 48">
            <a:extLst>
              <a:ext uri="{FF2B5EF4-FFF2-40B4-BE49-F238E27FC236}">
                <a16:creationId xmlns:a16="http://schemas.microsoft.com/office/drawing/2014/main" id="{ED87A429-F213-CC79-4D9A-0CC6C58C538D}"/>
              </a:ext>
            </a:extLst>
          </p:cNvPr>
          <p:cNvSpPr/>
          <p:nvPr/>
        </p:nvSpPr>
        <p:spPr>
          <a:xfrm rot="18900000" flipV="1">
            <a:off x="-102618" y="869139"/>
            <a:ext cx="926781" cy="721545"/>
          </a:xfrm>
          <a:custGeom>
            <a:avLst/>
            <a:gdLst>
              <a:gd name="connsiteX0" fmla="*/ 303771 w 1228628"/>
              <a:gd name="connsiteY0" fmla="*/ 32819 h 956548"/>
              <a:gd name="connsiteX1" fmla="*/ 303771 w 1228628"/>
              <a:gd name="connsiteY1" fmla="*/ 32820 h 956548"/>
              <a:gd name="connsiteX2" fmla="*/ 336591 w 1228628"/>
              <a:gd name="connsiteY2" fmla="*/ 0 h 956548"/>
              <a:gd name="connsiteX3" fmla="*/ 1115933 w 1228628"/>
              <a:gd name="connsiteY3" fmla="*/ 0 h 956548"/>
              <a:gd name="connsiteX4" fmla="*/ 1228628 w 1228628"/>
              <a:gd name="connsiteY4" fmla="*/ 112695 h 956548"/>
              <a:gd name="connsiteX5" fmla="*/ 1228628 w 1228628"/>
              <a:gd name="connsiteY5" fmla="*/ 721932 h 956548"/>
              <a:gd name="connsiteX6" fmla="*/ 994013 w 1228628"/>
              <a:gd name="connsiteY6" fmla="*/ 956548 h 956548"/>
              <a:gd name="connsiteX7" fmla="*/ 994013 w 1228628"/>
              <a:gd name="connsiteY7" fmla="*/ 234616 h 956548"/>
              <a:gd name="connsiteX8" fmla="*/ 101975 w 1228628"/>
              <a:gd name="connsiteY8" fmla="*/ 234616 h 956548"/>
              <a:gd name="connsiteX9" fmla="*/ 0 w 1228628"/>
              <a:gd name="connsiteY9" fmla="*/ 336591 h 956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8628" h="956548">
                <a:moveTo>
                  <a:pt x="303771" y="32819"/>
                </a:moveTo>
                <a:lnTo>
                  <a:pt x="303771" y="32820"/>
                </a:lnTo>
                <a:lnTo>
                  <a:pt x="336591" y="0"/>
                </a:lnTo>
                <a:lnTo>
                  <a:pt x="1115933" y="0"/>
                </a:lnTo>
                <a:cubicBezTo>
                  <a:pt x="1178173" y="0"/>
                  <a:pt x="1228628" y="50456"/>
                  <a:pt x="1228628" y="112695"/>
                </a:cubicBezTo>
                <a:lnTo>
                  <a:pt x="1228628" y="721932"/>
                </a:lnTo>
                <a:lnTo>
                  <a:pt x="994013" y="956548"/>
                </a:lnTo>
                <a:lnTo>
                  <a:pt x="994013" y="234616"/>
                </a:lnTo>
                <a:lnTo>
                  <a:pt x="101975" y="234616"/>
                </a:lnTo>
                <a:lnTo>
                  <a:pt x="0" y="33659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B5E1ADD-FE51-64DA-4F9F-5830D7B4E4DC}"/>
              </a:ext>
            </a:extLst>
          </p:cNvPr>
          <p:cNvSpPr txBox="1"/>
          <p:nvPr/>
        </p:nvSpPr>
        <p:spPr>
          <a:xfrm>
            <a:off x="1684057" y="1812683"/>
            <a:ext cx="7937366" cy="263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3DMAX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MAYA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RHINO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SKETCHUP…..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建模工具软件太多啦！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模型文件大小只跟模型复杂程度有关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开发模型特点：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57250" lvl="1" indent="-400050">
              <a:lnSpc>
                <a:spcPct val="150000"/>
              </a:lnSpc>
              <a:buFont typeface="+mj-lt"/>
              <a:buAutoNum type="romanUcPeriod"/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不需要特别精确的建模（精确的建模一定需要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CAD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图纸）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57250" lvl="1" indent="-400050">
              <a:lnSpc>
                <a:spcPct val="150000"/>
              </a:lnSpc>
              <a:buFont typeface="+mj-lt"/>
              <a:buAutoNum type="romanUcPeriod"/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目前比较流行的是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VR/AR/3D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等沉浸式体验开发：不需要实质，只要眼球刺激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91977FF-AC6E-ABC1-601C-3392E90031EE}"/>
              </a:ext>
            </a:extLst>
          </p:cNvPr>
          <p:cNvSpPr txBox="1"/>
          <p:nvPr/>
        </p:nvSpPr>
        <p:spPr>
          <a:xfrm>
            <a:off x="1684057" y="4322855"/>
            <a:ext cx="3635932" cy="2270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所以我选择快捷键狂魔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</a:t>
            </a:r>
            <a:r>
              <a:rPr lang="en-US" altLang="zh-CN" sz="1600" b="1" dirty="0"/>
              <a:t>BLENDER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！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57250" lvl="1" indent="-400050">
              <a:lnSpc>
                <a:spcPct val="150000"/>
              </a:lnSpc>
              <a:buFont typeface="+mj-lt"/>
              <a:buAutoNum type="romanUcPeriod"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免费、硬件要求不高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57250" lvl="1" indent="-400050">
              <a:lnSpc>
                <a:spcPct val="150000"/>
              </a:lnSpc>
              <a:buFont typeface="+mj-lt"/>
              <a:buAutoNum type="romanUcPeriod"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入门快、学习资料多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069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51BE603B-A811-177B-2011-F6182F9DD2C2}"/>
              </a:ext>
            </a:extLst>
          </p:cNvPr>
          <p:cNvSpPr/>
          <p:nvPr/>
        </p:nvSpPr>
        <p:spPr>
          <a:xfrm>
            <a:off x="0" y="0"/>
            <a:ext cx="12192000" cy="7951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2" name="3a40b83b-a3c5-4a37-b59f-270202b9280b">
            <a:extLst>
              <a:ext uri="{FF2B5EF4-FFF2-40B4-BE49-F238E27FC236}">
                <a16:creationId xmlns:a16="http://schemas.microsoft.com/office/drawing/2014/main" id="{A01CB316-E122-8B57-8D26-D01AFC90292F}"/>
              </a:ext>
            </a:extLst>
          </p:cNvPr>
          <p:cNvGrpSpPr>
            <a:grpSpLocks noChangeAspect="1"/>
          </p:cNvGrpSpPr>
          <p:nvPr/>
        </p:nvGrpSpPr>
        <p:grpSpPr>
          <a:xfrm>
            <a:off x="1590806" y="2688519"/>
            <a:ext cx="9145711" cy="2761265"/>
            <a:chOff x="1523492" y="1700808"/>
            <a:chExt cx="9145711" cy="381578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E151BAB-665D-917A-6FEF-60AEB642E8C7}"/>
                </a:ext>
              </a:extLst>
            </p:cNvPr>
            <p:cNvSpPr/>
            <p:nvPr/>
          </p:nvSpPr>
          <p:spPr>
            <a:xfrm>
              <a:off x="6407853" y="1700808"/>
              <a:ext cx="4261350" cy="3815784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 w="1905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4" name="Rectangle 8">
              <a:extLst>
                <a:ext uri="{FF2B5EF4-FFF2-40B4-BE49-F238E27FC236}">
                  <a16:creationId xmlns:a16="http://schemas.microsoft.com/office/drawing/2014/main" id="{2CFC7826-E4B7-F9EB-5458-42B8736C6D9E}"/>
                </a:ext>
              </a:extLst>
            </p:cNvPr>
            <p:cNvSpPr/>
            <p:nvPr/>
          </p:nvSpPr>
          <p:spPr>
            <a:xfrm flipH="1">
              <a:off x="1523492" y="1700808"/>
              <a:ext cx="4261352" cy="3815784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 w="1905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9BC7FA62-E74F-382B-AB61-F7B7E7539F7E}"/>
              </a:ext>
            </a:extLst>
          </p:cNvPr>
          <p:cNvSpPr/>
          <p:nvPr/>
        </p:nvSpPr>
        <p:spPr>
          <a:xfrm>
            <a:off x="1733810" y="2708493"/>
            <a:ext cx="3975343" cy="43768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OBJ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格式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AD2F809-3CF6-B3BF-402F-A1B4829D1A77}"/>
              </a:ext>
            </a:extLst>
          </p:cNvPr>
          <p:cNvGrpSpPr/>
          <p:nvPr/>
        </p:nvGrpSpPr>
        <p:grpSpPr>
          <a:xfrm>
            <a:off x="1740503" y="859539"/>
            <a:ext cx="5061857" cy="698750"/>
            <a:chOff x="6096000" y="2061026"/>
            <a:chExt cx="5061857" cy="698750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6EDE0CA-886F-302C-6909-14F4027F277F}"/>
                </a:ext>
              </a:extLst>
            </p:cNvPr>
            <p:cNvSpPr txBox="1"/>
            <p:nvPr/>
          </p:nvSpPr>
          <p:spPr>
            <a:xfrm>
              <a:off x="6096000" y="2061026"/>
              <a:ext cx="49178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rgbClr val="0068B7"/>
                  </a:solidFill>
                  <a:uFillTx/>
                  <a:cs typeface="+mn-ea"/>
                  <a:sym typeface="+mn-lt"/>
                </a:rPr>
                <a:t>模型引入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E13A93B-1C20-5F7D-AFCF-1FAE969C0AEA}"/>
                </a:ext>
              </a:extLst>
            </p:cNvPr>
            <p:cNvSpPr txBox="1"/>
            <p:nvPr/>
          </p:nvSpPr>
          <p:spPr>
            <a:xfrm>
              <a:off x="6096000" y="2482777"/>
              <a:ext cx="5061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IMPORT MODEL </a:t>
              </a:r>
            </a:p>
          </p:txBody>
        </p:sp>
      </p:grpSp>
      <p:sp>
        <p:nvSpPr>
          <p:cNvPr id="9" name="任意多边形 47">
            <a:extLst>
              <a:ext uri="{FF2B5EF4-FFF2-40B4-BE49-F238E27FC236}">
                <a16:creationId xmlns:a16="http://schemas.microsoft.com/office/drawing/2014/main" id="{758841BA-D5A6-A5CB-6A8A-4BDF4BDCF755}"/>
              </a:ext>
            </a:extLst>
          </p:cNvPr>
          <p:cNvSpPr/>
          <p:nvPr/>
        </p:nvSpPr>
        <p:spPr>
          <a:xfrm rot="18900000" flipV="1">
            <a:off x="102033" y="854136"/>
            <a:ext cx="1257992" cy="771874"/>
          </a:xfrm>
          <a:custGeom>
            <a:avLst/>
            <a:gdLst>
              <a:gd name="connsiteX0" fmla="*/ 0 w 1667713"/>
              <a:gd name="connsiteY0" fmla="*/ 456881 h 1023269"/>
              <a:gd name="connsiteX1" fmla="*/ 412332 w 1667713"/>
              <a:gd name="connsiteY1" fmla="*/ 44549 h 1023269"/>
              <a:gd name="connsiteX2" fmla="*/ 412333 w 1667713"/>
              <a:gd name="connsiteY2" fmla="*/ 44549 h 1023269"/>
              <a:gd name="connsiteX3" fmla="*/ 456882 w 1667713"/>
              <a:gd name="connsiteY3" fmla="*/ 0 h 1023269"/>
              <a:gd name="connsiteX4" fmla="*/ 1514743 w 1667713"/>
              <a:gd name="connsiteY4" fmla="*/ 0 h 1023269"/>
              <a:gd name="connsiteX5" fmla="*/ 1667713 w 1667713"/>
              <a:gd name="connsiteY5" fmla="*/ 152970 h 1023269"/>
              <a:gd name="connsiteX6" fmla="*/ 1667713 w 1667713"/>
              <a:gd name="connsiteY6" fmla="*/ 704806 h 1023269"/>
              <a:gd name="connsiteX7" fmla="*/ 1349251 w 1667713"/>
              <a:gd name="connsiteY7" fmla="*/ 1023269 h 1023269"/>
              <a:gd name="connsiteX8" fmla="*/ 1349251 w 1667713"/>
              <a:gd name="connsiteY8" fmla="*/ 318462 h 1023269"/>
              <a:gd name="connsiteX9" fmla="*/ 138420 w 1667713"/>
              <a:gd name="connsiteY9" fmla="*/ 318462 h 1023269"/>
              <a:gd name="connsiteX10" fmla="*/ 1 w 1667713"/>
              <a:gd name="connsiteY10" fmla="*/ 456881 h 102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67713" h="1023269">
                <a:moveTo>
                  <a:pt x="0" y="456881"/>
                </a:moveTo>
                <a:lnTo>
                  <a:pt x="412332" y="44549"/>
                </a:lnTo>
                <a:lnTo>
                  <a:pt x="412333" y="44549"/>
                </a:lnTo>
                <a:lnTo>
                  <a:pt x="456882" y="0"/>
                </a:lnTo>
                <a:lnTo>
                  <a:pt x="1514743" y="0"/>
                </a:lnTo>
                <a:cubicBezTo>
                  <a:pt x="1599226" y="1"/>
                  <a:pt x="1667713" y="68487"/>
                  <a:pt x="1667713" y="152970"/>
                </a:cubicBezTo>
                <a:lnTo>
                  <a:pt x="1667713" y="704806"/>
                </a:lnTo>
                <a:lnTo>
                  <a:pt x="1349251" y="1023269"/>
                </a:lnTo>
                <a:lnTo>
                  <a:pt x="1349251" y="318462"/>
                </a:lnTo>
                <a:lnTo>
                  <a:pt x="138420" y="318462"/>
                </a:lnTo>
                <a:lnTo>
                  <a:pt x="1" y="456881"/>
                </a:lnTo>
                <a:close/>
              </a:path>
            </a:pathLst>
          </a:custGeom>
          <a:solidFill>
            <a:srgbClr val="006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任意多边形 48">
            <a:extLst>
              <a:ext uri="{FF2B5EF4-FFF2-40B4-BE49-F238E27FC236}">
                <a16:creationId xmlns:a16="http://schemas.microsoft.com/office/drawing/2014/main" id="{6561A458-7CAE-6E7F-1217-390E7A3A7885}"/>
              </a:ext>
            </a:extLst>
          </p:cNvPr>
          <p:cNvSpPr/>
          <p:nvPr/>
        </p:nvSpPr>
        <p:spPr>
          <a:xfrm rot="18900000" flipV="1">
            <a:off x="-102618" y="869139"/>
            <a:ext cx="926781" cy="721545"/>
          </a:xfrm>
          <a:custGeom>
            <a:avLst/>
            <a:gdLst>
              <a:gd name="connsiteX0" fmla="*/ 303771 w 1228628"/>
              <a:gd name="connsiteY0" fmla="*/ 32819 h 956548"/>
              <a:gd name="connsiteX1" fmla="*/ 303771 w 1228628"/>
              <a:gd name="connsiteY1" fmla="*/ 32820 h 956548"/>
              <a:gd name="connsiteX2" fmla="*/ 336591 w 1228628"/>
              <a:gd name="connsiteY2" fmla="*/ 0 h 956548"/>
              <a:gd name="connsiteX3" fmla="*/ 1115933 w 1228628"/>
              <a:gd name="connsiteY3" fmla="*/ 0 h 956548"/>
              <a:gd name="connsiteX4" fmla="*/ 1228628 w 1228628"/>
              <a:gd name="connsiteY4" fmla="*/ 112695 h 956548"/>
              <a:gd name="connsiteX5" fmla="*/ 1228628 w 1228628"/>
              <a:gd name="connsiteY5" fmla="*/ 721932 h 956548"/>
              <a:gd name="connsiteX6" fmla="*/ 994013 w 1228628"/>
              <a:gd name="connsiteY6" fmla="*/ 956548 h 956548"/>
              <a:gd name="connsiteX7" fmla="*/ 994013 w 1228628"/>
              <a:gd name="connsiteY7" fmla="*/ 234616 h 956548"/>
              <a:gd name="connsiteX8" fmla="*/ 101975 w 1228628"/>
              <a:gd name="connsiteY8" fmla="*/ 234616 h 956548"/>
              <a:gd name="connsiteX9" fmla="*/ 0 w 1228628"/>
              <a:gd name="connsiteY9" fmla="*/ 336591 h 956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8628" h="956548">
                <a:moveTo>
                  <a:pt x="303771" y="32819"/>
                </a:moveTo>
                <a:lnTo>
                  <a:pt x="303771" y="32820"/>
                </a:lnTo>
                <a:lnTo>
                  <a:pt x="336591" y="0"/>
                </a:lnTo>
                <a:lnTo>
                  <a:pt x="1115933" y="0"/>
                </a:lnTo>
                <a:cubicBezTo>
                  <a:pt x="1178173" y="0"/>
                  <a:pt x="1228628" y="50456"/>
                  <a:pt x="1228628" y="112695"/>
                </a:cubicBezTo>
                <a:lnTo>
                  <a:pt x="1228628" y="721932"/>
                </a:lnTo>
                <a:lnTo>
                  <a:pt x="994013" y="956548"/>
                </a:lnTo>
                <a:lnTo>
                  <a:pt x="994013" y="234616"/>
                </a:lnTo>
                <a:lnTo>
                  <a:pt x="101975" y="234616"/>
                </a:lnTo>
                <a:lnTo>
                  <a:pt x="0" y="33659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4D66E5D-DBC9-D902-CEA6-547297E7C9F7}"/>
              </a:ext>
            </a:extLst>
          </p:cNvPr>
          <p:cNvSpPr/>
          <p:nvPr/>
        </p:nvSpPr>
        <p:spPr>
          <a:xfrm>
            <a:off x="6618170" y="2729394"/>
            <a:ext cx="3975343" cy="43768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GLTF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格式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F71FD7A-E5BD-A5CD-5A07-458626AEC6EB}"/>
              </a:ext>
            </a:extLst>
          </p:cNvPr>
          <p:cNvSpPr txBox="1"/>
          <p:nvPr/>
        </p:nvSpPr>
        <p:spPr>
          <a:xfrm>
            <a:off x="1669934" y="3146177"/>
            <a:ext cx="3975343" cy="1675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OBJ</a:t>
            </a:r>
            <a:r>
              <a:rPr lang="zh-CN" altLang="en-US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文件一般包括三个子文件，分别是</a:t>
            </a:r>
            <a:r>
              <a:rPr lang="en-US" altLang="zh-CN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.</a:t>
            </a:r>
            <a:r>
              <a:rPr lang="en" altLang="zh-CN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obj</a:t>
            </a:r>
            <a:r>
              <a:rPr lang="zh-CN" altLang="en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、</a:t>
            </a:r>
            <a:r>
              <a:rPr lang="en" altLang="zh-CN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.</a:t>
            </a:r>
            <a:r>
              <a:rPr lang="en" altLang="zh-CN" sz="14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mtl</a:t>
            </a:r>
            <a:r>
              <a:rPr lang="zh-CN" altLang="en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、</a:t>
            </a:r>
            <a:r>
              <a:rPr lang="en" altLang="zh-CN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.jpg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OBJ</a:t>
            </a:r>
            <a:r>
              <a:rPr lang="zh-CN" altLang="en-US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文件还是一种文本文件，可以直接用写字板打开进行查看和编辑修改</a:t>
            </a:r>
            <a:endParaRPr lang="en-US" altLang="zh-CN" sz="1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CE8F241-62AB-5B73-1F04-6E393408B359}"/>
              </a:ext>
            </a:extLst>
          </p:cNvPr>
          <p:cNvSpPr txBox="1"/>
          <p:nvPr/>
        </p:nvSpPr>
        <p:spPr>
          <a:xfrm>
            <a:off x="6546668" y="3146177"/>
            <a:ext cx="4118346" cy="2321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导出的通用标准。用于更高效的传输、加载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3D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模型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子文件：</a:t>
            </a:r>
            <a:r>
              <a:rPr lang="en" altLang="zh-CN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JSON</a:t>
            </a:r>
            <a:r>
              <a:rPr lang="zh-CN" altLang="en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（</a:t>
            </a:r>
            <a:r>
              <a:rPr lang="en" altLang="zh-CN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.</a:t>
            </a:r>
            <a:r>
              <a:rPr lang="en" altLang="zh-CN" sz="14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gltf</a:t>
            </a:r>
            <a:r>
              <a:rPr lang="zh-CN" altLang="en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）</a:t>
            </a:r>
            <a:r>
              <a:rPr lang="zh-CN" altLang="en-US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格式或二进制（</a:t>
            </a:r>
            <a:r>
              <a:rPr lang="en-US" altLang="zh-CN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.</a:t>
            </a:r>
            <a:r>
              <a:rPr lang="en" altLang="zh-CN" sz="14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glb</a:t>
            </a:r>
            <a:r>
              <a:rPr lang="zh-CN" altLang="en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）</a:t>
            </a:r>
            <a:r>
              <a:rPr lang="zh-CN" altLang="en-US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格式、贴图（</a:t>
            </a:r>
            <a:r>
              <a:rPr lang="en-US" altLang="zh-CN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.</a:t>
            </a:r>
            <a:r>
              <a:rPr lang="en" altLang="zh-CN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jpg</a:t>
            </a:r>
            <a:r>
              <a:rPr lang="zh-CN" altLang="en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、</a:t>
            </a:r>
            <a:r>
              <a:rPr lang="en" altLang="zh-CN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.</a:t>
            </a:r>
            <a:r>
              <a:rPr lang="en" altLang="zh-CN" sz="14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png</a:t>
            </a:r>
            <a:r>
              <a:rPr lang="zh-CN" altLang="en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）</a:t>
            </a:r>
            <a:r>
              <a:rPr lang="zh-CN" altLang="en-US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和额外的二进制数据</a:t>
            </a:r>
            <a:endParaRPr lang="en" altLang="zh-CN" sz="1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可传输一个或多个场景， 包括网格、材质、贴图、蒙皮、骨架、变形目标、动画、灯光以及摄像机。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C468BA5-B296-4C4B-176F-4778864A8C5F}"/>
              </a:ext>
            </a:extLst>
          </p:cNvPr>
          <p:cNvSpPr txBox="1"/>
          <p:nvPr/>
        </p:nvSpPr>
        <p:spPr>
          <a:xfrm>
            <a:off x="1590806" y="1672297"/>
            <a:ext cx="7778091" cy="793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/>
              <a:t>WEB</a:t>
            </a:r>
            <a:r>
              <a:rPr lang="zh-CN" altLang="en-US" sz="1600" b="1" dirty="0"/>
              <a:t>开发常用格式：</a:t>
            </a:r>
            <a:r>
              <a:rPr lang="en-US" altLang="zh-CN" sz="1600" b="1" dirty="0"/>
              <a:t>OBJ</a:t>
            </a:r>
            <a:r>
              <a:rPr lang="zh-CN" altLang="en-US" sz="1600" b="1" dirty="0"/>
              <a:t>、</a:t>
            </a:r>
            <a:r>
              <a:rPr lang="en-US" altLang="zh-CN" sz="1600" b="1" dirty="0"/>
              <a:t>GLTF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/>
              <a:t>可以在建模阶段就完成皮肤（贴图、纹理）设置，也可在开发阶段通过代码设置</a:t>
            </a:r>
          </a:p>
        </p:txBody>
      </p:sp>
    </p:spTree>
    <p:extLst>
      <p:ext uri="{BB962C8B-B14F-4D97-AF65-F5344CB8AC3E}">
        <p14:creationId xmlns:p14="http://schemas.microsoft.com/office/powerpoint/2010/main" val="39996458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jBkMmFlMWYyZDU5YmI0ZWY3MzZiNTQxYzU5ZjkwZGMifQ=="/>
</p:tagLst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6270</TotalTime>
  <Words>514</Words>
  <Application>Microsoft Macintosh PowerPoint</Application>
  <PresentationFormat>宽屏</PresentationFormat>
  <Paragraphs>73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-apple-system</vt:lpstr>
      <vt:lpstr>微软雅黑</vt:lpstr>
      <vt:lpstr>Myriad Pro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guanjiale</dc:creator>
  <cp:lastModifiedBy>王齐心的macbook</cp:lastModifiedBy>
  <cp:revision>171</cp:revision>
  <dcterms:created xsi:type="dcterms:W3CDTF">2022-04-28T02:01:00Z</dcterms:created>
  <dcterms:modified xsi:type="dcterms:W3CDTF">2024-04-18T05:12:57Z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2052-11.1.0.11636</vt:lpwstr>
  </property>
  <property fmtid="{D5CDD505-2E9C-101B-9397-08002B2CF9AE}" pid="3" name="ICV">
    <vt:lpwstr>A69814B71C784528A28B9CB308FE5223</vt:lpwstr>
  </property>
</Properties>
</file>