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9" r:id="rId5"/>
    <p:sldId id="257" r:id="rId6"/>
    <p:sldId id="258" r:id="rId7"/>
    <p:sldId id="267" r:id="rId8"/>
    <p:sldId id="261" r:id="rId9"/>
    <p:sldId id="270" r:id="rId10"/>
    <p:sldId id="265" r:id="rId11"/>
    <p:sldId id="266" r:id="rId12"/>
    <p:sldId id="26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693D-0C05-4B58-8DC3-D4E3663F58C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C88-8055-4CAB-B01D-9EEEA03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66661" y="121920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Air-Traffic Control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Design, Architecture and Technology</a:t>
            </a:r>
            <a:endParaRPr lang="en-US" dirty="0"/>
          </a:p>
        </p:txBody>
      </p:sp>
      <p:pic>
        <p:nvPicPr>
          <p:cNvPr id="7" name="Picture 2" descr="https://www.binaryfountain.com/wp-content/themes/binaryfountain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40" y="4851149"/>
            <a:ext cx="2257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600200" y="3124200"/>
            <a:ext cx="2315634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Aug 25, 2020</a:t>
            </a:r>
          </a:p>
          <a:p>
            <a:endParaRPr lang="en-US" sz="1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0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Traffic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the queue of the Air Crafts</a:t>
            </a:r>
          </a:p>
          <a:p>
            <a:endParaRPr lang="en-US" dirty="0" smtClean="0"/>
          </a:p>
          <a:p>
            <a:r>
              <a:rPr lang="en-US" dirty="0" smtClean="0"/>
              <a:t>Service the request from Air Traffic controller</a:t>
            </a:r>
          </a:p>
          <a:p>
            <a:endParaRPr lang="en-US" dirty="0" smtClean="0"/>
          </a:p>
          <a:p>
            <a:r>
              <a:rPr lang="en-US" dirty="0" smtClean="0"/>
              <a:t>Interaction with </a:t>
            </a:r>
            <a:r>
              <a:rPr lang="en-US" dirty="0" err="1" smtClean="0"/>
              <a:t>Redis</a:t>
            </a:r>
            <a:r>
              <a:rPr lang="en-US" dirty="0" smtClean="0"/>
              <a:t> Cache </a:t>
            </a:r>
          </a:p>
          <a:p>
            <a:endParaRPr lang="en-US" dirty="0"/>
          </a:p>
          <a:p>
            <a:r>
              <a:rPr lang="en-US" dirty="0" smtClean="0"/>
              <a:t>Hand over the persistence of the </a:t>
            </a:r>
            <a:r>
              <a:rPr lang="en-US" dirty="0" err="1" smtClean="0"/>
              <a:t>enqueued</a:t>
            </a:r>
            <a:r>
              <a:rPr lang="en-US" dirty="0" smtClean="0"/>
              <a:t>/</a:t>
            </a:r>
            <a:r>
              <a:rPr lang="en-US" dirty="0" err="1" smtClean="0"/>
              <a:t>dequeued</a:t>
            </a:r>
            <a:r>
              <a:rPr lang="en-US" dirty="0" smtClean="0"/>
              <a:t> Air Craft to DB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8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the </a:t>
            </a:r>
            <a:r>
              <a:rPr lang="en-US" dirty="0" err="1" smtClean="0"/>
              <a:t>Enqueued</a:t>
            </a:r>
            <a:r>
              <a:rPr lang="en-US" dirty="0" smtClean="0"/>
              <a:t>/</a:t>
            </a:r>
            <a:r>
              <a:rPr lang="en-US" dirty="0" err="1" smtClean="0"/>
              <a:t>Dequeued</a:t>
            </a:r>
            <a:r>
              <a:rPr lang="en-US" dirty="0" smtClean="0"/>
              <a:t> Air Craft</a:t>
            </a:r>
          </a:p>
          <a:p>
            <a:endParaRPr lang="en-US" dirty="0"/>
          </a:p>
          <a:p>
            <a:r>
              <a:rPr lang="en-US" dirty="0" smtClean="0"/>
              <a:t>Initial daemon thread which persistence the Air Craft object to DB store</a:t>
            </a:r>
          </a:p>
          <a:p>
            <a:endParaRPr lang="en-US" dirty="0"/>
          </a:p>
          <a:p>
            <a:r>
              <a:rPr lang="en-US" dirty="0" smtClean="0"/>
              <a:t> Initial daemon thread which delete the </a:t>
            </a:r>
            <a:r>
              <a:rPr lang="en-US" dirty="0" err="1" smtClean="0"/>
              <a:t>dequeued</a:t>
            </a:r>
            <a:r>
              <a:rPr lang="en-US" dirty="0" smtClean="0"/>
              <a:t> Air Craft object from DB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User Interface to Perform the </a:t>
            </a:r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endParaRPr lang="en-US" dirty="0" smtClean="0"/>
          </a:p>
          <a:p>
            <a:r>
              <a:rPr lang="en-US" dirty="0" smtClean="0"/>
              <a:t>A simple Home page</a:t>
            </a:r>
          </a:p>
          <a:p>
            <a:r>
              <a:rPr lang="en-US" dirty="0"/>
              <a:t>Air Craft </a:t>
            </a:r>
            <a:r>
              <a:rPr lang="en-US" dirty="0" smtClean="0"/>
              <a:t>List page: list the first 100 Air Crafts </a:t>
            </a:r>
          </a:p>
          <a:p>
            <a:r>
              <a:rPr lang="en-US" dirty="0" err="1"/>
              <a:t>Enqueue</a:t>
            </a:r>
            <a:r>
              <a:rPr lang="en-US" dirty="0"/>
              <a:t> A New Air </a:t>
            </a:r>
            <a:r>
              <a:rPr lang="en-US" dirty="0" smtClean="0"/>
              <a:t>Craft button,  UI to select type and size of the Air Craft to </a:t>
            </a:r>
            <a:r>
              <a:rPr lang="en-US" dirty="0" err="1" smtClean="0"/>
              <a:t>enqueue</a:t>
            </a:r>
            <a:endParaRPr lang="en-US" dirty="0" smtClean="0"/>
          </a:p>
          <a:p>
            <a:r>
              <a:rPr lang="en-US" dirty="0" err="1" smtClean="0"/>
              <a:t>Dequeue</a:t>
            </a:r>
            <a:r>
              <a:rPr lang="en-US" dirty="0" smtClean="0"/>
              <a:t> a Air Craft button, </a:t>
            </a:r>
            <a:r>
              <a:rPr lang="en-US" dirty="0" err="1" smtClean="0"/>
              <a:t>dequeue</a:t>
            </a:r>
            <a:r>
              <a:rPr lang="en-US" dirty="0" smtClean="0"/>
              <a:t> the first priority Air Craft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3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Support: currently only </a:t>
            </a:r>
            <a:r>
              <a:rPr lang="en-US" dirty="0" err="1" smtClean="0"/>
              <a:t>Mysql</a:t>
            </a:r>
            <a:endParaRPr lang="en-US" dirty="0"/>
          </a:p>
          <a:p>
            <a:r>
              <a:rPr lang="en-US" dirty="0" smtClean="0"/>
              <a:t>Air Traffic Controller should an individual deployable service which multiple instances can be deployed .</a:t>
            </a:r>
          </a:p>
          <a:p>
            <a:r>
              <a:rPr lang="en-US" dirty="0"/>
              <a:t>Air Traffic Service, now is implemented based on </a:t>
            </a:r>
            <a:r>
              <a:rPr lang="en-US" dirty="0" err="1"/>
              <a:t>BlockingQueue</a:t>
            </a:r>
            <a:r>
              <a:rPr lang="en-US" dirty="0"/>
              <a:t>, which </a:t>
            </a:r>
            <a:r>
              <a:rPr lang="en-US" dirty="0" smtClean="0"/>
              <a:t>might caused the latency when hundreds of access happens concurrently .</a:t>
            </a:r>
            <a:endParaRPr lang="en-US" dirty="0"/>
          </a:p>
          <a:p>
            <a:r>
              <a:rPr lang="en-US" dirty="0"/>
              <a:t>DB Service might cause the data lost if crashed</a:t>
            </a:r>
          </a:p>
          <a:p>
            <a:r>
              <a:rPr lang="en-US" dirty="0"/>
              <a:t>Security is not implemented</a:t>
            </a:r>
          </a:p>
          <a:p>
            <a:pPr marL="0" indent="0">
              <a:buNone/>
            </a:pPr>
            <a:r>
              <a:rPr lang="en-US" u="sn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Requriment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Manage </a:t>
            </a:r>
            <a:r>
              <a:rPr lang="en-US" dirty="0"/>
              <a:t>a queue of aircraft (AC) in an </a:t>
            </a:r>
            <a:r>
              <a:rPr lang="en-US" dirty="0" smtClean="0"/>
              <a:t>airport</a:t>
            </a:r>
          </a:p>
          <a:p>
            <a:r>
              <a:rPr lang="en-US" dirty="0" err="1"/>
              <a:t>Enqueue</a:t>
            </a:r>
            <a:r>
              <a:rPr lang="en-US" dirty="0"/>
              <a:t> aircraft </a:t>
            </a:r>
            <a:endParaRPr lang="en-US" dirty="0" smtClean="0"/>
          </a:p>
          <a:p>
            <a:r>
              <a:rPr lang="en-US" dirty="0" err="1"/>
              <a:t>Dequeue</a:t>
            </a:r>
            <a:r>
              <a:rPr lang="en-US" dirty="0"/>
              <a:t> aircraft </a:t>
            </a:r>
            <a:endParaRPr lang="en-US" dirty="0" smtClean="0"/>
          </a:p>
          <a:p>
            <a:r>
              <a:rPr lang="en-US" dirty="0" smtClean="0"/>
              <a:t>Priority Of </a:t>
            </a:r>
            <a:r>
              <a:rPr lang="en-US" dirty="0" err="1" smtClean="0"/>
              <a:t>Dequeue</a:t>
            </a:r>
            <a:r>
              <a:rPr lang="en-US" dirty="0" smtClean="0"/>
              <a:t> (</a:t>
            </a:r>
            <a:r>
              <a:rPr lang="en-US" dirty="0" err="1" smtClean="0"/>
              <a:t>Emgency</a:t>
            </a:r>
            <a:r>
              <a:rPr lang="en-US" dirty="0" smtClean="0"/>
              <a:t>&gt;VIP&gt;Passenger&gt;Cargo) + (Large &gt; Small)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Non-Function </a:t>
            </a:r>
            <a:r>
              <a:rPr lang="en-US" dirty="0" err="1" smtClean="0"/>
              <a:t>Requriment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Serve Unlimited Number of air crafts( Data Persistence Needed) </a:t>
            </a:r>
          </a:p>
          <a:p>
            <a:r>
              <a:rPr lang="en-US" dirty="0" smtClean="0"/>
              <a:t>Provide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to multiple users concurrently</a:t>
            </a:r>
          </a:p>
          <a:p>
            <a:r>
              <a:rPr lang="en-US" dirty="0" smtClean="0"/>
              <a:t>Low Latency Of response time</a:t>
            </a:r>
          </a:p>
          <a:p>
            <a:r>
              <a:rPr lang="en-US" dirty="0" smtClean="0"/>
              <a:t>REST service</a:t>
            </a:r>
          </a:p>
          <a:p>
            <a:r>
              <a:rPr lang="en-US" dirty="0" smtClean="0"/>
              <a:t>SQL DB support(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SQL DB support( not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6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installed on local with port 3306, schema </a:t>
            </a:r>
            <a:r>
              <a:rPr lang="en-US" dirty="0" err="1" smtClean="0"/>
              <a:t>db_example</a:t>
            </a:r>
            <a:r>
              <a:rPr lang="en-US" dirty="0" smtClean="0"/>
              <a:t>, username:</a:t>
            </a:r>
            <a:r>
              <a:rPr lang="en-US" u="sng" dirty="0"/>
              <a:t> </a:t>
            </a:r>
            <a:r>
              <a:rPr lang="en-US" u="sng" dirty="0" err="1" smtClean="0"/>
              <a:t>springuser</a:t>
            </a:r>
            <a:r>
              <a:rPr lang="en-US" u="sng" dirty="0"/>
              <a:t> </a:t>
            </a:r>
            <a:r>
              <a:rPr lang="en-US" u="sng" dirty="0" smtClean="0"/>
              <a:t>with same password( or setting within </a:t>
            </a:r>
            <a:r>
              <a:rPr lang="en-US" u="sng" dirty="0" err="1" smtClean="0"/>
              <a:t>application.properties</a:t>
            </a:r>
            <a:r>
              <a:rPr lang="en-US" u="sng" dirty="0" smtClean="0"/>
              <a:t>)</a:t>
            </a:r>
          </a:p>
          <a:p>
            <a:r>
              <a:rPr lang="en-US" u="sng" dirty="0" err="1" smtClean="0"/>
              <a:t>Redis</a:t>
            </a:r>
            <a:r>
              <a:rPr lang="en-US" u="sng" dirty="0" smtClean="0"/>
              <a:t> installed on local with port of 6379(</a:t>
            </a:r>
            <a:r>
              <a:rPr lang="en-US" u="sng" dirty="0" err="1" smtClean="0"/>
              <a:t>application.yml</a:t>
            </a:r>
            <a:r>
              <a:rPr lang="en-US" u="sng" dirty="0" smtClean="0"/>
              <a:t>)</a:t>
            </a:r>
          </a:p>
          <a:p>
            <a:r>
              <a:rPr lang="en-US" dirty="0" smtClean="0"/>
              <a:t>Eclipse-Maven </a:t>
            </a:r>
          </a:p>
          <a:p>
            <a:r>
              <a:rPr lang="en-US" dirty="0" smtClean="0"/>
              <a:t>Node.js, Yarn are installed for deployment of the Portal(React App) </a:t>
            </a:r>
          </a:p>
          <a:p>
            <a:r>
              <a:rPr lang="en-US" dirty="0" smtClean="0"/>
              <a:t>Visual Studio Code is installed</a:t>
            </a:r>
          </a:p>
        </p:txBody>
      </p:sp>
    </p:spTree>
    <p:extLst>
      <p:ext uri="{BB962C8B-B14F-4D97-AF65-F5344CB8AC3E}">
        <p14:creationId xmlns:p14="http://schemas.microsoft.com/office/powerpoint/2010/main" val="5892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66661" y="121920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dirty="0" smtClean="0"/>
              <a:t> </a:t>
            </a:r>
            <a:r>
              <a:rPr lang="en-US" sz="3600" dirty="0" smtClean="0"/>
              <a:t>Technologies Used</a:t>
            </a:r>
            <a:endParaRPr lang="en-US" sz="3600" dirty="0"/>
          </a:p>
        </p:txBody>
      </p:sp>
      <p:pic>
        <p:nvPicPr>
          <p:cNvPr id="7" name="Picture 2" descr="https://www.binaryfountain.com/wp-content/themes/binaryfountain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8" y="6079402"/>
            <a:ext cx="2257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2514600"/>
            <a:ext cx="288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22250">
              <a:buFont typeface="Arial" panose="020B0604020202020204" pitchFamily="34" charset="0"/>
              <a:buChar char="•"/>
            </a:pPr>
            <a:r>
              <a:rPr lang="en-US" dirty="0" smtClean="0"/>
              <a:t>Spring Boot / Spring JPA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3244334"/>
            <a:ext cx="251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22250">
              <a:buFont typeface="Arial" panose="020B0604020202020204" pitchFamily="34" charset="0"/>
              <a:buChar char="•"/>
            </a:pPr>
            <a:r>
              <a:rPr lang="en-US" dirty="0" smtClean="0"/>
              <a:t>REST Micro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4114800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22250">
              <a:buFont typeface="Arial" panose="020B0604020202020204" pitchFamily="34" charset="0"/>
              <a:buChar char="•"/>
            </a:pPr>
            <a:r>
              <a:rPr lang="en-US" dirty="0" smtClean="0"/>
              <a:t>Portal based on React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7400" y="4844534"/>
            <a:ext cx="114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22250"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76199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dirty="0" smtClean="0"/>
              <a:t> </a:t>
            </a:r>
            <a:r>
              <a:rPr lang="en-US" sz="3600" dirty="0" smtClean="0"/>
              <a:t>Architectural Overview</a:t>
            </a:r>
            <a:endParaRPr lang="en-US" sz="3600" dirty="0"/>
          </a:p>
        </p:txBody>
      </p:sp>
      <p:pic>
        <p:nvPicPr>
          <p:cNvPr id="7" name="Picture 2" descr="https://www.binaryfountain.com/wp-content/themes/binaryfountain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8" y="6079402"/>
            <a:ext cx="2257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2094804" y="9259692"/>
            <a:ext cx="268297" cy="229653"/>
          </a:xfrm>
          <a:prstGeom prst="rect">
            <a:avLst/>
          </a:prstGeom>
        </p:spPr>
        <p:txBody>
          <a:bodyPr/>
          <a:lstStyle/>
          <a:p>
            <a:fld id="{8D030515-53B7-654D-9568-E6D85FB71B5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4" name="Picture 4" descr="C:\Users\michael.mcpadden\Desktop\222desktop-computer13.f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80" y="1291516"/>
            <a:ext cx="877249" cy="5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964" y="910134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User</a:t>
            </a:r>
            <a:endParaRPr lang="en-US" dirty="0"/>
          </a:p>
        </p:txBody>
      </p:sp>
      <p:pic>
        <p:nvPicPr>
          <p:cNvPr id="75" name="Picture 4" descr="C:\Users\michael.mcpadden\Desktop\222desktop-computer13.f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42" y="1230348"/>
            <a:ext cx="877249" cy="5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398826" y="84896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User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665584" y="2257516"/>
            <a:ext cx="8382000" cy="2"/>
          </a:xfrm>
          <a:prstGeom prst="line">
            <a:avLst/>
          </a:prstGeom>
          <a:noFill/>
          <a:ln w="22225" cap="flat" cmpd="thinThick">
            <a:solidFill>
              <a:schemeClr val="bg1">
                <a:lumMod val="65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Rectangle 101"/>
          <p:cNvSpPr/>
          <p:nvPr/>
        </p:nvSpPr>
        <p:spPr>
          <a:xfrm>
            <a:off x="2118811" y="2409210"/>
            <a:ext cx="1410237" cy="326379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sym typeface="Helvetica Neue"/>
              </a:rPr>
              <a:t>Rect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sym typeface="Helvetica Neue"/>
              </a:rPr>
              <a:t> App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sym typeface="Helvetica Neue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707795" y="1837448"/>
            <a:ext cx="72502" cy="192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0"/>
          </p:cNvCxnSpPr>
          <p:nvPr/>
        </p:nvCxnSpPr>
        <p:spPr>
          <a:xfrm>
            <a:off x="2823929" y="1578946"/>
            <a:ext cx="1" cy="83026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101705" y="183744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 hangingPunct="0"/>
            <a:r>
              <a:rPr lang="en-US" i="1" dirty="0" smtClean="0">
                <a:solidFill>
                  <a:srgbClr val="00467A"/>
                </a:solidFill>
                <a:latin typeface="Calibri" panose="020F0502020204030204" pitchFamily="34" charset="0"/>
              </a:rPr>
              <a:t>3000</a:t>
            </a:r>
            <a:endParaRPr lang="en-US" i="1" dirty="0">
              <a:solidFill>
                <a:srgbClr val="00467A"/>
              </a:solidFill>
              <a:latin typeface="Calibri" panose="020F0502020204030204" pitchFamily="34" charset="0"/>
              <a:sym typeface="Helvetica Neue Thi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18716" y="2358009"/>
            <a:ext cx="2153670" cy="830496"/>
          </a:xfrm>
          <a:prstGeom prst="rect">
            <a:avLst/>
          </a:prstGeom>
          <a:gradFill>
            <a:gsLst>
              <a:gs pos="2000">
                <a:srgbClr val="C4E0BE"/>
              </a:gs>
              <a:gs pos="62000">
                <a:schemeClr val="bg1"/>
              </a:gs>
            </a:gsLst>
            <a:lin ang="16200000" scaled="0"/>
          </a:gradFill>
          <a:ln w="9525">
            <a:solidFill>
              <a:schemeClr val="tx2"/>
            </a:solidFill>
            <a:miter lim="400000"/>
          </a:ln>
          <a:effectLst>
            <a:outerShdw blurRad="50800" dist="38100" dir="2700000" algn="ctr" rotWithShape="0">
              <a:schemeClr val="tx2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Micro Service(REST) </a:t>
            </a:r>
          </a:p>
          <a:p>
            <a:pPr marL="398463" indent="-166688" latinLnBrk="1" hangingPunct="0">
              <a:buFont typeface="Arial" panose="020B0604020202020204" pitchFamily="34" charset="0"/>
              <a:buChar char="•"/>
            </a:pPr>
            <a:r>
              <a:rPr lang="en-US" sz="1400" dirty="0" err="1" smtClean="0"/>
              <a:t>AirTrafficController</a:t>
            </a:r>
            <a:endParaRPr lang="en-US" sz="14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87424" y="1809729"/>
            <a:ext cx="0" cy="54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687425" y="178212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467A"/>
                </a:solidFill>
                <a:latin typeface="Calibri" panose="020F0502020204030204" pitchFamily="34" charset="0"/>
              </a:rPr>
              <a:t>8080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21306" y="5349553"/>
            <a:ext cx="8382000" cy="2"/>
          </a:xfrm>
          <a:prstGeom prst="line">
            <a:avLst/>
          </a:prstGeom>
          <a:noFill/>
          <a:ln w="22225" cap="flat" cmpd="thinThick">
            <a:solidFill>
              <a:schemeClr val="bg1">
                <a:lumMod val="65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Rectangle 113"/>
          <p:cNvSpPr/>
          <p:nvPr/>
        </p:nvSpPr>
        <p:spPr>
          <a:xfrm>
            <a:off x="3980133" y="3657601"/>
            <a:ext cx="2094551" cy="457200"/>
          </a:xfrm>
          <a:prstGeom prst="rect">
            <a:avLst/>
          </a:prstGeom>
          <a:gradFill>
            <a:gsLst>
              <a:gs pos="2000">
                <a:schemeClr val="accent1">
                  <a:lumMod val="20000"/>
                  <a:lumOff val="80000"/>
                  <a:alpha val="89000"/>
                </a:schemeClr>
              </a:gs>
              <a:gs pos="62000">
                <a:schemeClr val="bg1"/>
              </a:gs>
            </a:gsLst>
            <a:lin ang="16200000" scaled="0"/>
          </a:gradFill>
          <a:ln w="9525">
            <a:solidFill>
              <a:schemeClr val="tx2"/>
            </a:solidFill>
            <a:miter lim="400000"/>
          </a:ln>
          <a:effectLst>
            <a:outerShdw blurRad="50800" dist="38100" dir="2700000" algn="ctr" rotWithShape="0">
              <a:schemeClr val="tx2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dirty="0" smtClean="0"/>
              <a:t>Air Traffic Service</a:t>
            </a:r>
            <a:endParaRPr lang="en-US" sz="105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Can 23"/>
          <p:cNvSpPr/>
          <p:nvPr/>
        </p:nvSpPr>
        <p:spPr>
          <a:xfrm>
            <a:off x="2437708" y="5401953"/>
            <a:ext cx="3604319" cy="1289226"/>
          </a:xfrm>
          <a:prstGeom prst="can">
            <a:avLst>
              <a:gd name="adj" fmla="val 19077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/>
            </a:solidFill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tabLst>
                <a:tab pos="2292350" algn="l"/>
              </a:tabLst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55683" y="5929848"/>
            <a:ext cx="1069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 hangingPunct="0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Helvetica Neue"/>
              </a:rPr>
              <a:t>Mysql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Helvetica Neue"/>
              </a:rPr>
              <a:t> DB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80133" y="4407159"/>
            <a:ext cx="2094551" cy="457200"/>
          </a:xfrm>
          <a:prstGeom prst="rect">
            <a:avLst/>
          </a:prstGeom>
          <a:gradFill>
            <a:gsLst>
              <a:gs pos="2000">
                <a:schemeClr val="accent1">
                  <a:lumMod val="20000"/>
                  <a:lumOff val="80000"/>
                  <a:alpha val="89000"/>
                </a:schemeClr>
              </a:gs>
              <a:gs pos="62000">
                <a:schemeClr val="bg1"/>
              </a:gs>
            </a:gsLst>
            <a:lin ang="16200000" scaled="0"/>
          </a:gradFill>
          <a:ln w="9525">
            <a:solidFill>
              <a:schemeClr val="tx2"/>
            </a:solidFill>
            <a:miter lim="400000"/>
          </a:ln>
          <a:effectLst>
            <a:outerShdw blurRad="50800" dist="38100" dir="2700000" algn="ctr" rotWithShape="0">
              <a:schemeClr val="tx2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dirty="0" err="1" smtClean="0"/>
              <a:t>DBService</a:t>
            </a:r>
            <a:endParaRPr lang="en-US" sz="105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941947" y="4114801"/>
            <a:ext cx="0" cy="2923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580460" y="4864359"/>
            <a:ext cx="1" cy="83026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50511" y="3219064"/>
            <a:ext cx="0" cy="43853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086600" y="3648042"/>
            <a:ext cx="1506608" cy="476318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sym typeface="Helvetica Neue"/>
              </a:rPr>
              <a:t>Redis Server </a:t>
            </a:r>
          </a:p>
          <a:p>
            <a:pPr algn="ctr"/>
            <a:r>
              <a:rPr lang="en-US" sz="14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sym typeface="Helvetica Neue"/>
              </a:rPr>
              <a:t>(Caching)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sym typeface="Helvetica Neue"/>
            </a:endParaRPr>
          </a:p>
        </p:txBody>
      </p:sp>
      <p:cxnSp>
        <p:nvCxnSpPr>
          <p:cNvPr id="134" name="Straight Arrow Connector 133"/>
          <p:cNvCxnSpPr>
            <a:stCxn id="114" idx="3"/>
          </p:cNvCxnSpPr>
          <p:nvPr/>
        </p:nvCxnSpPr>
        <p:spPr>
          <a:xfrm>
            <a:off x="6074684" y="3886201"/>
            <a:ext cx="101191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2" idx="2"/>
          </p:cNvCxnSpPr>
          <p:nvPr/>
        </p:nvCxnSpPr>
        <p:spPr>
          <a:xfrm rot="16200000" flipH="1">
            <a:off x="3094865" y="2464654"/>
            <a:ext cx="452916" cy="9947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2209800" cy="2895600"/>
          </a:xfrm>
          <a:prstGeom prst="rect">
            <a:avLst/>
          </a:prstGeom>
          <a:gradFill>
            <a:gsLst>
              <a:gs pos="2000">
                <a:srgbClr val="C4E0BE"/>
              </a:gs>
              <a:gs pos="62000">
                <a:schemeClr val="bg1"/>
              </a:gs>
            </a:gsLst>
            <a:lin ang="16200000" scaled="0"/>
          </a:gradFill>
          <a:ln w="9525">
            <a:solidFill>
              <a:srgbClr val="00B0F0"/>
            </a:solidFill>
            <a:miter lim="400000"/>
          </a:ln>
          <a:effectLst>
            <a:outerShdw blurRad="50800" dist="38100" dir="2700000" algn="ctr" rotWithShape="0">
              <a:schemeClr val="tx2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&lt;&lt;Data Type&gt;&gt;</a:t>
            </a:r>
          </a:p>
          <a:p>
            <a:pPr algn="ctr"/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AirCraft</a:t>
            </a:r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Id:long</a:t>
            </a:r>
            <a:endParaRPr lang="en-US" sz="2000" i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type: </a:t>
            </a:r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CraftType</a:t>
            </a:r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Size: </a:t>
            </a:r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CraftSize</a:t>
            </a:r>
            <a:endParaRPr lang="en-US" sz="14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1371600"/>
            <a:ext cx="2209800" cy="2057400"/>
          </a:xfrm>
          <a:prstGeom prst="rect">
            <a:avLst/>
          </a:prstGeom>
          <a:gradFill>
            <a:gsLst>
              <a:gs pos="2000">
                <a:srgbClr val="C4E0BE"/>
              </a:gs>
              <a:gs pos="62000">
                <a:schemeClr val="bg1"/>
              </a:gs>
            </a:gsLst>
            <a:lin ang="16200000" scaled="0"/>
          </a:gradFill>
          <a:ln w="9525">
            <a:solidFill>
              <a:srgbClr val="00B0F0"/>
            </a:solidFill>
            <a:miter lim="400000"/>
          </a:ln>
          <a:effectLst>
            <a:outerShdw blurRad="50800" dist="38100" dir="2700000" algn="ctr" rotWithShape="0">
              <a:schemeClr val="tx2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&lt;&lt;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enum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&gt;&gt;</a:t>
            </a:r>
          </a:p>
          <a:p>
            <a:pPr algn="ctr"/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CraftType</a:t>
            </a:r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 smtClean="0"/>
              <a:t>        Emergency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        VIP</a:t>
            </a:r>
          </a:p>
          <a:p>
            <a:r>
              <a:rPr lang="en-US" sz="2000" dirty="0" smtClean="0"/>
              <a:t>        Passenger</a:t>
            </a:r>
          </a:p>
          <a:p>
            <a:r>
              <a:rPr lang="en-US" sz="2000" dirty="0" smtClean="0"/>
              <a:t>        Cargo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868957" y="4191000"/>
            <a:ext cx="2209800" cy="2057400"/>
          </a:xfrm>
          <a:prstGeom prst="rect">
            <a:avLst/>
          </a:prstGeom>
          <a:gradFill>
            <a:gsLst>
              <a:gs pos="2000">
                <a:srgbClr val="C4E0BE"/>
              </a:gs>
              <a:gs pos="62000">
                <a:schemeClr val="bg1"/>
              </a:gs>
            </a:gsLst>
            <a:lin ang="16200000" scaled="0"/>
          </a:gradFill>
          <a:ln w="9525">
            <a:solidFill>
              <a:srgbClr val="00B0F0"/>
            </a:solidFill>
            <a:miter lim="400000"/>
          </a:ln>
          <a:effectLst>
            <a:outerShdw blurRad="50800" dist="38100" dir="2700000" algn="ctr" rotWithShape="0">
              <a:schemeClr val="tx2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&lt;&lt;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enum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&gt;&gt;</a:t>
            </a:r>
          </a:p>
          <a:p>
            <a:pPr algn="ctr"/>
            <a:r>
              <a:rPr lang="en-US" sz="2000" i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CraftSize</a:t>
            </a:r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US" sz="2000" i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 smtClean="0"/>
              <a:t>        SMALL</a:t>
            </a:r>
          </a:p>
          <a:p>
            <a:r>
              <a:rPr lang="en-US" sz="2000" dirty="0" smtClean="0"/>
              <a:t>        LARGE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6600" y="2215634"/>
            <a:ext cx="2590800" cy="973098"/>
            <a:chOff x="3276600" y="2215634"/>
            <a:chExt cx="2590800" cy="9730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76600" y="2667000"/>
              <a:ext cx="25908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273968" y="2215634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latinLnBrk="1" hangingPunct="0"/>
              <a:r>
                <a:rPr lang="en-US" i="1" dirty="0" smtClean="0">
                  <a:solidFill>
                    <a:srgbClr val="00467A"/>
                  </a:solidFill>
                  <a:latin typeface="Calibri" panose="020F0502020204030204" pitchFamily="34" charset="0"/>
                </a:rPr>
                <a:t>type</a:t>
              </a:r>
              <a:endParaRPr lang="en-US" i="1" dirty="0">
                <a:solidFill>
                  <a:srgbClr val="00467A"/>
                </a:solidFill>
                <a:latin typeface="Calibri" panose="020F0502020204030204" pitchFamily="34" charset="0"/>
                <a:sym typeface="Helvetica Neue Thi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65715" y="2819400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latinLnBrk="1" hangingPunct="0"/>
              <a:r>
                <a:rPr lang="en-US" i="1" dirty="0" smtClean="0">
                  <a:solidFill>
                    <a:srgbClr val="00467A"/>
                  </a:solidFill>
                  <a:latin typeface="Calibri" panose="020F0502020204030204" pitchFamily="34" charset="0"/>
                </a:rPr>
                <a:t>1</a:t>
              </a:r>
              <a:endParaRPr lang="en-US" i="1" dirty="0">
                <a:solidFill>
                  <a:srgbClr val="00467A"/>
                </a:solidFill>
                <a:latin typeface="Calibri" panose="020F0502020204030204" pitchFamily="34" charset="0"/>
                <a:sym typeface="Helvetica Neue Thi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78157" y="4466451"/>
            <a:ext cx="2590800" cy="973098"/>
            <a:chOff x="3276600" y="2215634"/>
            <a:chExt cx="2590800" cy="97309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76600" y="2667000"/>
              <a:ext cx="25908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41359" y="2215634"/>
              <a:ext cx="5260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latinLnBrk="1" hangingPunct="0"/>
              <a:r>
                <a:rPr lang="en-US" i="1" dirty="0" smtClean="0">
                  <a:solidFill>
                    <a:srgbClr val="00467A"/>
                  </a:solidFill>
                  <a:latin typeface="Calibri" panose="020F0502020204030204" pitchFamily="34" charset="0"/>
                </a:rPr>
                <a:t>size</a:t>
              </a:r>
              <a:endParaRPr lang="en-US" i="1" dirty="0">
                <a:solidFill>
                  <a:srgbClr val="00467A"/>
                </a:solidFill>
                <a:latin typeface="Calibri" panose="020F0502020204030204" pitchFamily="34" charset="0"/>
                <a:sym typeface="Helvetica Neue Thi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65715" y="2819400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latinLnBrk="1" hangingPunct="0"/>
              <a:r>
                <a:rPr lang="en-US" i="1" dirty="0" smtClean="0">
                  <a:solidFill>
                    <a:srgbClr val="00467A"/>
                  </a:solidFill>
                  <a:latin typeface="Calibri" panose="020F0502020204030204" pitchFamily="34" charset="0"/>
                </a:rPr>
                <a:t>1</a:t>
              </a:r>
              <a:endParaRPr lang="en-US" i="1" dirty="0">
                <a:solidFill>
                  <a:srgbClr val="00467A"/>
                </a:solidFill>
                <a:latin typeface="Calibri" panose="020F0502020204030204" pitchFamily="34" charset="0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9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Traffic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Comprehensive REST APIs</a:t>
            </a:r>
          </a:p>
          <a:p>
            <a:r>
              <a:rPr lang="en-US" dirty="0" err="1" smtClean="0"/>
              <a:t>Enqueue</a:t>
            </a:r>
            <a:r>
              <a:rPr lang="en-US" dirty="0"/>
              <a:t> </a:t>
            </a:r>
            <a:r>
              <a:rPr lang="en-US" dirty="0" smtClean="0"/>
              <a:t>which accept an Air Craft object with type and size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 which return an Air Craft object</a:t>
            </a:r>
          </a:p>
          <a:p>
            <a:r>
              <a:rPr lang="en-US" dirty="0" smtClean="0"/>
              <a:t>List (List the first 100 Air Crafts in the queue), Ideally should be able to provide the pagination ability which is not implement here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r>
              <a:rPr lang="en-US" dirty="0" smtClean="0"/>
              <a:t> response time is between 8-20 </a:t>
            </a:r>
            <a:r>
              <a:rPr lang="en-US" dirty="0" err="1" smtClean="0"/>
              <a:t>ms</a:t>
            </a:r>
            <a:r>
              <a:rPr lang="en-US" dirty="0" smtClean="0"/>
              <a:t> when no concurrent access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r>
              <a:rPr lang="en-US" dirty="0" smtClean="0"/>
              <a:t> response time is increased to 700~1000ms when 200 threads are created and accessing, roughly less than a hundred requests are processed and completed</a:t>
            </a:r>
          </a:p>
          <a:p>
            <a:endParaRPr lang="en-US" dirty="0" smtClean="0"/>
          </a:p>
          <a:p>
            <a:r>
              <a:rPr lang="en-US" smtClean="0"/>
              <a:t>List request response </a:t>
            </a:r>
            <a:r>
              <a:rPr lang="en-US" dirty="0" smtClean="0"/>
              <a:t>time is around 10-30ms during the testing with 100 records when no concurrent access</a:t>
            </a:r>
          </a:p>
          <a:p>
            <a:r>
              <a:rPr lang="en-US" dirty="0" smtClean="0"/>
              <a:t>List response time is increased to 20~30 seconds with 10K records returned When 200 threads of En/De are created and accessing the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514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Function Requriment</vt:lpstr>
      <vt:lpstr>Non-Function Requriment</vt:lpstr>
      <vt:lpstr>Pre-requisites</vt:lpstr>
      <vt:lpstr>PowerPoint Presentation</vt:lpstr>
      <vt:lpstr>PowerPoint Presentation</vt:lpstr>
      <vt:lpstr>Class Diagram</vt:lpstr>
      <vt:lpstr>Air Traffic Controller</vt:lpstr>
      <vt:lpstr>System Performance</vt:lpstr>
      <vt:lpstr>Air Traffic Service</vt:lpstr>
      <vt:lpstr>DB service</vt:lpstr>
      <vt:lpstr>React App Portal</vt:lpstr>
      <vt:lpstr>Left 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wqxia</dc:creator>
  <cp:lastModifiedBy>wqxia</cp:lastModifiedBy>
  <cp:revision>22</cp:revision>
  <dcterms:created xsi:type="dcterms:W3CDTF">2020-08-28T18:23:04Z</dcterms:created>
  <dcterms:modified xsi:type="dcterms:W3CDTF">2020-08-29T05:27:03Z</dcterms:modified>
</cp:coreProperties>
</file>