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67" r:id="rId3"/>
    <p:sldId id="257" r:id="rId4"/>
    <p:sldId id="281" r:id="rId5"/>
    <p:sldId id="282" r:id="rId6"/>
    <p:sldId id="283" r:id="rId7"/>
    <p:sldId id="273" r:id="rId8"/>
    <p:sldId id="284" r:id="rId9"/>
    <p:sldId id="285" r:id="rId10"/>
    <p:sldId id="289" r:id="rId11"/>
    <p:sldId id="290"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CEB6AA"/>
    <a:srgbClr val="F4E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7" d="100"/>
          <a:sy n="67" d="100"/>
        </p:scale>
        <p:origin x="48" y="9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336053072"/>
        <c:axId val="336049744"/>
      </c:lineChart>
      <c:catAx>
        <c:axId val="336053072"/>
        <c:scaling>
          <c:orientation val="minMax"/>
        </c:scaling>
        <c:delete val="1"/>
        <c:axPos val="b"/>
        <c:numFmt formatCode="General" sourceLinked="1"/>
        <c:majorTickMark val="out"/>
        <c:minorTickMark val="none"/>
        <c:tickLblPos val="nextTo"/>
        <c:crossAx val="336049744"/>
        <c:crosses val="autoZero"/>
        <c:auto val="1"/>
        <c:lblAlgn val="ctr"/>
        <c:lblOffset val="100"/>
        <c:noMultiLvlLbl val="0"/>
      </c:catAx>
      <c:valAx>
        <c:axId val="3360497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36053072"/>
        <c:crosses val="autoZero"/>
        <c:crossBetween val="between"/>
      </c:valAx>
      <c:spPr>
        <a:noFill/>
        <a:ln w="25400">
          <a:noFill/>
        </a:ln>
        <a:effectLst/>
      </c:spPr>
    </c:plotArea>
    <c:plotVisOnly val="1"/>
    <c:dispBlanksAs val="zero"/>
    <c:showDLblsOverMax val="0"/>
  </c:chart>
  <c:spPr>
    <a:noFill/>
    <a:ln>
      <a:noFill/>
    </a:ln>
    <a:effectLst/>
  </c:spPr>
  <c:txPr>
    <a:bodyPr/>
    <a:lstStyle/>
    <a:p>
      <a:pPr>
        <a:defRPr lang="zh-CN" sz="1100">
          <a:latin typeface="微软雅黑" panose="020B0503020204020204" charset="-122"/>
          <a:ea typeface="微软雅黑" panose="020B0503020204020204" charset="-122"/>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dLbls>
          <c:showLegendKey val="0"/>
          <c:showVal val="0"/>
          <c:showCatName val="0"/>
          <c:showSerName val="0"/>
          <c:showPercent val="0"/>
          <c:showBubbleSize val="0"/>
        </c:dLbls>
        <c:marker val="1"/>
        <c:smooth val="0"/>
        <c:axId val="336053072"/>
        <c:axId val="336049744"/>
      </c:lineChart>
      <c:catAx>
        <c:axId val="336053072"/>
        <c:scaling>
          <c:orientation val="minMax"/>
        </c:scaling>
        <c:delete val="1"/>
        <c:axPos val="b"/>
        <c:numFmt formatCode="General" sourceLinked="1"/>
        <c:majorTickMark val="out"/>
        <c:minorTickMark val="none"/>
        <c:tickLblPos val="nextTo"/>
        <c:crossAx val="336049744"/>
        <c:crosses val="autoZero"/>
        <c:auto val="1"/>
        <c:lblAlgn val="ctr"/>
        <c:lblOffset val="100"/>
        <c:noMultiLvlLbl val="0"/>
      </c:catAx>
      <c:valAx>
        <c:axId val="3360497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336053072"/>
        <c:crosses val="autoZero"/>
        <c:crossBetween val="between"/>
      </c:valAx>
      <c:spPr>
        <a:noFill/>
        <a:ln w="25400">
          <a:noFill/>
        </a:ln>
        <a:effectLst/>
      </c:spPr>
    </c:plotArea>
    <c:plotVisOnly val="1"/>
    <c:dispBlanksAs val="zero"/>
    <c:showDLblsOverMax val="0"/>
  </c:chart>
  <c:spPr>
    <a:noFill/>
    <a:ln>
      <a:noFill/>
    </a:ln>
    <a:effectLst/>
  </c:spPr>
  <c:txPr>
    <a:bodyPr/>
    <a:lstStyle/>
    <a:p>
      <a:pPr>
        <a:defRPr lang="zh-CN" sz="1100">
          <a:latin typeface="微软雅黑" panose="020B0503020204020204" charset="-122"/>
          <a:ea typeface="微软雅黑" panose="020B0503020204020204" charset="-122"/>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0.09217</cdr:x>
      <cdr:y>0</cdr:y>
    </cdr:from>
    <cdr:to>
      <cdr:x>0.89451</cdr:x>
      <cdr:y>1</cdr:y>
    </cdr:to>
    <cdr:pic>
      <cdr:nvPicPr>
        <cdr:cNvPr id="2" name="Picture 1" descr="Chart, histogram&#10;&#10;Description automatically generated">
          <a:extLst xmlns:a="http://schemas.openxmlformats.org/drawingml/2006/main">
            <a:ext uri="{FF2B5EF4-FFF2-40B4-BE49-F238E27FC236}">
              <a16:creationId xmlns:a16="http://schemas.microsoft.com/office/drawing/2014/main" id="{202F665A-772E-4DB2-A1C5-E9A2D743398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700861" y="0"/>
          <a:ext cx="6100991" cy="4251158"/>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drawings/drawing2.xml><?xml version="1.0" encoding="utf-8"?>
<c:userShapes xmlns:c="http://schemas.openxmlformats.org/drawingml/2006/chart">
  <cdr:relSizeAnchor xmlns:cdr="http://schemas.openxmlformats.org/drawingml/2006/chartDrawing">
    <cdr:from>
      <cdr:x>0.09217</cdr:x>
      <cdr:y>0</cdr:y>
    </cdr:from>
    <cdr:to>
      <cdr:x>0.89451</cdr:x>
      <cdr:y>1</cdr:y>
    </cdr:to>
    <cdr:pic>
      <cdr:nvPicPr>
        <cdr:cNvPr id="2" name="Picture 1" descr="Chart, histogram&#10;&#10;Description automatically generated">
          <a:extLst xmlns:a="http://schemas.openxmlformats.org/drawingml/2006/main">
            <a:ext uri="{FF2B5EF4-FFF2-40B4-BE49-F238E27FC236}">
              <a16:creationId xmlns:a16="http://schemas.microsoft.com/office/drawing/2014/main" id="{202F665A-772E-4DB2-A1C5-E9A2D743398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700861" y="0"/>
          <a:ext cx="6100991" cy="4251158"/>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69CEA-FA1A-4264-9B86-063AC7A24E13}" type="datetimeFigureOut">
              <a:rPr lang="zh-CN" altLang="en-US" smtClean="0"/>
              <a:t>2022/3/1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6480E-5836-402F-BD4F-7992194F3F8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AEC172-1CE5-4E5A-8249-444686872F5E}" type="datetimeFigureOut">
              <a:rPr lang="zh-CN" altLang="en-US" smtClean="0"/>
              <a:t>2022/3/1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C8F61C-C845-421B-AD5A-00EA07E3FAE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FE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EC172-1CE5-4E5A-8249-444686872F5E}" type="datetimeFigureOut">
              <a:rPr lang="zh-CN" altLang="en-US" smtClean="0"/>
              <a:t>2022/3/1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8F61C-C845-421B-AD5A-00EA07E3FAE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bwMode="auto">
          <a:xfrm>
            <a:off x="0" y="0"/>
            <a:ext cx="2858124" cy="4909334"/>
          </a:xfrm>
          <a:custGeom>
            <a:avLst/>
            <a:gdLst>
              <a:gd name="connsiteX0" fmla="*/ 0 w 2858124"/>
              <a:gd name="connsiteY0" fmla="*/ 0 h 4909334"/>
              <a:gd name="connsiteX1" fmla="*/ 2534630 w 2858124"/>
              <a:gd name="connsiteY1" fmla="*/ 0 h 4909334"/>
              <a:gd name="connsiteX2" fmla="*/ 2601835 w 2858124"/>
              <a:gd name="connsiteY2" fmla="*/ 98179 h 4909334"/>
              <a:gd name="connsiteX3" fmla="*/ 2858121 w 2858124"/>
              <a:gd name="connsiteY3" fmla="*/ 917208 h 4909334"/>
              <a:gd name="connsiteX4" fmla="*/ 1780633 w 2858124"/>
              <a:gd name="connsiteY4" fmla="*/ 2404688 h 4909334"/>
              <a:gd name="connsiteX5" fmla="*/ 791187 w 2858124"/>
              <a:gd name="connsiteY5" fmla="*/ 4644397 h 4909334"/>
              <a:gd name="connsiteX6" fmla="*/ 101745 w 2858124"/>
              <a:gd name="connsiteY6" fmla="*/ 4891985 h 4909334"/>
              <a:gd name="connsiteX7" fmla="*/ 0 w 2858124"/>
              <a:gd name="connsiteY7" fmla="*/ 4909334 h 490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8124" h="4909334">
                <a:moveTo>
                  <a:pt x="0" y="0"/>
                </a:moveTo>
                <a:lnTo>
                  <a:pt x="2534630" y="0"/>
                </a:lnTo>
                <a:lnTo>
                  <a:pt x="2601835" y="98179"/>
                </a:lnTo>
                <a:cubicBezTo>
                  <a:pt x="2779238" y="384401"/>
                  <a:pt x="2857266" y="681881"/>
                  <a:pt x="2858121" y="917208"/>
                </a:cubicBezTo>
                <a:cubicBezTo>
                  <a:pt x="2860402" y="1544748"/>
                  <a:pt x="1667501" y="1701633"/>
                  <a:pt x="1780633" y="2404688"/>
                </a:cubicBezTo>
                <a:cubicBezTo>
                  <a:pt x="1893308" y="3107744"/>
                  <a:pt x="2051145" y="3885729"/>
                  <a:pt x="791187" y="4644397"/>
                </a:cubicBezTo>
                <a:cubicBezTo>
                  <a:pt x="614276" y="4750865"/>
                  <a:pt x="370141" y="4838468"/>
                  <a:pt x="101745" y="4891985"/>
                </a:cubicBezTo>
                <a:lnTo>
                  <a:pt x="0" y="4909334"/>
                </a:lnTo>
                <a:close/>
              </a:path>
            </a:pathLst>
          </a:custGeom>
          <a:solidFill>
            <a:srgbClr val="417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9" name="任意多边形 8"/>
          <p:cNvSpPr/>
          <p:nvPr/>
        </p:nvSpPr>
        <p:spPr>
          <a:xfrm>
            <a:off x="760305" y="1574298"/>
            <a:ext cx="3160230" cy="2385656"/>
          </a:xfrm>
          <a:custGeom>
            <a:avLst/>
            <a:gdLst>
              <a:gd name="connsiteX0" fmla="*/ 0 w 3580598"/>
              <a:gd name="connsiteY0" fmla="*/ 1799924 h 3542097"/>
              <a:gd name="connsiteX1" fmla="*/ 1848051 w 3580598"/>
              <a:gd name="connsiteY1" fmla="*/ 0 h 3542097"/>
              <a:gd name="connsiteX2" fmla="*/ 3580598 w 3580598"/>
              <a:gd name="connsiteY2" fmla="*/ 1809549 h 3542097"/>
              <a:gd name="connsiteX3" fmla="*/ 847023 w 3580598"/>
              <a:gd name="connsiteY3" fmla="*/ 3542097 h 3542097"/>
              <a:gd name="connsiteX4" fmla="*/ 0 w 3580598"/>
              <a:gd name="connsiteY4" fmla="*/ 1799924 h 3542097"/>
              <a:gd name="connsiteX0-1" fmla="*/ 0 w 3595230"/>
              <a:gd name="connsiteY0-2" fmla="*/ 1799925 h 3542098"/>
              <a:gd name="connsiteX1-3" fmla="*/ 1848051 w 3595230"/>
              <a:gd name="connsiteY1-4" fmla="*/ 1 h 3542098"/>
              <a:gd name="connsiteX2-5" fmla="*/ 3580598 w 3595230"/>
              <a:gd name="connsiteY2-6" fmla="*/ 1809550 h 3542098"/>
              <a:gd name="connsiteX3-7" fmla="*/ 847023 w 3595230"/>
              <a:gd name="connsiteY3-8" fmla="*/ 3542098 h 3542098"/>
              <a:gd name="connsiteX4-9" fmla="*/ 0 w 3595230"/>
              <a:gd name="connsiteY4-10" fmla="*/ 1799925 h 3542098"/>
              <a:gd name="connsiteX0-11" fmla="*/ 0 w 3596934"/>
              <a:gd name="connsiteY0-12" fmla="*/ 1801172 h 3543345"/>
              <a:gd name="connsiteX1-13" fmla="*/ 1848051 w 3596934"/>
              <a:gd name="connsiteY1-14" fmla="*/ 1248 h 3543345"/>
              <a:gd name="connsiteX2-15" fmla="*/ 3580598 w 3596934"/>
              <a:gd name="connsiteY2-16" fmla="*/ 1810797 h 3543345"/>
              <a:gd name="connsiteX3-17" fmla="*/ 847023 w 3596934"/>
              <a:gd name="connsiteY3-18" fmla="*/ 3543345 h 3543345"/>
              <a:gd name="connsiteX4-19" fmla="*/ 0 w 3596934"/>
              <a:gd name="connsiteY4-20" fmla="*/ 1801172 h 3543345"/>
              <a:gd name="connsiteX0-21" fmla="*/ 0 w 3597306"/>
              <a:gd name="connsiteY0-22" fmla="*/ 1666564 h 3408737"/>
              <a:gd name="connsiteX1-23" fmla="*/ 1876927 w 3597306"/>
              <a:gd name="connsiteY1-24" fmla="*/ 1393 h 3408737"/>
              <a:gd name="connsiteX2-25" fmla="*/ 3580598 w 3597306"/>
              <a:gd name="connsiteY2-26" fmla="*/ 1676189 h 3408737"/>
              <a:gd name="connsiteX3-27" fmla="*/ 847023 w 3597306"/>
              <a:gd name="connsiteY3-28" fmla="*/ 3408737 h 3408737"/>
              <a:gd name="connsiteX4-29" fmla="*/ 0 w 3597306"/>
              <a:gd name="connsiteY4-30" fmla="*/ 1666564 h 3408737"/>
              <a:gd name="connsiteX0-31" fmla="*/ 37026 w 3634332"/>
              <a:gd name="connsiteY0-32" fmla="*/ 1666564 h 3408737"/>
              <a:gd name="connsiteX1-33" fmla="*/ 1913953 w 3634332"/>
              <a:gd name="connsiteY1-34" fmla="*/ 1393 h 3408737"/>
              <a:gd name="connsiteX2-35" fmla="*/ 3617624 w 3634332"/>
              <a:gd name="connsiteY2-36" fmla="*/ 1676189 h 3408737"/>
              <a:gd name="connsiteX3-37" fmla="*/ 884049 w 3634332"/>
              <a:gd name="connsiteY3-38" fmla="*/ 3408737 h 3408737"/>
              <a:gd name="connsiteX4-39" fmla="*/ 37026 w 3634332"/>
              <a:gd name="connsiteY4-40" fmla="*/ 1666564 h 3408737"/>
              <a:gd name="connsiteX0-41" fmla="*/ 28 w 3597334"/>
              <a:gd name="connsiteY0-42" fmla="*/ 1666564 h 3408737"/>
              <a:gd name="connsiteX1-43" fmla="*/ 1876955 w 3597334"/>
              <a:gd name="connsiteY1-44" fmla="*/ 1393 h 3408737"/>
              <a:gd name="connsiteX2-45" fmla="*/ 3580626 w 3597334"/>
              <a:gd name="connsiteY2-46" fmla="*/ 1676189 h 3408737"/>
              <a:gd name="connsiteX3-47" fmla="*/ 847051 w 3597334"/>
              <a:gd name="connsiteY3-48" fmla="*/ 3408737 h 3408737"/>
              <a:gd name="connsiteX4-49" fmla="*/ 28 w 3597334"/>
              <a:gd name="connsiteY4-50" fmla="*/ 1666564 h 3408737"/>
              <a:gd name="connsiteX0-51" fmla="*/ 68205 w 3665511"/>
              <a:gd name="connsiteY0-52" fmla="*/ 1666564 h 3523984"/>
              <a:gd name="connsiteX1-53" fmla="*/ 1945132 w 3665511"/>
              <a:gd name="connsiteY1-54" fmla="*/ 1393 h 3523984"/>
              <a:gd name="connsiteX2-55" fmla="*/ 3648803 w 3665511"/>
              <a:gd name="connsiteY2-56" fmla="*/ 1676189 h 3523984"/>
              <a:gd name="connsiteX3-57" fmla="*/ 915228 w 3665511"/>
              <a:gd name="connsiteY3-58" fmla="*/ 3408737 h 3523984"/>
              <a:gd name="connsiteX4-59" fmla="*/ 68205 w 3665511"/>
              <a:gd name="connsiteY4-60" fmla="*/ 1666564 h 3523984"/>
              <a:gd name="connsiteX0-61" fmla="*/ 34307 w 3631613"/>
              <a:gd name="connsiteY0-62" fmla="*/ 1666564 h 3432608"/>
              <a:gd name="connsiteX1-63" fmla="*/ 1911234 w 3631613"/>
              <a:gd name="connsiteY1-64" fmla="*/ 1393 h 3432608"/>
              <a:gd name="connsiteX2-65" fmla="*/ 3614905 w 3631613"/>
              <a:gd name="connsiteY2-66" fmla="*/ 1676189 h 3432608"/>
              <a:gd name="connsiteX3-67" fmla="*/ 881330 w 3631613"/>
              <a:gd name="connsiteY3-68" fmla="*/ 3408737 h 3432608"/>
              <a:gd name="connsiteX4-69" fmla="*/ 34307 w 3631613"/>
              <a:gd name="connsiteY4-70" fmla="*/ 1666564 h 3432608"/>
              <a:gd name="connsiteX0-71" fmla="*/ 34307 w 3860396"/>
              <a:gd name="connsiteY0-72" fmla="*/ 1666549 h 3432593"/>
              <a:gd name="connsiteX1-73" fmla="*/ 1911234 w 3860396"/>
              <a:gd name="connsiteY1-74" fmla="*/ 1378 h 3432593"/>
              <a:gd name="connsiteX2-75" fmla="*/ 3614905 w 3860396"/>
              <a:gd name="connsiteY2-76" fmla="*/ 1676174 h 3432593"/>
              <a:gd name="connsiteX3-77" fmla="*/ 881330 w 3860396"/>
              <a:gd name="connsiteY3-78" fmla="*/ 3408722 h 3432593"/>
              <a:gd name="connsiteX4-79" fmla="*/ 34307 w 3860396"/>
              <a:gd name="connsiteY4-80" fmla="*/ 1666549 h 3432593"/>
              <a:gd name="connsiteX0-81" fmla="*/ 34307 w 3620707"/>
              <a:gd name="connsiteY0-82" fmla="*/ 1667067 h 3439181"/>
              <a:gd name="connsiteX1-83" fmla="*/ 1911234 w 3620707"/>
              <a:gd name="connsiteY1-84" fmla="*/ 1896 h 3439181"/>
              <a:gd name="connsiteX2-85" fmla="*/ 3614905 w 3620707"/>
              <a:gd name="connsiteY2-86" fmla="*/ 1676692 h 3439181"/>
              <a:gd name="connsiteX3-87" fmla="*/ 881330 w 3620707"/>
              <a:gd name="connsiteY3-88" fmla="*/ 3409240 h 3439181"/>
              <a:gd name="connsiteX4-89" fmla="*/ 34307 w 3620707"/>
              <a:gd name="connsiteY4-90" fmla="*/ 1667067 h 3439181"/>
              <a:gd name="connsiteX0-91" fmla="*/ 29300 w 3842862"/>
              <a:gd name="connsiteY0-92" fmla="*/ 1779302 h 3407833"/>
              <a:gd name="connsiteX1-93" fmla="*/ 2133923 w 3842862"/>
              <a:gd name="connsiteY1-94" fmla="*/ 282 h 3407833"/>
              <a:gd name="connsiteX2-95" fmla="*/ 3837594 w 3842862"/>
              <a:gd name="connsiteY2-96" fmla="*/ 1675078 h 3407833"/>
              <a:gd name="connsiteX3-97" fmla="*/ 1104019 w 3842862"/>
              <a:gd name="connsiteY3-98" fmla="*/ 3407626 h 3407833"/>
              <a:gd name="connsiteX4-99" fmla="*/ 29300 w 3842862"/>
              <a:gd name="connsiteY4-100" fmla="*/ 1779302 h 3407833"/>
              <a:gd name="connsiteX0-101" fmla="*/ 29300 w 3843043"/>
              <a:gd name="connsiteY0-102" fmla="*/ 1282957 h 2911488"/>
              <a:gd name="connsiteX1-103" fmla="*/ 2175322 w 3843043"/>
              <a:gd name="connsiteY1-104" fmla="*/ 728 h 2911488"/>
              <a:gd name="connsiteX2-105" fmla="*/ 3837594 w 3843043"/>
              <a:gd name="connsiteY2-106" fmla="*/ 1178733 h 2911488"/>
              <a:gd name="connsiteX3-107" fmla="*/ 1104019 w 3843043"/>
              <a:gd name="connsiteY3-108" fmla="*/ 2911281 h 2911488"/>
              <a:gd name="connsiteX4-109" fmla="*/ 29300 w 3843043"/>
              <a:gd name="connsiteY4-110" fmla="*/ 1282957 h 2911488"/>
              <a:gd name="connsiteX0-111" fmla="*/ 28665 w 3863122"/>
              <a:gd name="connsiteY0-112" fmla="*/ 892753 h 2916269"/>
              <a:gd name="connsiteX1-113" fmla="*/ 2195386 w 3863122"/>
              <a:gd name="connsiteY1-114" fmla="*/ 3817 h 2916269"/>
              <a:gd name="connsiteX2-115" fmla="*/ 3857658 w 3863122"/>
              <a:gd name="connsiteY2-116" fmla="*/ 1181822 h 2916269"/>
              <a:gd name="connsiteX3-117" fmla="*/ 1124083 w 3863122"/>
              <a:gd name="connsiteY3-118" fmla="*/ 2914370 h 2916269"/>
              <a:gd name="connsiteX4-119" fmla="*/ 28665 w 3863122"/>
              <a:gd name="connsiteY4-120" fmla="*/ 892753 h 29162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3122" h="2916269">
                <a:moveTo>
                  <a:pt x="28665" y="892753"/>
                </a:moveTo>
                <a:cubicBezTo>
                  <a:pt x="22249" y="369781"/>
                  <a:pt x="1557221" y="-44361"/>
                  <a:pt x="2195386" y="3817"/>
                </a:cubicBezTo>
                <a:cubicBezTo>
                  <a:pt x="2833551" y="51995"/>
                  <a:pt x="3950702" y="277047"/>
                  <a:pt x="3857658" y="1181822"/>
                </a:cubicBezTo>
                <a:cubicBezTo>
                  <a:pt x="3764614" y="2086597"/>
                  <a:pt x="1762248" y="2962548"/>
                  <a:pt x="1124083" y="2914370"/>
                </a:cubicBezTo>
                <a:cubicBezTo>
                  <a:pt x="485918" y="2866192"/>
                  <a:pt x="-142986" y="1460644"/>
                  <a:pt x="28665" y="892753"/>
                </a:cubicBezTo>
                <a:close/>
              </a:path>
            </a:pathLst>
          </a:custGeom>
          <a:solidFill>
            <a:srgbClr val="CEB6A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p:nvPr/>
        </p:nvSpPr>
        <p:spPr bwMode="auto">
          <a:xfrm>
            <a:off x="0" y="3959954"/>
            <a:ext cx="12282282" cy="2622734"/>
          </a:xfrm>
          <a:custGeom>
            <a:avLst/>
            <a:gdLst>
              <a:gd name="T0" fmla="*/ 170 w 3775"/>
              <a:gd name="T1" fmla="*/ 2 h 1845"/>
              <a:gd name="T2" fmla="*/ 589 w 3775"/>
              <a:gd name="T3" fmla="*/ 78 h 1845"/>
              <a:gd name="T4" fmla="*/ 673 w 3775"/>
              <a:gd name="T5" fmla="*/ 128 h 1845"/>
              <a:gd name="T6" fmla="*/ 676 w 3775"/>
              <a:gd name="T7" fmla="*/ 143 h 1845"/>
              <a:gd name="T8" fmla="*/ 656 w 3775"/>
              <a:gd name="T9" fmla="*/ 160 h 1845"/>
              <a:gd name="T10" fmla="*/ 600 w 3775"/>
              <a:gd name="T11" fmla="*/ 204 h 1845"/>
              <a:gd name="T12" fmla="*/ 661 w 3775"/>
              <a:gd name="T13" fmla="*/ 399 h 1845"/>
              <a:gd name="T14" fmla="*/ 840 w 3775"/>
              <a:gd name="T15" fmla="*/ 588 h 1845"/>
              <a:gd name="T16" fmla="*/ 868 w 3775"/>
              <a:gd name="T17" fmla="*/ 603 h 1845"/>
              <a:gd name="T18" fmla="*/ 897 w 3775"/>
              <a:gd name="T19" fmla="*/ 615 h 1845"/>
              <a:gd name="T20" fmla="*/ 1242 w 3775"/>
              <a:gd name="T21" fmla="*/ 664 h 1845"/>
              <a:gd name="T22" fmla="*/ 1390 w 3775"/>
              <a:gd name="T23" fmla="*/ 684 h 1845"/>
              <a:gd name="T24" fmla="*/ 1736 w 3775"/>
              <a:gd name="T25" fmla="*/ 788 h 1845"/>
              <a:gd name="T26" fmla="*/ 2361 w 3775"/>
              <a:gd name="T27" fmla="*/ 1357 h 1845"/>
              <a:gd name="T28" fmla="*/ 2658 w 3775"/>
              <a:gd name="T29" fmla="*/ 1656 h 1845"/>
              <a:gd name="T30" fmla="*/ 2773 w 3775"/>
              <a:gd name="T31" fmla="*/ 1677 h 1845"/>
              <a:gd name="T32" fmla="*/ 2790 w 3775"/>
              <a:gd name="T33" fmla="*/ 1668 h 1845"/>
              <a:gd name="T34" fmla="*/ 2806 w 3775"/>
              <a:gd name="T35" fmla="*/ 1617 h 1845"/>
              <a:gd name="T36" fmla="*/ 2735 w 3775"/>
              <a:gd name="T37" fmla="*/ 1421 h 1845"/>
              <a:gd name="T38" fmla="*/ 2684 w 3775"/>
              <a:gd name="T39" fmla="*/ 1255 h 1845"/>
              <a:gd name="T40" fmla="*/ 2717 w 3775"/>
              <a:gd name="T41" fmla="*/ 1194 h 1845"/>
              <a:gd name="T42" fmla="*/ 2730 w 3775"/>
              <a:gd name="T43" fmla="*/ 1189 h 1845"/>
              <a:gd name="T44" fmla="*/ 2827 w 3775"/>
              <a:gd name="T45" fmla="*/ 1191 h 1845"/>
              <a:gd name="T46" fmla="*/ 3306 w 3775"/>
              <a:gd name="T47" fmla="*/ 1369 h 1845"/>
              <a:gd name="T48" fmla="*/ 3699 w 3775"/>
              <a:gd name="T49" fmla="*/ 1693 h 1845"/>
              <a:gd name="T50" fmla="*/ 3694 w 3775"/>
              <a:gd name="T51" fmla="*/ 1696 h 1845"/>
              <a:gd name="T52" fmla="*/ 2988 w 3775"/>
              <a:gd name="T53" fmla="*/ 1248 h 1845"/>
              <a:gd name="T54" fmla="*/ 2906 w 3775"/>
              <a:gd name="T55" fmla="*/ 1225 h 1845"/>
              <a:gd name="T56" fmla="*/ 2824 w 3775"/>
              <a:gd name="T57" fmla="*/ 1207 h 1845"/>
              <a:gd name="T58" fmla="*/ 2738 w 3775"/>
              <a:gd name="T59" fmla="*/ 1204 h 1845"/>
              <a:gd name="T60" fmla="*/ 2729 w 3775"/>
              <a:gd name="T61" fmla="*/ 1207 h 1845"/>
              <a:gd name="T62" fmla="*/ 2701 w 3775"/>
              <a:gd name="T63" fmla="*/ 1255 h 1845"/>
              <a:gd name="T64" fmla="*/ 2751 w 3775"/>
              <a:gd name="T65" fmla="*/ 1414 h 1845"/>
              <a:gd name="T66" fmla="*/ 2823 w 3775"/>
              <a:gd name="T67" fmla="*/ 1616 h 1845"/>
              <a:gd name="T68" fmla="*/ 2799 w 3775"/>
              <a:gd name="T69" fmla="*/ 1681 h 1845"/>
              <a:gd name="T70" fmla="*/ 2779 w 3775"/>
              <a:gd name="T71" fmla="*/ 1692 h 1845"/>
              <a:gd name="T72" fmla="*/ 2650 w 3775"/>
              <a:gd name="T73" fmla="*/ 1670 h 1845"/>
              <a:gd name="T74" fmla="*/ 2351 w 3775"/>
              <a:gd name="T75" fmla="*/ 1365 h 1845"/>
              <a:gd name="T76" fmla="*/ 1881 w 3775"/>
              <a:gd name="T77" fmla="*/ 876 h 1845"/>
              <a:gd name="T78" fmla="*/ 1410 w 3775"/>
              <a:gd name="T79" fmla="*/ 694 h 1845"/>
              <a:gd name="T80" fmla="*/ 1326 w 3775"/>
              <a:gd name="T81" fmla="*/ 681 h 1845"/>
              <a:gd name="T82" fmla="*/ 986 w 3775"/>
              <a:gd name="T83" fmla="*/ 651 h 1845"/>
              <a:gd name="T84" fmla="*/ 882 w 3775"/>
              <a:gd name="T85" fmla="*/ 624 h 1845"/>
              <a:gd name="T86" fmla="*/ 852 w 3775"/>
              <a:gd name="T87" fmla="*/ 610 h 1845"/>
              <a:gd name="T88" fmla="*/ 824 w 3775"/>
              <a:gd name="T89" fmla="*/ 594 h 1845"/>
              <a:gd name="T90" fmla="*/ 610 w 3775"/>
              <a:gd name="T91" fmla="*/ 330 h 1845"/>
              <a:gd name="T92" fmla="*/ 594 w 3775"/>
              <a:gd name="T93" fmla="*/ 180 h 1845"/>
              <a:gd name="T94" fmla="*/ 642 w 3775"/>
              <a:gd name="T95" fmla="*/ 151 h 1845"/>
              <a:gd name="T96" fmla="*/ 656 w 3775"/>
              <a:gd name="T97" fmla="*/ 146 h 1845"/>
              <a:gd name="T98" fmla="*/ 663 w 3775"/>
              <a:gd name="T99" fmla="*/ 135 h 1845"/>
              <a:gd name="T100" fmla="*/ 584 w 3775"/>
              <a:gd name="T101" fmla="*/ 89 h 1845"/>
              <a:gd name="T102" fmla="*/ 0 w 3775"/>
              <a:gd name="T103" fmla="*/ 1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75" h="1845">
                <a:moveTo>
                  <a:pt x="0" y="10"/>
                </a:moveTo>
                <a:cubicBezTo>
                  <a:pt x="28" y="6"/>
                  <a:pt x="56" y="4"/>
                  <a:pt x="85" y="2"/>
                </a:cubicBezTo>
                <a:cubicBezTo>
                  <a:pt x="113" y="1"/>
                  <a:pt x="141" y="1"/>
                  <a:pt x="170" y="2"/>
                </a:cubicBezTo>
                <a:cubicBezTo>
                  <a:pt x="227" y="3"/>
                  <a:pt x="284" y="9"/>
                  <a:pt x="340" y="17"/>
                </a:cubicBezTo>
                <a:cubicBezTo>
                  <a:pt x="396" y="26"/>
                  <a:pt x="452" y="37"/>
                  <a:pt x="507" y="52"/>
                </a:cubicBezTo>
                <a:cubicBezTo>
                  <a:pt x="534" y="60"/>
                  <a:pt x="562" y="68"/>
                  <a:pt x="589" y="78"/>
                </a:cubicBezTo>
                <a:cubicBezTo>
                  <a:pt x="602" y="83"/>
                  <a:pt x="615" y="89"/>
                  <a:pt x="628" y="95"/>
                </a:cubicBezTo>
                <a:cubicBezTo>
                  <a:pt x="641" y="102"/>
                  <a:pt x="654" y="108"/>
                  <a:pt x="665" y="119"/>
                </a:cubicBezTo>
                <a:cubicBezTo>
                  <a:pt x="668" y="121"/>
                  <a:pt x="671" y="125"/>
                  <a:pt x="673" y="128"/>
                </a:cubicBezTo>
                <a:cubicBezTo>
                  <a:pt x="675" y="130"/>
                  <a:pt x="676" y="132"/>
                  <a:pt x="676" y="135"/>
                </a:cubicBezTo>
                <a:cubicBezTo>
                  <a:pt x="677" y="136"/>
                  <a:pt x="677" y="138"/>
                  <a:pt x="677" y="139"/>
                </a:cubicBezTo>
                <a:cubicBezTo>
                  <a:pt x="677" y="141"/>
                  <a:pt x="676" y="142"/>
                  <a:pt x="676" y="143"/>
                </a:cubicBezTo>
                <a:cubicBezTo>
                  <a:pt x="674" y="149"/>
                  <a:pt x="670" y="152"/>
                  <a:pt x="667" y="155"/>
                </a:cubicBezTo>
                <a:cubicBezTo>
                  <a:pt x="665" y="156"/>
                  <a:pt x="663" y="157"/>
                  <a:pt x="661" y="158"/>
                </a:cubicBezTo>
                <a:cubicBezTo>
                  <a:pt x="659" y="158"/>
                  <a:pt x="657" y="159"/>
                  <a:pt x="656" y="160"/>
                </a:cubicBezTo>
                <a:cubicBezTo>
                  <a:pt x="648" y="162"/>
                  <a:pt x="641" y="164"/>
                  <a:pt x="634" y="165"/>
                </a:cubicBezTo>
                <a:cubicBezTo>
                  <a:pt x="628" y="166"/>
                  <a:pt x="622" y="168"/>
                  <a:pt x="617" y="172"/>
                </a:cubicBezTo>
                <a:cubicBezTo>
                  <a:pt x="607" y="179"/>
                  <a:pt x="602" y="191"/>
                  <a:pt x="600" y="204"/>
                </a:cubicBezTo>
                <a:cubicBezTo>
                  <a:pt x="597" y="217"/>
                  <a:pt x="598" y="231"/>
                  <a:pt x="600" y="245"/>
                </a:cubicBezTo>
                <a:cubicBezTo>
                  <a:pt x="604" y="272"/>
                  <a:pt x="612" y="299"/>
                  <a:pt x="623" y="325"/>
                </a:cubicBezTo>
                <a:cubicBezTo>
                  <a:pt x="634" y="350"/>
                  <a:pt x="647" y="375"/>
                  <a:pt x="661" y="399"/>
                </a:cubicBezTo>
                <a:cubicBezTo>
                  <a:pt x="690" y="447"/>
                  <a:pt x="725" y="492"/>
                  <a:pt x="766" y="531"/>
                </a:cubicBezTo>
                <a:cubicBezTo>
                  <a:pt x="786" y="550"/>
                  <a:pt x="808" y="567"/>
                  <a:pt x="831" y="583"/>
                </a:cubicBezTo>
                <a:cubicBezTo>
                  <a:pt x="840" y="588"/>
                  <a:pt x="840" y="588"/>
                  <a:pt x="840" y="588"/>
                </a:cubicBezTo>
                <a:cubicBezTo>
                  <a:pt x="849" y="593"/>
                  <a:pt x="849" y="593"/>
                  <a:pt x="849" y="593"/>
                </a:cubicBezTo>
                <a:cubicBezTo>
                  <a:pt x="858" y="598"/>
                  <a:pt x="858" y="598"/>
                  <a:pt x="858" y="598"/>
                </a:cubicBezTo>
                <a:cubicBezTo>
                  <a:pt x="868" y="603"/>
                  <a:pt x="868" y="603"/>
                  <a:pt x="868" y="603"/>
                </a:cubicBezTo>
                <a:cubicBezTo>
                  <a:pt x="877" y="607"/>
                  <a:pt x="877" y="607"/>
                  <a:pt x="877" y="607"/>
                </a:cubicBezTo>
                <a:cubicBezTo>
                  <a:pt x="887" y="611"/>
                  <a:pt x="887" y="611"/>
                  <a:pt x="887" y="611"/>
                </a:cubicBezTo>
                <a:cubicBezTo>
                  <a:pt x="897" y="615"/>
                  <a:pt x="897" y="615"/>
                  <a:pt x="897" y="615"/>
                </a:cubicBezTo>
                <a:cubicBezTo>
                  <a:pt x="907" y="619"/>
                  <a:pt x="907" y="619"/>
                  <a:pt x="907" y="619"/>
                </a:cubicBezTo>
                <a:cubicBezTo>
                  <a:pt x="959" y="637"/>
                  <a:pt x="1016" y="644"/>
                  <a:pt x="1072" y="650"/>
                </a:cubicBezTo>
                <a:cubicBezTo>
                  <a:pt x="1128" y="655"/>
                  <a:pt x="1185" y="658"/>
                  <a:pt x="1242" y="664"/>
                </a:cubicBezTo>
                <a:cubicBezTo>
                  <a:pt x="1270" y="667"/>
                  <a:pt x="1298" y="670"/>
                  <a:pt x="1327" y="674"/>
                </a:cubicBezTo>
                <a:cubicBezTo>
                  <a:pt x="1341" y="676"/>
                  <a:pt x="1355" y="678"/>
                  <a:pt x="1369" y="680"/>
                </a:cubicBezTo>
                <a:cubicBezTo>
                  <a:pt x="1390" y="684"/>
                  <a:pt x="1390" y="684"/>
                  <a:pt x="1390" y="684"/>
                </a:cubicBezTo>
                <a:cubicBezTo>
                  <a:pt x="1411" y="687"/>
                  <a:pt x="1411" y="687"/>
                  <a:pt x="1411" y="687"/>
                </a:cubicBezTo>
                <a:cubicBezTo>
                  <a:pt x="1467" y="698"/>
                  <a:pt x="1522" y="711"/>
                  <a:pt x="1576" y="728"/>
                </a:cubicBezTo>
                <a:cubicBezTo>
                  <a:pt x="1631" y="745"/>
                  <a:pt x="1684" y="765"/>
                  <a:pt x="1736" y="788"/>
                </a:cubicBezTo>
                <a:cubicBezTo>
                  <a:pt x="1789" y="809"/>
                  <a:pt x="1838" y="838"/>
                  <a:pt x="1885" y="871"/>
                </a:cubicBezTo>
                <a:cubicBezTo>
                  <a:pt x="1977" y="938"/>
                  <a:pt x="2060" y="1017"/>
                  <a:pt x="2137" y="1100"/>
                </a:cubicBezTo>
                <a:cubicBezTo>
                  <a:pt x="2215" y="1183"/>
                  <a:pt x="2288" y="1270"/>
                  <a:pt x="2361" y="1357"/>
                </a:cubicBezTo>
                <a:cubicBezTo>
                  <a:pt x="2398" y="1401"/>
                  <a:pt x="2434" y="1444"/>
                  <a:pt x="2472" y="1486"/>
                </a:cubicBezTo>
                <a:cubicBezTo>
                  <a:pt x="2510" y="1528"/>
                  <a:pt x="2549" y="1569"/>
                  <a:pt x="2591" y="1606"/>
                </a:cubicBezTo>
                <a:cubicBezTo>
                  <a:pt x="2612" y="1625"/>
                  <a:pt x="2635" y="1642"/>
                  <a:pt x="2658" y="1656"/>
                </a:cubicBezTo>
                <a:cubicBezTo>
                  <a:pt x="2670" y="1663"/>
                  <a:pt x="2683" y="1669"/>
                  <a:pt x="2695" y="1674"/>
                </a:cubicBezTo>
                <a:cubicBezTo>
                  <a:pt x="2708" y="1679"/>
                  <a:pt x="2721" y="1682"/>
                  <a:pt x="2734" y="1683"/>
                </a:cubicBezTo>
                <a:cubicBezTo>
                  <a:pt x="2747" y="1684"/>
                  <a:pt x="2761" y="1682"/>
                  <a:pt x="2773" y="1677"/>
                </a:cubicBezTo>
                <a:cubicBezTo>
                  <a:pt x="2777" y="1675"/>
                  <a:pt x="2777" y="1675"/>
                  <a:pt x="2777" y="1675"/>
                </a:cubicBezTo>
                <a:cubicBezTo>
                  <a:pt x="2779" y="1674"/>
                  <a:pt x="2780" y="1673"/>
                  <a:pt x="2781" y="1673"/>
                </a:cubicBezTo>
                <a:cubicBezTo>
                  <a:pt x="2784" y="1671"/>
                  <a:pt x="2787" y="1669"/>
                  <a:pt x="2790" y="1668"/>
                </a:cubicBezTo>
                <a:cubicBezTo>
                  <a:pt x="2794" y="1664"/>
                  <a:pt x="2798" y="1660"/>
                  <a:pt x="2801" y="1655"/>
                </a:cubicBezTo>
                <a:cubicBezTo>
                  <a:pt x="2804" y="1649"/>
                  <a:pt x="2805" y="1643"/>
                  <a:pt x="2806" y="1637"/>
                </a:cubicBezTo>
                <a:cubicBezTo>
                  <a:pt x="2807" y="1631"/>
                  <a:pt x="2807" y="1624"/>
                  <a:pt x="2806" y="1617"/>
                </a:cubicBezTo>
                <a:cubicBezTo>
                  <a:pt x="2805" y="1604"/>
                  <a:pt x="2802" y="1591"/>
                  <a:pt x="2798" y="1577"/>
                </a:cubicBezTo>
                <a:cubicBezTo>
                  <a:pt x="2791" y="1551"/>
                  <a:pt x="2780" y="1524"/>
                  <a:pt x="2769" y="1498"/>
                </a:cubicBezTo>
                <a:cubicBezTo>
                  <a:pt x="2758" y="1472"/>
                  <a:pt x="2747" y="1447"/>
                  <a:pt x="2735" y="1421"/>
                </a:cubicBezTo>
                <a:cubicBezTo>
                  <a:pt x="2724" y="1394"/>
                  <a:pt x="2713" y="1368"/>
                  <a:pt x="2703" y="1341"/>
                </a:cubicBezTo>
                <a:cubicBezTo>
                  <a:pt x="2698" y="1328"/>
                  <a:pt x="2694" y="1314"/>
                  <a:pt x="2690" y="1300"/>
                </a:cubicBezTo>
                <a:cubicBezTo>
                  <a:pt x="2687" y="1285"/>
                  <a:pt x="2684" y="1271"/>
                  <a:pt x="2684" y="1255"/>
                </a:cubicBezTo>
                <a:cubicBezTo>
                  <a:pt x="2684" y="1248"/>
                  <a:pt x="2685" y="1240"/>
                  <a:pt x="2687" y="1232"/>
                </a:cubicBezTo>
                <a:cubicBezTo>
                  <a:pt x="2689" y="1224"/>
                  <a:pt x="2693" y="1217"/>
                  <a:pt x="2698" y="1210"/>
                </a:cubicBezTo>
                <a:cubicBezTo>
                  <a:pt x="2703" y="1203"/>
                  <a:pt x="2710" y="1198"/>
                  <a:pt x="2717" y="1194"/>
                </a:cubicBezTo>
                <a:cubicBezTo>
                  <a:pt x="2722" y="1192"/>
                  <a:pt x="2722" y="1192"/>
                  <a:pt x="2722" y="1192"/>
                </a:cubicBezTo>
                <a:cubicBezTo>
                  <a:pt x="2724" y="1191"/>
                  <a:pt x="2726" y="1190"/>
                  <a:pt x="2728" y="1190"/>
                </a:cubicBezTo>
                <a:cubicBezTo>
                  <a:pt x="2730" y="1189"/>
                  <a:pt x="2730" y="1189"/>
                  <a:pt x="2730" y="1189"/>
                </a:cubicBezTo>
                <a:cubicBezTo>
                  <a:pt x="2733" y="1188"/>
                  <a:pt x="2733" y="1188"/>
                  <a:pt x="2733" y="1188"/>
                </a:cubicBezTo>
                <a:cubicBezTo>
                  <a:pt x="2739" y="1187"/>
                  <a:pt x="2739" y="1187"/>
                  <a:pt x="2739" y="1187"/>
                </a:cubicBezTo>
                <a:cubicBezTo>
                  <a:pt x="2769" y="1181"/>
                  <a:pt x="2799" y="1186"/>
                  <a:pt x="2827" y="1191"/>
                </a:cubicBezTo>
                <a:cubicBezTo>
                  <a:pt x="2883" y="1201"/>
                  <a:pt x="2938" y="1216"/>
                  <a:pt x="2992" y="1234"/>
                </a:cubicBezTo>
                <a:cubicBezTo>
                  <a:pt x="3047" y="1251"/>
                  <a:pt x="3100" y="1272"/>
                  <a:pt x="3152" y="1294"/>
                </a:cubicBezTo>
                <a:cubicBezTo>
                  <a:pt x="3204" y="1317"/>
                  <a:pt x="3256" y="1342"/>
                  <a:pt x="3306" y="1369"/>
                </a:cubicBezTo>
                <a:cubicBezTo>
                  <a:pt x="3356" y="1397"/>
                  <a:pt x="3404" y="1427"/>
                  <a:pt x="3451" y="1459"/>
                </a:cubicBezTo>
                <a:cubicBezTo>
                  <a:pt x="3498" y="1492"/>
                  <a:pt x="3543" y="1527"/>
                  <a:pt x="3585" y="1565"/>
                </a:cubicBezTo>
                <a:cubicBezTo>
                  <a:pt x="3627" y="1604"/>
                  <a:pt x="3666" y="1646"/>
                  <a:pt x="3699" y="1693"/>
                </a:cubicBezTo>
                <a:cubicBezTo>
                  <a:pt x="3731" y="1739"/>
                  <a:pt x="3758" y="1790"/>
                  <a:pt x="3775" y="1845"/>
                </a:cubicBezTo>
                <a:cubicBezTo>
                  <a:pt x="3773" y="1845"/>
                  <a:pt x="3773" y="1845"/>
                  <a:pt x="3773" y="1845"/>
                </a:cubicBezTo>
                <a:cubicBezTo>
                  <a:pt x="3756" y="1791"/>
                  <a:pt x="3728" y="1741"/>
                  <a:pt x="3694" y="1696"/>
                </a:cubicBezTo>
                <a:cubicBezTo>
                  <a:pt x="3661" y="1650"/>
                  <a:pt x="3621" y="1609"/>
                  <a:pt x="3579" y="1571"/>
                </a:cubicBezTo>
                <a:cubicBezTo>
                  <a:pt x="3495" y="1496"/>
                  <a:pt x="3399" y="1434"/>
                  <a:pt x="3300" y="1380"/>
                </a:cubicBezTo>
                <a:cubicBezTo>
                  <a:pt x="3200" y="1327"/>
                  <a:pt x="3095" y="1282"/>
                  <a:pt x="2988" y="1248"/>
                </a:cubicBezTo>
                <a:cubicBezTo>
                  <a:pt x="2967" y="1242"/>
                  <a:pt x="2967" y="1242"/>
                  <a:pt x="2967" y="1242"/>
                </a:cubicBezTo>
                <a:cubicBezTo>
                  <a:pt x="2961" y="1240"/>
                  <a:pt x="2954" y="1238"/>
                  <a:pt x="2947" y="1236"/>
                </a:cubicBezTo>
                <a:cubicBezTo>
                  <a:pt x="2934" y="1232"/>
                  <a:pt x="2920" y="1228"/>
                  <a:pt x="2906" y="1225"/>
                </a:cubicBezTo>
                <a:cubicBezTo>
                  <a:pt x="2899" y="1223"/>
                  <a:pt x="2893" y="1221"/>
                  <a:pt x="2886" y="1220"/>
                </a:cubicBezTo>
                <a:cubicBezTo>
                  <a:pt x="2879" y="1218"/>
                  <a:pt x="2872" y="1216"/>
                  <a:pt x="2865" y="1215"/>
                </a:cubicBezTo>
                <a:cubicBezTo>
                  <a:pt x="2851" y="1212"/>
                  <a:pt x="2838" y="1209"/>
                  <a:pt x="2824" y="1207"/>
                </a:cubicBezTo>
                <a:cubicBezTo>
                  <a:pt x="2810" y="1204"/>
                  <a:pt x="2796" y="1202"/>
                  <a:pt x="2782" y="1201"/>
                </a:cubicBezTo>
                <a:cubicBezTo>
                  <a:pt x="2769" y="1200"/>
                  <a:pt x="2755" y="1200"/>
                  <a:pt x="2742" y="1203"/>
                </a:cubicBezTo>
                <a:cubicBezTo>
                  <a:pt x="2738" y="1204"/>
                  <a:pt x="2738" y="1204"/>
                  <a:pt x="2738" y="1204"/>
                </a:cubicBezTo>
                <a:cubicBezTo>
                  <a:pt x="2735" y="1205"/>
                  <a:pt x="2735" y="1205"/>
                  <a:pt x="2735" y="1205"/>
                </a:cubicBezTo>
                <a:cubicBezTo>
                  <a:pt x="2733" y="1206"/>
                  <a:pt x="2733" y="1206"/>
                  <a:pt x="2733" y="1206"/>
                </a:cubicBezTo>
                <a:cubicBezTo>
                  <a:pt x="2729" y="1207"/>
                  <a:pt x="2729" y="1207"/>
                  <a:pt x="2729" y="1207"/>
                </a:cubicBezTo>
                <a:cubicBezTo>
                  <a:pt x="2725" y="1209"/>
                  <a:pt x="2725" y="1209"/>
                  <a:pt x="2725" y="1209"/>
                </a:cubicBezTo>
                <a:cubicBezTo>
                  <a:pt x="2719" y="1212"/>
                  <a:pt x="2715" y="1216"/>
                  <a:pt x="2711" y="1220"/>
                </a:cubicBezTo>
                <a:cubicBezTo>
                  <a:pt x="2704" y="1230"/>
                  <a:pt x="2701" y="1242"/>
                  <a:pt x="2701" y="1255"/>
                </a:cubicBezTo>
                <a:cubicBezTo>
                  <a:pt x="2701" y="1269"/>
                  <a:pt x="2704" y="1282"/>
                  <a:pt x="2707" y="1296"/>
                </a:cubicBezTo>
                <a:cubicBezTo>
                  <a:pt x="2710" y="1309"/>
                  <a:pt x="2714" y="1322"/>
                  <a:pt x="2719" y="1335"/>
                </a:cubicBezTo>
                <a:cubicBezTo>
                  <a:pt x="2728" y="1362"/>
                  <a:pt x="2740" y="1388"/>
                  <a:pt x="2751" y="1414"/>
                </a:cubicBezTo>
                <a:cubicBezTo>
                  <a:pt x="2762" y="1440"/>
                  <a:pt x="2774" y="1465"/>
                  <a:pt x="2785" y="1492"/>
                </a:cubicBezTo>
                <a:cubicBezTo>
                  <a:pt x="2796" y="1518"/>
                  <a:pt x="2807" y="1545"/>
                  <a:pt x="2815" y="1573"/>
                </a:cubicBezTo>
                <a:cubicBezTo>
                  <a:pt x="2818" y="1587"/>
                  <a:pt x="2822" y="1601"/>
                  <a:pt x="2823" y="1616"/>
                </a:cubicBezTo>
                <a:cubicBezTo>
                  <a:pt x="2823" y="1624"/>
                  <a:pt x="2823" y="1631"/>
                  <a:pt x="2822" y="1639"/>
                </a:cubicBezTo>
                <a:cubicBezTo>
                  <a:pt x="2821" y="1647"/>
                  <a:pt x="2819" y="1655"/>
                  <a:pt x="2815" y="1662"/>
                </a:cubicBezTo>
                <a:cubicBezTo>
                  <a:pt x="2812" y="1669"/>
                  <a:pt x="2806" y="1676"/>
                  <a:pt x="2799" y="1681"/>
                </a:cubicBezTo>
                <a:cubicBezTo>
                  <a:pt x="2796" y="1683"/>
                  <a:pt x="2792" y="1685"/>
                  <a:pt x="2789" y="1687"/>
                </a:cubicBezTo>
                <a:cubicBezTo>
                  <a:pt x="2787" y="1688"/>
                  <a:pt x="2786" y="1689"/>
                  <a:pt x="2784" y="1689"/>
                </a:cubicBezTo>
                <a:cubicBezTo>
                  <a:pt x="2779" y="1692"/>
                  <a:pt x="2779" y="1692"/>
                  <a:pt x="2779" y="1692"/>
                </a:cubicBezTo>
                <a:cubicBezTo>
                  <a:pt x="2764" y="1697"/>
                  <a:pt x="2749" y="1700"/>
                  <a:pt x="2734" y="1699"/>
                </a:cubicBezTo>
                <a:cubicBezTo>
                  <a:pt x="2718" y="1698"/>
                  <a:pt x="2704" y="1694"/>
                  <a:pt x="2690" y="1689"/>
                </a:cubicBezTo>
                <a:cubicBezTo>
                  <a:pt x="2676" y="1684"/>
                  <a:pt x="2663" y="1677"/>
                  <a:pt x="2650" y="1670"/>
                </a:cubicBezTo>
                <a:cubicBezTo>
                  <a:pt x="2626" y="1654"/>
                  <a:pt x="2603" y="1636"/>
                  <a:pt x="2581" y="1618"/>
                </a:cubicBezTo>
                <a:cubicBezTo>
                  <a:pt x="2538" y="1580"/>
                  <a:pt x="2499" y="1538"/>
                  <a:pt x="2462" y="1495"/>
                </a:cubicBezTo>
                <a:cubicBezTo>
                  <a:pt x="2424" y="1453"/>
                  <a:pt x="2388" y="1409"/>
                  <a:pt x="2351" y="1365"/>
                </a:cubicBezTo>
                <a:cubicBezTo>
                  <a:pt x="2279" y="1278"/>
                  <a:pt x="2207" y="1190"/>
                  <a:pt x="2131" y="1106"/>
                </a:cubicBezTo>
                <a:cubicBezTo>
                  <a:pt x="2092" y="1064"/>
                  <a:pt x="2053" y="1024"/>
                  <a:pt x="2012" y="985"/>
                </a:cubicBezTo>
                <a:cubicBezTo>
                  <a:pt x="1971" y="946"/>
                  <a:pt x="1928" y="909"/>
                  <a:pt x="1881" y="876"/>
                </a:cubicBezTo>
                <a:cubicBezTo>
                  <a:pt x="1835" y="843"/>
                  <a:pt x="1786" y="814"/>
                  <a:pt x="1734" y="792"/>
                </a:cubicBezTo>
                <a:cubicBezTo>
                  <a:pt x="1682" y="769"/>
                  <a:pt x="1629" y="750"/>
                  <a:pt x="1575" y="733"/>
                </a:cubicBezTo>
                <a:cubicBezTo>
                  <a:pt x="1521" y="717"/>
                  <a:pt x="1465" y="704"/>
                  <a:pt x="1410" y="694"/>
                </a:cubicBezTo>
                <a:cubicBezTo>
                  <a:pt x="1389" y="690"/>
                  <a:pt x="1389" y="690"/>
                  <a:pt x="1389" y="690"/>
                </a:cubicBezTo>
                <a:cubicBezTo>
                  <a:pt x="1368" y="687"/>
                  <a:pt x="1368" y="687"/>
                  <a:pt x="1368" y="687"/>
                </a:cubicBezTo>
                <a:cubicBezTo>
                  <a:pt x="1354" y="685"/>
                  <a:pt x="1340" y="683"/>
                  <a:pt x="1326" y="681"/>
                </a:cubicBezTo>
                <a:cubicBezTo>
                  <a:pt x="1297" y="678"/>
                  <a:pt x="1269" y="675"/>
                  <a:pt x="1241" y="673"/>
                </a:cubicBezTo>
                <a:cubicBezTo>
                  <a:pt x="1184" y="668"/>
                  <a:pt x="1128" y="665"/>
                  <a:pt x="1071" y="661"/>
                </a:cubicBezTo>
                <a:cubicBezTo>
                  <a:pt x="1043" y="658"/>
                  <a:pt x="1014" y="655"/>
                  <a:pt x="986" y="651"/>
                </a:cubicBezTo>
                <a:cubicBezTo>
                  <a:pt x="958" y="646"/>
                  <a:pt x="930" y="640"/>
                  <a:pt x="902" y="631"/>
                </a:cubicBezTo>
                <a:cubicBezTo>
                  <a:pt x="892" y="628"/>
                  <a:pt x="892" y="628"/>
                  <a:pt x="892" y="628"/>
                </a:cubicBezTo>
                <a:cubicBezTo>
                  <a:pt x="889" y="626"/>
                  <a:pt x="885" y="625"/>
                  <a:pt x="882" y="624"/>
                </a:cubicBezTo>
                <a:cubicBezTo>
                  <a:pt x="872" y="620"/>
                  <a:pt x="872" y="620"/>
                  <a:pt x="872" y="620"/>
                </a:cubicBezTo>
                <a:cubicBezTo>
                  <a:pt x="862" y="615"/>
                  <a:pt x="862" y="615"/>
                  <a:pt x="862" y="615"/>
                </a:cubicBezTo>
                <a:cubicBezTo>
                  <a:pt x="852" y="610"/>
                  <a:pt x="852" y="610"/>
                  <a:pt x="852" y="610"/>
                </a:cubicBezTo>
                <a:cubicBezTo>
                  <a:pt x="843" y="605"/>
                  <a:pt x="843" y="605"/>
                  <a:pt x="843" y="605"/>
                </a:cubicBezTo>
                <a:cubicBezTo>
                  <a:pt x="833" y="600"/>
                  <a:pt x="833" y="600"/>
                  <a:pt x="833" y="600"/>
                </a:cubicBezTo>
                <a:cubicBezTo>
                  <a:pt x="824" y="594"/>
                  <a:pt x="824" y="594"/>
                  <a:pt x="824" y="594"/>
                </a:cubicBezTo>
                <a:cubicBezTo>
                  <a:pt x="800" y="579"/>
                  <a:pt x="777" y="561"/>
                  <a:pt x="756" y="541"/>
                </a:cubicBezTo>
                <a:cubicBezTo>
                  <a:pt x="714" y="501"/>
                  <a:pt x="678" y="456"/>
                  <a:pt x="649" y="407"/>
                </a:cubicBezTo>
                <a:cubicBezTo>
                  <a:pt x="634" y="382"/>
                  <a:pt x="621" y="356"/>
                  <a:pt x="610" y="330"/>
                </a:cubicBezTo>
                <a:cubicBezTo>
                  <a:pt x="600" y="303"/>
                  <a:pt x="591" y="275"/>
                  <a:pt x="587" y="246"/>
                </a:cubicBezTo>
                <a:cubicBezTo>
                  <a:pt x="585" y="232"/>
                  <a:pt x="584" y="217"/>
                  <a:pt x="587" y="202"/>
                </a:cubicBezTo>
                <a:cubicBezTo>
                  <a:pt x="588" y="194"/>
                  <a:pt x="590" y="187"/>
                  <a:pt x="594" y="180"/>
                </a:cubicBezTo>
                <a:cubicBezTo>
                  <a:pt x="598" y="173"/>
                  <a:pt x="603" y="166"/>
                  <a:pt x="610" y="162"/>
                </a:cubicBezTo>
                <a:cubicBezTo>
                  <a:pt x="616" y="157"/>
                  <a:pt x="624" y="154"/>
                  <a:pt x="632" y="153"/>
                </a:cubicBezTo>
                <a:cubicBezTo>
                  <a:pt x="635" y="152"/>
                  <a:pt x="639" y="151"/>
                  <a:pt x="642" y="151"/>
                </a:cubicBezTo>
                <a:cubicBezTo>
                  <a:pt x="647" y="149"/>
                  <a:pt x="647" y="149"/>
                  <a:pt x="647" y="149"/>
                </a:cubicBezTo>
                <a:cubicBezTo>
                  <a:pt x="652" y="148"/>
                  <a:pt x="652" y="148"/>
                  <a:pt x="652" y="148"/>
                </a:cubicBezTo>
                <a:cubicBezTo>
                  <a:pt x="656" y="146"/>
                  <a:pt x="656" y="146"/>
                  <a:pt x="656" y="146"/>
                </a:cubicBezTo>
                <a:cubicBezTo>
                  <a:pt x="657" y="146"/>
                  <a:pt x="659" y="145"/>
                  <a:pt x="660" y="144"/>
                </a:cubicBezTo>
                <a:cubicBezTo>
                  <a:pt x="662" y="143"/>
                  <a:pt x="664" y="141"/>
                  <a:pt x="664" y="140"/>
                </a:cubicBezTo>
                <a:cubicBezTo>
                  <a:pt x="664" y="139"/>
                  <a:pt x="664" y="137"/>
                  <a:pt x="663" y="135"/>
                </a:cubicBezTo>
                <a:cubicBezTo>
                  <a:pt x="661" y="132"/>
                  <a:pt x="659" y="130"/>
                  <a:pt x="657" y="128"/>
                </a:cubicBezTo>
                <a:cubicBezTo>
                  <a:pt x="648" y="119"/>
                  <a:pt x="635" y="112"/>
                  <a:pt x="623" y="106"/>
                </a:cubicBezTo>
                <a:cubicBezTo>
                  <a:pt x="610" y="100"/>
                  <a:pt x="597" y="94"/>
                  <a:pt x="584" y="89"/>
                </a:cubicBezTo>
                <a:cubicBezTo>
                  <a:pt x="558" y="79"/>
                  <a:pt x="531" y="70"/>
                  <a:pt x="504" y="62"/>
                </a:cubicBezTo>
                <a:cubicBezTo>
                  <a:pt x="450" y="47"/>
                  <a:pt x="394" y="35"/>
                  <a:pt x="339" y="25"/>
                </a:cubicBezTo>
                <a:cubicBezTo>
                  <a:pt x="227" y="7"/>
                  <a:pt x="113" y="0"/>
                  <a:pt x="0" y="11"/>
                </a:cubicBezTo>
                <a:lnTo>
                  <a:pt x="0" y="10"/>
                </a:lnTo>
                <a:close/>
              </a:path>
            </a:pathLst>
          </a:custGeom>
          <a:solidFill>
            <a:schemeClr val="bg1">
              <a:lumMod val="85000"/>
            </a:schemeClr>
          </a:solidFill>
          <a:ln w="9525">
            <a:noFill/>
            <a:round/>
          </a:ln>
        </p:spPr>
        <p:txBody>
          <a:bodyPr vert="horz" wrap="square" lIns="91440" tIns="45720" rIns="91440" bIns="45720" numCol="1" anchor="t" anchorCtr="0" compatLnSpc="1"/>
          <a:lstStyle/>
          <a:p>
            <a:endParaRPr lang="zh-CN" altLang="en-US"/>
          </a:p>
        </p:txBody>
      </p:sp>
      <p:sp>
        <p:nvSpPr>
          <p:cNvPr id="11" name="文本框 10"/>
          <p:cNvSpPr txBox="1"/>
          <p:nvPr/>
        </p:nvSpPr>
        <p:spPr>
          <a:xfrm>
            <a:off x="5112090" y="1475500"/>
            <a:ext cx="6141496" cy="144655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400" dirty="0">
                <a:solidFill>
                  <a:srgbClr val="41719C"/>
                </a:solidFill>
                <a:latin typeface="微软雅黑" panose="020B0503020204020204" charset="-122"/>
                <a:ea typeface="微软雅黑" panose="020B0503020204020204" charset="-122"/>
                <a:cs typeface="+mn-ea"/>
                <a:sym typeface="+mn-lt"/>
              </a:rPr>
              <a:t>Guided Capstone Project Report</a:t>
            </a:r>
            <a:endParaRPr kumimoji="0" lang="zh-CN" altLang="en-US" sz="4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5312168" y="3615850"/>
            <a:ext cx="6041457" cy="336695"/>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ea"/>
                <a:sym typeface="+mn-lt"/>
              </a:rPr>
              <a:t>Big Mountain Resort Pricing Strategy Recommendation</a:t>
            </a:r>
          </a:p>
        </p:txBody>
      </p:sp>
      <p:sp>
        <p:nvSpPr>
          <p:cNvPr id="14" name="圆角矩形 13"/>
          <p:cNvSpPr/>
          <p:nvPr/>
        </p:nvSpPr>
        <p:spPr>
          <a:xfrm>
            <a:off x="5339692" y="4448568"/>
            <a:ext cx="2168792" cy="397891"/>
          </a:xfrm>
          <a:prstGeom prst="roundRect">
            <a:avLst>
              <a:gd name="adj" fmla="val 50000"/>
            </a:avLst>
          </a:prstGeom>
          <a:solidFill>
            <a:srgbClr val="41719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1719C"/>
              </a:solidFill>
              <a:effectLst/>
              <a:uLnTx/>
              <a:uFillTx/>
              <a:latin typeface="微软雅黑" panose="020B0503020204020204" charset="-122"/>
              <a:ea typeface="微软雅黑" panose="020B0503020204020204" charset="-122"/>
              <a:cs typeface="+mn-ea"/>
              <a:sym typeface="+mn-lt"/>
            </a:endParaRPr>
          </a:p>
        </p:txBody>
      </p:sp>
      <p:sp>
        <p:nvSpPr>
          <p:cNvPr id="15" name="矩形 14"/>
          <p:cNvSpPr/>
          <p:nvPr/>
        </p:nvSpPr>
        <p:spPr>
          <a:xfrm>
            <a:off x="5731712" y="4483563"/>
            <a:ext cx="132690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rPr>
              <a:t>Qian Wang</a:t>
            </a:r>
            <a:endParaRPr kumimoji="0" lang="zh-CN" altLang="en-US" sz="1600" b="1"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47652" y="0"/>
            <a:ext cx="3644348" cy="68580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aphicFrame>
        <p:nvGraphicFramePr>
          <p:cNvPr id="6" name="图表 5"/>
          <p:cNvGraphicFramePr/>
          <p:nvPr/>
        </p:nvGraphicFramePr>
        <p:xfrm>
          <a:off x="192506" y="1892968"/>
          <a:ext cx="7603957" cy="4251158"/>
        </p:xfrm>
        <a:graphic>
          <a:graphicData uri="http://schemas.openxmlformats.org/drawingml/2006/chart">
            <c:chart xmlns:c="http://schemas.openxmlformats.org/drawingml/2006/chart" xmlns:r="http://schemas.openxmlformats.org/officeDocument/2006/relationships" r:id="rId2"/>
          </a:graphicData>
        </a:graphic>
      </p:graphicFrame>
      <p:sp>
        <p:nvSpPr>
          <p:cNvPr id="7" name="1"/>
          <p:cNvSpPr txBox="1">
            <a:spLocks noChangeArrowheads="1"/>
          </p:cNvSpPr>
          <p:nvPr/>
        </p:nvSpPr>
        <p:spPr bwMode="auto">
          <a:xfrm>
            <a:off x="9151631" y="2217269"/>
            <a:ext cx="1264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$95.87</a:t>
            </a:r>
          </a:p>
        </p:txBody>
      </p:sp>
      <p:sp>
        <p:nvSpPr>
          <p:cNvPr id="8" name="1"/>
          <p:cNvSpPr txBox="1">
            <a:spLocks noChangeArrowheads="1"/>
          </p:cNvSpPr>
          <p:nvPr/>
        </p:nvSpPr>
        <p:spPr bwMode="auto">
          <a:xfrm>
            <a:off x="9151631" y="2686441"/>
            <a:ext cx="2510281"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The modelled price for Big Mountain Resort.</a:t>
            </a:r>
          </a:p>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The mean absolute error is $10.39</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9" name="1"/>
          <p:cNvSpPr txBox="1">
            <a:spLocks noChangeArrowheads="1"/>
          </p:cNvSpPr>
          <p:nvPr/>
        </p:nvSpPr>
        <p:spPr bwMode="auto">
          <a:xfrm>
            <a:off x="9151631" y="3904225"/>
            <a:ext cx="1264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$81.00</a:t>
            </a:r>
          </a:p>
        </p:txBody>
      </p:sp>
      <p:sp>
        <p:nvSpPr>
          <p:cNvPr id="10" name="1"/>
          <p:cNvSpPr txBox="1">
            <a:spLocks noChangeArrowheads="1"/>
          </p:cNvSpPr>
          <p:nvPr/>
        </p:nvSpPr>
        <p:spPr bwMode="auto">
          <a:xfrm>
            <a:off x="9151631" y="4373397"/>
            <a:ext cx="2510281" cy="24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The current ticket price per adult.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nvGrpSpPr>
          <p:cNvPr id="14" name="组合 13"/>
          <p:cNvGrpSpPr/>
          <p:nvPr/>
        </p:nvGrpSpPr>
        <p:grpSpPr>
          <a:xfrm>
            <a:off x="630321" y="470699"/>
            <a:ext cx="588433" cy="454394"/>
            <a:chOff x="1562100" y="1123281"/>
            <a:chExt cx="664344" cy="513013"/>
          </a:xfrm>
        </p:grpSpPr>
        <p:sp>
          <p:nvSpPr>
            <p:cNvPr id="15" name="平行四边形 14"/>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平行四边形 15"/>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矩形 16"/>
          <p:cNvSpPr/>
          <p:nvPr/>
        </p:nvSpPr>
        <p:spPr>
          <a:xfrm>
            <a:off x="1198608" y="483707"/>
            <a:ext cx="212141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Model</a:t>
            </a:r>
            <a:r>
              <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 </a:t>
            </a: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Result</a:t>
            </a:r>
            <a:endPar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1311568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16033" y="1181455"/>
            <a:ext cx="4941804" cy="5033607"/>
          </a:xfrm>
          <a:prstGeom prst="roundRect">
            <a:avLst>
              <a:gd name="adj" fmla="val 6858"/>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rtl="0" eaLnBrk="1" fontAlgn="auto" latinLnBrk="0" hangingPunct="1">
              <a:lnSpc>
                <a:spcPct val="100000"/>
              </a:lnSpc>
              <a:spcBef>
                <a:spcPts val="0"/>
              </a:spcBef>
              <a:spcAft>
                <a:spcPts val="0"/>
              </a:spcAft>
              <a:buClrTx/>
              <a:buSzTx/>
              <a:buFontTx/>
              <a:buAutoNum type="arabicPeriod"/>
              <a:tabLst/>
              <a:defRPr/>
            </a:pPr>
            <a:r>
              <a:rPr kumimoji="0" lang="en-US" altLang="zh-CN"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The model is based on treating all the stats equally.</a:t>
            </a:r>
          </a:p>
          <a:p>
            <a:pPr marR="0" lvl="0" defTabSz="914400" rtl="0" eaLnBrk="1" fontAlgn="auto" latinLnBrk="0" hangingPunct="1">
              <a:lnSpc>
                <a:spcPct val="100000"/>
              </a:lnSpc>
              <a:spcBef>
                <a:spcPts val="0"/>
              </a:spcBef>
              <a:spcAft>
                <a:spcPts val="0"/>
              </a:spcAft>
              <a:buClrTx/>
              <a:buSzTx/>
              <a:tabLst/>
              <a:defRPr/>
            </a:pPr>
            <a:endParaRPr kumimoji="0" lang="en-US" altLang="zh-CN"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等线" panose="02010600030101010101" charset="-122"/>
                <a:ea typeface="等线" panose="02010600030101010101" charset="-122"/>
              </a:rPr>
              <a:t>2. We use this model to predict the price associated with a few changes in the feature of the resort and the revenue increasing it brings, supposing there are 350000 visitors in this season.</a:t>
            </a:r>
          </a:p>
          <a:p>
            <a:pPr marL="0" marR="0" lvl="0" indent="0" defTabSz="914400" rtl="0" eaLnBrk="1" fontAlgn="auto" latinLnBrk="0" hangingPunct="1">
              <a:lnSpc>
                <a:spcPct val="100000"/>
              </a:lnSpc>
              <a:spcBef>
                <a:spcPts val="0"/>
              </a:spcBef>
              <a:spcAft>
                <a:spcPts val="0"/>
              </a:spcAft>
              <a:buClrTx/>
              <a:buSzTx/>
              <a:buFontTx/>
              <a:buNone/>
              <a:tabLst/>
              <a:defRPr/>
            </a:pPr>
            <a:endParaRPr lang="en-US" altLang="zh-CN" dirty="0">
              <a:solidFill>
                <a:prstClr val="white"/>
              </a:solidFill>
              <a:latin typeface="等线" panose="02010600030101010101" charset="-122"/>
              <a:ea typeface="等线" panose="02010600030101010101" charset="-122"/>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等线" panose="02010600030101010101" charset="-122"/>
                <a:ea typeface="等线" panose="02010600030101010101" charset="-122"/>
              </a:rPr>
              <a:t>3. Even though we have the recommendation of changes, the model is still open to test other scenarios.</a:t>
            </a:r>
          </a:p>
        </p:txBody>
      </p:sp>
      <p:grpSp>
        <p:nvGrpSpPr>
          <p:cNvPr id="11" name="组合 10"/>
          <p:cNvGrpSpPr/>
          <p:nvPr/>
        </p:nvGrpSpPr>
        <p:grpSpPr>
          <a:xfrm>
            <a:off x="630321" y="470699"/>
            <a:ext cx="588433" cy="454394"/>
            <a:chOff x="1562100" y="1123281"/>
            <a:chExt cx="664344" cy="513013"/>
          </a:xfrm>
        </p:grpSpPr>
        <p:sp>
          <p:nvSpPr>
            <p:cNvPr id="12" name="平行四边形 11"/>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平行四边形 12"/>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4" name="矩形 13"/>
          <p:cNvSpPr/>
          <p:nvPr/>
        </p:nvSpPr>
        <p:spPr>
          <a:xfrm>
            <a:off x="1198608" y="483707"/>
            <a:ext cx="395550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Summary and Conclusion</a:t>
            </a:r>
            <a:endPar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sp>
        <p:nvSpPr>
          <p:cNvPr id="15" name="圆角矩形 2">
            <a:extLst>
              <a:ext uri="{FF2B5EF4-FFF2-40B4-BE49-F238E27FC236}">
                <a16:creationId xmlns:a16="http://schemas.microsoft.com/office/drawing/2014/main" id="{F5E619D9-F223-407F-ACCD-2FC32DA0C6C4}"/>
              </a:ext>
            </a:extLst>
          </p:cNvPr>
          <p:cNvSpPr/>
          <p:nvPr/>
        </p:nvSpPr>
        <p:spPr>
          <a:xfrm>
            <a:off x="6854909" y="2067281"/>
            <a:ext cx="4546516" cy="3662008"/>
          </a:xfrm>
          <a:prstGeom prst="roundRect">
            <a:avLst>
              <a:gd name="adj" fmla="val 685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lvl="0" defTabSz="914400" rtl="0" eaLnBrk="1" fontAlgn="auto" latinLnBrk="0" hangingPunct="1">
              <a:lnSpc>
                <a:spcPct val="100000"/>
              </a:lnSpc>
              <a:spcBef>
                <a:spcPts val="0"/>
              </a:spcBef>
              <a:spcAft>
                <a:spcPts val="0"/>
              </a:spcAft>
              <a:buClrTx/>
              <a:buSzTx/>
              <a:tabLst/>
              <a:defRPr/>
            </a:pPr>
            <a:r>
              <a:rPr lang="en-US" altLang="zh-CN" dirty="0">
                <a:solidFill>
                  <a:srgbClr val="41719C"/>
                </a:solidFill>
                <a:latin typeface="等线" panose="02010600030101010101" charset="-122"/>
                <a:ea typeface="等线" panose="02010600030101010101" charset="-122"/>
              </a:rPr>
              <a:t>M</a:t>
            </a:r>
            <a:r>
              <a:rPr kumimoji="0" lang="en-US" altLang="zh-CN" sz="1800" b="0" i="0" u="none" strike="noStrike" kern="1200" cap="none" spc="0" normalizeH="0" baseline="0" noProof="0" dirty="0">
                <a:ln>
                  <a:noFill/>
                </a:ln>
                <a:solidFill>
                  <a:srgbClr val="41719C"/>
                </a:solidFill>
                <a:effectLst/>
                <a:uLnTx/>
                <a:uFillTx/>
                <a:latin typeface="等线" panose="02010600030101010101" charset="-122"/>
                <a:ea typeface="等线" panose="02010600030101010101" charset="-122"/>
                <a:cs typeface="+mn-cs"/>
              </a:rPr>
              <a:t>ore data might  be needed to make more accurate prediction</a:t>
            </a:r>
          </a:p>
          <a:p>
            <a:pPr marR="0" lvl="0" defTabSz="914400" rtl="0" eaLnBrk="1" fontAlgn="auto" latinLnBrk="0" hangingPunct="1">
              <a:lnSpc>
                <a:spcPct val="100000"/>
              </a:lnSpc>
              <a:spcBef>
                <a:spcPts val="0"/>
              </a:spcBef>
              <a:spcAft>
                <a:spcPts val="0"/>
              </a:spcAft>
              <a:buClrTx/>
              <a:buSzTx/>
              <a:tabLst/>
              <a:defRPr/>
            </a:pPr>
            <a:endParaRPr kumimoji="0" lang="en-US" altLang="zh-CN" sz="1800" b="0" i="0" u="none" strike="noStrike" kern="1200" cap="none" spc="0" normalizeH="0" baseline="0" noProof="0" dirty="0">
              <a:ln>
                <a:noFill/>
              </a:ln>
              <a:solidFill>
                <a:srgbClr val="41719C"/>
              </a:solidFill>
              <a:effectLst/>
              <a:uLnTx/>
              <a:uFillTx/>
              <a:latin typeface="等线" panose="02010600030101010101" charset="-122"/>
              <a:ea typeface="等线" panose="02010600030101010101" charset="-122"/>
              <a:cs typeface="+mn-cs"/>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US" altLang="zh-CN" dirty="0">
                <a:solidFill>
                  <a:srgbClr val="41719C"/>
                </a:solidFill>
                <a:latin typeface="等线" panose="02010600030101010101" charset="-122"/>
                <a:ea typeface="等线" panose="02010600030101010101" charset="-122"/>
              </a:rPr>
              <a:t>Visitors of each resorts in the US</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lang="en-US" altLang="zh-CN" dirty="0">
              <a:solidFill>
                <a:srgbClr val="41719C"/>
              </a:solidFill>
              <a:latin typeface="等线" panose="02010600030101010101" charset="-122"/>
              <a:ea typeface="等线" panose="02010600030101010101" charset="-122"/>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US" altLang="zh-CN" sz="1800" b="0" i="0" u="none" strike="noStrike" kern="1200" cap="none" spc="0" normalizeH="0" baseline="0" noProof="0" dirty="0">
                <a:ln>
                  <a:noFill/>
                </a:ln>
                <a:solidFill>
                  <a:srgbClr val="41719C"/>
                </a:solidFill>
                <a:effectLst/>
                <a:uLnTx/>
                <a:uFillTx/>
                <a:latin typeface="等线" panose="02010600030101010101" charset="-122"/>
                <a:ea typeface="等线" panose="02010600030101010101" charset="-122"/>
                <a:cs typeface="+mn-cs"/>
              </a:rPr>
              <a:t>Current operating cost on the chair lift</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US" altLang="zh-CN" sz="1800" b="0" i="0" u="none" strike="noStrike" kern="1200" cap="none" spc="0" normalizeH="0" baseline="0" noProof="0" dirty="0">
              <a:ln>
                <a:noFill/>
              </a:ln>
              <a:solidFill>
                <a:srgbClr val="41719C"/>
              </a:solidFill>
              <a:effectLst/>
              <a:uLnTx/>
              <a:uFillTx/>
              <a:latin typeface="等线" panose="02010600030101010101" charset="-122"/>
              <a:ea typeface="等线" panose="02010600030101010101" charset="-122"/>
              <a:cs typeface="+mn-cs"/>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US" altLang="zh-CN" dirty="0">
                <a:solidFill>
                  <a:srgbClr val="41719C"/>
                </a:solidFill>
                <a:latin typeface="等线" panose="02010600030101010101" charset="-122"/>
                <a:ea typeface="等线" panose="02010600030101010101" charset="-122"/>
              </a:rPr>
              <a:t>Current operating cost on the snow making machine</a:t>
            </a:r>
            <a:endParaRPr kumimoji="0" lang="en-US" altLang="zh-CN" sz="1800" b="0" i="0" u="none" strike="noStrike" kern="1200" cap="none" spc="0" normalizeH="0" baseline="0" noProof="0" dirty="0">
              <a:ln>
                <a:noFill/>
              </a:ln>
              <a:solidFill>
                <a:srgbClr val="41719C"/>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064000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bwMode="auto">
          <a:xfrm>
            <a:off x="0" y="0"/>
            <a:ext cx="2858124" cy="4909334"/>
          </a:xfrm>
          <a:custGeom>
            <a:avLst/>
            <a:gdLst>
              <a:gd name="connsiteX0" fmla="*/ 0 w 2858124"/>
              <a:gd name="connsiteY0" fmla="*/ 0 h 4909334"/>
              <a:gd name="connsiteX1" fmla="*/ 2534630 w 2858124"/>
              <a:gd name="connsiteY1" fmla="*/ 0 h 4909334"/>
              <a:gd name="connsiteX2" fmla="*/ 2601835 w 2858124"/>
              <a:gd name="connsiteY2" fmla="*/ 98179 h 4909334"/>
              <a:gd name="connsiteX3" fmla="*/ 2858121 w 2858124"/>
              <a:gd name="connsiteY3" fmla="*/ 917208 h 4909334"/>
              <a:gd name="connsiteX4" fmla="*/ 1780633 w 2858124"/>
              <a:gd name="connsiteY4" fmla="*/ 2404688 h 4909334"/>
              <a:gd name="connsiteX5" fmla="*/ 791187 w 2858124"/>
              <a:gd name="connsiteY5" fmla="*/ 4644397 h 4909334"/>
              <a:gd name="connsiteX6" fmla="*/ 101745 w 2858124"/>
              <a:gd name="connsiteY6" fmla="*/ 4891985 h 4909334"/>
              <a:gd name="connsiteX7" fmla="*/ 0 w 2858124"/>
              <a:gd name="connsiteY7" fmla="*/ 4909334 h 490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8124" h="4909334">
                <a:moveTo>
                  <a:pt x="0" y="0"/>
                </a:moveTo>
                <a:lnTo>
                  <a:pt x="2534630" y="0"/>
                </a:lnTo>
                <a:lnTo>
                  <a:pt x="2601835" y="98179"/>
                </a:lnTo>
                <a:cubicBezTo>
                  <a:pt x="2779238" y="384401"/>
                  <a:pt x="2857266" y="681881"/>
                  <a:pt x="2858121" y="917208"/>
                </a:cubicBezTo>
                <a:cubicBezTo>
                  <a:pt x="2860402" y="1544748"/>
                  <a:pt x="1667501" y="1701633"/>
                  <a:pt x="1780633" y="2404688"/>
                </a:cubicBezTo>
                <a:cubicBezTo>
                  <a:pt x="1893308" y="3107744"/>
                  <a:pt x="2051145" y="3885729"/>
                  <a:pt x="791187" y="4644397"/>
                </a:cubicBezTo>
                <a:cubicBezTo>
                  <a:pt x="614276" y="4750865"/>
                  <a:pt x="370141" y="4838468"/>
                  <a:pt x="101745" y="4891985"/>
                </a:cubicBezTo>
                <a:lnTo>
                  <a:pt x="0" y="4909334"/>
                </a:lnTo>
                <a:close/>
              </a:path>
            </a:pathLst>
          </a:custGeom>
          <a:solidFill>
            <a:srgbClr val="417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7" name="任意多边形 16"/>
          <p:cNvSpPr/>
          <p:nvPr/>
        </p:nvSpPr>
        <p:spPr>
          <a:xfrm>
            <a:off x="760305" y="1574298"/>
            <a:ext cx="3160230" cy="2385656"/>
          </a:xfrm>
          <a:custGeom>
            <a:avLst/>
            <a:gdLst>
              <a:gd name="connsiteX0" fmla="*/ 0 w 3580598"/>
              <a:gd name="connsiteY0" fmla="*/ 1799924 h 3542097"/>
              <a:gd name="connsiteX1" fmla="*/ 1848051 w 3580598"/>
              <a:gd name="connsiteY1" fmla="*/ 0 h 3542097"/>
              <a:gd name="connsiteX2" fmla="*/ 3580598 w 3580598"/>
              <a:gd name="connsiteY2" fmla="*/ 1809549 h 3542097"/>
              <a:gd name="connsiteX3" fmla="*/ 847023 w 3580598"/>
              <a:gd name="connsiteY3" fmla="*/ 3542097 h 3542097"/>
              <a:gd name="connsiteX4" fmla="*/ 0 w 3580598"/>
              <a:gd name="connsiteY4" fmla="*/ 1799924 h 3542097"/>
              <a:gd name="connsiteX0-1" fmla="*/ 0 w 3595230"/>
              <a:gd name="connsiteY0-2" fmla="*/ 1799925 h 3542098"/>
              <a:gd name="connsiteX1-3" fmla="*/ 1848051 w 3595230"/>
              <a:gd name="connsiteY1-4" fmla="*/ 1 h 3542098"/>
              <a:gd name="connsiteX2-5" fmla="*/ 3580598 w 3595230"/>
              <a:gd name="connsiteY2-6" fmla="*/ 1809550 h 3542098"/>
              <a:gd name="connsiteX3-7" fmla="*/ 847023 w 3595230"/>
              <a:gd name="connsiteY3-8" fmla="*/ 3542098 h 3542098"/>
              <a:gd name="connsiteX4-9" fmla="*/ 0 w 3595230"/>
              <a:gd name="connsiteY4-10" fmla="*/ 1799925 h 3542098"/>
              <a:gd name="connsiteX0-11" fmla="*/ 0 w 3596934"/>
              <a:gd name="connsiteY0-12" fmla="*/ 1801172 h 3543345"/>
              <a:gd name="connsiteX1-13" fmla="*/ 1848051 w 3596934"/>
              <a:gd name="connsiteY1-14" fmla="*/ 1248 h 3543345"/>
              <a:gd name="connsiteX2-15" fmla="*/ 3580598 w 3596934"/>
              <a:gd name="connsiteY2-16" fmla="*/ 1810797 h 3543345"/>
              <a:gd name="connsiteX3-17" fmla="*/ 847023 w 3596934"/>
              <a:gd name="connsiteY3-18" fmla="*/ 3543345 h 3543345"/>
              <a:gd name="connsiteX4-19" fmla="*/ 0 w 3596934"/>
              <a:gd name="connsiteY4-20" fmla="*/ 1801172 h 3543345"/>
              <a:gd name="connsiteX0-21" fmla="*/ 0 w 3597306"/>
              <a:gd name="connsiteY0-22" fmla="*/ 1666564 h 3408737"/>
              <a:gd name="connsiteX1-23" fmla="*/ 1876927 w 3597306"/>
              <a:gd name="connsiteY1-24" fmla="*/ 1393 h 3408737"/>
              <a:gd name="connsiteX2-25" fmla="*/ 3580598 w 3597306"/>
              <a:gd name="connsiteY2-26" fmla="*/ 1676189 h 3408737"/>
              <a:gd name="connsiteX3-27" fmla="*/ 847023 w 3597306"/>
              <a:gd name="connsiteY3-28" fmla="*/ 3408737 h 3408737"/>
              <a:gd name="connsiteX4-29" fmla="*/ 0 w 3597306"/>
              <a:gd name="connsiteY4-30" fmla="*/ 1666564 h 3408737"/>
              <a:gd name="connsiteX0-31" fmla="*/ 37026 w 3634332"/>
              <a:gd name="connsiteY0-32" fmla="*/ 1666564 h 3408737"/>
              <a:gd name="connsiteX1-33" fmla="*/ 1913953 w 3634332"/>
              <a:gd name="connsiteY1-34" fmla="*/ 1393 h 3408737"/>
              <a:gd name="connsiteX2-35" fmla="*/ 3617624 w 3634332"/>
              <a:gd name="connsiteY2-36" fmla="*/ 1676189 h 3408737"/>
              <a:gd name="connsiteX3-37" fmla="*/ 884049 w 3634332"/>
              <a:gd name="connsiteY3-38" fmla="*/ 3408737 h 3408737"/>
              <a:gd name="connsiteX4-39" fmla="*/ 37026 w 3634332"/>
              <a:gd name="connsiteY4-40" fmla="*/ 1666564 h 3408737"/>
              <a:gd name="connsiteX0-41" fmla="*/ 28 w 3597334"/>
              <a:gd name="connsiteY0-42" fmla="*/ 1666564 h 3408737"/>
              <a:gd name="connsiteX1-43" fmla="*/ 1876955 w 3597334"/>
              <a:gd name="connsiteY1-44" fmla="*/ 1393 h 3408737"/>
              <a:gd name="connsiteX2-45" fmla="*/ 3580626 w 3597334"/>
              <a:gd name="connsiteY2-46" fmla="*/ 1676189 h 3408737"/>
              <a:gd name="connsiteX3-47" fmla="*/ 847051 w 3597334"/>
              <a:gd name="connsiteY3-48" fmla="*/ 3408737 h 3408737"/>
              <a:gd name="connsiteX4-49" fmla="*/ 28 w 3597334"/>
              <a:gd name="connsiteY4-50" fmla="*/ 1666564 h 3408737"/>
              <a:gd name="connsiteX0-51" fmla="*/ 68205 w 3665511"/>
              <a:gd name="connsiteY0-52" fmla="*/ 1666564 h 3523984"/>
              <a:gd name="connsiteX1-53" fmla="*/ 1945132 w 3665511"/>
              <a:gd name="connsiteY1-54" fmla="*/ 1393 h 3523984"/>
              <a:gd name="connsiteX2-55" fmla="*/ 3648803 w 3665511"/>
              <a:gd name="connsiteY2-56" fmla="*/ 1676189 h 3523984"/>
              <a:gd name="connsiteX3-57" fmla="*/ 915228 w 3665511"/>
              <a:gd name="connsiteY3-58" fmla="*/ 3408737 h 3523984"/>
              <a:gd name="connsiteX4-59" fmla="*/ 68205 w 3665511"/>
              <a:gd name="connsiteY4-60" fmla="*/ 1666564 h 3523984"/>
              <a:gd name="connsiteX0-61" fmla="*/ 34307 w 3631613"/>
              <a:gd name="connsiteY0-62" fmla="*/ 1666564 h 3432608"/>
              <a:gd name="connsiteX1-63" fmla="*/ 1911234 w 3631613"/>
              <a:gd name="connsiteY1-64" fmla="*/ 1393 h 3432608"/>
              <a:gd name="connsiteX2-65" fmla="*/ 3614905 w 3631613"/>
              <a:gd name="connsiteY2-66" fmla="*/ 1676189 h 3432608"/>
              <a:gd name="connsiteX3-67" fmla="*/ 881330 w 3631613"/>
              <a:gd name="connsiteY3-68" fmla="*/ 3408737 h 3432608"/>
              <a:gd name="connsiteX4-69" fmla="*/ 34307 w 3631613"/>
              <a:gd name="connsiteY4-70" fmla="*/ 1666564 h 3432608"/>
              <a:gd name="connsiteX0-71" fmla="*/ 34307 w 3860396"/>
              <a:gd name="connsiteY0-72" fmla="*/ 1666549 h 3432593"/>
              <a:gd name="connsiteX1-73" fmla="*/ 1911234 w 3860396"/>
              <a:gd name="connsiteY1-74" fmla="*/ 1378 h 3432593"/>
              <a:gd name="connsiteX2-75" fmla="*/ 3614905 w 3860396"/>
              <a:gd name="connsiteY2-76" fmla="*/ 1676174 h 3432593"/>
              <a:gd name="connsiteX3-77" fmla="*/ 881330 w 3860396"/>
              <a:gd name="connsiteY3-78" fmla="*/ 3408722 h 3432593"/>
              <a:gd name="connsiteX4-79" fmla="*/ 34307 w 3860396"/>
              <a:gd name="connsiteY4-80" fmla="*/ 1666549 h 3432593"/>
              <a:gd name="connsiteX0-81" fmla="*/ 34307 w 3620707"/>
              <a:gd name="connsiteY0-82" fmla="*/ 1667067 h 3439181"/>
              <a:gd name="connsiteX1-83" fmla="*/ 1911234 w 3620707"/>
              <a:gd name="connsiteY1-84" fmla="*/ 1896 h 3439181"/>
              <a:gd name="connsiteX2-85" fmla="*/ 3614905 w 3620707"/>
              <a:gd name="connsiteY2-86" fmla="*/ 1676692 h 3439181"/>
              <a:gd name="connsiteX3-87" fmla="*/ 881330 w 3620707"/>
              <a:gd name="connsiteY3-88" fmla="*/ 3409240 h 3439181"/>
              <a:gd name="connsiteX4-89" fmla="*/ 34307 w 3620707"/>
              <a:gd name="connsiteY4-90" fmla="*/ 1667067 h 3439181"/>
              <a:gd name="connsiteX0-91" fmla="*/ 29300 w 3842862"/>
              <a:gd name="connsiteY0-92" fmla="*/ 1779302 h 3407833"/>
              <a:gd name="connsiteX1-93" fmla="*/ 2133923 w 3842862"/>
              <a:gd name="connsiteY1-94" fmla="*/ 282 h 3407833"/>
              <a:gd name="connsiteX2-95" fmla="*/ 3837594 w 3842862"/>
              <a:gd name="connsiteY2-96" fmla="*/ 1675078 h 3407833"/>
              <a:gd name="connsiteX3-97" fmla="*/ 1104019 w 3842862"/>
              <a:gd name="connsiteY3-98" fmla="*/ 3407626 h 3407833"/>
              <a:gd name="connsiteX4-99" fmla="*/ 29300 w 3842862"/>
              <a:gd name="connsiteY4-100" fmla="*/ 1779302 h 3407833"/>
              <a:gd name="connsiteX0-101" fmla="*/ 29300 w 3843043"/>
              <a:gd name="connsiteY0-102" fmla="*/ 1282957 h 2911488"/>
              <a:gd name="connsiteX1-103" fmla="*/ 2175322 w 3843043"/>
              <a:gd name="connsiteY1-104" fmla="*/ 728 h 2911488"/>
              <a:gd name="connsiteX2-105" fmla="*/ 3837594 w 3843043"/>
              <a:gd name="connsiteY2-106" fmla="*/ 1178733 h 2911488"/>
              <a:gd name="connsiteX3-107" fmla="*/ 1104019 w 3843043"/>
              <a:gd name="connsiteY3-108" fmla="*/ 2911281 h 2911488"/>
              <a:gd name="connsiteX4-109" fmla="*/ 29300 w 3843043"/>
              <a:gd name="connsiteY4-110" fmla="*/ 1282957 h 2911488"/>
              <a:gd name="connsiteX0-111" fmla="*/ 28665 w 3863122"/>
              <a:gd name="connsiteY0-112" fmla="*/ 892753 h 2916269"/>
              <a:gd name="connsiteX1-113" fmla="*/ 2195386 w 3863122"/>
              <a:gd name="connsiteY1-114" fmla="*/ 3817 h 2916269"/>
              <a:gd name="connsiteX2-115" fmla="*/ 3857658 w 3863122"/>
              <a:gd name="connsiteY2-116" fmla="*/ 1181822 h 2916269"/>
              <a:gd name="connsiteX3-117" fmla="*/ 1124083 w 3863122"/>
              <a:gd name="connsiteY3-118" fmla="*/ 2914370 h 2916269"/>
              <a:gd name="connsiteX4-119" fmla="*/ 28665 w 3863122"/>
              <a:gd name="connsiteY4-120" fmla="*/ 892753 h 29162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3122" h="2916269">
                <a:moveTo>
                  <a:pt x="28665" y="892753"/>
                </a:moveTo>
                <a:cubicBezTo>
                  <a:pt x="22249" y="369781"/>
                  <a:pt x="1557221" y="-44361"/>
                  <a:pt x="2195386" y="3817"/>
                </a:cubicBezTo>
                <a:cubicBezTo>
                  <a:pt x="2833551" y="51995"/>
                  <a:pt x="3950702" y="277047"/>
                  <a:pt x="3857658" y="1181822"/>
                </a:cubicBezTo>
                <a:cubicBezTo>
                  <a:pt x="3764614" y="2086597"/>
                  <a:pt x="1762248" y="2962548"/>
                  <a:pt x="1124083" y="2914370"/>
                </a:cubicBezTo>
                <a:cubicBezTo>
                  <a:pt x="485918" y="2866192"/>
                  <a:pt x="-142986" y="1460644"/>
                  <a:pt x="28665" y="892753"/>
                </a:cubicBezTo>
                <a:close/>
              </a:path>
            </a:pathLst>
          </a:custGeom>
          <a:solidFill>
            <a:srgbClr val="CEB6A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5"/>
          <p:cNvSpPr/>
          <p:nvPr/>
        </p:nvSpPr>
        <p:spPr bwMode="auto">
          <a:xfrm>
            <a:off x="0" y="3959954"/>
            <a:ext cx="12282282" cy="2622734"/>
          </a:xfrm>
          <a:custGeom>
            <a:avLst/>
            <a:gdLst>
              <a:gd name="T0" fmla="*/ 170 w 3775"/>
              <a:gd name="T1" fmla="*/ 2 h 1845"/>
              <a:gd name="T2" fmla="*/ 589 w 3775"/>
              <a:gd name="T3" fmla="*/ 78 h 1845"/>
              <a:gd name="T4" fmla="*/ 673 w 3775"/>
              <a:gd name="T5" fmla="*/ 128 h 1845"/>
              <a:gd name="T6" fmla="*/ 676 w 3775"/>
              <a:gd name="T7" fmla="*/ 143 h 1845"/>
              <a:gd name="T8" fmla="*/ 656 w 3775"/>
              <a:gd name="T9" fmla="*/ 160 h 1845"/>
              <a:gd name="T10" fmla="*/ 600 w 3775"/>
              <a:gd name="T11" fmla="*/ 204 h 1845"/>
              <a:gd name="T12" fmla="*/ 661 w 3775"/>
              <a:gd name="T13" fmla="*/ 399 h 1845"/>
              <a:gd name="T14" fmla="*/ 840 w 3775"/>
              <a:gd name="T15" fmla="*/ 588 h 1845"/>
              <a:gd name="T16" fmla="*/ 868 w 3775"/>
              <a:gd name="T17" fmla="*/ 603 h 1845"/>
              <a:gd name="T18" fmla="*/ 897 w 3775"/>
              <a:gd name="T19" fmla="*/ 615 h 1845"/>
              <a:gd name="T20" fmla="*/ 1242 w 3775"/>
              <a:gd name="T21" fmla="*/ 664 h 1845"/>
              <a:gd name="T22" fmla="*/ 1390 w 3775"/>
              <a:gd name="T23" fmla="*/ 684 h 1845"/>
              <a:gd name="T24" fmla="*/ 1736 w 3775"/>
              <a:gd name="T25" fmla="*/ 788 h 1845"/>
              <a:gd name="T26" fmla="*/ 2361 w 3775"/>
              <a:gd name="T27" fmla="*/ 1357 h 1845"/>
              <a:gd name="T28" fmla="*/ 2658 w 3775"/>
              <a:gd name="T29" fmla="*/ 1656 h 1845"/>
              <a:gd name="T30" fmla="*/ 2773 w 3775"/>
              <a:gd name="T31" fmla="*/ 1677 h 1845"/>
              <a:gd name="T32" fmla="*/ 2790 w 3775"/>
              <a:gd name="T33" fmla="*/ 1668 h 1845"/>
              <a:gd name="T34" fmla="*/ 2806 w 3775"/>
              <a:gd name="T35" fmla="*/ 1617 h 1845"/>
              <a:gd name="T36" fmla="*/ 2735 w 3775"/>
              <a:gd name="T37" fmla="*/ 1421 h 1845"/>
              <a:gd name="T38" fmla="*/ 2684 w 3775"/>
              <a:gd name="T39" fmla="*/ 1255 h 1845"/>
              <a:gd name="T40" fmla="*/ 2717 w 3775"/>
              <a:gd name="T41" fmla="*/ 1194 h 1845"/>
              <a:gd name="T42" fmla="*/ 2730 w 3775"/>
              <a:gd name="T43" fmla="*/ 1189 h 1845"/>
              <a:gd name="T44" fmla="*/ 2827 w 3775"/>
              <a:gd name="T45" fmla="*/ 1191 h 1845"/>
              <a:gd name="T46" fmla="*/ 3306 w 3775"/>
              <a:gd name="T47" fmla="*/ 1369 h 1845"/>
              <a:gd name="T48" fmla="*/ 3699 w 3775"/>
              <a:gd name="T49" fmla="*/ 1693 h 1845"/>
              <a:gd name="T50" fmla="*/ 3694 w 3775"/>
              <a:gd name="T51" fmla="*/ 1696 h 1845"/>
              <a:gd name="T52" fmla="*/ 2988 w 3775"/>
              <a:gd name="T53" fmla="*/ 1248 h 1845"/>
              <a:gd name="T54" fmla="*/ 2906 w 3775"/>
              <a:gd name="T55" fmla="*/ 1225 h 1845"/>
              <a:gd name="T56" fmla="*/ 2824 w 3775"/>
              <a:gd name="T57" fmla="*/ 1207 h 1845"/>
              <a:gd name="T58" fmla="*/ 2738 w 3775"/>
              <a:gd name="T59" fmla="*/ 1204 h 1845"/>
              <a:gd name="T60" fmla="*/ 2729 w 3775"/>
              <a:gd name="T61" fmla="*/ 1207 h 1845"/>
              <a:gd name="T62" fmla="*/ 2701 w 3775"/>
              <a:gd name="T63" fmla="*/ 1255 h 1845"/>
              <a:gd name="T64" fmla="*/ 2751 w 3775"/>
              <a:gd name="T65" fmla="*/ 1414 h 1845"/>
              <a:gd name="T66" fmla="*/ 2823 w 3775"/>
              <a:gd name="T67" fmla="*/ 1616 h 1845"/>
              <a:gd name="T68" fmla="*/ 2799 w 3775"/>
              <a:gd name="T69" fmla="*/ 1681 h 1845"/>
              <a:gd name="T70" fmla="*/ 2779 w 3775"/>
              <a:gd name="T71" fmla="*/ 1692 h 1845"/>
              <a:gd name="T72" fmla="*/ 2650 w 3775"/>
              <a:gd name="T73" fmla="*/ 1670 h 1845"/>
              <a:gd name="T74" fmla="*/ 2351 w 3775"/>
              <a:gd name="T75" fmla="*/ 1365 h 1845"/>
              <a:gd name="T76" fmla="*/ 1881 w 3775"/>
              <a:gd name="T77" fmla="*/ 876 h 1845"/>
              <a:gd name="T78" fmla="*/ 1410 w 3775"/>
              <a:gd name="T79" fmla="*/ 694 h 1845"/>
              <a:gd name="T80" fmla="*/ 1326 w 3775"/>
              <a:gd name="T81" fmla="*/ 681 h 1845"/>
              <a:gd name="T82" fmla="*/ 986 w 3775"/>
              <a:gd name="T83" fmla="*/ 651 h 1845"/>
              <a:gd name="T84" fmla="*/ 882 w 3775"/>
              <a:gd name="T85" fmla="*/ 624 h 1845"/>
              <a:gd name="T86" fmla="*/ 852 w 3775"/>
              <a:gd name="T87" fmla="*/ 610 h 1845"/>
              <a:gd name="T88" fmla="*/ 824 w 3775"/>
              <a:gd name="T89" fmla="*/ 594 h 1845"/>
              <a:gd name="T90" fmla="*/ 610 w 3775"/>
              <a:gd name="T91" fmla="*/ 330 h 1845"/>
              <a:gd name="T92" fmla="*/ 594 w 3775"/>
              <a:gd name="T93" fmla="*/ 180 h 1845"/>
              <a:gd name="T94" fmla="*/ 642 w 3775"/>
              <a:gd name="T95" fmla="*/ 151 h 1845"/>
              <a:gd name="T96" fmla="*/ 656 w 3775"/>
              <a:gd name="T97" fmla="*/ 146 h 1845"/>
              <a:gd name="T98" fmla="*/ 663 w 3775"/>
              <a:gd name="T99" fmla="*/ 135 h 1845"/>
              <a:gd name="T100" fmla="*/ 584 w 3775"/>
              <a:gd name="T101" fmla="*/ 89 h 1845"/>
              <a:gd name="T102" fmla="*/ 0 w 3775"/>
              <a:gd name="T103" fmla="*/ 1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75" h="1845">
                <a:moveTo>
                  <a:pt x="0" y="10"/>
                </a:moveTo>
                <a:cubicBezTo>
                  <a:pt x="28" y="6"/>
                  <a:pt x="56" y="4"/>
                  <a:pt x="85" y="2"/>
                </a:cubicBezTo>
                <a:cubicBezTo>
                  <a:pt x="113" y="1"/>
                  <a:pt x="141" y="1"/>
                  <a:pt x="170" y="2"/>
                </a:cubicBezTo>
                <a:cubicBezTo>
                  <a:pt x="227" y="3"/>
                  <a:pt x="284" y="9"/>
                  <a:pt x="340" y="17"/>
                </a:cubicBezTo>
                <a:cubicBezTo>
                  <a:pt x="396" y="26"/>
                  <a:pt x="452" y="37"/>
                  <a:pt x="507" y="52"/>
                </a:cubicBezTo>
                <a:cubicBezTo>
                  <a:pt x="534" y="60"/>
                  <a:pt x="562" y="68"/>
                  <a:pt x="589" y="78"/>
                </a:cubicBezTo>
                <a:cubicBezTo>
                  <a:pt x="602" y="83"/>
                  <a:pt x="615" y="89"/>
                  <a:pt x="628" y="95"/>
                </a:cubicBezTo>
                <a:cubicBezTo>
                  <a:pt x="641" y="102"/>
                  <a:pt x="654" y="108"/>
                  <a:pt x="665" y="119"/>
                </a:cubicBezTo>
                <a:cubicBezTo>
                  <a:pt x="668" y="121"/>
                  <a:pt x="671" y="125"/>
                  <a:pt x="673" y="128"/>
                </a:cubicBezTo>
                <a:cubicBezTo>
                  <a:pt x="675" y="130"/>
                  <a:pt x="676" y="132"/>
                  <a:pt x="676" y="135"/>
                </a:cubicBezTo>
                <a:cubicBezTo>
                  <a:pt x="677" y="136"/>
                  <a:pt x="677" y="138"/>
                  <a:pt x="677" y="139"/>
                </a:cubicBezTo>
                <a:cubicBezTo>
                  <a:pt x="677" y="141"/>
                  <a:pt x="676" y="142"/>
                  <a:pt x="676" y="143"/>
                </a:cubicBezTo>
                <a:cubicBezTo>
                  <a:pt x="674" y="149"/>
                  <a:pt x="670" y="152"/>
                  <a:pt x="667" y="155"/>
                </a:cubicBezTo>
                <a:cubicBezTo>
                  <a:pt x="665" y="156"/>
                  <a:pt x="663" y="157"/>
                  <a:pt x="661" y="158"/>
                </a:cubicBezTo>
                <a:cubicBezTo>
                  <a:pt x="659" y="158"/>
                  <a:pt x="657" y="159"/>
                  <a:pt x="656" y="160"/>
                </a:cubicBezTo>
                <a:cubicBezTo>
                  <a:pt x="648" y="162"/>
                  <a:pt x="641" y="164"/>
                  <a:pt x="634" y="165"/>
                </a:cubicBezTo>
                <a:cubicBezTo>
                  <a:pt x="628" y="166"/>
                  <a:pt x="622" y="168"/>
                  <a:pt x="617" y="172"/>
                </a:cubicBezTo>
                <a:cubicBezTo>
                  <a:pt x="607" y="179"/>
                  <a:pt x="602" y="191"/>
                  <a:pt x="600" y="204"/>
                </a:cubicBezTo>
                <a:cubicBezTo>
                  <a:pt x="597" y="217"/>
                  <a:pt x="598" y="231"/>
                  <a:pt x="600" y="245"/>
                </a:cubicBezTo>
                <a:cubicBezTo>
                  <a:pt x="604" y="272"/>
                  <a:pt x="612" y="299"/>
                  <a:pt x="623" y="325"/>
                </a:cubicBezTo>
                <a:cubicBezTo>
                  <a:pt x="634" y="350"/>
                  <a:pt x="647" y="375"/>
                  <a:pt x="661" y="399"/>
                </a:cubicBezTo>
                <a:cubicBezTo>
                  <a:pt x="690" y="447"/>
                  <a:pt x="725" y="492"/>
                  <a:pt x="766" y="531"/>
                </a:cubicBezTo>
                <a:cubicBezTo>
                  <a:pt x="786" y="550"/>
                  <a:pt x="808" y="567"/>
                  <a:pt x="831" y="583"/>
                </a:cubicBezTo>
                <a:cubicBezTo>
                  <a:pt x="840" y="588"/>
                  <a:pt x="840" y="588"/>
                  <a:pt x="840" y="588"/>
                </a:cubicBezTo>
                <a:cubicBezTo>
                  <a:pt x="849" y="593"/>
                  <a:pt x="849" y="593"/>
                  <a:pt x="849" y="593"/>
                </a:cubicBezTo>
                <a:cubicBezTo>
                  <a:pt x="858" y="598"/>
                  <a:pt x="858" y="598"/>
                  <a:pt x="858" y="598"/>
                </a:cubicBezTo>
                <a:cubicBezTo>
                  <a:pt x="868" y="603"/>
                  <a:pt x="868" y="603"/>
                  <a:pt x="868" y="603"/>
                </a:cubicBezTo>
                <a:cubicBezTo>
                  <a:pt x="877" y="607"/>
                  <a:pt x="877" y="607"/>
                  <a:pt x="877" y="607"/>
                </a:cubicBezTo>
                <a:cubicBezTo>
                  <a:pt x="887" y="611"/>
                  <a:pt x="887" y="611"/>
                  <a:pt x="887" y="611"/>
                </a:cubicBezTo>
                <a:cubicBezTo>
                  <a:pt x="897" y="615"/>
                  <a:pt x="897" y="615"/>
                  <a:pt x="897" y="615"/>
                </a:cubicBezTo>
                <a:cubicBezTo>
                  <a:pt x="907" y="619"/>
                  <a:pt x="907" y="619"/>
                  <a:pt x="907" y="619"/>
                </a:cubicBezTo>
                <a:cubicBezTo>
                  <a:pt x="959" y="637"/>
                  <a:pt x="1016" y="644"/>
                  <a:pt x="1072" y="650"/>
                </a:cubicBezTo>
                <a:cubicBezTo>
                  <a:pt x="1128" y="655"/>
                  <a:pt x="1185" y="658"/>
                  <a:pt x="1242" y="664"/>
                </a:cubicBezTo>
                <a:cubicBezTo>
                  <a:pt x="1270" y="667"/>
                  <a:pt x="1298" y="670"/>
                  <a:pt x="1327" y="674"/>
                </a:cubicBezTo>
                <a:cubicBezTo>
                  <a:pt x="1341" y="676"/>
                  <a:pt x="1355" y="678"/>
                  <a:pt x="1369" y="680"/>
                </a:cubicBezTo>
                <a:cubicBezTo>
                  <a:pt x="1390" y="684"/>
                  <a:pt x="1390" y="684"/>
                  <a:pt x="1390" y="684"/>
                </a:cubicBezTo>
                <a:cubicBezTo>
                  <a:pt x="1411" y="687"/>
                  <a:pt x="1411" y="687"/>
                  <a:pt x="1411" y="687"/>
                </a:cubicBezTo>
                <a:cubicBezTo>
                  <a:pt x="1467" y="698"/>
                  <a:pt x="1522" y="711"/>
                  <a:pt x="1576" y="728"/>
                </a:cubicBezTo>
                <a:cubicBezTo>
                  <a:pt x="1631" y="745"/>
                  <a:pt x="1684" y="765"/>
                  <a:pt x="1736" y="788"/>
                </a:cubicBezTo>
                <a:cubicBezTo>
                  <a:pt x="1789" y="809"/>
                  <a:pt x="1838" y="838"/>
                  <a:pt x="1885" y="871"/>
                </a:cubicBezTo>
                <a:cubicBezTo>
                  <a:pt x="1977" y="938"/>
                  <a:pt x="2060" y="1017"/>
                  <a:pt x="2137" y="1100"/>
                </a:cubicBezTo>
                <a:cubicBezTo>
                  <a:pt x="2215" y="1183"/>
                  <a:pt x="2288" y="1270"/>
                  <a:pt x="2361" y="1357"/>
                </a:cubicBezTo>
                <a:cubicBezTo>
                  <a:pt x="2398" y="1401"/>
                  <a:pt x="2434" y="1444"/>
                  <a:pt x="2472" y="1486"/>
                </a:cubicBezTo>
                <a:cubicBezTo>
                  <a:pt x="2510" y="1528"/>
                  <a:pt x="2549" y="1569"/>
                  <a:pt x="2591" y="1606"/>
                </a:cubicBezTo>
                <a:cubicBezTo>
                  <a:pt x="2612" y="1625"/>
                  <a:pt x="2635" y="1642"/>
                  <a:pt x="2658" y="1656"/>
                </a:cubicBezTo>
                <a:cubicBezTo>
                  <a:pt x="2670" y="1663"/>
                  <a:pt x="2683" y="1669"/>
                  <a:pt x="2695" y="1674"/>
                </a:cubicBezTo>
                <a:cubicBezTo>
                  <a:pt x="2708" y="1679"/>
                  <a:pt x="2721" y="1682"/>
                  <a:pt x="2734" y="1683"/>
                </a:cubicBezTo>
                <a:cubicBezTo>
                  <a:pt x="2747" y="1684"/>
                  <a:pt x="2761" y="1682"/>
                  <a:pt x="2773" y="1677"/>
                </a:cubicBezTo>
                <a:cubicBezTo>
                  <a:pt x="2777" y="1675"/>
                  <a:pt x="2777" y="1675"/>
                  <a:pt x="2777" y="1675"/>
                </a:cubicBezTo>
                <a:cubicBezTo>
                  <a:pt x="2779" y="1674"/>
                  <a:pt x="2780" y="1673"/>
                  <a:pt x="2781" y="1673"/>
                </a:cubicBezTo>
                <a:cubicBezTo>
                  <a:pt x="2784" y="1671"/>
                  <a:pt x="2787" y="1669"/>
                  <a:pt x="2790" y="1668"/>
                </a:cubicBezTo>
                <a:cubicBezTo>
                  <a:pt x="2794" y="1664"/>
                  <a:pt x="2798" y="1660"/>
                  <a:pt x="2801" y="1655"/>
                </a:cubicBezTo>
                <a:cubicBezTo>
                  <a:pt x="2804" y="1649"/>
                  <a:pt x="2805" y="1643"/>
                  <a:pt x="2806" y="1637"/>
                </a:cubicBezTo>
                <a:cubicBezTo>
                  <a:pt x="2807" y="1631"/>
                  <a:pt x="2807" y="1624"/>
                  <a:pt x="2806" y="1617"/>
                </a:cubicBezTo>
                <a:cubicBezTo>
                  <a:pt x="2805" y="1604"/>
                  <a:pt x="2802" y="1591"/>
                  <a:pt x="2798" y="1577"/>
                </a:cubicBezTo>
                <a:cubicBezTo>
                  <a:pt x="2791" y="1551"/>
                  <a:pt x="2780" y="1524"/>
                  <a:pt x="2769" y="1498"/>
                </a:cubicBezTo>
                <a:cubicBezTo>
                  <a:pt x="2758" y="1472"/>
                  <a:pt x="2747" y="1447"/>
                  <a:pt x="2735" y="1421"/>
                </a:cubicBezTo>
                <a:cubicBezTo>
                  <a:pt x="2724" y="1394"/>
                  <a:pt x="2713" y="1368"/>
                  <a:pt x="2703" y="1341"/>
                </a:cubicBezTo>
                <a:cubicBezTo>
                  <a:pt x="2698" y="1328"/>
                  <a:pt x="2694" y="1314"/>
                  <a:pt x="2690" y="1300"/>
                </a:cubicBezTo>
                <a:cubicBezTo>
                  <a:pt x="2687" y="1285"/>
                  <a:pt x="2684" y="1271"/>
                  <a:pt x="2684" y="1255"/>
                </a:cubicBezTo>
                <a:cubicBezTo>
                  <a:pt x="2684" y="1248"/>
                  <a:pt x="2685" y="1240"/>
                  <a:pt x="2687" y="1232"/>
                </a:cubicBezTo>
                <a:cubicBezTo>
                  <a:pt x="2689" y="1224"/>
                  <a:pt x="2693" y="1217"/>
                  <a:pt x="2698" y="1210"/>
                </a:cubicBezTo>
                <a:cubicBezTo>
                  <a:pt x="2703" y="1203"/>
                  <a:pt x="2710" y="1198"/>
                  <a:pt x="2717" y="1194"/>
                </a:cubicBezTo>
                <a:cubicBezTo>
                  <a:pt x="2722" y="1192"/>
                  <a:pt x="2722" y="1192"/>
                  <a:pt x="2722" y="1192"/>
                </a:cubicBezTo>
                <a:cubicBezTo>
                  <a:pt x="2724" y="1191"/>
                  <a:pt x="2726" y="1190"/>
                  <a:pt x="2728" y="1190"/>
                </a:cubicBezTo>
                <a:cubicBezTo>
                  <a:pt x="2730" y="1189"/>
                  <a:pt x="2730" y="1189"/>
                  <a:pt x="2730" y="1189"/>
                </a:cubicBezTo>
                <a:cubicBezTo>
                  <a:pt x="2733" y="1188"/>
                  <a:pt x="2733" y="1188"/>
                  <a:pt x="2733" y="1188"/>
                </a:cubicBezTo>
                <a:cubicBezTo>
                  <a:pt x="2739" y="1187"/>
                  <a:pt x="2739" y="1187"/>
                  <a:pt x="2739" y="1187"/>
                </a:cubicBezTo>
                <a:cubicBezTo>
                  <a:pt x="2769" y="1181"/>
                  <a:pt x="2799" y="1186"/>
                  <a:pt x="2827" y="1191"/>
                </a:cubicBezTo>
                <a:cubicBezTo>
                  <a:pt x="2883" y="1201"/>
                  <a:pt x="2938" y="1216"/>
                  <a:pt x="2992" y="1234"/>
                </a:cubicBezTo>
                <a:cubicBezTo>
                  <a:pt x="3047" y="1251"/>
                  <a:pt x="3100" y="1272"/>
                  <a:pt x="3152" y="1294"/>
                </a:cubicBezTo>
                <a:cubicBezTo>
                  <a:pt x="3204" y="1317"/>
                  <a:pt x="3256" y="1342"/>
                  <a:pt x="3306" y="1369"/>
                </a:cubicBezTo>
                <a:cubicBezTo>
                  <a:pt x="3356" y="1397"/>
                  <a:pt x="3404" y="1427"/>
                  <a:pt x="3451" y="1459"/>
                </a:cubicBezTo>
                <a:cubicBezTo>
                  <a:pt x="3498" y="1492"/>
                  <a:pt x="3543" y="1527"/>
                  <a:pt x="3585" y="1565"/>
                </a:cubicBezTo>
                <a:cubicBezTo>
                  <a:pt x="3627" y="1604"/>
                  <a:pt x="3666" y="1646"/>
                  <a:pt x="3699" y="1693"/>
                </a:cubicBezTo>
                <a:cubicBezTo>
                  <a:pt x="3731" y="1739"/>
                  <a:pt x="3758" y="1790"/>
                  <a:pt x="3775" y="1845"/>
                </a:cubicBezTo>
                <a:cubicBezTo>
                  <a:pt x="3773" y="1845"/>
                  <a:pt x="3773" y="1845"/>
                  <a:pt x="3773" y="1845"/>
                </a:cubicBezTo>
                <a:cubicBezTo>
                  <a:pt x="3756" y="1791"/>
                  <a:pt x="3728" y="1741"/>
                  <a:pt x="3694" y="1696"/>
                </a:cubicBezTo>
                <a:cubicBezTo>
                  <a:pt x="3661" y="1650"/>
                  <a:pt x="3621" y="1609"/>
                  <a:pt x="3579" y="1571"/>
                </a:cubicBezTo>
                <a:cubicBezTo>
                  <a:pt x="3495" y="1496"/>
                  <a:pt x="3399" y="1434"/>
                  <a:pt x="3300" y="1380"/>
                </a:cubicBezTo>
                <a:cubicBezTo>
                  <a:pt x="3200" y="1327"/>
                  <a:pt x="3095" y="1282"/>
                  <a:pt x="2988" y="1248"/>
                </a:cubicBezTo>
                <a:cubicBezTo>
                  <a:pt x="2967" y="1242"/>
                  <a:pt x="2967" y="1242"/>
                  <a:pt x="2967" y="1242"/>
                </a:cubicBezTo>
                <a:cubicBezTo>
                  <a:pt x="2961" y="1240"/>
                  <a:pt x="2954" y="1238"/>
                  <a:pt x="2947" y="1236"/>
                </a:cubicBezTo>
                <a:cubicBezTo>
                  <a:pt x="2934" y="1232"/>
                  <a:pt x="2920" y="1228"/>
                  <a:pt x="2906" y="1225"/>
                </a:cubicBezTo>
                <a:cubicBezTo>
                  <a:pt x="2899" y="1223"/>
                  <a:pt x="2893" y="1221"/>
                  <a:pt x="2886" y="1220"/>
                </a:cubicBezTo>
                <a:cubicBezTo>
                  <a:pt x="2879" y="1218"/>
                  <a:pt x="2872" y="1216"/>
                  <a:pt x="2865" y="1215"/>
                </a:cubicBezTo>
                <a:cubicBezTo>
                  <a:pt x="2851" y="1212"/>
                  <a:pt x="2838" y="1209"/>
                  <a:pt x="2824" y="1207"/>
                </a:cubicBezTo>
                <a:cubicBezTo>
                  <a:pt x="2810" y="1204"/>
                  <a:pt x="2796" y="1202"/>
                  <a:pt x="2782" y="1201"/>
                </a:cubicBezTo>
                <a:cubicBezTo>
                  <a:pt x="2769" y="1200"/>
                  <a:pt x="2755" y="1200"/>
                  <a:pt x="2742" y="1203"/>
                </a:cubicBezTo>
                <a:cubicBezTo>
                  <a:pt x="2738" y="1204"/>
                  <a:pt x="2738" y="1204"/>
                  <a:pt x="2738" y="1204"/>
                </a:cubicBezTo>
                <a:cubicBezTo>
                  <a:pt x="2735" y="1205"/>
                  <a:pt x="2735" y="1205"/>
                  <a:pt x="2735" y="1205"/>
                </a:cubicBezTo>
                <a:cubicBezTo>
                  <a:pt x="2733" y="1206"/>
                  <a:pt x="2733" y="1206"/>
                  <a:pt x="2733" y="1206"/>
                </a:cubicBezTo>
                <a:cubicBezTo>
                  <a:pt x="2729" y="1207"/>
                  <a:pt x="2729" y="1207"/>
                  <a:pt x="2729" y="1207"/>
                </a:cubicBezTo>
                <a:cubicBezTo>
                  <a:pt x="2725" y="1209"/>
                  <a:pt x="2725" y="1209"/>
                  <a:pt x="2725" y="1209"/>
                </a:cubicBezTo>
                <a:cubicBezTo>
                  <a:pt x="2719" y="1212"/>
                  <a:pt x="2715" y="1216"/>
                  <a:pt x="2711" y="1220"/>
                </a:cubicBezTo>
                <a:cubicBezTo>
                  <a:pt x="2704" y="1230"/>
                  <a:pt x="2701" y="1242"/>
                  <a:pt x="2701" y="1255"/>
                </a:cubicBezTo>
                <a:cubicBezTo>
                  <a:pt x="2701" y="1269"/>
                  <a:pt x="2704" y="1282"/>
                  <a:pt x="2707" y="1296"/>
                </a:cubicBezTo>
                <a:cubicBezTo>
                  <a:pt x="2710" y="1309"/>
                  <a:pt x="2714" y="1322"/>
                  <a:pt x="2719" y="1335"/>
                </a:cubicBezTo>
                <a:cubicBezTo>
                  <a:pt x="2728" y="1362"/>
                  <a:pt x="2740" y="1388"/>
                  <a:pt x="2751" y="1414"/>
                </a:cubicBezTo>
                <a:cubicBezTo>
                  <a:pt x="2762" y="1440"/>
                  <a:pt x="2774" y="1465"/>
                  <a:pt x="2785" y="1492"/>
                </a:cubicBezTo>
                <a:cubicBezTo>
                  <a:pt x="2796" y="1518"/>
                  <a:pt x="2807" y="1545"/>
                  <a:pt x="2815" y="1573"/>
                </a:cubicBezTo>
                <a:cubicBezTo>
                  <a:pt x="2818" y="1587"/>
                  <a:pt x="2822" y="1601"/>
                  <a:pt x="2823" y="1616"/>
                </a:cubicBezTo>
                <a:cubicBezTo>
                  <a:pt x="2823" y="1624"/>
                  <a:pt x="2823" y="1631"/>
                  <a:pt x="2822" y="1639"/>
                </a:cubicBezTo>
                <a:cubicBezTo>
                  <a:pt x="2821" y="1647"/>
                  <a:pt x="2819" y="1655"/>
                  <a:pt x="2815" y="1662"/>
                </a:cubicBezTo>
                <a:cubicBezTo>
                  <a:pt x="2812" y="1669"/>
                  <a:pt x="2806" y="1676"/>
                  <a:pt x="2799" y="1681"/>
                </a:cubicBezTo>
                <a:cubicBezTo>
                  <a:pt x="2796" y="1683"/>
                  <a:pt x="2792" y="1685"/>
                  <a:pt x="2789" y="1687"/>
                </a:cubicBezTo>
                <a:cubicBezTo>
                  <a:pt x="2787" y="1688"/>
                  <a:pt x="2786" y="1689"/>
                  <a:pt x="2784" y="1689"/>
                </a:cubicBezTo>
                <a:cubicBezTo>
                  <a:pt x="2779" y="1692"/>
                  <a:pt x="2779" y="1692"/>
                  <a:pt x="2779" y="1692"/>
                </a:cubicBezTo>
                <a:cubicBezTo>
                  <a:pt x="2764" y="1697"/>
                  <a:pt x="2749" y="1700"/>
                  <a:pt x="2734" y="1699"/>
                </a:cubicBezTo>
                <a:cubicBezTo>
                  <a:pt x="2718" y="1698"/>
                  <a:pt x="2704" y="1694"/>
                  <a:pt x="2690" y="1689"/>
                </a:cubicBezTo>
                <a:cubicBezTo>
                  <a:pt x="2676" y="1684"/>
                  <a:pt x="2663" y="1677"/>
                  <a:pt x="2650" y="1670"/>
                </a:cubicBezTo>
                <a:cubicBezTo>
                  <a:pt x="2626" y="1654"/>
                  <a:pt x="2603" y="1636"/>
                  <a:pt x="2581" y="1618"/>
                </a:cubicBezTo>
                <a:cubicBezTo>
                  <a:pt x="2538" y="1580"/>
                  <a:pt x="2499" y="1538"/>
                  <a:pt x="2462" y="1495"/>
                </a:cubicBezTo>
                <a:cubicBezTo>
                  <a:pt x="2424" y="1453"/>
                  <a:pt x="2388" y="1409"/>
                  <a:pt x="2351" y="1365"/>
                </a:cubicBezTo>
                <a:cubicBezTo>
                  <a:pt x="2279" y="1278"/>
                  <a:pt x="2207" y="1190"/>
                  <a:pt x="2131" y="1106"/>
                </a:cubicBezTo>
                <a:cubicBezTo>
                  <a:pt x="2092" y="1064"/>
                  <a:pt x="2053" y="1024"/>
                  <a:pt x="2012" y="985"/>
                </a:cubicBezTo>
                <a:cubicBezTo>
                  <a:pt x="1971" y="946"/>
                  <a:pt x="1928" y="909"/>
                  <a:pt x="1881" y="876"/>
                </a:cubicBezTo>
                <a:cubicBezTo>
                  <a:pt x="1835" y="843"/>
                  <a:pt x="1786" y="814"/>
                  <a:pt x="1734" y="792"/>
                </a:cubicBezTo>
                <a:cubicBezTo>
                  <a:pt x="1682" y="769"/>
                  <a:pt x="1629" y="750"/>
                  <a:pt x="1575" y="733"/>
                </a:cubicBezTo>
                <a:cubicBezTo>
                  <a:pt x="1521" y="717"/>
                  <a:pt x="1465" y="704"/>
                  <a:pt x="1410" y="694"/>
                </a:cubicBezTo>
                <a:cubicBezTo>
                  <a:pt x="1389" y="690"/>
                  <a:pt x="1389" y="690"/>
                  <a:pt x="1389" y="690"/>
                </a:cubicBezTo>
                <a:cubicBezTo>
                  <a:pt x="1368" y="687"/>
                  <a:pt x="1368" y="687"/>
                  <a:pt x="1368" y="687"/>
                </a:cubicBezTo>
                <a:cubicBezTo>
                  <a:pt x="1354" y="685"/>
                  <a:pt x="1340" y="683"/>
                  <a:pt x="1326" y="681"/>
                </a:cubicBezTo>
                <a:cubicBezTo>
                  <a:pt x="1297" y="678"/>
                  <a:pt x="1269" y="675"/>
                  <a:pt x="1241" y="673"/>
                </a:cubicBezTo>
                <a:cubicBezTo>
                  <a:pt x="1184" y="668"/>
                  <a:pt x="1128" y="665"/>
                  <a:pt x="1071" y="661"/>
                </a:cubicBezTo>
                <a:cubicBezTo>
                  <a:pt x="1043" y="658"/>
                  <a:pt x="1014" y="655"/>
                  <a:pt x="986" y="651"/>
                </a:cubicBezTo>
                <a:cubicBezTo>
                  <a:pt x="958" y="646"/>
                  <a:pt x="930" y="640"/>
                  <a:pt x="902" y="631"/>
                </a:cubicBezTo>
                <a:cubicBezTo>
                  <a:pt x="892" y="628"/>
                  <a:pt x="892" y="628"/>
                  <a:pt x="892" y="628"/>
                </a:cubicBezTo>
                <a:cubicBezTo>
                  <a:pt x="889" y="626"/>
                  <a:pt x="885" y="625"/>
                  <a:pt x="882" y="624"/>
                </a:cubicBezTo>
                <a:cubicBezTo>
                  <a:pt x="872" y="620"/>
                  <a:pt x="872" y="620"/>
                  <a:pt x="872" y="620"/>
                </a:cubicBezTo>
                <a:cubicBezTo>
                  <a:pt x="862" y="615"/>
                  <a:pt x="862" y="615"/>
                  <a:pt x="862" y="615"/>
                </a:cubicBezTo>
                <a:cubicBezTo>
                  <a:pt x="852" y="610"/>
                  <a:pt x="852" y="610"/>
                  <a:pt x="852" y="610"/>
                </a:cubicBezTo>
                <a:cubicBezTo>
                  <a:pt x="843" y="605"/>
                  <a:pt x="843" y="605"/>
                  <a:pt x="843" y="605"/>
                </a:cubicBezTo>
                <a:cubicBezTo>
                  <a:pt x="833" y="600"/>
                  <a:pt x="833" y="600"/>
                  <a:pt x="833" y="600"/>
                </a:cubicBezTo>
                <a:cubicBezTo>
                  <a:pt x="824" y="594"/>
                  <a:pt x="824" y="594"/>
                  <a:pt x="824" y="594"/>
                </a:cubicBezTo>
                <a:cubicBezTo>
                  <a:pt x="800" y="579"/>
                  <a:pt x="777" y="561"/>
                  <a:pt x="756" y="541"/>
                </a:cubicBezTo>
                <a:cubicBezTo>
                  <a:pt x="714" y="501"/>
                  <a:pt x="678" y="456"/>
                  <a:pt x="649" y="407"/>
                </a:cubicBezTo>
                <a:cubicBezTo>
                  <a:pt x="634" y="382"/>
                  <a:pt x="621" y="356"/>
                  <a:pt x="610" y="330"/>
                </a:cubicBezTo>
                <a:cubicBezTo>
                  <a:pt x="600" y="303"/>
                  <a:pt x="591" y="275"/>
                  <a:pt x="587" y="246"/>
                </a:cubicBezTo>
                <a:cubicBezTo>
                  <a:pt x="585" y="232"/>
                  <a:pt x="584" y="217"/>
                  <a:pt x="587" y="202"/>
                </a:cubicBezTo>
                <a:cubicBezTo>
                  <a:pt x="588" y="194"/>
                  <a:pt x="590" y="187"/>
                  <a:pt x="594" y="180"/>
                </a:cubicBezTo>
                <a:cubicBezTo>
                  <a:pt x="598" y="173"/>
                  <a:pt x="603" y="166"/>
                  <a:pt x="610" y="162"/>
                </a:cubicBezTo>
                <a:cubicBezTo>
                  <a:pt x="616" y="157"/>
                  <a:pt x="624" y="154"/>
                  <a:pt x="632" y="153"/>
                </a:cubicBezTo>
                <a:cubicBezTo>
                  <a:pt x="635" y="152"/>
                  <a:pt x="639" y="151"/>
                  <a:pt x="642" y="151"/>
                </a:cubicBezTo>
                <a:cubicBezTo>
                  <a:pt x="647" y="149"/>
                  <a:pt x="647" y="149"/>
                  <a:pt x="647" y="149"/>
                </a:cubicBezTo>
                <a:cubicBezTo>
                  <a:pt x="652" y="148"/>
                  <a:pt x="652" y="148"/>
                  <a:pt x="652" y="148"/>
                </a:cubicBezTo>
                <a:cubicBezTo>
                  <a:pt x="656" y="146"/>
                  <a:pt x="656" y="146"/>
                  <a:pt x="656" y="146"/>
                </a:cubicBezTo>
                <a:cubicBezTo>
                  <a:pt x="657" y="146"/>
                  <a:pt x="659" y="145"/>
                  <a:pt x="660" y="144"/>
                </a:cubicBezTo>
                <a:cubicBezTo>
                  <a:pt x="662" y="143"/>
                  <a:pt x="664" y="141"/>
                  <a:pt x="664" y="140"/>
                </a:cubicBezTo>
                <a:cubicBezTo>
                  <a:pt x="664" y="139"/>
                  <a:pt x="664" y="137"/>
                  <a:pt x="663" y="135"/>
                </a:cubicBezTo>
                <a:cubicBezTo>
                  <a:pt x="661" y="132"/>
                  <a:pt x="659" y="130"/>
                  <a:pt x="657" y="128"/>
                </a:cubicBezTo>
                <a:cubicBezTo>
                  <a:pt x="648" y="119"/>
                  <a:pt x="635" y="112"/>
                  <a:pt x="623" y="106"/>
                </a:cubicBezTo>
                <a:cubicBezTo>
                  <a:pt x="610" y="100"/>
                  <a:pt x="597" y="94"/>
                  <a:pt x="584" y="89"/>
                </a:cubicBezTo>
                <a:cubicBezTo>
                  <a:pt x="558" y="79"/>
                  <a:pt x="531" y="70"/>
                  <a:pt x="504" y="62"/>
                </a:cubicBezTo>
                <a:cubicBezTo>
                  <a:pt x="450" y="47"/>
                  <a:pt x="394" y="35"/>
                  <a:pt x="339" y="25"/>
                </a:cubicBezTo>
                <a:cubicBezTo>
                  <a:pt x="227" y="7"/>
                  <a:pt x="113" y="0"/>
                  <a:pt x="0" y="11"/>
                </a:cubicBezTo>
                <a:lnTo>
                  <a:pt x="0" y="10"/>
                </a:lnTo>
                <a:close/>
              </a:path>
            </a:pathLst>
          </a:custGeom>
          <a:solidFill>
            <a:schemeClr val="bg1">
              <a:lumMod val="85000"/>
            </a:schemeClr>
          </a:solidFill>
          <a:ln w="9525">
            <a:noFill/>
            <a:round/>
          </a:ln>
        </p:spPr>
        <p:txBody>
          <a:bodyPr vert="horz" wrap="square" lIns="91440" tIns="45720" rIns="91440" bIns="45720" numCol="1" anchor="t" anchorCtr="0" compatLnSpc="1"/>
          <a:lstStyle/>
          <a:p>
            <a:endParaRPr lang="zh-CN" altLang="en-US"/>
          </a:p>
        </p:txBody>
      </p:sp>
      <p:sp>
        <p:nvSpPr>
          <p:cNvPr id="11" name="文本框 10"/>
          <p:cNvSpPr txBox="1"/>
          <p:nvPr/>
        </p:nvSpPr>
        <p:spPr>
          <a:xfrm>
            <a:off x="5299642" y="2722992"/>
            <a:ext cx="5603532"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7200" dirty="0">
                <a:solidFill>
                  <a:srgbClr val="41719C"/>
                </a:solidFill>
                <a:latin typeface="微软雅黑" panose="020B0503020204020204" charset="-122"/>
                <a:ea typeface="微软雅黑" panose="020B0503020204020204" charset="-122"/>
                <a:cs typeface="+mn-ea"/>
                <a:sym typeface="+mn-lt"/>
              </a:rPr>
              <a:t>THANKS</a:t>
            </a:r>
            <a:endParaRPr kumimoji="0" lang="zh-CN" altLang="en-US" sz="72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ea"/>
              <a:sym typeface="+mn-lt"/>
            </a:endParaRPr>
          </a:p>
        </p:txBody>
      </p:sp>
      <p:sp>
        <p:nvSpPr>
          <p:cNvPr id="15" name="矩形 14"/>
          <p:cNvSpPr/>
          <p:nvPr/>
        </p:nvSpPr>
        <p:spPr>
          <a:xfrm>
            <a:off x="5482091" y="4483563"/>
            <a:ext cx="1826141"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rPr>
              <a:t>报人：</a:t>
            </a:r>
            <a:r>
              <a:rPr kumimoji="0" lang="zh-CN" altLang="en-US" sz="1600" b="0"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rPr>
              <a:t>皖艺旗舰店</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90822" y="2870804"/>
            <a:ext cx="2598632" cy="2598630"/>
          </a:xfrm>
          <a:prstGeom prst="ellipse">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1" name="椭圆 10"/>
          <p:cNvSpPr/>
          <p:nvPr/>
        </p:nvSpPr>
        <p:spPr>
          <a:xfrm>
            <a:off x="3431752" y="2870804"/>
            <a:ext cx="2598632" cy="2598630"/>
          </a:xfrm>
          <a:prstGeom prst="ellipse">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3" name="椭圆 12"/>
          <p:cNvSpPr/>
          <p:nvPr/>
        </p:nvSpPr>
        <p:spPr>
          <a:xfrm>
            <a:off x="6173668" y="2870804"/>
            <a:ext cx="2598632" cy="2598630"/>
          </a:xfrm>
          <a:prstGeom prst="ellipse">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9" name="椭圆 18"/>
          <p:cNvSpPr/>
          <p:nvPr/>
        </p:nvSpPr>
        <p:spPr>
          <a:xfrm>
            <a:off x="8954632" y="2870804"/>
            <a:ext cx="2598632" cy="2598630"/>
          </a:xfrm>
          <a:prstGeom prst="ellipse">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0" name="文本框 19"/>
          <p:cNvSpPr txBox="1"/>
          <p:nvPr/>
        </p:nvSpPr>
        <p:spPr>
          <a:xfrm>
            <a:off x="7142739" y="334676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03</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1" name="文本框 20"/>
          <p:cNvSpPr txBox="1"/>
          <p:nvPr/>
        </p:nvSpPr>
        <p:spPr>
          <a:xfrm>
            <a:off x="9913396" y="334676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04</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2" name="文本框 21"/>
          <p:cNvSpPr txBox="1"/>
          <p:nvPr/>
        </p:nvSpPr>
        <p:spPr>
          <a:xfrm>
            <a:off x="1685759" y="334676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01</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3" name="文本框 22"/>
          <p:cNvSpPr txBox="1"/>
          <p:nvPr/>
        </p:nvSpPr>
        <p:spPr>
          <a:xfrm>
            <a:off x="4420752" y="3346761"/>
            <a:ext cx="62709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02</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4" name="矩形 23"/>
          <p:cNvSpPr/>
          <p:nvPr/>
        </p:nvSpPr>
        <p:spPr>
          <a:xfrm>
            <a:off x="6099348" y="3963202"/>
            <a:ext cx="2732158"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Modeling</a:t>
            </a:r>
            <a:r>
              <a:rPr lang="zh-CN" altLang="en-US"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en-US" altLang="zh-CN"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Results</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And</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analysis</a:t>
            </a: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6" name="矩形 25"/>
          <p:cNvSpPr/>
          <p:nvPr/>
        </p:nvSpPr>
        <p:spPr>
          <a:xfrm>
            <a:off x="9349699" y="3963202"/>
            <a:ext cx="1808507"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Summary</a:t>
            </a: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And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Conclusion</a:t>
            </a: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8" name="矩形 27"/>
          <p:cNvSpPr/>
          <p:nvPr/>
        </p:nvSpPr>
        <p:spPr>
          <a:xfrm>
            <a:off x="682734" y="3963201"/>
            <a:ext cx="2614818"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0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Problem</a:t>
            </a:r>
            <a:r>
              <a:rPr lang="zh-CN" altLang="en-US" sz="30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endParaRPr lang="en-US" altLang="zh-CN" sz="30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0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Identification</a:t>
            </a:r>
            <a:endParaRPr kumimoji="0" lang="zh-CN" altLang="en-US" sz="3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9" name="矩形 28"/>
          <p:cNvSpPr/>
          <p:nvPr/>
        </p:nvSpPr>
        <p:spPr>
          <a:xfrm>
            <a:off x="1875362" y="4517353"/>
            <a:ext cx="229550"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 </a:t>
            </a:r>
          </a:p>
        </p:txBody>
      </p:sp>
      <p:sp>
        <p:nvSpPr>
          <p:cNvPr id="30" name="矩形 29"/>
          <p:cNvSpPr/>
          <p:nvPr/>
        </p:nvSpPr>
        <p:spPr>
          <a:xfrm>
            <a:off x="3348075" y="3963201"/>
            <a:ext cx="2789866"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Recommendation</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A</a:t>
            </a:r>
            <a:r>
              <a:rPr lang="en-US" altLang="zh-CN" sz="2400" dirty="0" err="1">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nd</a:t>
            </a:r>
            <a:r>
              <a:rPr lang="en-US" altLang="zh-CN" sz="2400"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Key findings</a:t>
            </a: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2" name="文本框 31"/>
          <p:cNvSpPr txBox="1"/>
          <p:nvPr/>
        </p:nvSpPr>
        <p:spPr>
          <a:xfrm>
            <a:off x="745120" y="850982"/>
            <a:ext cx="10718688"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0" i="0" u="none" strike="noStrike" kern="1200" cap="none" spc="0" normalizeH="0" baseline="0" noProof="0" dirty="0">
                <a:ln>
                  <a:noFill/>
                </a:ln>
                <a:solidFill>
                  <a:prstClr val="white">
                    <a:lumMod val="85000"/>
                    <a:alpha val="30000"/>
                  </a:prstClr>
                </a:solidFill>
                <a:effectLst/>
                <a:uLnTx/>
                <a:uFillTx/>
                <a:latin typeface="微软雅黑" panose="020B0503020204020204" charset="-122"/>
                <a:ea typeface="微软雅黑" panose="020B0503020204020204" charset="-122"/>
                <a:cs typeface="+mn-ea"/>
                <a:sym typeface="+mn-lt"/>
              </a:rPr>
              <a:t>CONTENTS</a:t>
            </a:r>
            <a:endParaRPr kumimoji="0" lang="zh-CN" altLang="en-US" sz="9600" b="0" i="0" u="none" strike="noStrike" kern="1200" cap="none" spc="0" normalizeH="0" baseline="0" noProof="0" dirty="0">
              <a:ln>
                <a:noFill/>
              </a:ln>
              <a:solidFill>
                <a:prstClr val="white">
                  <a:lumMod val="85000"/>
                  <a:alpha val="30000"/>
                </a:prstClr>
              </a:solidFill>
              <a:effectLst/>
              <a:uLnTx/>
              <a:uFillTx/>
              <a:latin typeface="微软雅黑" panose="020B0503020204020204" charset="-122"/>
              <a:ea typeface="微软雅黑" panose="020B0503020204020204" charset="-122"/>
              <a:cs typeface="+mn-ea"/>
              <a:sym typeface="+mn-lt"/>
            </a:endParaRPr>
          </a:p>
        </p:txBody>
      </p:sp>
      <p:sp>
        <p:nvSpPr>
          <p:cNvPr id="33" name="PA_文本框 2"/>
          <p:cNvSpPr txBox="1"/>
          <p:nvPr>
            <p:custDataLst>
              <p:tags r:id="rId1"/>
            </p:custDataLst>
          </p:nvPr>
        </p:nvSpPr>
        <p:spPr>
          <a:xfrm>
            <a:off x="4211930" y="1225957"/>
            <a:ext cx="3636907" cy="1005019"/>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lang="en-US" b="0" dirty="0">
                <a:solidFill>
                  <a:srgbClr val="41719C"/>
                </a:solidFill>
                <a:latin typeface="微软雅黑" panose="020B0503020204020204" charset="-122"/>
                <a:cs typeface="+mn-ea"/>
                <a:sym typeface="+mn-lt"/>
              </a:rPr>
              <a:t>Contents</a:t>
            </a:r>
            <a:endParaRPr kumimoji="0" lang="en-US" sz="5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FEB"/>
        </a:solidFill>
        <a:effectLst/>
      </p:bgPr>
    </p:bg>
    <p:spTree>
      <p:nvGrpSpPr>
        <p:cNvPr id="1" name=""/>
        <p:cNvGrpSpPr/>
        <p:nvPr/>
      </p:nvGrpSpPr>
      <p:grpSpPr>
        <a:xfrm>
          <a:off x="0" y="0"/>
          <a:ext cx="0" cy="0"/>
          <a:chOff x="0" y="0"/>
          <a:chExt cx="0" cy="0"/>
        </a:xfrm>
      </p:grpSpPr>
      <p:sp>
        <p:nvSpPr>
          <p:cNvPr id="14" name="任意多边形 13"/>
          <p:cNvSpPr/>
          <p:nvPr/>
        </p:nvSpPr>
        <p:spPr bwMode="auto">
          <a:xfrm>
            <a:off x="10584204" y="4069036"/>
            <a:ext cx="1607797" cy="2788964"/>
          </a:xfrm>
          <a:custGeom>
            <a:avLst/>
            <a:gdLst>
              <a:gd name="connsiteX0" fmla="*/ 1256737 w 1607797"/>
              <a:gd name="connsiteY0" fmla="*/ 139 h 2788964"/>
              <a:gd name="connsiteX1" fmla="*/ 1358583 w 1607797"/>
              <a:gd name="connsiteY1" fmla="*/ 3314 h 2788964"/>
              <a:gd name="connsiteX2" fmla="*/ 1517747 w 1607797"/>
              <a:gd name="connsiteY2" fmla="*/ 22598 h 2788964"/>
              <a:gd name="connsiteX3" fmla="*/ 1607797 w 1607797"/>
              <a:gd name="connsiteY3" fmla="*/ 41700 h 2788964"/>
              <a:gd name="connsiteX4" fmla="*/ 1607797 w 1607797"/>
              <a:gd name="connsiteY4" fmla="*/ 2788964 h 2788964"/>
              <a:gd name="connsiteX5" fmla="*/ 38813 w 1607797"/>
              <a:gd name="connsiteY5" fmla="*/ 2788964 h 2788964"/>
              <a:gd name="connsiteX6" fmla="*/ 63548 w 1607797"/>
              <a:gd name="connsiteY6" fmla="*/ 2759000 h 2788964"/>
              <a:gd name="connsiteX7" fmla="*/ 560425 w 1607797"/>
              <a:gd name="connsiteY7" fmla="*/ 2163034 h 2788964"/>
              <a:gd name="connsiteX8" fmla="*/ 16214 w 1607797"/>
              <a:gd name="connsiteY8" fmla="*/ 869039 h 2788964"/>
              <a:gd name="connsiteX9" fmla="*/ 1256737 w 1607797"/>
              <a:gd name="connsiteY9" fmla="*/ 139 h 278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7797" h="2788964">
                <a:moveTo>
                  <a:pt x="1256737" y="139"/>
                </a:moveTo>
                <a:cubicBezTo>
                  <a:pt x="1291315" y="-402"/>
                  <a:pt x="1325332" y="635"/>
                  <a:pt x="1358583" y="3314"/>
                </a:cubicBezTo>
                <a:cubicBezTo>
                  <a:pt x="1413819" y="7651"/>
                  <a:pt x="1466854" y="14145"/>
                  <a:pt x="1517747" y="22598"/>
                </a:cubicBezTo>
                <a:lnTo>
                  <a:pt x="1607797" y="41700"/>
                </a:lnTo>
                <a:lnTo>
                  <a:pt x="1607797" y="2788964"/>
                </a:lnTo>
                <a:lnTo>
                  <a:pt x="38813" y="2788964"/>
                </a:lnTo>
                <a:lnTo>
                  <a:pt x="63548" y="2759000"/>
                </a:lnTo>
                <a:cubicBezTo>
                  <a:pt x="234531" y="2565969"/>
                  <a:pt x="505255" y="2365093"/>
                  <a:pt x="560425" y="2163034"/>
                </a:cubicBezTo>
                <a:cubicBezTo>
                  <a:pt x="658770" y="1803818"/>
                  <a:pt x="-120833" y="1750752"/>
                  <a:pt x="16214" y="869039"/>
                </a:cubicBezTo>
                <a:cubicBezTo>
                  <a:pt x="93253" y="371226"/>
                  <a:pt x="738067" y="8250"/>
                  <a:pt x="1256737" y="139"/>
                </a:cubicBezTo>
                <a:close/>
              </a:path>
            </a:pathLst>
          </a:custGeom>
          <a:solidFill>
            <a:srgbClr val="417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12" name="任意多边形 11"/>
          <p:cNvSpPr/>
          <p:nvPr/>
        </p:nvSpPr>
        <p:spPr>
          <a:xfrm>
            <a:off x="1" y="207512"/>
            <a:ext cx="2168737" cy="2383261"/>
          </a:xfrm>
          <a:custGeom>
            <a:avLst/>
            <a:gdLst>
              <a:gd name="connsiteX0" fmla="*/ 698449 w 2168737"/>
              <a:gd name="connsiteY0" fmla="*/ 94 h 2383261"/>
              <a:gd name="connsiteX1" fmla="*/ 804444 w 2168737"/>
              <a:gd name="connsiteY1" fmla="*/ 3123 h 2383261"/>
              <a:gd name="connsiteX2" fmla="*/ 2164267 w 2168737"/>
              <a:gd name="connsiteY2" fmla="*/ 966790 h 2383261"/>
              <a:gd name="connsiteX3" fmla="*/ 38373 w 2168737"/>
              <a:gd name="connsiteY3" fmla="*/ 2382812 h 2383261"/>
              <a:gd name="connsiteX4" fmla="*/ 0 w 2168737"/>
              <a:gd name="connsiteY4" fmla="*/ 2383261 h 2383261"/>
              <a:gd name="connsiteX5" fmla="*/ 0 w 2168737"/>
              <a:gd name="connsiteY5" fmla="*/ 106965 h 2383261"/>
              <a:gd name="connsiteX6" fmla="*/ 12817 w 2168737"/>
              <a:gd name="connsiteY6" fmla="*/ 103088 h 2383261"/>
              <a:gd name="connsiteX7" fmla="*/ 698449 w 2168737"/>
              <a:gd name="connsiteY7" fmla="*/ 94 h 238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37" h="2383261">
                <a:moveTo>
                  <a:pt x="698449" y="94"/>
                </a:moveTo>
                <a:cubicBezTo>
                  <a:pt x="736322" y="-327"/>
                  <a:pt x="771816" y="659"/>
                  <a:pt x="804444" y="3123"/>
                </a:cubicBezTo>
                <a:cubicBezTo>
                  <a:pt x="1326496" y="42535"/>
                  <a:pt x="2240382" y="226639"/>
                  <a:pt x="2164267" y="966790"/>
                </a:cubicBezTo>
                <a:cubicBezTo>
                  <a:pt x="2092910" y="1660683"/>
                  <a:pt x="648769" y="2333851"/>
                  <a:pt x="38373" y="2382812"/>
                </a:cubicBezTo>
                <a:lnTo>
                  <a:pt x="0" y="2383261"/>
                </a:lnTo>
                <a:lnTo>
                  <a:pt x="0" y="106965"/>
                </a:lnTo>
                <a:lnTo>
                  <a:pt x="12817" y="103088"/>
                </a:lnTo>
                <a:cubicBezTo>
                  <a:pt x="260252" y="39471"/>
                  <a:pt x="509086" y="2198"/>
                  <a:pt x="698449" y="94"/>
                </a:cubicBezTo>
                <a:close/>
              </a:path>
            </a:pathLst>
          </a:custGeom>
          <a:solidFill>
            <a:srgbClr val="CEB6AA">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4" name="Freeform 5"/>
          <p:cNvSpPr/>
          <p:nvPr/>
        </p:nvSpPr>
        <p:spPr bwMode="auto">
          <a:xfrm>
            <a:off x="0" y="0"/>
            <a:ext cx="12192000" cy="6858000"/>
          </a:xfrm>
          <a:custGeom>
            <a:avLst/>
            <a:gdLst>
              <a:gd name="T0" fmla="*/ 170 w 3775"/>
              <a:gd name="T1" fmla="*/ 2 h 1845"/>
              <a:gd name="T2" fmla="*/ 589 w 3775"/>
              <a:gd name="T3" fmla="*/ 78 h 1845"/>
              <a:gd name="T4" fmla="*/ 673 w 3775"/>
              <a:gd name="T5" fmla="*/ 128 h 1845"/>
              <a:gd name="T6" fmla="*/ 676 w 3775"/>
              <a:gd name="T7" fmla="*/ 143 h 1845"/>
              <a:gd name="T8" fmla="*/ 656 w 3775"/>
              <a:gd name="T9" fmla="*/ 160 h 1845"/>
              <a:gd name="T10" fmla="*/ 600 w 3775"/>
              <a:gd name="T11" fmla="*/ 204 h 1845"/>
              <a:gd name="T12" fmla="*/ 661 w 3775"/>
              <a:gd name="T13" fmla="*/ 399 h 1845"/>
              <a:gd name="T14" fmla="*/ 840 w 3775"/>
              <a:gd name="T15" fmla="*/ 588 h 1845"/>
              <a:gd name="T16" fmla="*/ 868 w 3775"/>
              <a:gd name="T17" fmla="*/ 603 h 1845"/>
              <a:gd name="T18" fmla="*/ 897 w 3775"/>
              <a:gd name="T19" fmla="*/ 615 h 1845"/>
              <a:gd name="T20" fmla="*/ 1242 w 3775"/>
              <a:gd name="T21" fmla="*/ 664 h 1845"/>
              <a:gd name="T22" fmla="*/ 1390 w 3775"/>
              <a:gd name="T23" fmla="*/ 684 h 1845"/>
              <a:gd name="T24" fmla="*/ 1736 w 3775"/>
              <a:gd name="T25" fmla="*/ 788 h 1845"/>
              <a:gd name="T26" fmla="*/ 2361 w 3775"/>
              <a:gd name="T27" fmla="*/ 1357 h 1845"/>
              <a:gd name="T28" fmla="*/ 2658 w 3775"/>
              <a:gd name="T29" fmla="*/ 1656 h 1845"/>
              <a:gd name="T30" fmla="*/ 2773 w 3775"/>
              <a:gd name="T31" fmla="*/ 1677 h 1845"/>
              <a:gd name="T32" fmla="*/ 2790 w 3775"/>
              <a:gd name="T33" fmla="*/ 1668 h 1845"/>
              <a:gd name="T34" fmla="*/ 2806 w 3775"/>
              <a:gd name="T35" fmla="*/ 1617 h 1845"/>
              <a:gd name="T36" fmla="*/ 2735 w 3775"/>
              <a:gd name="T37" fmla="*/ 1421 h 1845"/>
              <a:gd name="T38" fmla="*/ 2684 w 3775"/>
              <a:gd name="T39" fmla="*/ 1255 h 1845"/>
              <a:gd name="T40" fmla="*/ 2717 w 3775"/>
              <a:gd name="T41" fmla="*/ 1194 h 1845"/>
              <a:gd name="T42" fmla="*/ 2730 w 3775"/>
              <a:gd name="T43" fmla="*/ 1189 h 1845"/>
              <a:gd name="T44" fmla="*/ 2827 w 3775"/>
              <a:gd name="T45" fmla="*/ 1191 h 1845"/>
              <a:gd name="T46" fmla="*/ 3306 w 3775"/>
              <a:gd name="T47" fmla="*/ 1369 h 1845"/>
              <a:gd name="T48" fmla="*/ 3699 w 3775"/>
              <a:gd name="T49" fmla="*/ 1693 h 1845"/>
              <a:gd name="T50" fmla="*/ 3694 w 3775"/>
              <a:gd name="T51" fmla="*/ 1696 h 1845"/>
              <a:gd name="T52" fmla="*/ 2988 w 3775"/>
              <a:gd name="T53" fmla="*/ 1248 h 1845"/>
              <a:gd name="T54" fmla="*/ 2906 w 3775"/>
              <a:gd name="T55" fmla="*/ 1225 h 1845"/>
              <a:gd name="T56" fmla="*/ 2824 w 3775"/>
              <a:gd name="T57" fmla="*/ 1207 h 1845"/>
              <a:gd name="T58" fmla="*/ 2738 w 3775"/>
              <a:gd name="T59" fmla="*/ 1204 h 1845"/>
              <a:gd name="T60" fmla="*/ 2729 w 3775"/>
              <a:gd name="T61" fmla="*/ 1207 h 1845"/>
              <a:gd name="T62" fmla="*/ 2701 w 3775"/>
              <a:gd name="T63" fmla="*/ 1255 h 1845"/>
              <a:gd name="T64" fmla="*/ 2751 w 3775"/>
              <a:gd name="T65" fmla="*/ 1414 h 1845"/>
              <a:gd name="T66" fmla="*/ 2823 w 3775"/>
              <a:gd name="T67" fmla="*/ 1616 h 1845"/>
              <a:gd name="T68" fmla="*/ 2799 w 3775"/>
              <a:gd name="T69" fmla="*/ 1681 h 1845"/>
              <a:gd name="T70" fmla="*/ 2779 w 3775"/>
              <a:gd name="T71" fmla="*/ 1692 h 1845"/>
              <a:gd name="T72" fmla="*/ 2650 w 3775"/>
              <a:gd name="T73" fmla="*/ 1670 h 1845"/>
              <a:gd name="T74" fmla="*/ 2351 w 3775"/>
              <a:gd name="T75" fmla="*/ 1365 h 1845"/>
              <a:gd name="T76" fmla="*/ 1881 w 3775"/>
              <a:gd name="T77" fmla="*/ 876 h 1845"/>
              <a:gd name="T78" fmla="*/ 1410 w 3775"/>
              <a:gd name="T79" fmla="*/ 694 h 1845"/>
              <a:gd name="T80" fmla="*/ 1326 w 3775"/>
              <a:gd name="T81" fmla="*/ 681 h 1845"/>
              <a:gd name="T82" fmla="*/ 986 w 3775"/>
              <a:gd name="T83" fmla="*/ 651 h 1845"/>
              <a:gd name="T84" fmla="*/ 882 w 3775"/>
              <a:gd name="T85" fmla="*/ 624 h 1845"/>
              <a:gd name="T86" fmla="*/ 852 w 3775"/>
              <a:gd name="T87" fmla="*/ 610 h 1845"/>
              <a:gd name="T88" fmla="*/ 824 w 3775"/>
              <a:gd name="T89" fmla="*/ 594 h 1845"/>
              <a:gd name="T90" fmla="*/ 610 w 3775"/>
              <a:gd name="T91" fmla="*/ 330 h 1845"/>
              <a:gd name="T92" fmla="*/ 594 w 3775"/>
              <a:gd name="T93" fmla="*/ 180 h 1845"/>
              <a:gd name="T94" fmla="*/ 642 w 3775"/>
              <a:gd name="T95" fmla="*/ 151 h 1845"/>
              <a:gd name="T96" fmla="*/ 656 w 3775"/>
              <a:gd name="T97" fmla="*/ 146 h 1845"/>
              <a:gd name="T98" fmla="*/ 663 w 3775"/>
              <a:gd name="T99" fmla="*/ 135 h 1845"/>
              <a:gd name="T100" fmla="*/ 584 w 3775"/>
              <a:gd name="T101" fmla="*/ 89 h 1845"/>
              <a:gd name="T102" fmla="*/ 0 w 3775"/>
              <a:gd name="T103" fmla="*/ 1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75" h="1845">
                <a:moveTo>
                  <a:pt x="0" y="10"/>
                </a:moveTo>
                <a:cubicBezTo>
                  <a:pt x="28" y="6"/>
                  <a:pt x="56" y="4"/>
                  <a:pt x="85" y="2"/>
                </a:cubicBezTo>
                <a:cubicBezTo>
                  <a:pt x="113" y="1"/>
                  <a:pt x="141" y="1"/>
                  <a:pt x="170" y="2"/>
                </a:cubicBezTo>
                <a:cubicBezTo>
                  <a:pt x="227" y="3"/>
                  <a:pt x="284" y="9"/>
                  <a:pt x="340" y="17"/>
                </a:cubicBezTo>
                <a:cubicBezTo>
                  <a:pt x="396" y="26"/>
                  <a:pt x="452" y="37"/>
                  <a:pt x="507" y="52"/>
                </a:cubicBezTo>
                <a:cubicBezTo>
                  <a:pt x="534" y="60"/>
                  <a:pt x="562" y="68"/>
                  <a:pt x="589" y="78"/>
                </a:cubicBezTo>
                <a:cubicBezTo>
                  <a:pt x="602" y="83"/>
                  <a:pt x="615" y="89"/>
                  <a:pt x="628" y="95"/>
                </a:cubicBezTo>
                <a:cubicBezTo>
                  <a:pt x="641" y="102"/>
                  <a:pt x="654" y="108"/>
                  <a:pt x="665" y="119"/>
                </a:cubicBezTo>
                <a:cubicBezTo>
                  <a:pt x="668" y="121"/>
                  <a:pt x="671" y="125"/>
                  <a:pt x="673" y="128"/>
                </a:cubicBezTo>
                <a:cubicBezTo>
                  <a:pt x="675" y="130"/>
                  <a:pt x="676" y="132"/>
                  <a:pt x="676" y="135"/>
                </a:cubicBezTo>
                <a:cubicBezTo>
                  <a:pt x="677" y="136"/>
                  <a:pt x="677" y="138"/>
                  <a:pt x="677" y="139"/>
                </a:cubicBezTo>
                <a:cubicBezTo>
                  <a:pt x="677" y="141"/>
                  <a:pt x="676" y="142"/>
                  <a:pt x="676" y="143"/>
                </a:cubicBezTo>
                <a:cubicBezTo>
                  <a:pt x="674" y="149"/>
                  <a:pt x="670" y="152"/>
                  <a:pt x="667" y="155"/>
                </a:cubicBezTo>
                <a:cubicBezTo>
                  <a:pt x="665" y="156"/>
                  <a:pt x="663" y="157"/>
                  <a:pt x="661" y="158"/>
                </a:cubicBezTo>
                <a:cubicBezTo>
                  <a:pt x="659" y="158"/>
                  <a:pt x="657" y="159"/>
                  <a:pt x="656" y="160"/>
                </a:cubicBezTo>
                <a:cubicBezTo>
                  <a:pt x="648" y="162"/>
                  <a:pt x="641" y="164"/>
                  <a:pt x="634" y="165"/>
                </a:cubicBezTo>
                <a:cubicBezTo>
                  <a:pt x="628" y="166"/>
                  <a:pt x="622" y="168"/>
                  <a:pt x="617" y="172"/>
                </a:cubicBezTo>
                <a:cubicBezTo>
                  <a:pt x="607" y="179"/>
                  <a:pt x="602" y="191"/>
                  <a:pt x="600" y="204"/>
                </a:cubicBezTo>
                <a:cubicBezTo>
                  <a:pt x="597" y="217"/>
                  <a:pt x="598" y="231"/>
                  <a:pt x="600" y="245"/>
                </a:cubicBezTo>
                <a:cubicBezTo>
                  <a:pt x="604" y="272"/>
                  <a:pt x="612" y="299"/>
                  <a:pt x="623" y="325"/>
                </a:cubicBezTo>
                <a:cubicBezTo>
                  <a:pt x="634" y="350"/>
                  <a:pt x="647" y="375"/>
                  <a:pt x="661" y="399"/>
                </a:cubicBezTo>
                <a:cubicBezTo>
                  <a:pt x="690" y="447"/>
                  <a:pt x="725" y="492"/>
                  <a:pt x="766" y="531"/>
                </a:cubicBezTo>
                <a:cubicBezTo>
                  <a:pt x="786" y="550"/>
                  <a:pt x="808" y="567"/>
                  <a:pt x="831" y="583"/>
                </a:cubicBezTo>
                <a:cubicBezTo>
                  <a:pt x="840" y="588"/>
                  <a:pt x="840" y="588"/>
                  <a:pt x="840" y="588"/>
                </a:cubicBezTo>
                <a:cubicBezTo>
                  <a:pt x="849" y="593"/>
                  <a:pt x="849" y="593"/>
                  <a:pt x="849" y="593"/>
                </a:cubicBezTo>
                <a:cubicBezTo>
                  <a:pt x="858" y="598"/>
                  <a:pt x="858" y="598"/>
                  <a:pt x="858" y="598"/>
                </a:cubicBezTo>
                <a:cubicBezTo>
                  <a:pt x="868" y="603"/>
                  <a:pt x="868" y="603"/>
                  <a:pt x="868" y="603"/>
                </a:cubicBezTo>
                <a:cubicBezTo>
                  <a:pt x="877" y="607"/>
                  <a:pt x="877" y="607"/>
                  <a:pt x="877" y="607"/>
                </a:cubicBezTo>
                <a:cubicBezTo>
                  <a:pt x="887" y="611"/>
                  <a:pt x="887" y="611"/>
                  <a:pt x="887" y="611"/>
                </a:cubicBezTo>
                <a:cubicBezTo>
                  <a:pt x="897" y="615"/>
                  <a:pt x="897" y="615"/>
                  <a:pt x="897" y="615"/>
                </a:cubicBezTo>
                <a:cubicBezTo>
                  <a:pt x="907" y="619"/>
                  <a:pt x="907" y="619"/>
                  <a:pt x="907" y="619"/>
                </a:cubicBezTo>
                <a:cubicBezTo>
                  <a:pt x="959" y="637"/>
                  <a:pt x="1016" y="644"/>
                  <a:pt x="1072" y="650"/>
                </a:cubicBezTo>
                <a:cubicBezTo>
                  <a:pt x="1128" y="655"/>
                  <a:pt x="1185" y="658"/>
                  <a:pt x="1242" y="664"/>
                </a:cubicBezTo>
                <a:cubicBezTo>
                  <a:pt x="1270" y="667"/>
                  <a:pt x="1298" y="670"/>
                  <a:pt x="1327" y="674"/>
                </a:cubicBezTo>
                <a:cubicBezTo>
                  <a:pt x="1341" y="676"/>
                  <a:pt x="1355" y="678"/>
                  <a:pt x="1369" y="680"/>
                </a:cubicBezTo>
                <a:cubicBezTo>
                  <a:pt x="1390" y="684"/>
                  <a:pt x="1390" y="684"/>
                  <a:pt x="1390" y="684"/>
                </a:cubicBezTo>
                <a:cubicBezTo>
                  <a:pt x="1411" y="687"/>
                  <a:pt x="1411" y="687"/>
                  <a:pt x="1411" y="687"/>
                </a:cubicBezTo>
                <a:cubicBezTo>
                  <a:pt x="1467" y="698"/>
                  <a:pt x="1522" y="711"/>
                  <a:pt x="1576" y="728"/>
                </a:cubicBezTo>
                <a:cubicBezTo>
                  <a:pt x="1631" y="745"/>
                  <a:pt x="1684" y="765"/>
                  <a:pt x="1736" y="788"/>
                </a:cubicBezTo>
                <a:cubicBezTo>
                  <a:pt x="1789" y="809"/>
                  <a:pt x="1838" y="838"/>
                  <a:pt x="1885" y="871"/>
                </a:cubicBezTo>
                <a:cubicBezTo>
                  <a:pt x="1977" y="938"/>
                  <a:pt x="2060" y="1017"/>
                  <a:pt x="2137" y="1100"/>
                </a:cubicBezTo>
                <a:cubicBezTo>
                  <a:pt x="2215" y="1183"/>
                  <a:pt x="2288" y="1270"/>
                  <a:pt x="2361" y="1357"/>
                </a:cubicBezTo>
                <a:cubicBezTo>
                  <a:pt x="2398" y="1401"/>
                  <a:pt x="2434" y="1444"/>
                  <a:pt x="2472" y="1486"/>
                </a:cubicBezTo>
                <a:cubicBezTo>
                  <a:pt x="2510" y="1528"/>
                  <a:pt x="2549" y="1569"/>
                  <a:pt x="2591" y="1606"/>
                </a:cubicBezTo>
                <a:cubicBezTo>
                  <a:pt x="2612" y="1625"/>
                  <a:pt x="2635" y="1642"/>
                  <a:pt x="2658" y="1656"/>
                </a:cubicBezTo>
                <a:cubicBezTo>
                  <a:pt x="2670" y="1663"/>
                  <a:pt x="2683" y="1669"/>
                  <a:pt x="2695" y="1674"/>
                </a:cubicBezTo>
                <a:cubicBezTo>
                  <a:pt x="2708" y="1679"/>
                  <a:pt x="2721" y="1682"/>
                  <a:pt x="2734" y="1683"/>
                </a:cubicBezTo>
                <a:cubicBezTo>
                  <a:pt x="2747" y="1684"/>
                  <a:pt x="2761" y="1682"/>
                  <a:pt x="2773" y="1677"/>
                </a:cubicBezTo>
                <a:cubicBezTo>
                  <a:pt x="2777" y="1675"/>
                  <a:pt x="2777" y="1675"/>
                  <a:pt x="2777" y="1675"/>
                </a:cubicBezTo>
                <a:cubicBezTo>
                  <a:pt x="2779" y="1674"/>
                  <a:pt x="2780" y="1673"/>
                  <a:pt x="2781" y="1673"/>
                </a:cubicBezTo>
                <a:cubicBezTo>
                  <a:pt x="2784" y="1671"/>
                  <a:pt x="2787" y="1669"/>
                  <a:pt x="2790" y="1668"/>
                </a:cubicBezTo>
                <a:cubicBezTo>
                  <a:pt x="2794" y="1664"/>
                  <a:pt x="2798" y="1660"/>
                  <a:pt x="2801" y="1655"/>
                </a:cubicBezTo>
                <a:cubicBezTo>
                  <a:pt x="2804" y="1649"/>
                  <a:pt x="2805" y="1643"/>
                  <a:pt x="2806" y="1637"/>
                </a:cubicBezTo>
                <a:cubicBezTo>
                  <a:pt x="2807" y="1631"/>
                  <a:pt x="2807" y="1624"/>
                  <a:pt x="2806" y="1617"/>
                </a:cubicBezTo>
                <a:cubicBezTo>
                  <a:pt x="2805" y="1604"/>
                  <a:pt x="2802" y="1591"/>
                  <a:pt x="2798" y="1577"/>
                </a:cubicBezTo>
                <a:cubicBezTo>
                  <a:pt x="2791" y="1551"/>
                  <a:pt x="2780" y="1524"/>
                  <a:pt x="2769" y="1498"/>
                </a:cubicBezTo>
                <a:cubicBezTo>
                  <a:pt x="2758" y="1472"/>
                  <a:pt x="2747" y="1447"/>
                  <a:pt x="2735" y="1421"/>
                </a:cubicBezTo>
                <a:cubicBezTo>
                  <a:pt x="2724" y="1394"/>
                  <a:pt x="2713" y="1368"/>
                  <a:pt x="2703" y="1341"/>
                </a:cubicBezTo>
                <a:cubicBezTo>
                  <a:pt x="2698" y="1328"/>
                  <a:pt x="2694" y="1314"/>
                  <a:pt x="2690" y="1300"/>
                </a:cubicBezTo>
                <a:cubicBezTo>
                  <a:pt x="2687" y="1285"/>
                  <a:pt x="2684" y="1271"/>
                  <a:pt x="2684" y="1255"/>
                </a:cubicBezTo>
                <a:cubicBezTo>
                  <a:pt x="2684" y="1248"/>
                  <a:pt x="2685" y="1240"/>
                  <a:pt x="2687" y="1232"/>
                </a:cubicBezTo>
                <a:cubicBezTo>
                  <a:pt x="2689" y="1224"/>
                  <a:pt x="2693" y="1217"/>
                  <a:pt x="2698" y="1210"/>
                </a:cubicBezTo>
                <a:cubicBezTo>
                  <a:pt x="2703" y="1203"/>
                  <a:pt x="2710" y="1198"/>
                  <a:pt x="2717" y="1194"/>
                </a:cubicBezTo>
                <a:cubicBezTo>
                  <a:pt x="2722" y="1192"/>
                  <a:pt x="2722" y="1192"/>
                  <a:pt x="2722" y="1192"/>
                </a:cubicBezTo>
                <a:cubicBezTo>
                  <a:pt x="2724" y="1191"/>
                  <a:pt x="2726" y="1190"/>
                  <a:pt x="2728" y="1190"/>
                </a:cubicBezTo>
                <a:cubicBezTo>
                  <a:pt x="2730" y="1189"/>
                  <a:pt x="2730" y="1189"/>
                  <a:pt x="2730" y="1189"/>
                </a:cubicBezTo>
                <a:cubicBezTo>
                  <a:pt x="2733" y="1188"/>
                  <a:pt x="2733" y="1188"/>
                  <a:pt x="2733" y="1188"/>
                </a:cubicBezTo>
                <a:cubicBezTo>
                  <a:pt x="2739" y="1187"/>
                  <a:pt x="2739" y="1187"/>
                  <a:pt x="2739" y="1187"/>
                </a:cubicBezTo>
                <a:cubicBezTo>
                  <a:pt x="2769" y="1181"/>
                  <a:pt x="2799" y="1186"/>
                  <a:pt x="2827" y="1191"/>
                </a:cubicBezTo>
                <a:cubicBezTo>
                  <a:pt x="2883" y="1201"/>
                  <a:pt x="2938" y="1216"/>
                  <a:pt x="2992" y="1234"/>
                </a:cubicBezTo>
                <a:cubicBezTo>
                  <a:pt x="3047" y="1251"/>
                  <a:pt x="3100" y="1272"/>
                  <a:pt x="3152" y="1294"/>
                </a:cubicBezTo>
                <a:cubicBezTo>
                  <a:pt x="3204" y="1317"/>
                  <a:pt x="3256" y="1342"/>
                  <a:pt x="3306" y="1369"/>
                </a:cubicBezTo>
                <a:cubicBezTo>
                  <a:pt x="3356" y="1397"/>
                  <a:pt x="3404" y="1427"/>
                  <a:pt x="3451" y="1459"/>
                </a:cubicBezTo>
                <a:cubicBezTo>
                  <a:pt x="3498" y="1492"/>
                  <a:pt x="3543" y="1527"/>
                  <a:pt x="3585" y="1565"/>
                </a:cubicBezTo>
                <a:cubicBezTo>
                  <a:pt x="3627" y="1604"/>
                  <a:pt x="3666" y="1646"/>
                  <a:pt x="3699" y="1693"/>
                </a:cubicBezTo>
                <a:cubicBezTo>
                  <a:pt x="3731" y="1739"/>
                  <a:pt x="3758" y="1790"/>
                  <a:pt x="3775" y="1845"/>
                </a:cubicBezTo>
                <a:cubicBezTo>
                  <a:pt x="3773" y="1845"/>
                  <a:pt x="3773" y="1845"/>
                  <a:pt x="3773" y="1845"/>
                </a:cubicBezTo>
                <a:cubicBezTo>
                  <a:pt x="3756" y="1791"/>
                  <a:pt x="3728" y="1741"/>
                  <a:pt x="3694" y="1696"/>
                </a:cubicBezTo>
                <a:cubicBezTo>
                  <a:pt x="3661" y="1650"/>
                  <a:pt x="3621" y="1609"/>
                  <a:pt x="3579" y="1571"/>
                </a:cubicBezTo>
                <a:cubicBezTo>
                  <a:pt x="3495" y="1496"/>
                  <a:pt x="3399" y="1434"/>
                  <a:pt x="3300" y="1380"/>
                </a:cubicBezTo>
                <a:cubicBezTo>
                  <a:pt x="3200" y="1327"/>
                  <a:pt x="3095" y="1282"/>
                  <a:pt x="2988" y="1248"/>
                </a:cubicBezTo>
                <a:cubicBezTo>
                  <a:pt x="2967" y="1242"/>
                  <a:pt x="2967" y="1242"/>
                  <a:pt x="2967" y="1242"/>
                </a:cubicBezTo>
                <a:cubicBezTo>
                  <a:pt x="2961" y="1240"/>
                  <a:pt x="2954" y="1238"/>
                  <a:pt x="2947" y="1236"/>
                </a:cubicBezTo>
                <a:cubicBezTo>
                  <a:pt x="2934" y="1232"/>
                  <a:pt x="2920" y="1228"/>
                  <a:pt x="2906" y="1225"/>
                </a:cubicBezTo>
                <a:cubicBezTo>
                  <a:pt x="2899" y="1223"/>
                  <a:pt x="2893" y="1221"/>
                  <a:pt x="2886" y="1220"/>
                </a:cubicBezTo>
                <a:cubicBezTo>
                  <a:pt x="2879" y="1218"/>
                  <a:pt x="2872" y="1216"/>
                  <a:pt x="2865" y="1215"/>
                </a:cubicBezTo>
                <a:cubicBezTo>
                  <a:pt x="2851" y="1212"/>
                  <a:pt x="2838" y="1209"/>
                  <a:pt x="2824" y="1207"/>
                </a:cubicBezTo>
                <a:cubicBezTo>
                  <a:pt x="2810" y="1204"/>
                  <a:pt x="2796" y="1202"/>
                  <a:pt x="2782" y="1201"/>
                </a:cubicBezTo>
                <a:cubicBezTo>
                  <a:pt x="2769" y="1200"/>
                  <a:pt x="2755" y="1200"/>
                  <a:pt x="2742" y="1203"/>
                </a:cubicBezTo>
                <a:cubicBezTo>
                  <a:pt x="2738" y="1204"/>
                  <a:pt x="2738" y="1204"/>
                  <a:pt x="2738" y="1204"/>
                </a:cubicBezTo>
                <a:cubicBezTo>
                  <a:pt x="2735" y="1205"/>
                  <a:pt x="2735" y="1205"/>
                  <a:pt x="2735" y="1205"/>
                </a:cubicBezTo>
                <a:cubicBezTo>
                  <a:pt x="2733" y="1206"/>
                  <a:pt x="2733" y="1206"/>
                  <a:pt x="2733" y="1206"/>
                </a:cubicBezTo>
                <a:cubicBezTo>
                  <a:pt x="2729" y="1207"/>
                  <a:pt x="2729" y="1207"/>
                  <a:pt x="2729" y="1207"/>
                </a:cubicBezTo>
                <a:cubicBezTo>
                  <a:pt x="2725" y="1209"/>
                  <a:pt x="2725" y="1209"/>
                  <a:pt x="2725" y="1209"/>
                </a:cubicBezTo>
                <a:cubicBezTo>
                  <a:pt x="2719" y="1212"/>
                  <a:pt x="2715" y="1216"/>
                  <a:pt x="2711" y="1220"/>
                </a:cubicBezTo>
                <a:cubicBezTo>
                  <a:pt x="2704" y="1230"/>
                  <a:pt x="2701" y="1242"/>
                  <a:pt x="2701" y="1255"/>
                </a:cubicBezTo>
                <a:cubicBezTo>
                  <a:pt x="2701" y="1269"/>
                  <a:pt x="2704" y="1282"/>
                  <a:pt x="2707" y="1296"/>
                </a:cubicBezTo>
                <a:cubicBezTo>
                  <a:pt x="2710" y="1309"/>
                  <a:pt x="2714" y="1322"/>
                  <a:pt x="2719" y="1335"/>
                </a:cubicBezTo>
                <a:cubicBezTo>
                  <a:pt x="2728" y="1362"/>
                  <a:pt x="2740" y="1388"/>
                  <a:pt x="2751" y="1414"/>
                </a:cubicBezTo>
                <a:cubicBezTo>
                  <a:pt x="2762" y="1440"/>
                  <a:pt x="2774" y="1465"/>
                  <a:pt x="2785" y="1492"/>
                </a:cubicBezTo>
                <a:cubicBezTo>
                  <a:pt x="2796" y="1518"/>
                  <a:pt x="2807" y="1545"/>
                  <a:pt x="2815" y="1573"/>
                </a:cubicBezTo>
                <a:cubicBezTo>
                  <a:pt x="2818" y="1587"/>
                  <a:pt x="2822" y="1601"/>
                  <a:pt x="2823" y="1616"/>
                </a:cubicBezTo>
                <a:cubicBezTo>
                  <a:pt x="2823" y="1624"/>
                  <a:pt x="2823" y="1631"/>
                  <a:pt x="2822" y="1639"/>
                </a:cubicBezTo>
                <a:cubicBezTo>
                  <a:pt x="2821" y="1647"/>
                  <a:pt x="2819" y="1655"/>
                  <a:pt x="2815" y="1662"/>
                </a:cubicBezTo>
                <a:cubicBezTo>
                  <a:pt x="2812" y="1669"/>
                  <a:pt x="2806" y="1676"/>
                  <a:pt x="2799" y="1681"/>
                </a:cubicBezTo>
                <a:cubicBezTo>
                  <a:pt x="2796" y="1683"/>
                  <a:pt x="2792" y="1685"/>
                  <a:pt x="2789" y="1687"/>
                </a:cubicBezTo>
                <a:cubicBezTo>
                  <a:pt x="2787" y="1688"/>
                  <a:pt x="2786" y="1689"/>
                  <a:pt x="2784" y="1689"/>
                </a:cubicBezTo>
                <a:cubicBezTo>
                  <a:pt x="2779" y="1692"/>
                  <a:pt x="2779" y="1692"/>
                  <a:pt x="2779" y="1692"/>
                </a:cubicBezTo>
                <a:cubicBezTo>
                  <a:pt x="2764" y="1697"/>
                  <a:pt x="2749" y="1700"/>
                  <a:pt x="2734" y="1699"/>
                </a:cubicBezTo>
                <a:cubicBezTo>
                  <a:pt x="2718" y="1698"/>
                  <a:pt x="2704" y="1694"/>
                  <a:pt x="2690" y="1689"/>
                </a:cubicBezTo>
                <a:cubicBezTo>
                  <a:pt x="2676" y="1684"/>
                  <a:pt x="2663" y="1677"/>
                  <a:pt x="2650" y="1670"/>
                </a:cubicBezTo>
                <a:cubicBezTo>
                  <a:pt x="2626" y="1654"/>
                  <a:pt x="2603" y="1636"/>
                  <a:pt x="2581" y="1618"/>
                </a:cubicBezTo>
                <a:cubicBezTo>
                  <a:pt x="2538" y="1580"/>
                  <a:pt x="2499" y="1538"/>
                  <a:pt x="2462" y="1495"/>
                </a:cubicBezTo>
                <a:cubicBezTo>
                  <a:pt x="2424" y="1453"/>
                  <a:pt x="2388" y="1409"/>
                  <a:pt x="2351" y="1365"/>
                </a:cubicBezTo>
                <a:cubicBezTo>
                  <a:pt x="2279" y="1278"/>
                  <a:pt x="2207" y="1190"/>
                  <a:pt x="2131" y="1106"/>
                </a:cubicBezTo>
                <a:cubicBezTo>
                  <a:pt x="2092" y="1064"/>
                  <a:pt x="2053" y="1024"/>
                  <a:pt x="2012" y="985"/>
                </a:cubicBezTo>
                <a:cubicBezTo>
                  <a:pt x="1971" y="946"/>
                  <a:pt x="1928" y="909"/>
                  <a:pt x="1881" y="876"/>
                </a:cubicBezTo>
                <a:cubicBezTo>
                  <a:pt x="1835" y="843"/>
                  <a:pt x="1786" y="814"/>
                  <a:pt x="1734" y="792"/>
                </a:cubicBezTo>
                <a:cubicBezTo>
                  <a:pt x="1682" y="769"/>
                  <a:pt x="1629" y="750"/>
                  <a:pt x="1575" y="733"/>
                </a:cubicBezTo>
                <a:cubicBezTo>
                  <a:pt x="1521" y="717"/>
                  <a:pt x="1465" y="704"/>
                  <a:pt x="1410" y="694"/>
                </a:cubicBezTo>
                <a:cubicBezTo>
                  <a:pt x="1389" y="690"/>
                  <a:pt x="1389" y="690"/>
                  <a:pt x="1389" y="690"/>
                </a:cubicBezTo>
                <a:cubicBezTo>
                  <a:pt x="1368" y="687"/>
                  <a:pt x="1368" y="687"/>
                  <a:pt x="1368" y="687"/>
                </a:cubicBezTo>
                <a:cubicBezTo>
                  <a:pt x="1354" y="685"/>
                  <a:pt x="1340" y="683"/>
                  <a:pt x="1326" y="681"/>
                </a:cubicBezTo>
                <a:cubicBezTo>
                  <a:pt x="1297" y="678"/>
                  <a:pt x="1269" y="675"/>
                  <a:pt x="1241" y="673"/>
                </a:cubicBezTo>
                <a:cubicBezTo>
                  <a:pt x="1184" y="668"/>
                  <a:pt x="1128" y="665"/>
                  <a:pt x="1071" y="661"/>
                </a:cubicBezTo>
                <a:cubicBezTo>
                  <a:pt x="1043" y="658"/>
                  <a:pt x="1014" y="655"/>
                  <a:pt x="986" y="651"/>
                </a:cubicBezTo>
                <a:cubicBezTo>
                  <a:pt x="958" y="646"/>
                  <a:pt x="930" y="640"/>
                  <a:pt x="902" y="631"/>
                </a:cubicBezTo>
                <a:cubicBezTo>
                  <a:pt x="892" y="628"/>
                  <a:pt x="892" y="628"/>
                  <a:pt x="892" y="628"/>
                </a:cubicBezTo>
                <a:cubicBezTo>
                  <a:pt x="889" y="626"/>
                  <a:pt x="885" y="625"/>
                  <a:pt x="882" y="624"/>
                </a:cubicBezTo>
                <a:cubicBezTo>
                  <a:pt x="872" y="620"/>
                  <a:pt x="872" y="620"/>
                  <a:pt x="872" y="620"/>
                </a:cubicBezTo>
                <a:cubicBezTo>
                  <a:pt x="862" y="615"/>
                  <a:pt x="862" y="615"/>
                  <a:pt x="862" y="615"/>
                </a:cubicBezTo>
                <a:cubicBezTo>
                  <a:pt x="852" y="610"/>
                  <a:pt x="852" y="610"/>
                  <a:pt x="852" y="610"/>
                </a:cubicBezTo>
                <a:cubicBezTo>
                  <a:pt x="843" y="605"/>
                  <a:pt x="843" y="605"/>
                  <a:pt x="843" y="605"/>
                </a:cubicBezTo>
                <a:cubicBezTo>
                  <a:pt x="833" y="600"/>
                  <a:pt x="833" y="600"/>
                  <a:pt x="833" y="600"/>
                </a:cubicBezTo>
                <a:cubicBezTo>
                  <a:pt x="824" y="594"/>
                  <a:pt x="824" y="594"/>
                  <a:pt x="824" y="594"/>
                </a:cubicBezTo>
                <a:cubicBezTo>
                  <a:pt x="800" y="579"/>
                  <a:pt x="777" y="561"/>
                  <a:pt x="756" y="541"/>
                </a:cubicBezTo>
                <a:cubicBezTo>
                  <a:pt x="714" y="501"/>
                  <a:pt x="678" y="456"/>
                  <a:pt x="649" y="407"/>
                </a:cubicBezTo>
                <a:cubicBezTo>
                  <a:pt x="634" y="382"/>
                  <a:pt x="621" y="356"/>
                  <a:pt x="610" y="330"/>
                </a:cubicBezTo>
                <a:cubicBezTo>
                  <a:pt x="600" y="303"/>
                  <a:pt x="591" y="275"/>
                  <a:pt x="587" y="246"/>
                </a:cubicBezTo>
                <a:cubicBezTo>
                  <a:pt x="585" y="232"/>
                  <a:pt x="584" y="217"/>
                  <a:pt x="587" y="202"/>
                </a:cubicBezTo>
                <a:cubicBezTo>
                  <a:pt x="588" y="194"/>
                  <a:pt x="590" y="187"/>
                  <a:pt x="594" y="180"/>
                </a:cubicBezTo>
                <a:cubicBezTo>
                  <a:pt x="598" y="173"/>
                  <a:pt x="603" y="166"/>
                  <a:pt x="610" y="162"/>
                </a:cubicBezTo>
                <a:cubicBezTo>
                  <a:pt x="616" y="157"/>
                  <a:pt x="624" y="154"/>
                  <a:pt x="632" y="153"/>
                </a:cubicBezTo>
                <a:cubicBezTo>
                  <a:pt x="635" y="152"/>
                  <a:pt x="639" y="151"/>
                  <a:pt x="642" y="151"/>
                </a:cubicBezTo>
                <a:cubicBezTo>
                  <a:pt x="647" y="149"/>
                  <a:pt x="647" y="149"/>
                  <a:pt x="647" y="149"/>
                </a:cubicBezTo>
                <a:cubicBezTo>
                  <a:pt x="652" y="148"/>
                  <a:pt x="652" y="148"/>
                  <a:pt x="652" y="148"/>
                </a:cubicBezTo>
                <a:cubicBezTo>
                  <a:pt x="656" y="146"/>
                  <a:pt x="656" y="146"/>
                  <a:pt x="656" y="146"/>
                </a:cubicBezTo>
                <a:cubicBezTo>
                  <a:pt x="657" y="146"/>
                  <a:pt x="659" y="145"/>
                  <a:pt x="660" y="144"/>
                </a:cubicBezTo>
                <a:cubicBezTo>
                  <a:pt x="662" y="143"/>
                  <a:pt x="664" y="141"/>
                  <a:pt x="664" y="140"/>
                </a:cubicBezTo>
                <a:cubicBezTo>
                  <a:pt x="664" y="139"/>
                  <a:pt x="664" y="137"/>
                  <a:pt x="663" y="135"/>
                </a:cubicBezTo>
                <a:cubicBezTo>
                  <a:pt x="661" y="132"/>
                  <a:pt x="659" y="130"/>
                  <a:pt x="657" y="128"/>
                </a:cubicBezTo>
                <a:cubicBezTo>
                  <a:pt x="648" y="119"/>
                  <a:pt x="635" y="112"/>
                  <a:pt x="623" y="106"/>
                </a:cubicBezTo>
                <a:cubicBezTo>
                  <a:pt x="610" y="100"/>
                  <a:pt x="597" y="94"/>
                  <a:pt x="584" y="89"/>
                </a:cubicBezTo>
                <a:cubicBezTo>
                  <a:pt x="558" y="79"/>
                  <a:pt x="531" y="70"/>
                  <a:pt x="504" y="62"/>
                </a:cubicBezTo>
                <a:cubicBezTo>
                  <a:pt x="450" y="47"/>
                  <a:pt x="394" y="35"/>
                  <a:pt x="339" y="25"/>
                </a:cubicBezTo>
                <a:cubicBezTo>
                  <a:pt x="227" y="7"/>
                  <a:pt x="113" y="0"/>
                  <a:pt x="0" y="11"/>
                </a:cubicBezTo>
                <a:lnTo>
                  <a:pt x="0" y="10"/>
                </a:lnTo>
                <a:close/>
              </a:path>
            </a:pathLst>
          </a:custGeom>
          <a:solidFill>
            <a:schemeClr val="bg1">
              <a:lumMod val="85000"/>
            </a:schemeClr>
          </a:solidFill>
          <a:ln w="9525">
            <a:noFill/>
            <a:round/>
          </a:ln>
        </p:spPr>
        <p:txBody>
          <a:bodyPr vert="horz" wrap="square" lIns="91440" tIns="45720" rIns="91440" bIns="45720" numCol="1" anchor="t" anchorCtr="0" compatLnSpc="1"/>
          <a:lstStyle/>
          <a:p>
            <a:endParaRPr lang="zh-CN" altLang="en-US"/>
          </a:p>
        </p:txBody>
      </p:sp>
      <p:sp>
        <p:nvSpPr>
          <p:cNvPr id="6" name="PA_文本框 2"/>
          <p:cNvSpPr txBox="1"/>
          <p:nvPr>
            <p:custDataLst>
              <p:tags r:id="rId1"/>
            </p:custDataLst>
          </p:nvPr>
        </p:nvSpPr>
        <p:spPr>
          <a:xfrm>
            <a:off x="3219753" y="-35279"/>
            <a:ext cx="5472985" cy="700769"/>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defRPr/>
            </a:pPr>
            <a:r>
              <a:rPr lang="en-US" altLang="zh-CN" sz="3600" b="0" dirty="0">
                <a:solidFill>
                  <a:srgbClr val="41719C"/>
                </a:solidFill>
                <a:latin typeface="微软雅黑" panose="020B0503020204020204" charset="-122"/>
                <a:cs typeface="+mn-ea"/>
                <a:sym typeface="+mn-lt"/>
              </a:rPr>
              <a:t>Problem Identification</a:t>
            </a:r>
            <a:endParaRPr kumimoji="0" lang="en-US" sz="3600" b="0" i="0" u="none" strike="noStrike" kern="1200" cap="none" spc="0" normalizeH="0" baseline="0" noProof="0" dirty="0">
              <a:ln>
                <a:noFill/>
              </a:ln>
              <a:solidFill>
                <a:srgbClr val="41719C"/>
              </a:solidFill>
              <a:effectLst/>
              <a:uLnTx/>
              <a:uFillTx/>
              <a:latin typeface="微软雅黑" panose="020B0503020204020204" charset="-122"/>
              <a:cs typeface="+mn-ea"/>
              <a:sym typeface="+mn-lt"/>
            </a:endParaRPr>
          </a:p>
        </p:txBody>
      </p:sp>
      <p:sp>
        <p:nvSpPr>
          <p:cNvPr id="8" name="矩形 7"/>
          <p:cNvSpPr/>
          <p:nvPr/>
        </p:nvSpPr>
        <p:spPr>
          <a:xfrm>
            <a:off x="5434776" y="4585830"/>
            <a:ext cx="1331782"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600" noProof="0" dirty="0">
                <a:solidFill>
                  <a:srgbClr val="F4EFEB"/>
                </a:solidFill>
                <a:latin typeface="微软雅黑" panose="020B0503020204020204" charset="-122"/>
                <a:ea typeface="微软雅黑" panose="020B0503020204020204" charset="-122"/>
                <a:cs typeface="+mn-ea"/>
                <a:sym typeface="+mn-lt"/>
              </a:rPr>
              <a:t> </a:t>
            </a:r>
            <a:r>
              <a:rPr lang="en-US" altLang="zh-CN" sz="1600" dirty="0">
                <a:solidFill>
                  <a:srgbClr val="F4EFEB"/>
                </a:solidFill>
                <a:latin typeface="微软雅黑" panose="020B0503020204020204" charset="-122"/>
                <a:ea typeface="微软雅黑" panose="020B0503020204020204" charset="-122"/>
                <a:cs typeface="+mn-ea"/>
                <a:sym typeface="+mn-lt"/>
              </a:rPr>
              <a:t>PART.01</a:t>
            </a:r>
            <a:endParaRPr kumimoji="0" lang="zh-CN" altLang="en-US" sz="1600"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endParaRPr>
          </a:p>
        </p:txBody>
      </p:sp>
      <p:sp>
        <p:nvSpPr>
          <p:cNvPr id="10" name="任意多边形 9"/>
          <p:cNvSpPr/>
          <p:nvPr/>
        </p:nvSpPr>
        <p:spPr>
          <a:xfrm rot="14869569">
            <a:off x="10114825" y="4281057"/>
            <a:ext cx="1241816" cy="937446"/>
          </a:xfrm>
          <a:custGeom>
            <a:avLst/>
            <a:gdLst>
              <a:gd name="connsiteX0" fmla="*/ 0 w 3580598"/>
              <a:gd name="connsiteY0" fmla="*/ 1799924 h 3542097"/>
              <a:gd name="connsiteX1" fmla="*/ 1848051 w 3580598"/>
              <a:gd name="connsiteY1" fmla="*/ 0 h 3542097"/>
              <a:gd name="connsiteX2" fmla="*/ 3580598 w 3580598"/>
              <a:gd name="connsiteY2" fmla="*/ 1809549 h 3542097"/>
              <a:gd name="connsiteX3" fmla="*/ 847023 w 3580598"/>
              <a:gd name="connsiteY3" fmla="*/ 3542097 h 3542097"/>
              <a:gd name="connsiteX4" fmla="*/ 0 w 3580598"/>
              <a:gd name="connsiteY4" fmla="*/ 1799924 h 3542097"/>
              <a:gd name="connsiteX0-1" fmla="*/ 0 w 3595230"/>
              <a:gd name="connsiteY0-2" fmla="*/ 1799925 h 3542098"/>
              <a:gd name="connsiteX1-3" fmla="*/ 1848051 w 3595230"/>
              <a:gd name="connsiteY1-4" fmla="*/ 1 h 3542098"/>
              <a:gd name="connsiteX2-5" fmla="*/ 3580598 w 3595230"/>
              <a:gd name="connsiteY2-6" fmla="*/ 1809550 h 3542098"/>
              <a:gd name="connsiteX3-7" fmla="*/ 847023 w 3595230"/>
              <a:gd name="connsiteY3-8" fmla="*/ 3542098 h 3542098"/>
              <a:gd name="connsiteX4-9" fmla="*/ 0 w 3595230"/>
              <a:gd name="connsiteY4-10" fmla="*/ 1799925 h 3542098"/>
              <a:gd name="connsiteX0-11" fmla="*/ 0 w 3596934"/>
              <a:gd name="connsiteY0-12" fmla="*/ 1801172 h 3543345"/>
              <a:gd name="connsiteX1-13" fmla="*/ 1848051 w 3596934"/>
              <a:gd name="connsiteY1-14" fmla="*/ 1248 h 3543345"/>
              <a:gd name="connsiteX2-15" fmla="*/ 3580598 w 3596934"/>
              <a:gd name="connsiteY2-16" fmla="*/ 1810797 h 3543345"/>
              <a:gd name="connsiteX3-17" fmla="*/ 847023 w 3596934"/>
              <a:gd name="connsiteY3-18" fmla="*/ 3543345 h 3543345"/>
              <a:gd name="connsiteX4-19" fmla="*/ 0 w 3596934"/>
              <a:gd name="connsiteY4-20" fmla="*/ 1801172 h 3543345"/>
              <a:gd name="connsiteX0-21" fmla="*/ 0 w 3597306"/>
              <a:gd name="connsiteY0-22" fmla="*/ 1666564 h 3408737"/>
              <a:gd name="connsiteX1-23" fmla="*/ 1876927 w 3597306"/>
              <a:gd name="connsiteY1-24" fmla="*/ 1393 h 3408737"/>
              <a:gd name="connsiteX2-25" fmla="*/ 3580598 w 3597306"/>
              <a:gd name="connsiteY2-26" fmla="*/ 1676189 h 3408737"/>
              <a:gd name="connsiteX3-27" fmla="*/ 847023 w 3597306"/>
              <a:gd name="connsiteY3-28" fmla="*/ 3408737 h 3408737"/>
              <a:gd name="connsiteX4-29" fmla="*/ 0 w 3597306"/>
              <a:gd name="connsiteY4-30" fmla="*/ 1666564 h 3408737"/>
              <a:gd name="connsiteX0-31" fmla="*/ 37026 w 3634332"/>
              <a:gd name="connsiteY0-32" fmla="*/ 1666564 h 3408737"/>
              <a:gd name="connsiteX1-33" fmla="*/ 1913953 w 3634332"/>
              <a:gd name="connsiteY1-34" fmla="*/ 1393 h 3408737"/>
              <a:gd name="connsiteX2-35" fmla="*/ 3617624 w 3634332"/>
              <a:gd name="connsiteY2-36" fmla="*/ 1676189 h 3408737"/>
              <a:gd name="connsiteX3-37" fmla="*/ 884049 w 3634332"/>
              <a:gd name="connsiteY3-38" fmla="*/ 3408737 h 3408737"/>
              <a:gd name="connsiteX4-39" fmla="*/ 37026 w 3634332"/>
              <a:gd name="connsiteY4-40" fmla="*/ 1666564 h 3408737"/>
              <a:gd name="connsiteX0-41" fmla="*/ 28 w 3597334"/>
              <a:gd name="connsiteY0-42" fmla="*/ 1666564 h 3408737"/>
              <a:gd name="connsiteX1-43" fmla="*/ 1876955 w 3597334"/>
              <a:gd name="connsiteY1-44" fmla="*/ 1393 h 3408737"/>
              <a:gd name="connsiteX2-45" fmla="*/ 3580626 w 3597334"/>
              <a:gd name="connsiteY2-46" fmla="*/ 1676189 h 3408737"/>
              <a:gd name="connsiteX3-47" fmla="*/ 847051 w 3597334"/>
              <a:gd name="connsiteY3-48" fmla="*/ 3408737 h 3408737"/>
              <a:gd name="connsiteX4-49" fmla="*/ 28 w 3597334"/>
              <a:gd name="connsiteY4-50" fmla="*/ 1666564 h 3408737"/>
              <a:gd name="connsiteX0-51" fmla="*/ 68205 w 3665511"/>
              <a:gd name="connsiteY0-52" fmla="*/ 1666564 h 3523984"/>
              <a:gd name="connsiteX1-53" fmla="*/ 1945132 w 3665511"/>
              <a:gd name="connsiteY1-54" fmla="*/ 1393 h 3523984"/>
              <a:gd name="connsiteX2-55" fmla="*/ 3648803 w 3665511"/>
              <a:gd name="connsiteY2-56" fmla="*/ 1676189 h 3523984"/>
              <a:gd name="connsiteX3-57" fmla="*/ 915228 w 3665511"/>
              <a:gd name="connsiteY3-58" fmla="*/ 3408737 h 3523984"/>
              <a:gd name="connsiteX4-59" fmla="*/ 68205 w 3665511"/>
              <a:gd name="connsiteY4-60" fmla="*/ 1666564 h 3523984"/>
              <a:gd name="connsiteX0-61" fmla="*/ 34307 w 3631613"/>
              <a:gd name="connsiteY0-62" fmla="*/ 1666564 h 3432608"/>
              <a:gd name="connsiteX1-63" fmla="*/ 1911234 w 3631613"/>
              <a:gd name="connsiteY1-64" fmla="*/ 1393 h 3432608"/>
              <a:gd name="connsiteX2-65" fmla="*/ 3614905 w 3631613"/>
              <a:gd name="connsiteY2-66" fmla="*/ 1676189 h 3432608"/>
              <a:gd name="connsiteX3-67" fmla="*/ 881330 w 3631613"/>
              <a:gd name="connsiteY3-68" fmla="*/ 3408737 h 3432608"/>
              <a:gd name="connsiteX4-69" fmla="*/ 34307 w 3631613"/>
              <a:gd name="connsiteY4-70" fmla="*/ 1666564 h 3432608"/>
              <a:gd name="connsiteX0-71" fmla="*/ 34307 w 3860396"/>
              <a:gd name="connsiteY0-72" fmla="*/ 1666549 h 3432593"/>
              <a:gd name="connsiteX1-73" fmla="*/ 1911234 w 3860396"/>
              <a:gd name="connsiteY1-74" fmla="*/ 1378 h 3432593"/>
              <a:gd name="connsiteX2-75" fmla="*/ 3614905 w 3860396"/>
              <a:gd name="connsiteY2-76" fmla="*/ 1676174 h 3432593"/>
              <a:gd name="connsiteX3-77" fmla="*/ 881330 w 3860396"/>
              <a:gd name="connsiteY3-78" fmla="*/ 3408722 h 3432593"/>
              <a:gd name="connsiteX4-79" fmla="*/ 34307 w 3860396"/>
              <a:gd name="connsiteY4-80" fmla="*/ 1666549 h 3432593"/>
              <a:gd name="connsiteX0-81" fmla="*/ 34307 w 3620707"/>
              <a:gd name="connsiteY0-82" fmla="*/ 1667067 h 3439181"/>
              <a:gd name="connsiteX1-83" fmla="*/ 1911234 w 3620707"/>
              <a:gd name="connsiteY1-84" fmla="*/ 1896 h 3439181"/>
              <a:gd name="connsiteX2-85" fmla="*/ 3614905 w 3620707"/>
              <a:gd name="connsiteY2-86" fmla="*/ 1676692 h 3439181"/>
              <a:gd name="connsiteX3-87" fmla="*/ 881330 w 3620707"/>
              <a:gd name="connsiteY3-88" fmla="*/ 3409240 h 3439181"/>
              <a:gd name="connsiteX4-89" fmla="*/ 34307 w 3620707"/>
              <a:gd name="connsiteY4-90" fmla="*/ 1667067 h 3439181"/>
              <a:gd name="connsiteX0-91" fmla="*/ 29300 w 3842862"/>
              <a:gd name="connsiteY0-92" fmla="*/ 1779302 h 3407833"/>
              <a:gd name="connsiteX1-93" fmla="*/ 2133923 w 3842862"/>
              <a:gd name="connsiteY1-94" fmla="*/ 282 h 3407833"/>
              <a:gd name="connsiteX2-95" fmla="*/ 3837594 w 3842862"/>
              <a:gd name="connsiteY2-96" fmla="*/ 1675078 h 3407833"/>
              <a:gd name="connsiteX3-97" fmla="*/ 1104019 w 3842862"/>
              <a:gd name="connsiteY3-98" fmla="*/ 3407626 h 3407833"/>
              <a:gd name="connsiteX4-99" fmla="*/ 29300 w 3842862"/>
              <a:gd name="connsiteY4-100" fmla="*/ 1779302 h 3407833"/>
              <a:gd name="connsiteX0-101" fmla="*/ 29300 w 3843043"/>
              <a:gd name="connsiteY0-102" fmla="*/ 1282957 h 2911488"/>
              <a:gd name="connsiteX1-103" fmla="*/ 2175322 w 3843043"/>
              <a:gd name="connsiteY1-104" fmla="*/ 728 h 2911488"/>
              <a:gd name="connsiteX2-105" fmla="*/ 3837594 w 3843043"/>
              <a:gd name="connsiteY2-106" fmla="*/ 1178733 h 2911488"/>
              <a:gd name="connsiteX3-107" fmla="*/ 1104019 w 3843043"/>
              <a:gd name="connsiteY3-108" fmla="*/ 2911281 h 2911488"/>
              <a:gd name="connsiteX4-109" fmla="*/ 29300 w 3843043"/>
              <a:gd name="connsiteY4-110" fmla="*/ 1282957 h 2911488"/>
              <a:gd name="connsiteX0-111" fmla="*/ 28665 w 3863122"/>
              <a:gd name="connsiteY0-112" fmla="*/ 892753 h 2916269"/>
              <a:gd name="connsiteX1-113" fmla="*/ 2195386 w 3863122"/>
              <a:gd name="connsiteY1-114" fmla="*/ 3817 h 2916269"/>
              <a:gd name="connsiteX2-115" fmla="*/ 3857658 w 3863122"/>
              <a:gd name="connsiteY2-116" fmla="*/ 1181822 h 2916269"/>
              <a:gd name="connsiteX3-117" fmla="*/ 1124083 w 3863122"/>
              <a:gd name="connsiteY3-118" fmla="*/ 2914370 h 2916269"/>
              <a:gd name="connsiteX4-119" fmla="*/ 28665 w 3863122"/>
              <a:gd name="connsiteY4-120" fmla="*/ 892753 h 29162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3122" h="2916269">
                <a:moveTo>
                  <a:pt x="28665" y="892753"/>
                </a:moveTo>
                <a:cubicBezTo>
                  <a:pt x="22249" y="369781"/>
                  <a:pt x="1557221" y="-44361"/>
                  <a:pt x="2195386" y="3817"/>
                </a:cubicBezTo>
                <a:cubicBezTo>
                  <a:pt x="2833551" y="51995"/>
                  <a:pt x="3950702" y="277047"/>
                  <a:pt x="3857658" y="1181822"/>
                </a:cubicBezTo>
                <a:cubicBezTo>
                  <a:pt x="3764614" y="2086597"/>
                  <a:pt x="1762248" y="2962548"/>
                  <a:pt x="1124083" y="2914370"/>
                </a:cubicBezTo>
                <a:cubicBezTo>
                  <a:pt x="485918" y="2866192"/>
                  <a:pt x="-142986" y="1460644"/>
                  <a:pt x="28665" y="892753"/>
                </a:cubicBezTo>
                <a:close/>
              </a:path>
            </a:pathLst>
          </a:custGeom>
          <a:solidFill>
            <a:srgbClr val="CEB6A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3" name="TextBox 12">
            <a:extLst>
              <a:ext uri="{FF2B5EF4-FFF2-40B4-BE49-F238E27FC236}">
                <a16:creationId xmlns:a16="http://schemas.microsoft.com/office/drawing/2014/main" id="{A188330B-BE4C-438A-B809-3A7D21CE62C8}"/>
              </a:ext>
            </a:extLst>
          </p:cNvPr>
          <p:cNvSpPr txBox="1"/>
          <p:nvPr/>
        </p:nvSpPr>
        <p:spPr>
          <a:xfrm>
            <a:off x="2505203" y="826818"/>
            <a:ext cx="8669479" cy="1200329"/>
          </a:xfrm>
          <a:prstGeom prst="rect">
            <a:avLst/>
          </a:prstGeom>
        </p:spPr>
        <p:txBody>
          <a:bodyPr wrap="square" rtlCol="0" anchor="ctr" anchorCtr="0">
            <a:spAutoFit/>
          </a:bodyPr>
          <a:lstStyle/>
          <a:p>
            <a:r>
              <a:rPr lang="en-US" sz="1800" dirty="0">
                <a:effectLst/>
                <a:latin typeface="Calibri" panose="020F0502020204030204" pitchFamily="34" charset="0"/>
                <a:ea typeface="等线" panose="02010600030101010101" pitchFamily="2" charset="-122"/>
                <a:cs typeface="Times New Roman" panose="02020603050405020304" pitchFamily="18" charset="0"/>
              </a:rPr>
              <a:t>How can the Big Mountain Resort select a better ticket price to capitalize on the facilities as much as it can? </a:t>
            </a:r>
          </a:p>
          <a:p>
            <a:r>
              <a:rPr lang="en-US" sz="1800" dirty="0">
                <a:effectLst/>
                <a:latin typeface="Calibri" panose="020F0502020204030204" pitchFamily="34" charset="0"/>
                <a:ea typeface="等线" panose="02010600030101010101" pitchFamily="2" charset="-122"/>
                <a:cs typeface="Times New Roman" panose="02020603050405020304" pitchFamily="18" charset="0"/>
              </a:rPr>
              <a:t>What changes can they make to make more profit?</a:t>
            </a:r>
          </a:p>
          <a:p>
            <a:endParaRPr lang="en-US" dirty="0"/>
          </a:p>
        </p:txBody>
      </p:sp>
      <p:sp>
        <p:nvSpPr>
          <p:cNvPr id="16" name="Arrow: Right 15">
            <a:extLst>
              <a:ext uri="{FF2B5EF4-FFF2-40B4-BE49-F238E27FC236}">
                <a16:creationId xmlns:a16="http://schemas.microsoft.com/office/drawing/2014/main" id="{2C6458F6-0480-409D-AA69-D128BFE9668B}"/>
              </a:ext>
            </a:extLst>
          </p:cNvPr>
          <p:cNvSpPr/>
          <p:nvPr/>
        </p:nvSpPr>
        <p:spPr>
          <a:xfrm>
            <a:off x="336466" y="570775"/>
            <a:ext cx="1832272" cy="11429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Problem Statement</a:t>
            </a:r>
          </a:p>
        </p:txBody>
      </p:sp>
      <p:sp>
        <p:nvSpPr>
          <p:cNvPr id="17" name="TextBox 16">
            <a:extLst>
              <a:ext uri="{FF2B5EF4-FFF2-40B4-BE49-F238E27FC236}">
                <a16:creationId xmlns:a16="http://schemas.microsoft.com/office/drawing/2014/main" id="{02231A9C-7CB2-4A67-94FB-1DD18A673624}"/>
              </a:ext>
            </a:extLst>
          </p:cNvPr>
          <p:cNvSpPr txBox="1"/>
          <p:nvPr/>
        </p:nvSpPr>
        <p:spPr>
          <a:xfrm>
            <a:off x="6239383" y="3058959"/>
            <a:ext cx="5435107" cy="509214"/>
          </a:xfrm>
          <a:prstGeom prst="rect">
            <a:avLst/>
          </a:prstGeom>
          <a:solidFill>
            <a:schemeClr val="accent1">
              <a:lumMod val="20000"/>
              <a:lumOff val="80000"/>
              <a:alpha val="16000"/>
            </a:schemeClr>
          </a:solidFill>
        </p:spPr>
        <p:txBody>
          <a:bodyPr wrap="square" rtlCol="0">
            <a:noAutofit/>
          </a:bodyPr>
          <a:lstStyle/>
          <a:p>
            <a:r>
              <a:rPr lang="en-US" dirty="0">
                <a:solidFill>
                  <a:srgbClr val="41719C"/>
                </a:solidFill>
              </a:rPr>
              <a:t>A pricing strategy that brings more revenue.</a:t>
            </a:r>
          </a:p>
        </p:txBody>
      </p:sp>
      <p:sp>
        <p:nvSpPr>
          <p:cNvPr id="18" name="Rectangle: Rounded Corners 17">
            <a:extLst>
              <a:ext uri="{FF2B5EF4-FFF2-40B4-BE49-F238E27FC236}">
                <a16:creationId xmlns:a16="http://schemas.microsoft.com/office/drawing/2014/main" id="{5C9B1B19-746E-4A16-88FC-B50DDE5DA2D2}"/>
              </a:ext>
            </a:extLst>
          </p:cNvPr>
          <p:cNvSpPr/>
          <p:nvPr/>
        </p:nvSpPr>
        <p:spPr>
          <a:xfrm>
            <a:off x="985161" y="2367427"/>
            <a:ext cx="3040083" cy="509213"/>
          </a:xfrm>
          <a:prstGeom prst="roundRect">
            <a:avLst/>
          </a:prstGeom>
          <a:solidFill>
            <a:srgbClr val="41719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19" name="Rectangle: Rounded Corners 18">
            <a:extLst>
              <a:ext uri="{FF2B5EF4-FFF2-40B4-BE49-F238E27FC236}">
                <a16:creationId xmlns:a16="http://schemas.microsoft.com/office/drawing/2014/main" id="{576D9CEA-A756-4052-B627-8E094B924E98}"/>
              </a:ext>
            </a:extLst>
          </p:cNvPr>
          <p:cNvSpPr/>
          <p:nvPr/>
        </p:nvSpPr>
        <p:spPr>
          <a:xfrm>
            <a:off x="6267701" y="2355485"/>
            <a:ext cx="3040083" cy="509213"/>
          </a:xfrm>
          <a:prstGeom prst="roundRect">
            <a:avLst/>
          </a:prstGeom>
          <a:solidFill>
            <a:srgbClr val="41719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Criteria for Success</a:t>
            </a:r>
          </a:p>
        </p:txBody>
      </p:sp>
      <p:sp>
        <p:nvSpPr>
          <p:cNvPr id="21" name="TextBox 20">
            <a:extLst>
              <a:ext uri="{FF2B5EF4-FFF2-40B4-BE49-F238E27FC236}">
                <a16:creationId xmlns:a16="http://schemas.microsoft.com/office/drawing/2014/main" id="{4C535522-EA6D-430E-8E5C-2C5F978A32A1}"/>
              </a:ext>
            </a:extLst>
          </p:cNvPr>
          <p:cNvSpPr txBox="1"/>
          <p:nvPr/>
        </p:nvSpPr>
        <p:spPr>
          <a:xfrm>
            <a:off x="6239383" y="4623070"/>
            <a:ext cx="4626539" cy="1503786"/>
          </a:xfrm>
          <a:prstGeom prst="rect">
            <a:avLst/>
          </a:prstGeom>
          <a:solidFill>
            <a:schemeClr val="accent1">
              <a:lumMod val="20000"/>
              <a:lumOff val="80000"/>
              <a:alpha val="16000"/>
            </a:schemeClr>
          </a:solidFill>
        </p:spPr>
        <p:txBody>
          <a:bodyPr wrap="square" rtlCol="0">
            <a:noAutofit/>
          </a:bodyPr>
          <a:lstStyle/>
          <a:p>
            <a:pPr>
              <a:lnSpc>
                <a:spcPct val="107000"/>
              </a:lnSpc>
              <a:spcAft>
                <a:spcPts val="800"/>
              </a:spcAft>
            </a:pPr>
            <a:r>
              <a:rPr lang="en-US" dirty="0">
                <a:solidFill>
                  <a:srgbClr val="41719C"/>
                </a:solidFill>
                <a:latin typeface="Calibri" panose="020F0502020204030204" pitchFamily="34" charset="0"/>
                <a:ea typeface="等线" panose="02010600030101010101" pitchFamily="2" charset="-122"/>
                <a:cs typeface="Times New Roman" panose="02020603050405020304" pitchFamily="18" charset="0"/>
              </a:rPr>
              <a:t>C</a:t>
            </a:r>
            <a:r>
              <a:rPr lang="en-US" sz="1800" dirty="0">
                <a:solidFill>
                  <a:srgbClr val="41719C"/>
                </a:solidFill>
                <a:effectLst/>
                <a:latin typeface="Calibri" panose="020F0502020204030204" pitchFamily="34" charset="0"/>
                <a:ea typeface="等线" panose="02010600030101010101" pitchFamily="2" charset="-122"/>
                <a:cs typeface="Times New Roman" panose="02020603050405020304" pitchFamily="18" charset="0"/>
              </a:rPr>
              <a:t>onsider a series of changes that will either cut costs without undermining the ticket price or will support an even higher ticket price.</a:t>
            </a:r>
          </a:p>
        </p:txBody>
      </p:sp>
      <p:sp>
        <p:nvSpPr>
          <p:cNvPr id="23" name="Rectangle: Rounded Corners 22">
            <a:extLst>
              <a:ext uri="{FF2B5EF4-FFF2-40B4-BE49-F238E27FC236}">
                <a16:creationId xmlns:a16="http://schemas.microsoft.com/office/drawing/2014/main" id="{28409BE8-C07E-469B-A0A9-2862E83B3F3C}"/>
              </a:ext>
            </a:extLst>
          </p:cNvPr>
          <p:cNvSpPr/>
          <p:nvPr/>
        </p:nvSpPr>
        <p:spPr>
          <a:xfrm>
            <a:off x="6267701" y="3678754"/>
            <a:ext cx="3040083" cy="509213"/>
          </a:xfrm>
          <a:prstGeom prst="roundRect">
            <a:avLst/>
          </a:prstGeom>
          <a:solidFill>
            <a:srgbClr val="41719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Scope of Solution Space</a:t>
            </a:r>
          </a:p>
        </p:txBody>
      </p:sp>
      <p:sp>
        <p:nvSpPr>
          <p:cNvPr id="25" name="TextBox 24">
            <a:extLst>
              <a:ext uri="{FF2B5EF4-FFF2-40B4-BE49-F238E27FC236}">
                <a16:creationId xmlns:a16="http://schemas.microsoft.com/office/drawing/2014/main" id="{DD8AFAB1-90D3-40A6-B1D4-92C1BA615C34}"/>
              </a:ext>
            </a:extLst>
          </p:cNvPr>
          <p:cNvSpPr txBox="1"/>
          <p:nvPr/>
        </p:nvSpPr>
        <p:spPr>
          <a:xfrm>
            <a:off x="898349" y="3497836"/>
            <a:ext cx="4247678" cy="3275636"/>
          </a:xfrm>
          <a:prstGeom prst="rect">
            <a:avLst/>
          </a:prstGeom>
          <a:solidFill>
            <a:schemeClr val="accent1">
              <a:lumMod val="20000"/>
              <a:lumOff val="80000"/>
              <a:alpha val="16000"/>
            </a:schemeClr>
          </a:solidFill>
        </p:spPr>
        <p:txBody>
          <a:bodyPr wrap="square" rtlCol="0">
            <a:noAutofit/>
          </a:bodyPr>
          <a:lstStyle/>
          <a:p>
            <a:r>
              <a:rPr lang="en-US" sz="1800" dirty="0">
                <a:solidFill>
                  <a:srgbClr val="41719C"/>
                </a:solidFill>
                <a:effectLst/>
                <a:latin typeface="Calibri" panose="020F0502020204030204" pitchFamily="34" charset="0"/>
                <a:ea typeface="等线" panose="02010600030101010101" pitchFamily="2" charset="-122"/>
                <a:cs typeface="Times New Roman" panose="02020603050405020304" pitchFamily="18" charset="0"/>
              </a:rPr>
              <a:t>Big Mountain Resort is a ski resort located in Montana. Every year about 350,000 people ski or snowboard at Big Mountain. Recently, Big Mountain Resort has installed an additional chair lift, which increases their operating costs by $1,540,000 this season. The resort’s pricing has been to charge a premium above the average price in its market segment. Now they are considering a more data-driven pricing strategy.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FEB"/>
        </a:solidFill>
        <a:effectLst/>
      </p:bgPr>
    </p:bg>
    <p:spTree>
      <p:nvGrpSpPr>
        <p:cNvPr id="1" name=""/>
        <p:cNvGrpSpPr/>
        <p:nvPr/>
      </p:nvGrpSpPr>
      <p:grpSpPr>
        <a:xfrm>
          <a:off x="0" y="0"/>
          <a:ext cx="0" cy="0"/>
          <a:chOff x="0" y="0"/>
          <a:chExt cx="0" cy="0"/>
        </a:xfrm>
      </p:grpSpPr>
      <p:sp>
        <p:nvSpPr>
          <p:cNvPr id="14" name="任意多边形 13"/>
          <p:cNvSpPr/>
          <p:nvPr/>
        </p:nvSpPr>
        <p:spPr bwMode="auto">
          <a:xfrm>
            <a:off x="10584204" y="4069036"/>
            <a:ext cx="1607797" cy="2788964"/>
          </a:xfrm>
          <a:custGeom>
            <a:avLst/>
            <a:gdLst>
              <a:gd name="connsiteX0" fmla="*/ 1256737 w 1607797"/>
              <a:gd name="connsiteY0" fmla="*/ 139 h 2788964"/>
              <a:gd name="connsiteX1" fmla="*/ 1358583 w 1607797"/>
              <a:gd name="connsiteY1" fmla="*/ 3314 h 2788964"/>
              <a:gd name="connsiteX2" fmla="*/ 1517747 w 1607797"/>
              <a:gd name="connsiteY2" fmla="*/ 22598 h 2788964"/>
              <a:gd name="connsiteX3" fmla="*/ 1607797 w 1607797"/>
              <a:gd name="connsiteY3" fmla="*/ 41700 h 2788964"/>
              <a:gd name="connsiteX4" fmla="*/ 1607797 w 1607797"/>
              <a:gd name="connsiteY4" fmla="*/ 2788964 h 2788964"/>
              <a:gd name="connsiteX5" fmla="*/ 38813 w 1607797"/>
              <a:gd name="connsiteY5" fmla="*/ 2788964 h 2788964"/>
              <a:gd name="connsiteX6" fmla="*/ 63548 w 1607797"/>
              <a:gd name="connsiteY6" fmla="*/ 2759000 h 2788964"/>
              <a:gd name="connsiteX7" fmla="*/ 560425 w 1607797"/>
              <a:gd name="connsiteY7" fmla="*/ 2163034 h 2788964"/>
              <a:gd name="connsiteX8" fmla="*/ 16214 w 1607797"/>
              <a:gd name="connsiteY8" fmla="*/ 869039 h 2788964"/>
              <a:gd name="connsiteX9" fmla="*/ 1256737 w 1607797"/>
              <a:gd name="connsiteY9" fmla="*/ 139 h 278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7797" h="2788964">
                <a:moveTo>
                  <a:pt x="1256737" y="139"/>
                </a:moveTo>
                <a:cubicBezTo>
                  <a:pt x="1291315" y="-402"/>
                  <a:pt x="1325332" y="635"/>
                  <a:pt x="1358583" y="3314"/>
                </a:cubicBezTo>
                <a:cubicBezTo>
                  <a:pt x="1413819" y="7651"/>
                  <a:pt x="1466854" y="14145"/>
                  <a:pt x="1517747" y="22598"/>
                </a:cubicBezTo>
                <a:lnTo>
                  <a:pt x="1607797" y="41700"/>
                </a:lnTo>
                <a:lnTo>
                  <a:pt x="1607797" y="2788964"/>
                </a:lnTo>
                <a:lnTo>
                  <a:pt x="38813" y="2788964"/>
                </a:lnTo>
                <a:lnTo>
                  <a:pt x="63548" y="2759000"/>
                </a:lnTo>
                <a:cubicBezTo>
                  <a:pt x="234531" y="2565969"/>
                  <a:pt x="505255" y="2365093"/>
                  <a:pt x="560425" y="2163034"/>
                </a:cubicBezTo>
                <a:cubicBezTo>
                  <a:pt x="658770" y="1803818"/>
                  <a:pt x="-120833" y="1750752"/>
                  <a:pt x="16214" y="869039"/>
                </a:cubicBezTo>
                <a:cubicBezTo>
                  <a:pt x="93253" y="371226"/>
                  <a:pt x="738067" y="8250"/>
                  <a:pt x="1256737" y="139"/>
                </a:cubicBezTo>
                <a:close/>
              </a:path>
            </a:pathLst>
          </a:custGeom>
          <a:solidFill>
            <a:srgbClr val="4171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2" name="任意多边形 11"/>
          <p:cNvSpPr/>
          <p:nvPr/>
        </p:nvSpPr>
        <p:spPr>
          <a:xfrm>
            <a:off x="1" y="207512"/>
            <a:ext cx="2168737" cy="2383261"/>
          </a:xfrm>
          <a:custGeom>
            <a:avLst/>
            <a:gdLst>
              <a:gd name="connsiteX0" fmla="*/ 698449 w 2168737"/>
              <a:gd name="connsiteY0" fmla="*/ 94 h 2383261"/>
              <a:gd name="connsiteX1" fmla="*/ 804444 w 2168737"/>
              <a:gd name="connsiteY1" fmla="*/ 3123 h 2383261"/>
              <a:gd name="connsiteX2" fmla="*/ 2164267 w 2168737"/>
              <a:gd name="connsiteY2" fmla="*/ 966790 h 2383261"/>
              <a:gd name="connsiteX3" fmla="*/ 38373 w 2168737"/>
              <a:gd name="connsiteY3" fmla="*/ 2382812 h 2383261"/>
              <a:gd name="connsiteX4" fmla="*/ 0 w 2168737"/>
              <a:gd name="connsiteY4" fmla="*/ 2383261 h 2383261"/>
              <a:gd name="connsiteX5" fmla="*/ 0 w 2168737"/>
              <a:gd name="connsiteY5" fmla="*/ 106965 h 2383261"/>
              <a:gd name="connsiteX6" fmla="*/ 12817 w 2168737"/>
              <a:gd name="connsiteY6" fmla="*/ 103088 h 2383261"/>
              <a:gd name="connsiteX7" fmla="*/ 698449 w 2168737"/>
              <a:gd name="connsiteY7" fmla="*/ 94 h 2383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8737" h="2383261">
                <a:moveTo>
                  <a:pt x="698449" y="94"/>
                </a:moveTo>
                <a:cubicBezTo>
                  <a:pt x="736322" y="-327"/>
                  <a:pt x="771816" y="659"/>
                  <a:pt x="804444" y="3123"/>
                </a:cubicBezTo>
                <a:cubicBezTo>
                  <a:pt x="1326496" y="42535"/>
                  <a:pt x="2240382" y="226639"/>
                  <a:pt x="2164267" y="966790"/>
                </a:cubicBezTo>
                <a:cubicBezTo>
                  <a:pt x="2092910" y="1660683"/>
                  <a:pt x="648769" y="2333851"/>
                  <a:pt x="38373" y="2382812"/>
                </a:cubicBezTo>
                <a:lnTo>
                  <a:pt x="0" y="2383261"/>
                </a:lnTo>
                <a:lnTo>
                  <a:pt x="0" y="106965"/>
                </a:lnTo>
                <a:lnTo>
                  <a:pt x="12817" y="103088"/>
                </a:lnTo>
                <a:cubicBezTo>
                  <a:pt x="260252" y="39471"/>
                  <a:pt x="509086" y="2198"/>
                  <a:pt x="698449" y="94"/>
                </a:cubicBezTo>
                <a:close/>
              </a:path>
            </a:pathLst>
          </a:custGeom>
          <a:solidFill>
            <a:srgbClr val="CEB6AA">
              <a:alpha val="7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4" name="Freeform 5"/>
          <p:cNvSpPr/>
          <p:nvPr/>
        </p:nvSpPr>
        <p:spPr bwMode="auto">
          <a:xfrm>
            <a:off x="0" y="0"/>
            <a:ext cx="12192000" cy="6858000"/>
          </a:xfrm>
          <a:custGeom>
            <a:avLst/>
            <a:gdLst>
              <a:gd name="T0" fmla="*/ 170 w 3775"/>
              <a:gd name="T1" fmla="*/ 2 h 1845"/>
              <a:gd name="T2" fmla="*/ 589 w 3775"/>
              <a:gd name="T3" fmla="*/ 78 h 1845"/>
              <a:gd name="T4" fmla="*/ 673 w 3775"/>
              <a:gd name="T5" fmla="*/ 128 h 1845"/>
              <a:gd name="T6" fmla="*/ 676 w 3775"/>
              <a:gd name="T7" fmla="*/ 143 h 1845"/>
              <a:gd name="T8" fmla="*/ 656 w 3775"/>
              <a:gd name="T9" fmla="*/ 160 h 1845"/>
              <a:gd name="T10" fmla="*/ 600 w 3775"/>
              <a:gd name="T11" fmla="*/ 204 h 1845"/>
              <a:gd name="T12" fmla="*/ 661 w 3775"/>
              <a:gd name="T13" fmla="*/ 399 h 1845"/>
              <a:gd name="T14" fmla="*/ 840 w 3775"/>
              <a:gd name="T15" fmla="*/ 588 h 1845"/>
              <a:gd name="T16" fmla="*/ 868 w 3775"/>
              <a:gd name="T17" fmla="*/ 603 h 1845"/>
              <a:gd name="T18" fmla="*/ 897 w 3775"/>
              <a:gd name="T19" fmla="*/ 615 h 1845"/>
              <a:gd name="T20" fmla="*/ 1242 w 3775"/>
              <a:gd name="T21" fmla="*/ 664 h 1845"/>
              <a:gd name="T22" fmla="*/ 1390 w 3775"/>
              <a:gd name="T23" fmla="*/ 684 h 1845"/>
              <a:gd name="T24" fmla="*/ 1736 w 3775"/>
              <a:gd name="T25" fmla="*/ 788 h 1845"/>
              <a:gd name="T26" fmla="*/ 2361 w 3775"/>
              <a:gd name="T27" fmla="*/ 1357 h 1845"/>
              <a:gd name="T28" fmla="*/ 2658 w 3775"/>
              <a:gd name="T29" fmla="*/ 1656 h 1845"/>
              <a:gd name="T30" fmla="*/ 2773 w 3775"/>
              <a:gd name="T31" fmla="*/ 1677 h 1845"/>
              <a:gd name="T32" fmla="*/ 2790 w 3775"/>
              <a:gd name="T33" fmla="*/ 1668 h 1845"/>
              <a:gd name="T34" fmla="*/ 2806 w 3775"/>
              <a:gd name="T35" fmla="*/ 1617 h 1845"/>
              <a:gd name="T36" fmla="*/ 2735 w 3775"/>
              <a:gd name="T37" fmla="*/ 1421 h 1845"/>
              <a:gd name="T38" fmla="*/ 2684 w 3775"/>
              <a:gd name="T39" fmla="*/ 1255 h 1845"/>
              <a:gd name="T40" fmla="*/ 2717 w 3775"/>
              <a:gd name="T41" fmla="*/ 1194 h 1845"/>
              <a:gd name="T42" fmla="*/ 2730 w 3775"/>
              <a:gd name="T43" fmla="*/ 1189 h 1845"/>
              <a:gd name="T44" fmla="*/ 2827 w 3775"/>
              <a:gd name="T45" fmla="*/ 1191 h 1845"/>
              <a:gd name="T46" fmla="*/ 3306 w 3775"/>
              <a:gd name="T47" fmla="*/ 1369 h 1845"/>
              <a:gd name="T48" fmla="*/ 3699 w 3775"/>
              <a:gd name="T49" fmla="*/ 1693 h 1845"/>
              <a:gd name="T50" fmla="*/ 3694 w 3775"/>
              <a:gd name="T51" fmla="*/ 1696 h 1845"/>
              <a:gd name="T52" fmla="*/ 2988 w 3775"/>
              <a:gd name="T53" fmla="*/ 1248 h 1845"/>
              <a:gd name="T54" fmla="*/ 2906 w 3775"/>
              <a:gd name="T55" fmla="*/ 1225 h 1845"/>
              <a:gd name="T56" fmla="*/ 2824 w 3775"/>
              <a:gd name="T57" fmla="*/ 1207 h 1845"/>
              <a:gd name="T58" fmla="*/ 2738 w 3775"/>
              <a:gd name="T59" fmla="*/ 1204 h 1845"/>
              <a:gd name="T60" fmla="*/ 2729 w 3775"/>
              <a:gd name="T61" fmla="*/ 1207 h 1845"/>
              <a:gd name="T62" fmla="*/ 2701 w 3775"/>
              <a:gd name="T63" fmla="*/ 1255 h 1845"/>
              <a:gd name="T64" fmla="*/ 2751 w 3775"/>
              <a:gd name="T65" fmla="*/ 1414 h 1845"/>
              <a:gd name="T66" fmla="*/ 2823 w 3775"/>
              <a:gd name="T67" fmla="*/ 1616 h 1845"/>
              <a:gd name="T68" fmla="*/ 2799 w 3775"/>
              <a:gd name="T69" fmla="*/ 1681 h 1845"/>
              <a:gd name="T70" fmla="*/ 2779 w 3775"/>
              <a:gd name="T71" fmla="*/ 1692 h 1845"/>
              <a:gd name="T72" fmla="*/ 2650 w 3775"/>
              <a:gd name="T73" fmla="*/ 1670 h 1845"/>
              <a:gd name="T74" fmla="*/ 2351 w 3775"/>
              <a:gd name="T75" fmla="*/ 1365 h 1845"/>
              <a:gd name="T76" fmla="*/ 1881 w 3775"/>
              <a:gd name="T77" fmla="*/ 876 h 1845"/>
              <a:gd name="T78" fmla="*/ 1410 w 3775"/>
              <a:gd name="T79" fmla="*/ 694 h 1845"/>
              <a:gd name="T80" fmla="*/ 1326 w 3775"/>
              <a:gd name="T81" fmla="*/ 681 h 1845"/>
              <a:gd name="T82" fmla="*/ 986 w 3775"/>
              <a:gd name="T83" fmla="*/ 651 h 1845"/>
              <a:gd name="T84" fmla="*/ 882 w 3775"/>
              <a:gd name="T85" fmla="*/ 624 h 1845"/>
              <a:gd name="T86" fmla="*/ 852 w 3775"/>
              <a:gd name="T87" fmla="*/ 610 h 1845"/>
              <a:gd name="T88" fmla="*/ 824 w 3775"/>
              <a:gd name="T89" fmla="*/ 594 h 1845"/>
              <a:gd name="T90" fmla="*/ 610 w 3775"/>
              <a:gd name="T91" fmla="*/ 330 h 1845"/>
              <a:gd name="T92" fmla="*/ 594 w 3775"/>
              <a:gd name="T93" fmla="*/ 180 h 1845"/>
              <a:gd name="T94" fmla="*/ 642 w 3775"/>
              <a:gd name="T95" fmla="*/ 151 h 1845"/>
              <a:gd name="T96" fmla="*/ 656 w 3775"/>
              <a:gd name="T97" fmla="*/ 146 h 1845"/>
              <a:gd name="T98" fmla="*/ 663 w 3775"/>
              <a:gd name="T99" fmla="*/ 135 h 1845"/>
              <a:gd name="T100" fmla="*/ 584 w 3775"/>
              <a:gd name="T101" fmla="*/ 89 h 1845"/>
              <a:gd name="T102" fmla="*/ 0 w 3775"/>
              <a:gd name="T103" fmla="*/ 11 h 1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75" h="1845">
                <a:moveTo>
                  <a:pt x="0" y="10"/>
                </a:moveTo>
                <a:cubicBezTo>
                  <a:pt x="28" y="6"/>
                  <a:pt x="56" y="4"/>
                  <a:pt x="85" y="2"/>
                </a:cubicBezTo>
                <a:cubicBezTo>
                  <a:pt x="113" y="1"/>
                  <a:pt x="141" y="1"/>
                  <a:pt x="170" y="2"/>
                </a:cubicBezTo>
                <a:cubicBezTo>
                  <a:pt x="227" y="3"/>
                  <a:pt x="284" y="9"/>
                  <a:pt x="340" y="17"/>
                </a:cubicBezTo>
                <a:cubicBezTo>
                  <a:pt x="396" y="26"/>
                  <a:pt x="452" y="37"/>
                  <a:pt x="507" y="52"/>
                </a:cubicBezTo>
                <a:cubicBezTo>
                  <a:pt x="534" y="60"/>
                  <a:pt x="562" y="68"/>
                  <a:pt x="589" y="78"/>
                </a:cubicBezTo>
                <a:cubicBezTo>
                  <a:pt x="602" y="83"/>
                  <a:pt x="615" y="89"/>
                  <a:pt x="628" y="95"/>
                </a:cubicBezTo>
                <a:cubicBezTo>
                  <a:pt x="641" y="102"/>
                  <a:pt x="654" y="108"/>
                  <a:pt x="665" y="119"/>
                </a:cubicBezTo>
                <a:cubicBezTo>
                  <a:pt x="668" y="121"/>
                  <a:pt x="671" y="125"/>
                  <a:pt x="673" y="128"/>
                </a:cubicBezTo>
                <a:cubicBezTo>
                  <a:pt x="675" y="130"/>
                  <a:pt x="676" y="132"/>
                  <a:pt x="676" y="135"/>
                </a:cubicBezTo>
                <a:cubicBezTo>
                  <a:pt x="677" y="136"/>
                  <a:pt x="677" y="138"/>
                  <a:pt x="677" y="139"/>
                </a:cubicBezTo>
                <a:cubicBezTo>
                  <a:pt x="677" y="141"/>
                  <a:pt x="676" y="142"/>
                  <a:pt x="676" y="143"/>
                </a:cubicBezTo>
                <a:cubicBezTo>
                  <a:pt x="674" y="149"/>
                  <a:pt x="670" y="152"/>
                  <a:pt x="667" y="155"/>
                </a:cubicBezTo>
                <a:cubicBezTo>
                  <a:pt x="665" y="156"/>
                  <a:pt x="663" y="157"/>
                  <a:pt x="661" y="158"/>
                </a:cubicBezTo>
                <a:cubicBezTo>
                  <a:pt x="659" y="158"/>
                  <a:pt x="657" y="159"/>
                  <a:pt x="656" y="160"/>
                </a:cubicBezTo>
                <a:cubicBezTo>
                  <a:pt x="648" y="162"/>
                  <a:pt x="641" y="164"/>
                  <a:pt x="634" y="165"/>
                </a:cubicBezTo>
                <a:cubicBezTo>
                  <a:pt x="628" y="166"/>
                  <a:pt x="622" y="168"/>
                  <a:pt x="617" y="172"/>
                </a:cubicBezTo>
                <a:cubicBezTo>
                  <a:pt x="607" y="179"/>
                  <a:pt x="602" y="191"/>
                  <a:pt x="600" y="204"/>
                </a:cubicBezTo>
                <a:cubicBezTo>
                  <a:pt x="597" y="217"/>
                  <a:pt x="598" y="231"/>
                  <a:pt x="600" y="245"/>
                </a:cubicBezTo>
                <a:cubicBezTo>
                  <a:pt x="604" y="272"/>
                  <a:pt x="612" y="299"/>
                  <a:pt x="623" y="325"/>
                </a:cubicBezTo>
                <a:cubicBezTo>
                  <a:pt x="634" y="350"/>
                  <a:pt x="647" y="375"/>
                  <a:pt x="661" y="399"/>
                </a:cubicBezTo>
                <a:cubicBezTo>
                  <a:pt x="690" y="447"/>
                  <a:pt x="725" y="492"/>
                  <a:pt x="766" y="531"/>
                </a:cubicBezTo>
                <a:cubicBezTo>
                  <a:pt x="786" y="550"/>
                  <a:pt x="808" y="567"/>
                  <a:pt x="831" y="583"/>
                </a:cubicBezTo>
                <a:cubicBezTo>
                  <a:pt x="840" y="588"/>
                  <a:pt x="840" y="588"/>
                  <a:pt x="840" y="588"/>
                </a:cubicBezTo>
                <a:cubicBezTo>
                  <a:pt x="849" y="593"/>
                  <a:pt x="849" y="593"/>
                  <a:pt x="849" y="593"/>
                </a:cubicBezTo>
                <a:cubicBezTo>
                  <a:pt x="858" y="598"/>
                  <a:pt x="858" y="598"/>
                  <a:pt x="858" y="598"/>
                </a:cubicBezTo>
                <a:cubicBezTo>
                  <a:pt x="868" y="603"/>
                  <a:pt x="868" y="603"/>
                  <a:pt x="868" y="603"/>
                </a:cubicBezTo>
                <a:cubicBezTo>
                  <a:pt x="877" y="607"/>
                  <a:pt x="877" y="607"/>
                  <a:pt x="877" y="607"/>
                </a:cubicBezTo>
                <a:cubicBezTo>
                  <a:pt x="887" y="611"/>
                  <a:pt x="887" y="611"/>
                  <a:pt x="887" y="611"/>
                </a:cubicBezTo>
                <a:cubicBezTo>
                  <a:pt x="897" y="615"/>
                  <a:pt x="897" y="615"/>
                  <a:pt x="897" y="615"/>
                </a:cubicBezTo>
                <a:cubicBezTo>
                  <a:pt x="907" y="619"/>
                  <a:pt x="907" y="619"/>
                  <a:pt x="907" y="619"/>
                </a:cubicBezTo>
                <a:cubicBezTo>
                  <a:pt x="959" y="637"/>
                  <a:pt x="1016" y="644"/>
                  <a:pt x="1072" y="650"/>
                </a:cubicBezTo>
                <a:cubicBezTo>
                  <a:pt x="1128" y="655"/>
                  <a:pt x="1185" y="658"/>
                  <a:pt x="1242" y="664"/>
                </a:cubicBezTo>
                <a:cubicBezTo>
                  <a:pt x="1270" y="667"/>
                  <a:pt x="1298" y="670"/>
                  <a:pt x="1327" y="674"/>
                </a:cubicBezTo>
                <a:cubicBezTo>
                  <a:pt x="1341" y="676"/>
                  <a:pt x="1355" y="678"/>
                  <a:pt x="1369" y="680"/>
                </a:cubicBezTo>
                <a:cubicBezTo>
                  <a:pt x="1390" y="684"/>
                  <a:pt x="1390" y="684"/>
                  <a:pt x="1390" y="684"/>
                </a:cubicBezTo>
                <a:cubicBezTo>
                  <a:pt x="1411" y="687"/>
                  <a:pt x="1411" y="687"/>
                  <a:pt x="1411" y="687"/>
                </a:cubicBezTo>
                <a:cubicBezTo>
                  <a:pt x="1467" y="698"/>
                  <a:pt x="1522" y="711"/>
                  <a:pt x="1576" y="728"/>
                </a:cubicBezTo>
                <a:cubicBezTo>
                  <a:pt x="1631" y="745"/>
                  <a:pt x="1684" y="765"/>
                  <a:pt x="1736" y="788"/>
                </a:cubicBezTo>
                <a:cubicBezTo>
                  <a:pt x="1789" y="809"/>
                  <a:pt x="1838" y="838"/>
                  <a:pt x="1885" y="871"/>
                </a:cubicBezTo>
                <a:cubicBezTo>
                  <a:pt x="1977" y="938"/>
                  <a:pt x="2060" y="1017"/>
                  <a:pt x="2137" y="1100"/>
                </a:cubicBezTo>
                <a:cubicBezTo>
                  <a:pt x="2215" y="1183"/>
                  <a:pt x="2288" y="1270"/>
                  <a:pt x="2361" y="1357"/>
                </a:cubicBezTo>
                <a:cubicBezTo>
                  <a:pt x="2398" y="1401"/>
                  <a:pt x="2434" y="1444"/>
                  <a:pt x="2472" y="1486"/>
                </a:cubicBezTo>
                <a:cubicBezTo>
                  <a:pt x="2510" y="1528"/>
                  <a:pt x="2549" y="1569"/>
                  <a:pt x="2591" y="1606"/>
                </a:cubicBezTo>
                <a:cubicBezTo>
                  <a:pt x="2612" y="1625"/>
                  <a:pt x="2635" y="1642"/>
                  <a:pt x="2658" y="1656"/>
                </a:cubicBezTo>
                <a:cubicBezTo>
                  <a:pt x="2670" y="1663"/>
                  <a:pt x="2683" y="1669"/>
                  <a:pt x="2695" y="1674"/>
                </a:cubicBezTo>
                <a:cubicBezTo>
                  <a:pt x="2708" y="1679"/>
                  <a:pt x="2721" y="1682"/>
                  <a:pt x="2734" y="1683"/>
                </a:cubicBezTo>
                <a:cubicBezTo>
                  <a:pt x="2747" y="1684"/>
                  <a:pt x="2761" y="1682"/>
                  <a:pt x="2773" y="1677"/>
                </a:cubicBezTo>
                <a:cubicBezTo>
                  <a:pt x="2777" y="1675"/>
                  <a:pt x="2777" y="1675"/>
                  <a:pt x="2777" y="1675"/>
                </a:cubicBezTo>
                <a:cubicBezTo>
                  <a:pt x="2779" y="1674"/>
                  <a:pt x="2780" y="1673"/>
                  <a:pt x="2781" y="1673"/>
                </a:cubicBezTo>
                <a:cubicBezTo>
                  <a:pt x="2784" y="1671"/>
                  <a:pt x="2787" y="1669"/>
                  <a:pt x="2790" y="1668"/>
                </a:cubicBezTo>
                <a:cubicBezTo>
                  <a:pt x="2794" y="1664"/>
                  <a:pt x="2798" y="1660"/>
                  <a:pt x="2801" y="1655"/>
                </a:cubicBezTo>
                <a:cubicBezTo>
                  <a:pt x="2804" y="1649"/>
                  <a:pt x="2805" y="1643"/>
                  <a:pt x="2806" y="1637"/>
                </a:cubicBezTo>
                <a:cubicBezTo>
                  <a:pt x="2807" y="1631"/>
                  <a:pt x="2807" y="1624"/>
                  <a:pt x="2806" y="1617"/>
                </a:cubicBezTo>
                <a:cubicBezTo>
                  <a:pt x="2805" y="1604"/>
                  <a:pt x="2802" y="1591"/>
                  <a:pt x="2798" y="1577"/>
                </a:cubicBezTo>
                <a:cubicBezTo>
                  <a:pt x="2791" y="1551"/>
                  <a:pt x="2780" y="1524"/>
                  <a:pt x="2769" y="1498"/>
                </a:cubicBezTo>
                <a:cubicBezTo>
                  <a:pt x="2758" y="1472"/>
                  <a:pt x="2747" y="1447"/>
                  <a:pt x="2735" y="1421"/>
                </a:cubicBezTo>
                <a:cubicBezTo>
                  <a:pt x="2724" y="1394"/>
                  <a:pt x="2713" y="1368"/>
                  <a:pt x="2703" y="1341"/>
                </a:cubicBezTo>
                <a:cubicBezTo>
                  <a:pt x="2698" y="1328"/>
                  <a:pt x="2694" y="1314"/>
                  <a:pt x="2690" y="1300"/>
                </a:cubicBezTo>
                <a:cubicBezTo>
                  <a:pt x="2687" y="1285"/>
                  <a:pt x="2684" y="1271"/>
                  <a:pt x="2684" y="1255"/>
                </a:cubicBezTo>
                <a:cubicBezTo>
                  <a:pt x="2684" y="1248"/>
                  <a:pt x="2685" y="1240"/>
                  <a:pt x="2687" y="1232"/>
                </a:cubicBezTo>
                <a:cubicBezTo>
                  <a:pt x="2689" y="1224"/>
                  <a:pt x="2693" y="1217"/>
                  <a:pt x="2698" y="1210"/>
                </a:cubicBezTo>
                <a:cubicBezTo>
                  <a:pt x="2703" y="1203"/>
                  <a:pt x="2710" y="1198"/>
                  <a:pt x="2717" y="1194"/>
                </a:cubicBezTo>
                <a:cubicBezTo>
                  <a:pt x="2722" y="1192"/>
                  <a:pt x="2722" y="1192"/>
                  <a:pt x="2722" y="1192"/>
                </a:cubicBezTo>
                <a:cubicBezTo>
                  <a:pt x="2724" y="1191"/>
                  <a:pt x="2726" y="1190"/>
                  <a:pt x="2728" y="1190"/>
                </a:cubicBezTo>
                <a:cubicBezTo>
                  <a:pt x="2730" y="1189"/>
                  <a:pt x="2730" y="1189"/>
                  <a:pt x="2730" y="1189"/>
                </a:cubicBezTo>
                <a:cubicBezTo>
                  <a:pt x="2733" y="1188"/>
                  <a:pt x="2733" y="1188"/>
                  <a:pt x="2733" y="1188"/>
                </a:cubicBezTo>
                <a:cubicBezTo>
                  <a:pt x="2739" y="1187"/>
                  <a:pt x="2739" y="1187"/>
                  <a:pt x="2739" y="1187"/>
                </a:cubicBezTo>
                <a:cubicBezTo>
                  <a:pt x="2769" y="1181"/>
                  <a:pt x="2799" y="1186"/>
                  <a:pt x="2827" y="1191"/>
                </a:cubicBezTo>
                <a:cubicBezTo>
                  <a:pt x="2883" y="1201"/>
                  <a:pt x="2938" y="1216"/>
                  <a:pt x="2992" y="1234"/>
                </a:cubicBezTo>
                <a:cubicBezTo>
                  <a:pt x="3047" y="1251"/>
                  <a:pt x="3100" y="1272"/>
                  <a:pt x="3152" y="1294"/>
                </a:cubicBezTo>
                <a:cubicBezTo>
                  <a:pt x="3204" y="1317"/>
                  <a:pt x="3256" y="1342"/>
                  <a:pt x="3306" y="1369"/>
                </a:cubicBezTo>
                <a:cubicBezTo>
                  <a:pt x="3356" y="1397"/>
                  <a:pt x="3404" y="1427"/>
                  <a:pt x="3451" y="1459"/>
                </a:cubicBezTo>
                <a:cubicBezTo>
                  <a:pt x="3498" y="1492"/>
                  <a:pt x="3543" y="1527"/>
                  <a:pt x="3585" y="1565"/>
                </a:cubicBezTo>
                <a:cubicBezTo>
                  <a:pt x="3627" y="1604"/>
                  <a:pt x="3666" y="1646"/>
                  <a:pt x="3699" y="1693"/>
                </a:cubicBezTo>
                <a:cubicBezTo>
                  <a:pt x="3731" y="1739"/>
                  <a:pt x="3758" y="1790"/>
                  <a:pt x="3775" y="1845"/>
                </a:cubicBezTo>
                <a:cubicBezTo>
                  <a:pt x="3773" y="1845"/>
                  <a:pt x="3773" y="1845"/>
                  <a:pt x="3773" y="1845"/>
                </a:cubicBezTo>
                <a:cubicBezTo>
                  <a:pt x="3756" y="1791"/>
                  <a:pt x="3728" y="1741"/>
                  <a:pt x="3694" y="1696"/>
                </a:cubicBezTo>
                <a:cubicBezTo>
                  <a:pt x="3661" y="1650"/>
                  <a:pt x="3621" y="1609"/>
                  <a:pt x="3579" y="1571"/>
                </a:cubicBezTo>
                <a:cubicBezTo>
                  <a:pt x="3495" y="1496"/>
                  <a:pt x="3399" y="1434"/>
                  <a:pt x="3300" y="1380"/>
                </a:cubicBezTo>
                <a:cubicBezTo>
                  <a:pt x="3200" y="1327"/>
                  <a:pt x="3095" y="1282"/>
                  <a:pt x="2988" y="1248"/>
                </a:cubicBezTo>
                <a:cubicBezTo>
                  <a:pt x="2967" y="1242"/>
                  <a:pt x="2967" y="1242"/>
                  <a:pt x="2967" y="1242"/>
                </a:cubicBezTo>
                <a:cubicBezTo>
                  <a:pt x="2961" y="1240"/>
                  <a:pt x="2954" y="1238"/>
                  <a:pt x="2947" y="1236"/>
                </a:cubicBezTo>
                <a:cubicBezTo>
                  <a:pt x="2934" y="1232"/>
                  <a:pt x="2920" y="1228"/>
                  <a:pt x="2906" y="1225"/>
                </a:cubicBezTo>
                <a:cubicBezTo>
                  <a:pt x="2899" y="1223"/>
                  <a:pt x="2893" y="1221"/>
                  <a:pt x="2886" y="1220"/>
                </a:cubicBezTo>
                <a:cubicBezTo>
                  <a:pt x="2879" y="1218"/>
                  <a:pt x="2872" y="1216"/>
                  <a:pt x="2865" y="1215"/>
                </a:cubicBezTo>
                <a:cubicBezTo>
                  <a:pt x="2851" y="1212"/>
                  <a:pt x="2838" y="1209"/>
                  <a:pt x="2824" y="1207"/>
                </a:cubicBezTo>
                <a:cubicBezTo>
                  <a:pt x="2810" y="1204"/>
                  <a:pt x="2796" y="1202"/>
                  <a:pt x="2782" y="1201"/>
                </a:cubicBezTo>
                <a:cubicBezTo>
                  <a:pt x="2769" y="1200"/>
                  <a:pt x="2755" y="1200"/>
                  <a:pt x="2742" y="1203"/>
                </a:cubicBezTo>
                <a:cubicBezTo>
                  <a:pt x="2738" y="1204"/>
                  <a:pt x="2738" y="1204"/>
                  <a:pt x="2738" y="1204"/>
                </a:cubicBezTo>
                <a:cubicBezTo>
                  <a:pt x="2735" y="1205"/>
                  <a:pt x="2735" y="1205"/>
                  <a:pt x="2735" y="1205"/>
                </a:cubicBezTo>
                <a:cubicBezTo>
                  <a:pt x="2733" y="1206"/>
                  <a:pt x="2733" y="1206"/>
                  <a:pt x="2733" y="1206"/>
                </a:cubicBezTo>
                <a:cubicBezTo>
                  <a:pt x="2729" y="1207"/>
                  <a:pt x="2729" y="1207"/>
                  <a:pt x="2729" y="1207"/>
                </a:cubicBezTo>
                <a:cubicBezTo>
                  <a:pt x="2725" y="1209"/>
                  <a:pt x="2725" y="1209"/>
                  <a:pt x="2725" y="1209"/>
                </a:cubicBezTo>
                <a:cubicBezTo>
                  <a:pt x="2719" y="1212"/>
                  <a:pt x="2715" y="1216"/>
                  <a:pt x="2711" y="1220"/>
                </a:cubicBezTo>
                <a:cubicBezTo>
                  <a:pt x="2704" y="1230"/>
                  <a:pt x="2701" y="1242"/>
                  <a:pt x="2701" y="1255"/>
                </a:cubicBezTo>
                <a:cubicBezTo>
                  <a:pt x="2701" y="1269"/>
                  <a:pt x="2704" y="1282"/>
                  <a:pt x="2707" y="1296"/>
                </a:cubicBezTo>
                <a:cubicBezTo>
                  <a:pt x="2710" y="1309"/>
                  <a:pt x="2714" y="1322"/>
                  <a:pt x="2719" y="1335"/>
                </a:cubicBezTo>
                <a:cubicBezTo>
                  <a:pt x="2728" y="1362"/>
                  <a:pt x="2740" y="1388"/>
                  <a:pt x="2751" y="1414"/>
                </a:cubicBezTo>
                <a:cubicBezTo>
                  <a:pt x="2762" y="1440"/>
                  <a:pt x="2774" y="1465"/>
                  <a:pt x="2785" y="1492"/>
                </a:cubicBezTo>
                <a:cubicBezTo>
                  <a:pt x="2796" y="1518"/>
                  <a:pt x="2807" y="1545"/>
                  <a:pt x="2815" y="1573"/>
                </a:cubicBezTo>
                <a:cubicBezTo>
                  <a:pt x="2818" y="1587"/>
                  <a:pt x="2822" y="1601"/>
                  <a:pt x="2823" y="1616"/>
                </a:cubicBezTo>
                <a:cubicBezTo>
                  <a:pt x="2823" y="1624"/>
                  <a:pt x="2823" y="1631"/>
                  <a:pt x="2822" y="1639"/>
                </a:cubicBezTo>
                <a:cubicBezTo>
                  <a:pt x="2821" y="1647"/>
                  <a:pt x="2819" y="1655"/>
                  <a:pt x="2815" y="1662"/>
                </a:cubicBezTo>
                <a:cubicBezTo>
                  <a:pt x="2812" y="1669"/>
                  <a:pt x="2806" y="1676"/>
                  <a:pt x="2799" y="1681"/>
                </a:cubicBezTo>
                <a:cubicBezTo>
                  <a:pt x="2796" y="1683"/>
                  <a:pt x="2792" y="1685"/>
                  <a:pt x="2789" y="1687"/>
                </a:cubicBezTo>
                <a:cubicBezTo>
                  <a:pt x="2787" y="1688"/>
                  <a:pt x="2786" y="1689"/>
                  <a:pt x="2784" y="1689"/>
                </a:cubicBezTo>
                <a:cubicBezTo>
                  <a:pt x="2779" y="1692"/>
                  <a:pt x="2779" y="1692"/>
                  <a:pt x="2779" y="1692"/>
                </a:cubicBezTo>
                <a:cubicBezTo>
                  <a:pt x="2764" y="1697"/>
                  <a:pt x="2749" y="1700"/>
                  <a:pt x="2734" y="1699"/>
                </a:cubicBezTo>
                <a:cubicBezTo>
                  <a:pt x="2718" y="1698"/>
                  <a:pt x="2704" y="1694"/>
                  <a:pt x="2690" y="1689"/>
                </a:cubicBezTo>
                <a:cubicBezTo>
                  <a:pt x="2676" y="1684"/>
                  <a:pt x="2663" y="1677"/>
                  <a:pt x="2650" y="1670"/>
                </a:cubicBezTo>
                <a:cubicBezTo>
                  <a:pt x="2626" y="1654"/>
                  <a:pt x="2603" y="1636"/>
                  <a:pt x="2581" y="1618"/>
                </a:cubicBezTo>
                <a:cubicBezTo>
                  <a:pt x="2538" y="1580"/>
                  <a:pt x="2499" y="1538"/>
                  <a:pt x="2462" y="1495"/>
                </a:cubicBezTo>
                <a:cubicBezTo>
                  <a:pt x="2424" y="1453"/>
                  <a:pt x="2388" y="1409"/>
                  <a:pt x="2351" y="1365"/>
                </a:cubicBezTo>
                <a:cubicBezTo>
                  <a:pt x="2279" y="1278"/>
                  <a:pt x="2207" y="1190"/>
                  <a:pt x="2131" y="1106"/>
                </a:cubicBezTo>
                <a:cubicBezTo>
                  <a:pt x="2092" y="1064"/>
                  <a:pt x="2053" y="1024"/>
                  <a:pt x="2012" y="985"/>
                </a:cubicBezTo>
                <a:cubicBezTo>
                  <a:pt x="1971" y="946"/>
                  <a:pt x="1928" y="909"/>
                  <a:pt x="1881" y="876"/>
                </a:cubicBezTo>
                <a:cubicBezTo>
                  <a:pt x="1835" y="843"/>
                  <a:pt x="1786" y="814"/>
                  <a:pt x="1734" y="792"/>
                </a:cubicBezTo>
                <a:cubicBezTo>
                  <a:pt x="1682" y="769"/>
                  <a:pt x="1629" y="750"/>
                  <a:pt x="1575" y="733"/>
                </a:cubicBezTo>
                <a:cubicBezTo>
                  <a:pt x="1521" y="717"/>
                  <a:pt x="1465" y="704"/>
                  <a:pt x="1410" y="694"/>
                </a:cubicBezTo>
                <a:cubicBezTo>
                  <a:pt x="1389" y="690"/>
                  <a:pt x="1389" y="690"/>
                  <a:pt x="1389" y="690"/>
                </a:cubicBezTo>
                <a:cubicBezTo>
                  <a:pt x="1368" y="687"/>
                  <a:pt x="1368" y="687"/>
                  <a:pt x="1368" y="687"/>
                </a:cubicBezTo>
                <a:cubicBezTo>
                  <a:pt x="1354" y="685"/>
                  <a:pt x="1340" y="683"/>
                  <a:pt x="1326" y="681"/>
                </a:cubicBezTo>
                <a:cubicBezTo>
                  <a:pt x="1297" y="678"/>
                  <a:pt x="1269" y="675"/>
                  <a:pt x="1241" y="673"/>
                </a:cubicBezTo>
                <a:cubicBezTo>
                  <a:pt x="1184" y="668"/>
                  <a:pt x="1128" y="665"/>
                  <a:pt x="1071" y="661"/>
                </a:cubicBezTo>
                <a:cubicBezTo>
                  <a:pt x="1043" y="658"/>
                  <a:pt x="1014" y="655"/>
                  <a:pt x="986" y="651"/>
                </a:cubicBezTo>
                <a:cubicBezTo>
                  <a:pt x="958" y="646"/>
                  <a:pt x="930" y="640"/>
                  <a:pt x="902" y="631"/>
                </a:cubicBezTo>
                <a:cubicBezTo>
                  <a:pt x="892" y="628"/>
                  <a:pt x="892" y="628"/>
                  <a:pt x="892" y="628"/>
                </a:cubicBezTo>
                <a:cubicBezTo>
                  <a:pt x="889" y="626"/>
                  <a:pt x="885" y="625"/>
                  <a:pt x="882" y="624"/>
                </a:cubicBezTo>
                <a:cubicBezTo>
                  <a:pt x="872" y="620"/>
                  <a:pt x="872" y="620"/>
                  <a:pt x="872" y="620"/>
                </a:cubicBezTo>
                <a:cubicBezTo>
                  <a:pt x="862" y="615"/>
                  <a:pt x="862" y="615"/>
                  <a:pt x="862" y="615"/>
                </a:cubicBezTo>
                <a:cubicBezTo>
                  <a:pt x="852" y="610"/>
                  <a:pt x="852" y="610"/>
                  <a:pt x="852" y="610"/>
                </a:cubicBezTo>
                <a:cubicBezTo>
                  <a:pt x="843" y="605"/>
                  <a:pt x="843" y="605"/>
                  <a:pt x="843" y="605"/>
                </a:cubicBezTo>
                <a:cubicBezTo>
                  <a:pt x="833" y="600"/>
                  <a:pt x="833" y="600"/>
                  <a:pt x="833" y="600"/>
                </a:cubicBezTo>
                <a:cubicBezTo>
                  <a:pt x="824" y="594"/>
                  <a:pt x="824" y="594"/>
                  <a:pt x="824" y="594"/>
                </a:cubicBezTo>
                <a:cubicBezTo>
                  <a:pt x="800" y="579"/>
                  <a:pt x="777" y="561"/>
                  <a:pt x="756" y="541"/>
                </a:cubicBezTo>
                <a:cubicBezTo>
                  <a:pt x="714" y="501"/>
                  <a:pt x="678" y="456"/>
                  <a:pt x="649" y="407"/>
                </a:cubicBezTo>
                <a:cubicBezTo>
                  <a:pt x="634" y="382"/>
                  <a:pt x="621" y="356"/>
                  <a:pt x="610" y="330"/>
                </a:cubicBezTo>
                <a:cubicBezTo>
                  <a:pt x="600" y="303"/>
                  <a:pt x="591" y="275"/>
                  <a:pt x="587" y="246"/>
                </a:cubicBezTo>
                <a:cubicBezTo>
                  <a:pt x="585" y="232"/>
                  <a:pt x="584" y="217"/>
                  <a:pt x="587" y="202"/>
                </a:cubicBezTo>
                <a:cubicBezTo>
                  <a:pt x="588" y="194"/>
                  <a:pt x="590" y="187"/>
                  <a:pt x="594" y="180"/>
                </a:cubicBezTo>
                <a:cubicBezTo>
                  <a:pt x="598" y="173"/>
                  <a:pt x="603" y="166"/>
                  <a:pt x="610" y="162"/>
                </a:cubicBezTo>
                <a:cubicBezTo>
                  <a:pt x="616" y="157"/>
                  <a:pt x="624" y="154"/>
                  <a:pt x="632" y="153"/>
                </a:cubicBezTo>
                <a:cubicBezTo>
                  <a:pt x="635" y="152"/>
                  <a:pt x="639" y="151"/>
                  <a:pt x="642" y="151"/>
                </a:cubicBezTo>
                <a:cubicBezTo>
                  <a:pt x="647" y="149"/>
                  <a:pt x="647" y="149"/>
                  <a:pt x="647" y="149"/>
                </a:cubicBezTo>
                <a:cubicBezTo>
                  <a:pt x="652" y="148"/>
                  <a:pt x="652" y="148"/>
                  <a:pt x="652" y="148"/>
                </a:cubicBezTo>
                <a:cubicBezTo>
                  <a:pt x="656" y="146"/>
                  <a:pt x="656" y="146"/>
                  <a:pt x="656" y="146"/>
                </a:cubicBezTo>
                <a:cubicBezTo>
                  <a:pt x="657" y="146"/>
                  <a:pt x="659" y="145"/>
                  <a:pt x="660" y="144"/>
                </a:cubicBezTo>
                <a:cubicBezTo>
                  <a:pt x="662" y="143"/>
                  <a:pt x="664" y="141"/>
                  <a:pt x="664" y="140"/>
                </a:cubicBezTo>
                <a:cubicBezTo>
                  <a:pt x="664" y="139"/>
                  <a:pt x="664" y="137"/>
                  <a:pt x="663" y="135"/>
                </a:cubicBezTo>
                <a:cubicBezTo>
                  <a:pt x="661" y="132"/>
                  <a:pt x="659" y="130"/>
                  <a:pt x="657" y="128"/>
                </a:cubicBezTo>
                <a:cubicBezTo>
                  <a:pt x="648" y="119"/>
                  <a:pt x="635" y="112"/>
                  <a:pt x="623" y="106"/>
                </a:cubicBezTo>
                <a:cubicBezTo>
                  <a:pt x="610" y="100"/>
                  <a:pt x="597" y="94"/>
                  <a:pt x="584" y="89"/>
                </a:cubicBezTo>
                <a:cubicBezTo>
                  <a:pt x="558" y="79"/>
                  <a:pt x="531" y="70"/>
                  <a:pt x="504" y="62"/>
                </a:cubicBezTo>
                <a:cubicBezTo>
                  <a:pt x="450" y="47"/>
                  <a:pt x="394" y="35"/>
                  <a:pt x="339" y="25"/>
                </a:cubicBezTo>
                <a:cubicBezTo>
                  <a:pt x="227" y="7"/>
                  <a:pt x="113" y="0"/>
                  <a:pt x="0" y="11"/>
                </a:cubicBezTo>
                <a:lnTo>
                  <a:pt x="0" y="10"/>
                </a:lnTo>
                <a:close/>
              </a:path>
            </a:pathLst>
          </a:custGeom>
          <a:solidFill>
            <a:schemeClr val="bg1">
              <a:lumMod val="85000"/>
            </a:schemeClr>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6" name="PA_文本框 2"/>
          <p:cNvSpPr txBox="1"/>
          <p:nvPr>
            <p:custDataLst>
              <p:tags r:id="rId1"/>
            </p:custDataLst>
          </p:nvPr>
        </p:nvSpPr>
        <p:spPr>
          <a:xfrm>
            <a:off x="3219753" y="-35279"/>
            <a:ext cx="5472985" cy="700769"/>
          </a:xfrm>
          <a:prstGeom prst="rect">
            <a:avLst/>
          </a:prstGeom>
        </p:spPr>
        <p:txBody>
          <a:bodyPr wrap="square">
            <a:spAutoFit/>
            <a:scene3d>
              <a:camera prst="orthographicFront"/>
              <a:lightRig rig="threePt" dir="t"/>
            </a:scene3d>
            <a:sp3d contourW="12700"/>
          </a:bodyPr>
          <a:lstStyle>
            <a:defPPr>
              <a:defRPr lang="zh-CN"/>
            </a:defPPr>
            <a:lvl1pPr marR="0" lvl="0" indent="0" fontAlgn="auto">
              <a:lnSpc>
                <a:spcPct val="120000"/>
              </a:lnSpc>
              <a:spcBef>
                <a:spcPts val="0"/>
              </a:spcBef>
              <a:spcAft>
                <a:spcPts val="0"/>
              </a:spcAft>
              <a:buClrTx/>
              <a:buSzTx/>
              <a:buFontTx/>
              <a:buNone/>
              <a:defRPr kumimoji="0" sz="5400" b="1" i="0" u="none" strike="noStrike" cap="none" spc="0" normalizeH="0" baseline="0">
                <a:ln>
                  <a:noFill/>
                </a:ln>
                <a:gradFill>
                  <a:gsLst>
                    <a:gs pos="0">
                      <a:srgbClr val="CDA23D"/>
                    </a:gs>
                    <a:gs pos="55000">
                      <a:srgbClr val="E1B64A"/>
                    </a:gs>
                    <a:gs pos="100000">
                      <a:srgbClr val="F7E880">
                        <a:lumMod val="99000"/>
                      </a:srgbClr>
                    </a:gs>
                  </a:gsLst>
                  <a:lin ang="2700000" scaled="1"/>
                </a:gradFill>
                <a:effectLst/>
                <a:uLnTx/>
                <a:uFillTx/>
                <a:latin typeface="Arial" panose="020B0604020202020204"/>
                <a:ea typeface="微软雅黑" panose="020B0503020204020204" charset="-122"/>
              </a:defRPr>
            </a:lvl1p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ea"/>
                <a:sym typeface="+mn-lt"/>
              </a:rPr>
              <a:t>Problem Identification</a:t>
            </a:r>
            <a:endParaRPr kumimoji="0" lang="en-US" sz="36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sym typeface="+mn-lt"/>
            </a:endParaRPr>
          </a:p>
        </p:txBody>
      </p:sp>
      <p:sp>
        <p:nvSpPr>
          <p:cNvPr id="8" name="矩形 7"/>
          <p:cNvSpPr/>
          <p:nvPr/>
        </p:nvSpPr>
        <p:spPr>
          <a:xfrm>
            <a:off x="5434776" y="4585830"/>
            <a:ext cx="1331782" cy="338554"/>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rPr>
              <a:t> PART.01</a:t>
            </a:r>
            <a:endParaRPr kumimoji="0" lang="zh-CN" altLang="en-US" sz="1600" b="0" i="0" u="none" strike="noStrike" kern="1200" cap="none" spc="0" normalizeH="0" baseline="0" noProof="0" dirty="0">
              <a:ln>
                <a:noFill/>
              </a:ln>
              <a:solidFill>
                <a:srgbClr val="F4EFEB"/>
              </a:solidFill>
              <a:effectLst/>
              <a:uLnTx/>
              <a:uFillTx/>
              <a:latin typeface="微软雅黑" panose="020B0503020204020204" charset="-122"/>
              <a:ea typeface="微软雅黑" panose="020B0503020204020204" charset="-122"/>
              <a:cs typeface="+mn-ea"/>
              <a:sym typeface="+mn-lt"/>
            </a:endParaRPr>
          </a:p>
        </p:txBody>
      </p:sp>
      <p:sp>
        <p:nvSpPr>
          <p:cNvPr id="10" name="任意多边形 9"/>
          <p:cNvSpPr/>
          <p:nvPr/>
        </p:nvSpPr>
        <p:spPr>
          <a:xfrm rot="14869569">
            <a:off x="10114825" y="4281057"/>
            <a:ext cx="1241816" cy="937446"/>
          </a:xfrm>
          <a:custGeom>
            <a:avLst/>
            <a:gdLst>
              <a:gd name="connsiteX0" fmla="*/ 0 w 3580598"/>
              <a:gd name="connsiteY0" fmla="*/ 1799924 h 3542097"/>
              <a:gd name="connsiteX1" fmla="*/ 1848051 w 3580598"/>
              <a:gd name="connsiteY1" fmla="*/ 0 h 3542097"/>
              <a:gd name="connsiteX2" fmla="*/ 3580598 w 3580598"/>
              <a:gd name="connsiteY2" fmla="*/ 1809549 h 3542097"/>
              <a:gd name="connsiteX3" fmla="*/ 847023 w 3580598"/>
              <a:gd name="connsiteY3" fmla="*/ 3542097 h 3542097"/>
              <a:gd name="connsiteX4" fmla="*/ 0 w 3580598"/>
              <a:gd name="connsiteY4" fmla="*/ 1799924 h 3542097"/>
              <a:gd name="connsiteX0-1" fmla="*/ 0 w 3595230"/>
              <a:gd name="connsiteY0-2" fmla="*/ 1799925 h 3542098"/>
              <a:gd name="connsiteX1-3" fmla="*/ 1848051 w 3595230"/>
              <a:gd name="connsiteY1-4" fmla="*/ 1 h 3542098"/>
              <a:gd name="connsiteX2-5" fmla="*/ 3580598 w 3595230"/>
              <a:gd name="connsiteY2-6" fmla="*/ 1809550 h 3542098"/>
              <a:gd name="connsiteX3-7" fmla="*/ 847023 w 3595230"/>
              <a:gd name="connsiteY3-8" fmla="*/ 3542098 h 3542098"/>
              <a:gd name="connsiteX4-9" fmla="*/ 0 w 3595230"/>
              <a:gd name="connsiteY4-10" fmla="*/ 1799925 h 3542098"/>
              <a:gd name="connsiteX0-11" fmla="*/ 0 w 3596934"/>
              <a:gd name="connsiteY0-12" fmla="*/ 1801172 h 3543345"/>
              <a:gd name="connsiteX1-13" fmla="*/ 1848051 w 3596934"/>
              <a:gd name="connsiteY1-14" fmla="*/ 1248 h 3543345"/>
              <a:gd name="connsiteX2-15" fmla="*/ 3580598 w 3596934"/>
              <a:gd name="connsiteY2-16" fmla="*/ 1810797 h 3543345"/>
              <a:gd name="connsiteX3-17" fmla="*/ 847023 w 3596934"/>
              <a:gd name="connsiteY3-18" fmla="*/ 3543345 h 3543345"/>
              <a:gd name="connsiteX4-19" fmla="*/ 0 w 3596934"/>
              <a:gd name="connsiteY4-20" fmla="*/ 1801172 h 3543345"/>
              <a:gd name="connsiteX0-21" fmla="*/ 0 w 3597306"/>
              <a:gd name="connsiteY0-22" fmla="*/ 1666564 h 3408737"/>
              <a:gd name="connsiteX1-23" fmla="*/ 1876927 w 3597306"/>
              <a:gd name="connsiteY1-24" fmla="*/ 1393 h 3408737"/>
              <a:gd name="connsiteX2-25" fmla="*/ 3580598 w 3597306"/>
              <a:gd name="connsiteY2-26" fmla="*/ 1676189 h 3408737"/>
              <a:gd name="connsiteX3-27" fmla="*/ 847023 w 3597306"/>
              <a:gd name="connsiteY3-28" fmla="*/ 3408737 h 3408737"/>
              <a:gd name="connsiteX4-29" fmla="*/ 0 w 3597306"/>
              <a:gd name="connsiteY4-30" fmla="*/ 1666564 h 3408737"/>
              <a:gd name="connsiteX0-31" fmla="*/ 37026 w 3634332"/>
              <a:gd name="connsiteY0-32" fmla="*/ 1666564 h 3408737"/>
              <a:gd name="connsiteX1-33" fmla="*/ 1913953 w 3634332"/>
              <a:gd name="connsiteY1-34" fmla="*/ 1393 h 3408737"/>
              <a:gd name="connsiteX2-35" fmla="*/ 3617624 w 3634332"/>
              <a:gd name="connsiteY2-36" fmla="*/ 1676189 h 3408737"/>
              <a:gd name="connsiteX3-37" fmla="*/ 884049 w 3634332"/>
              <a:gd name="connsiteY3-38" fmla="*/ 3408737 h 3408737"/>
              <a:gd name="connsiteX4-39" fmla="*/ 37026 w 3634332"/>
              <a:gd name="connsiteY4-40" fmla="*/ 1666564 h 3408737"/>
              <a:gd name="connsiteX0-41" fmla="*/ 28 w 3597334"/>
              <a:gd name="connsiteY0-42" fmla="*/ 1666564 h 3408737"/>
              <a:gd name="connsiteX1-43" fmla="*/ 1876955 w 3597334"/>
              <a:gd name="connsiteY1-44" fmla="*/ 1393 h 3408737"/>
              <a:gd name="connsiteX2-45" fmla="*/ 3580626 w 3597334"/>
              <a:gd name="connsiteY2-46" fmla="*/ 1676189 h 3408737"/>
              <a:gd name="connsiteX3-47" fmla="*/ 847051 w 3597334"/>
              <a:gd name="connsiteY3-48" fmla="*/ 3408737 h 3408737"/>
              <a:gd name="connsiteX4-49" fmla="*/ 28 w 3597334"/>
              <a:gd name="connsiteY4-50" fmla="*/ 1666564 h 3408737"/>
              <a:gd name="connsiteX0-51" fmla="*/ 68205 w 3665511"/>
              <a:gd name="connsiteY0-52" fmla="*/ 1666564 h 3523984"/>
              <a:gd name="connsiteX1-53" fmla="*/ 1945132 w 3665511"/>
              <a:gd name="connsiteY1-54" fmla="*/ 1393 h 3523984"/>
              <a:gd name="connsiteX2-55" fmla="*/ 3648803 w 3665511"/>
              <a:gd name="connsiteY2-56" fmla="*/ 1676189 h 3523984"/>
              <a:gd name="connsiteX3-57" fmla="*/ 915228 w 3665511"/>
              <a:gd name="connsiteY3-58" fmla="*/ 3408737 h 3523984"/>
              <a:gd name="connsiteX4-59" fmla="*/ 68205 w 3665511"/>
              <a:gd name="connsiteY4-60" fmla="*/ 1666564 h 3523984"/>
              <a:gd name="connsiteX0-61" fmla="*/ 34307 w 3631613"/>
              <a:gd name="connsiteY0-62" fmla="*/ 1666564 h 3432608"/>
              <a:gd name="connsiteX1-63" fmla="*/ 1911234 w 3631613"/>
              <a:gd name="connsiteY1-64" fmla="*/ 1393 h 3432608"/>
              <a:gd name="connsiteX2-65" fmla="*/ 3614905 w 3631613"/>
              <a:gd name="connsiteY2-66" fmla="*/ 1676189 h 3432608"/>
              <a:gd name="connsiteX3-67" fmla="*/ 881330 w 3631613"/>
              <a:gd name="connsiteY3-68" fmla="*/ 3408737 h 3432608"/>
              <a:gd name="connsiteX4-69" fmla="*/ 34307 w 3631613"/>
              <a:gd name="connsiteY4-70" fmla="*/ 1666564 h 3432608"/>
              <a:gd name="connsiteX0-71" fmla="*/ 34307 w 3860396"/>
              <a:gd name="connsiteY0-72" fmla="*/ 1666549 h 3432593"/>
              <a:gd name="connsiteX1-73" fmla="*/ 1911234 w 3860396"/>
              <a:gd name="connsiteY1-74" fmla="*/ 1378 h 3432593"/>
              <a:gd name="connsiteX2-75" fmla="*/ 3614905 w 3860396"/>
              <a:gd name="connsiteY2-76" fmla="*/ 1676174 h 3432593"/>
              <a:gd name="connsiteX3-77" fmla="*/ 881330 w 3860396"/>
              <a:gd name="connsiteY3-78" fmla="*/ 3408722 h 3432593"/>
              <a:gd name="connsiteX4-79" fmla="*/ 34307 w 3860396"/>
              <a:gd name="connsiteY4-80" fmla="*/ 1666549 h 3432593"/>
              <a:gd name="connsiteX0-81" fmla="*/ 34307 w 3620707"/>
              <a:gd name="connsiteY0-82" fmla="*/ 1667067 h 3439181"/>
              <a:gd name="connsiteX1-83" fmla="*/ 1911234 w 3620707"/>
              <a:gd name="connsiteY1-84" fmla="*/ 1896 h 3439181"/>
              <a:gd name="connsiteX2-85" fmla="*/ 3614905 w 3620707"/>
              <a:gd name="connsiteY2-86" fmla="*/ 1676692 h 3439181"/>
              <a:gd name="connsiteX3-87" fmla="*/ 881330 w 3620707"/>
              <a:gd name="connsiteY3-88" fmla="*/ 3409240 h 3439181"/>
              <a:gd name="connsiteX4-89" fmla="*/ 34307 w 3620707"/>
              <a:gd name="connsiteY4-90" fmla="*/ 1667067 h 3439181"/>
              <a:gd name="connsiteX0-91" fmla="*/ 29300 w 3842862"/>
              <a:gd name="connsiteY0-92" fmla="*/ 1779302 h 3407833"/>
              <a:gd name="connsiteX1-93" fmla="*/ 2133923 w 3842862"/>
              <a:gd name="connsiteY1-94" fmla="*/ 282 h 3407833"/>
              <a:gd name="connsiteX2-95" fmla="*/ 3837594 w 3842862"/>
              <a:gd name="connsiteY2-96" fmla="*/ 1675078 h 3407833"/>
              <a:gd name="connsiteX3-97" fmla="*/ 1104019 w 3842862"/>
              <a:gd name="connsiteY3-98" fmla="*/ 3407626 h 3407833"/>
              <a:gd name="connsiteX4-99" fmla="*/ 29300 w 3842862"/>
              <a:gd name="connsiteY4-100" fmla="*/ 1779302 h 3407833"/>
              <a:gd name="connsiteX0-101" fmla="*/ 29300 w 3843043"/>
              <a:gd name="connsiteY0-102" fmla="*/ 1282957 h 2911488"/>
              <a:gd name="connsiteX1-103" fmla="*/ 2175322 w 3843043"/>
              <a:gd name="connsiteY1-104" fmla="*/ 728 h 2911488"/>
              <a:gd name="connsiteX2-105" fmla="*/ 3837594 w 3843043"/>
              <a:gd name="connsiteY2-106" fmla="*/ 1178733 h 2911488"/>
              <a:gd name="connsiteX3-107" fmla="*/ 1104019 w 3843043"/>
              <a:gd name="connsiteY3-108" fmla="*/ 2911281 h 2911488"/>
              <a:gd name="connsiteX4-109" fmla="*/ 29300 w 3843043"/>
              <a:gd name="connsiteY4-110" fmla="*/ 1282957 h 2911488"/>
              <a:gd name="connsiteX0-111" fmla="*/ 28665 w 3863122"/>
              <a:gd name="connsiteY0-112" fmla="*/ 892753 h 2916269"/>
              <a:gd name="connsiteX1-113" fmla="*/ 2195386 w 3863122"/>
              <a:gd name="connsiteY1-114" fmla="*/ 3817 h 2916269"/>
              <a:gd name="connsiteX2-115" fmla="*/ 3857658 w 3863122"/>
              <a:gd name="connsiteY2-116" fmla="*/ 1181822 h 2916269"/>
              <a:gd name="connsiteX3-117" fmla="*/ 1124083 w 3863122"/>
              <a:gd name="connsiteY3-118" fmla="*/ 2914370 h 2916269"/>
              <a:gd name="connsiteX4-119" fmla="*/ 28665 w 3863122"/>
              <a:gd name="connsiteY4-120" fmla="*/ 892753 h 29162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3122" h="2916269">
                <a:moveTo>
                  <a:pt x="28665" y="892753"/>
                </a:moveTo>
                <a:cubicBezTo>
                  <a:pt x="22249" y="369781"/>
                  <a:pt x="1557221" y="-44361"/>
                  <a:pt x="2195386" y="3817"/>
                </a:cubicBezTo>
                <a:cubicBezTo>
                  <a:pt x="2833551" y="51995"/>
                  <a:pt x="3950702" y="277047"/>
                  <a:pt x="3857658" y="1181822"/>
                </a:cubicBezTo>
                <a:cubicBezTo>
                  <a:pt x="3764614" y="2086597"/>
                  <a:pt x="1762248" y="2962548"/>
                  <a:pt x="1124083" y="2914370"/>
                </a:cubicBezTo>
                <a:cubicBezTo>
                  <a:pt x="485918" y="2866192"/>
                  <a:pt x="-142986" y="1460644"/>
                  <a:pt x="28665" y="892753"/>
                </a:cubicBezTo>
                <a:close/>
              </a:path>
            </a:pathLst>
          </a:custGeom>
          <a:solidFill>
            <a:srgbClr val="CEB6A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useBgFill="1">
        <p:nvSpPr>
          <p:cNvPr id="13" name="TextBox 12">
            <a:extLst>
              <a:ext uri="{FF2B5EF4-FFF2-40B4-BE49-F238E27FC236}">
                <a16:creationId xmlns:a16="http://schemas.microsoft.com/office/drawing/2014/main" id="{A188330B-BE4C-438A-B809-3A7D21CE62C8}"/>
              </a:ext>
            </a:extLst>
          </p:cNvPr>
          <p:cNvSpPr txBox="1"/>
          <p:nvPr/>
        </p:nvSpPr>
        <p:spPr>
          <a:xfrm>
            <a:off x="2505203" y="826818"/>
            <a:ext cx="8669479" cy="1200329"/>
          </a:xfrm>
          <a:prstGeom prst="rect">
            <a:avLst/>
          </a:prstGeom>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How can the Big Mountain Resort select a better ticket price to capitalize on the facilities as much as it can?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Times New Roman" panose="02020603050405020304" pitchFamily="18" charset="0"/>
              </a:rPr>
              <a:t>What changes can they make to make more profit?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等线"/>
              <a:ea typeface="+mn-ea"/>
              <a:cs typeface="+mn-cs"/>
            </a:endParaRPr>
          </a:p>
        </p:txBody>
      </p:sp>
      <p:sp>
        <p:nvSpPr>
          <p:cNvPr id="16" name="Arrow: Right 15">
            <a:extLst>
              <a:ext uri="{FF2B5EF4-FFF2-40B4-BE49-F238E27FC236}">
                <a16:creationId xmlns:a16="http://schemas.microsoft.com/office/drawing/2014/main" id="{2C6458F6-0480-409D-AA69-D128BFE9668B}"/>
              </a:ext>
            </a:extLst>
          </p:cNvPr>
          <p:cNvSpPr/>
          <p:nvPr/>
        </p:nvSpPr>
        <p:spPr>
          <a:xfrm>
            <a:off x="336466" y="570775"/>
            <a:ext cx="1832272" cy="114295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等线"/>
                <a:ea typeface="+mn-ea"/>
                <a:cs typeface="+mn-cs"/>
              </a:rPr>
              <a:t>Problem Statement</a:t>
            </a:r>
          </a:p>
        </p:txBody>
      </p:sp>
      <p:sp>
        <p:nvSpPr>
          <p:cNvPr id="17" name="TextBox 16">
            <a:extLst>
              <a:ext uri="{FF2B5EF4-FFF2-40B4-BE49-F238E27FC236}">
                <a16:creationId xmlns:a16="http://schemas.microsoft.com/office/drawing/2014/main" id="{02231A9C-7CB2-4A67-94FB-1DD18A673624}"/>
              </a:ext>
            </a:extLst>
          </p:cNvPr>
          <p:cNvSpPr txBox="1"/>
          <p:nvPr/>
        </p:nvSpPr>
        <p:spPr>
          <a:xfrm>
            <a:off x="6267701" y="3075698"/>
            <a:ext cx="5164750" cy="1474558"/>
          </a:xfrm>
          <a:prstGeom prst="rect">
            <a:avLst/>
          </a:prstGeom>
          <a:solidFill>
            <a:schemeClr val="accent1">
              <a:lumMod val="20000"/>
              <a:lumOff val="80000"/>
              <a:alpha val="16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1719C"/>
                </a:solidFill>
                <a:effectLst/>
                <a:uLnTx/>
                <a:uFillTx/>
                <a:latin typeface="等线"/>
                <a:ea typeface="+mn-ea"/>
                <a:cs typeface="+mn-cs"/>
              </a:rPr>
              <a:t>Jimmy Blackburn         Director of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41719C"/>
              </a:solidFill>
              <a:latin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1719C"/>
                </a:solidFill>
                <a:latin typeface="等线"/>
              </a:rPr>
              <a:t>Alesha Eisen                Database Manager</a:t>
            </a:r>
            <a:endParaRPr kumimoji="0" lang="en-US" sz="1800" b="0" i="0" u="none" strike="noStrike" kern="1200" cap="none" spc="0" normalizeH="0" baseline="0" noProof="0" dirty="0">
              <a:ln>
                <a:noFill/>
              </a:ln>
              <a:solidFill>
                <a:srgbClr val="41719C"/>
              </a:solidFill>
              <a:effectLst/>
              <a:uLnTx/>
              <a:uFillTx/>
              <a:latin typeface="等线"/>
              <a:ea typeface="+mn-ea"/>
              <a:cs typeface="+mn-cs"/>
            </a:endParaRPr>
          </a:p>
        </p:txBody>
      </p:sp>
      <p:sp>
        <p:nvSpPr>
          <p:cNvPr id="18" name="Rectangle: Rounded Corners 17">
            <a:extLst>
              <a:ext uri="{FF2B5EF4-FFF2-40B4-BE49-F238E27FC236}">
                <a16:creationId xmlns:a16="http://schemas.microsoft.com/office/drawing/2014/main" id="{5C9B1B19-746E-4A16-88FC-B50DDE5DA2D2}"/>
              </a:ext>
            </a:extLst>
          </p:cNvPr>
          <p:cNvSpPr/>
          <p:nvPr/>
        </p:nvSpPr>
        <p:spPr>
          <a:xfrm>
            <a:off x="985161" y="2367427"/>
            <a:ext cx="3040083" cy="509213"/>
          </a:xfrm>
          <a:prstGeom prst="roundRect">
            <a:avLst/>
          </a:prstGeom>
          <a:solidFill>
            <a:srgbClr val="41719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等线"/>
                <a:ea typeface="+mn-ea"/>
                <a:cs typeface="+mn-cs"/>
              </a:rPr>
              <a:t>Constraints</a:t>
            </a:r>
          </a:p>
        </p:txBody>
      </p:sp>
      <p:sp>
        <p:nvSpPr>
          <p:cNvPr id="19" name="Rectangle: Rounded Corners 18">
            <a:extLst>
              <a:ext uri="{FF2B5EF4-FFF2-40B4-BE49-F238E27FC236}">
                <a16:creationId xmlns:a16="http://schemas.microsoft.com/office/drawing/2014/main" id="{576D9CEA-A756-4052-B627-8E094B924E98}"/>
              </a:ext>
            </a:extLst>
          </p:cNvPr>
          <p:cNvSpPr/>
          <p:nvPr/>
        </p:nvSpPr>
        <p:spPr>
          <a:xfrm>
            <a:off x="6267701" y="2355485"/>
            <a:ext cx="3040083" cy="509213"/>
          </a:xfrm>
          <a:prstGeom prst="roundRect">
            <a:avLst/>
          </a:prstGeom>
          <a:solidFill>
            <a:srgbClr val="41719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等线"/>
                <a:ea typeface="+mn-ea"/>
                <a:cs typeface="+mn-cs"/>
              </a:rPr>
              <a:t>Stakeholders</a:t>
            </a:r>
          </a:p>
        </p:txBody>
      </p:sp>
      <p:sp>
        <p:nvSpPr>
          <p:cNvPr id="21" name="TextBox 20">
            <a:extLst>
              <a:ext uri="{FF2B5EF4-FFF2-40B4-BE49-F238E27FC236}">
                <a16:creationId xmlns:a16="http://schemas.microsoft.com/office/drawing/2014/main" id="{4C535522-EA6D-430E-8E5C-2C5F978A32A1}"/>
              </a:ext>
            </a:extLst>
          </p:cNvPr>
          <p:cNvSpPr txBox="1"/>
          <p:nvPr/>
        </p:nvSpPr>
        <p:spPr>
          <a:xfrm>
            <a:off x="928663" y="5316677"/>
            <a:ext cx="9533498" cy="1335615"/>
          </a:xfrm>
          <a:prstGeom prst="rect">
            <a:avLst/>
          </a:prstGeom>
          <a:solidFill>
            <a:schemeClr val="accent1">
              <a:lumMod val="20000"/>
              <a:lumOff val="80000"/>
              <a:alpha val="16000"/>
            </a:schemeClr>
          </a:solidFill>
        </p:spPr>
        <p:txBody>
          <a:bodyPr wrap="square" rtlCol="0">
            <a:noAutofit/>
          </a:bodyPr>
          <a:lstStyle/>
          <a:p>
            <a:pPr marL="342900" marR="0" lvl="0" indent="-342900" algn="l" defTabSz="914400" rtl="0" eaLnBrk="1" fontAlgn="auto" latinLnBrk="0" hangingPunct="1">
              <a:lnSpc>
                <a:spcPct val="107000"/>
              </a:lnSpc>
              <a:spcBef>
                <a:spcPts val="0"/>
              </a:spcBef>
              <a:spcAft>
                <a:spcPts val="800"/>
              </a:spcAft>
              <a:buClrTx/>
              <a:buSzTx/>
              <a:buFontTx/>
              <a:buAutoNum type="arabicPeriod"/>
              <a:tabLst/>
              <a:defRPr/>
            </a:pPr>
            <a:r>
              <a:rPr kumimoji="0" lang="en-US" sz="1800" b="0" i="0" u="none" strike="noStrike" kern="1200" cap="none" spc="0" normalizeH="0" baseline="0" noProof="0" dirty="0">
                <a:ln>
                  <a:noFill/>
                </a:ln>
                <a:solidFill>
                  <a:srgbClr val="41719C"/>
                </a:solidFill>
                <a:effectLst/>
                <a:uLnTx/>
                <a:uFillTx/>
                <a:latin typeface="Calibri" panose="020F0502020204030204" pitchFamily="34" charset="0"/>
                <a:ea typeface="等线" panose="02010600030101010101" pitchFamily="2" charset="-122"/>
                <a:cs typeface="Times New Roman" panose="02020603050405020304" pitchFamily="18" charset="0"/>
              </a:rPr>
              <a:t>A CSV file associated with 330 resorts in the US. Initially there are 27 features for each resorts.</a:t>
            </a:r>
          </a:p>
          <a:p>
            <a:pPr marL="342900" marR="0" lvl="0" indent="-342900" algn="l" defTabSz="914400" rtl="0" eaLnBrk="1" fontAlgn="auto" latinLnBrk="0" hangingPunct="1">
              <a:lnSpc>
                <a:spcPct val="107000"/>
              </a:lnSpc>
              <a:spcBef>
                <a:spcPts val="0"/>
              </a:spcBef>
              <a:spcAft>
                <a:spcPts val="800"/>
              </a:spcAft>
              <a:buClrTx/>
              <a:buSzTx/>
              <a:buFontTx/>
              <a:buAutoNum type="arabicPeriod"/>
              <a:tabLst/>
              <a:defRPr/>
            </a:pPr>
            <a:r>
              <a:rPr lang="en-US" dirty="0">
                <a:solidFill>
                  <a:srgbClr val="41719C"/>
                </a:solidFill>
                <a:latin typeface="Calibri" panose="020F0502020204030204" pitchFamily="34" charset="0"/>
                <a:ea typeface="等线" panose="02010600030101010101" pitchFamily="2" charset="-122"/>
                <a:cs typeface="Times New Roman" panose="02020603050405020304" pitchFamily="18" charset="0"/>
              </a:rPr>
              <a:t>Population and area data for each state from Wikipedia.</a:t>
            </a:r>
            <a:endParaRPr kumimoji="0" lang="en-US" sz="1800" b="0" i="0" u="none" strike="noStrike" kern="1200" cap="none" spc="0" normalizeH="0" baseline="0" noProof="0" dirty="0">
              <a:ln>
                <a:noFill/>
              </a:ln>
              <a:solidFill>
                <a:srgbClr val="41719C"/>
              </a:solidFill>
              <a:effectLst/>
              <a:uLnTx/>
              <a:uFillTx/>
              <a:latin typeface="Calibri" panose="020F0502020204030204" pitchFamily="34" charset="0"/>
              <a:ea typeface="等线" panose="02010600030101010101" pitchFamily="2" charset="-122"/>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28409BE8-C07E-469B-A0A9-2862E83B3F3C}"/>
              </a:ext>
            </a:extLst>
          </p:cNvPr>
          <p:cNvSpPr/>
          <p:nvPr/>
        </p:nvSpPr>
        <p:spPr>
          <a:xfrm>
            <a:off x="928663" y="4608153"/>
            <a:ext cx="3040083" cy="509213"/>
          </a:xfrm>
          <a:prstGeom prst="roundRect">
            <a:avLst/>
          </a:prstGeom>
          <a:solidFill>
            <a:srgbClr val="41719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等线"/>
                <a:ea typeface="+mn-ea"/>
                <a:cs typeface="+mn-cs"/>
              </a:rPr>
              <a:t>Data Sources</a:t>
            </a:r>
          </a:p>
        </p:txBody>
      </p:sp>
      <p:sp>
        <p:nvSpPr>
          <p:cNvPr id="25" name="TextBox 24">
            <a:extLst>
              <a:ext uri="{FF2B5EF4-FFF2-40B4-BE49-F238E27FC236}">
                <a16:creationId xmlns:a16="http://schemas.microsoft.com/office/drawing/2014/main" id="{DD8AFAB1-90D3-40A6-B1D4-92C1BA615C34}"/>
              </a:ext>
            </a:extLst>
          </p:cNvPr>
          <p:cNvSpPr txBox="1"/>
          <p:nvPr/>
        </p:nvSpPr>
        <p:spPr>
          <a:xfrm>
            <a:off x="928663" y="3058959"/>
            <a:ext cx="4011472" cy="1335615"/>
          </a:xfrm>
          <a:prstGeom prst="rect">
            <a:avLst/>
          </a:prstGeom>
          <a:solidFill>
            <a:schemeClr val="accent1">
              <a:lumMod val="20000"/>
              <a:lumOff val="80000"/>
              <a:alpha val="16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1719C"/>
                </a:solidFill>
                <a:effectLst/>
                <a:uLnTx/>
                <a:uFillTx/>
                <a:latin typeface="Calibri" panose="020F0502020204030204" pitchFamily="34" charset="0"/>
                <a:ea typeface="等线" panose="02010600030101010101" pitchFamily="2" charset="-122"/>
                <a:cs typeface="Times New Roman" panose="02020603050405020304" pitchFamily="18" charset="0"/>
              </a:rPr>
              <a:t>1. The project does not have a very clear guidance on the success criteria.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1719C"/>
                </a:solidFill>
                <a:latin typeface="Calibri" panose="020F0502020204030204" pitchFamily="34" charset="0"/>
                <a:ea typeface="等线" panose="02010600030101010101" pitchFamily="2" charset="-122"/>
                <a:cs typeface="Times New Roman" panose="02020603050405020304" pitchFamily="18" charset="0"/>
              </a:rPr>
              <a:t>2. We may need additional data to go deeper.</a:t>
            </a:r>
            <a:endParaRPr kumimoji="0" lang="en-US" sz="1800" b="0" i="0" u="none" strike="noStrike" kern="1200" cap="none" spc="0" normalizeH="0" baseline="0" noProof="0" dirty="0">
              <a:ln>
                <a:noFill/>
              </a:ln>
              <a:solidFill>
                <a:prstClr val="black"/>
              </a:solidFill>
              <a:effectLst/>
              <a:uLnTx/>
              <a:uFillTx/>
              <a:latin typeface="等线"/>
              <a:ea typeface="+mn-ea"/>
              <a:cs typeface="+mn-cs"/>
            </a:endParaRPr>
          </a:p>
        </p:txBody>
      </p:sp>
    </p:spTree>
    <p:extLst>
      <p:ext uri="{BB962C8B-B14F-4D97-AF65-F5344CB8AC3E}">
        <p14:creationId xmlns:p14="http://schemas.microsoft.com/office/powerpoint/2010/main" val="8545990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64680" y="1443578"/>
            <a:ext cx="4113331" cy="4420550"/>
          </a:xfrm>
          <a:prstGeom prst="roundRect">
            <a:avLst>
              <a:gd name="adj" fmla="val 6858"/>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1"/>
          <p:cNvSpPr txBox="1">
            <a:spLocks noChangeArrowheads="1"/>
          </p:cNvSpPr>
          <p:nvPr/>
        </p:nvSpPr>
        <p:spPr bwMode="auto">
          <a:xfrm>
            <a:off x="1056060" y="1812288"/>
            <a:ext cx="2858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Recommendations</a:t>
            </a:r>
          </a:p>
        </p:txBody>
      </p:sp>
      <p:sp>
        <p:nvSpPr>
          <p:cNvPr id="10" name="1"/>
          <p:cNvSpPr txBox="1">
            <a:spLocks noChangeArrowheads="1"/>
          </p:cNvSpPr>
          <p:nvPr/>
        </p:nvSpPr>
        <p:spPr bwMode="auto">
          <a:xfrm>
            <a:off x="786127" y="2550330"/>
            <a:ext cx="3670435" cy="319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50000"/>
              </a:lnSpc>
              <a:defRPr/>
            </a:pPr>
            <a:r>
              <a:rPr lang="en-US" sz="2000" dirty="0">
                <a:solidFill>
                  <a:schemeClr val="bg1"/>
                </a:solidFill>
              </a:rPr>
              <a:t>Increase the vertical drop by adding a run to a point 150 feet lower down, at the same time install an additional chair lift without extra snow making coverage. </a:t>
            </a:r>
            <a:endParaRPr kumimoji="0" lang="zh-CN" altLang="en-US" sz="20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endParaRPr>
          </a:p>
        </p:txBody>
      </p:sp>
      <p:grpSp>
        <p:nvGrpSpPr>
          <p:cNvPr id="11" name="组合 10"/>
          <p:cNvGrpSpPr/>
          <p:nvPr/>
        </p:nvGrpSpPr>
        <p:grpSpPr>
          <a:xfrm>
            <a:off x="630321" y="470699"/>
            <a:ext cx="588433" cy="454394"/>
            <a:chOff x="1562100" y="1123281"/>
            <a:chExt cx="664344" cy="513013"/>
          </a:xfrm>
        </p:grpSpPr>
        <p:sp>
          <p:nvSpPr>
            <p:cNvPr id="12" name="平行四边形 11"/>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平行四边形 12"/>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4" name="矩形 13"/>
          <p:cNvSpPr/>
          <p:nvPr/>
        </p:nvSpPr>
        <p:spPr>
          <a:xfrm>
            <a:off x="1198608" y="483707"/>
            <a:ext cx="704703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41719C"/>
                </a:solidFill>
                <a:latin typeface="微软雅黑" panose="020B0503020204020204" charset="-122"/>
                <a:ea typeface="微软雅黑" panose="020B0503020204020204" charset="-122"/>
              </a:rPr>
              <a:t>Recommendations</a:t>
            </a:r>
            <a:r>
              <a:rPr lang="zh-CN" altLang="en-US" sz="2400" dirty="0">
                <a:solidFill>
                  <a:srgbClr val="41719C"/>
                </a:solidFill>
                <a:latin typeface="微软雅黑" panose="020B0503020204020204" charset="-122"/>
                <a:ea typeface="微软雅黑" panose="020B0503020204020204" charset="-122"/>
              </a:rPr>
              <a:t> </a:t>
            </a:r>
            <a:r>
              <a:rPr lang="en-US" altLang="zh-CN" sz="2400" dirty="0">
                <a:solidFill>
                  <a:srgbClr val="41719C"/>
                </a:solidFill>
                <a:latin typeface="微软雅黑" panose="020B0503020204020204" charset="-122"/>
                <a:ea typeface="微软雅黑" panose="020B0503020204020204" charset="-122"/>
              </a:rPr>
              <a:t>and</a:t>
            </a:r>
            <a:r>
              <a:rPr lang="zh-CN" altLang="en-US" sz="2400" dirty="0">
                <a:solidFill>
                  <a:srgbClr val="41719C"/>
                </a:solidFill>
                <a:latin typeface="微软雅黑" panose="020B0503020204020204" charset="-122"/>
                <a:ea typeface="微软雅黑" panose="020B0503020204020204" charset="-122"/>
              </a:rPr>
              <a:t> </a:t>
            </a:r>
            <a:r>
              <a:rPr lang="en-US" altLang="zh-CN" sz="2400" dirty="0">
                <a:solidFill>
                  <a:srgbClr val="41719C"/>
                </a:solidFill>
                <a:latin typeface="微软雅黑" panose="020B0503020204020204" charset="-122"/>
                <a:ea typeface="微软雅黑" panose="020B0503020204020204" charset="-122"/>
              </a:rPr>
              <a:t>Key</a:t>
            </a:r>
            <a:r>
              <a:rPr lang="zh-CN" altLang="en-US" sz="2400" dirty="0">
                <a:solidFill>
                  <a:srgbClr val="41719C"/>
                </a:solidFill>
                <a:latin typeface="微软雅黑" panose="020B0503020204020204" charset="-122"/>
                <a:ea typeface="微软雅黑" panose="020B0503020204020204" charset="-122"/>
              </a:rPr>
              <a:t> </a:t>
            </a:r>
            <a:r>
              <a:rPr lang="en-US" altLang="zh-CN" sz="2400" dirty="0">
                <a:solidFill>
                  <a:srgbClr val="41719C"/>
                </a:solidFill>
                <a:latin typeface="微软雅黑" panose="020B0503020204020204" charset="-122"/>
                <a:ea typeface="微软雅黑" panose="020B0503020204020204" charset="-122"/>
              </a:rPr>
              <a:t>Findings</a:t>
            </a:r>
            <a:endPar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sp>
        <p:nvSpPr>
          <p:cNvPr id="15" name="圆角矩形 2">
            <a:extLst>
              <a:ext uri="{FF2B5EF4-FFF2-40B4-BE49-F238E27FC236}">
                <a16:creationId xmlns:a16="http://schemas.microsoft.com/office/drawing/2014/main" id="{9721E8E0-2D06-468D-90CE-F6184F76FCE5}"/>
              </a:ext>
            </a:extLst>
          </p:cNvPr>
          <p:cNvSpPr/>
          <p:nvPr/>
        </p:nvSpPr>
        <p:spPr>
          <a:xfrm>
            <a:off x="6508280" y="1443578"/>
            <a:ext cx="4368268" cy="4420550"/>
          </a:xfrm>
          <a:prstGeom prst="roundRect">
            <a:avLst>
              <a:gd name="adj" fmla="val 6858"/>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7" name="1">
            <a:extLst>
              <a:ext uri="{FF2B5EF4-FFF2-40B4-BE49-F238E27FC236}">
                <a16:creationId xmlns:a16="http://schemas.microsoft.com/office/drawing/2014/main" id="{CE2C4025-B61C-4E46-8165-D454FE06697D}"/>
              </a:ext>
            </a:extLst>
          </p:cNvPr>
          <p:cNvSpPr txBox="1">
            <a:spLocks noChangeArrowheads="1"/>
          </p:cNvSpPr>
          <p:nvPr/>
        </p:nvSpPr>
        <p:spPr bwMode="auto">
          <a:xfrm>
            <a:off x="7263169" y="1739333"/>
            <a:ext cx="28584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lang="en-US" altLang="zh-CN" sz="2400" dirty="0">
                <a:solidFill>
                  <a:prstClr val="white"/>
                </a:solidFill>
                <a:latin typeface="微软雅黑" panose="020B0503020204020204" charset="-122"/>
                <a:cs typeface="+mn-ea"/>
                <a:sym typeface="+mn-lt"/>
              </a:rPr>
              <a:t>Key Findings</a:t>
            </a:r>
            <a:endPar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19" name="1">
            <a:extLst>
              <a:ext uri="{FF2B5EF4-FFF2-40B4-BE49-F238E27FC236}">
                <a16:creationId xmlns:a16="http://schemas.microsoft.com/office/drawing/2014/main" id="{7F7FB8F7-8726-445E-B8FD-00F399123EE3}"/>
              </a:ext>
            </a:extLst>
          </p:cNvPr>
          <p:cNvSpPr txBox="1">
            <a:spLocks noChangeArrowheads="1"/>
          </p:cNvSpPr>
          <p:nvPr/>
        </p:nvSpPr>
        <p:spPr bwMode="auto">
          <a:xfrm>
            <a:off x="6832439" y="2606871"/>
            <a:ext cx="3514719" cy="3010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Four Features having dominant influence on the ticket price:</a:t>
            </a:r>
          </a:p>
          <a:p>
            <a:pPr marL="0" marR="0" lvl="0" indent="0" algn="l" defTabSz="1216025" rtl="0" eaLnBrk="1" fontAlgn="auto" latinLnBrk="0" hangingPunct="1">
              <a:lnSpc>
                <a:spcPct val="100000"/>
              </a:lnSpc>
              <a:spcBef>
                <a:spcPct val="20000"/>
              </a:spcBef>
              <a:spcAft>
                <a:spcPts val="0"/>
              </a:spcAft>
              <a:buClrTx/>
              <a:buSzTx/>
              <a:buFontTx/>
              <a:buNone/>
              <a:tabLst/>
              <a:defRPr/>
            </a:pPr>
            <a:r>
              <a:rPr lang="en-US" altLang="zh-CN" sz="2000" dirty="0" err="1">
                <a:solidFill>
                  <a:prstClr val="white"/>
                </a:solidFill>
                <a:latin typeface="微软雅黑" panose="020B0503020204020204" charset="-122"/>
                <a:cs typeface="+mn-ea"/>
                <a:sym typeface="+mn-lt"/>
              </a:rPr>
              <a:t>fastQuads</a:t>
            </a:r>
            <a:endParaRPr lang="en-US" altLang="zh-CN" sz="2000" dirty="0">
              <a:solidFill>
                <a:prstClr val="white"/>
              </a:solidFill>
              <a:latin typeface="微软雅黑" panose="020B0503020204020204" charset="-122"/>
              <a:cs typeface="+mn-ea"/>
              <a:sym typeface="+mn-lt"/>
            </a:endParaRPr>
          </a:p>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Runs</a:t>
            </a:r>
          </a:p>
          <a:p>
            <a:pPr marL="0" marR="0" lvl="0" indent="0" algn="l" defTabSz="1216025" rtl="0" eaLnBrk="1" fontAlgn="auto" latinLnBrk="0" hangingPunct="1">
              <a:lnSpc>
                <a:spcPct val="100000"/>
              </a:lnSpc>
              <a:spcBef>
                <a:spcPct val="20000"/>
              </a:spcBef>
              <a:spcAft>
                <a:spcPts val="0"/>
              </a:spcAft>
              <a:buClrTx/>
              <a:buSzTx/>
              <a:buFontTx/>
              <a:buNone/>
              <a:tabLst/>
              <a:defRPr/>
            </a:pPr>
            <a:r>
              <a:rPr lang="en-US" altLang="zh-CN" sz="2000" dirty="0">
                <a:solidFill>
                  <a:prstClr val="white"/>
                </a:solidFill>
                <a:latin typeface="微软雅黑" panose="020B0503020204020204" charset="-122"/>
                <a:cs typeface="+mn-ea"/>
                <a:sym typeface="+mn-lt"/>
              </a:rPr>
              <a:t>Snow </a:t>
            </a:r>
            <a:r>
              <a:rPr lang="en-US" altLang="zh-CN" sz="2000" dirty="0" err="1">
                <a:solidFill>
                  <a:prstClr val="white"/>
                </a:solidFill>
                <a:latin typeface="微软雅黑" panose="020B0503020204020204" charset="-122"/>
                <a:cs typeface="+mn-ea"/>
                <a:sym typeface="+mn-lt"/>
              </a:rPr>
              <a:t>Making_ac</a:t>
            </a:r>
            <a:endParaRPr lang="en-US" altLang="zh-CN" sz="2000" dirty="0">
              <a:solidFill>
                <a:prstClr val="white"/>
              </a:solidFill>
              <a:latin typeface="微软雅黑" panose="020B0503020204020204" charset="-122"/>
              <a:cs typeface="+mn-ea"/>
              <a:sym typeface="+mn-lt"/>
            </a:endParaRPr>
          </a:p>
          <a:p>
            <a:pPr marL="0" marR="0" lvl="0" indent="0" algn="l" defTabSz="1216025" rtl="0" eaLnBrk="1" fontAlgn="auto" latinLnBrk="0" hangingPunct="1">
              <a:lnSpc>
                <a:spcPct val="100000"/>
              </a:lnSpc>
              <a:spcBef>
                <a:spcPct val="20000"/>
              </a:spcBef>
              <a:spcAft>
                <a:spcPts val="0"/>
              </a:spcAft>
              <a:buClrTx/>
              <a:buSzTx/>
              <a:buFontTx/>
              <a:buNone/>
              <a:tabLst/>
              <a:defRPr/>
            </a:pPr>
            <a:r>
              <a:rPr lang="en-US" altLang="zh-CN" sz="2000" dirty="0" err="1">
                <a:solidFill>
                  <a:prstClr val="white"/>
                </a:solidFill>
                <a:latin typeface="微软雅黑" panose="020B0503020204020204" charset="-122"/>
                <a:cs typeface="+mn-ea"/>
                <a:sym typeface="+mn-lt"/>
              </a:rPr>
              <a:t>Vertical_drop</a:t>
            </a:r>
            <a:endParaRPr kumimoji="0" lang="en-US" altLang="zh-CN" sz="20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a:p>
            <a:pPr marL="0" marR="0" lvl="0" indent="0" algn="l" defTabSz="1216025" rtl="0" eaLnBrk="1" fontAlgn="auto" latinLnBrk="0" hangingPunct="1">
              <a:lnSpc>
                <a:spcPct val="100000"/>
              </a:lnSpc>
              <a:spcBef>
                <a:spcPct val="2000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571117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47652" y="0"/>
            <a:ext cx="3644348" cy="68580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aphicFrame>
        <p:nvGraphicFramePr>
          <p:cNvPr id="6" name="图表 5"/>
          <p:cNvGraphicFramePr/>
          <p:nvPr>
            <p:extLst>
              <p:ext uri="{D42A27DB-BD31-4B8C-83A1-F6EECF244321}">
                <p14:modId xmlns:p14="http://schemas.microsoft.com/office/powerpoint/2010/main" val="1905472996"/>
              </p:ext>
            </p:extLst>
          </p:nvPr>
        </p:nvGraphicFramePr>
        <p:xfrm>
          <a:off x="192506" y="1892968"/>
          <a:ext cx="7603957" cy="4251158"/>
        </p:xfrm>
        <a:graphic>
          <a:graphicData uri="http://schemas.openxmlformats.org/drawingml/2006/chart">
            <c:chart xmlns:c="http://schemas.openxmlformats.org/drawingml/2006/chart" xmlns:r="http://schemas.openxmlformats.org/officeDocument/2006/relationships" r:id="rId2"/>
          </a:graphicData>
        </a:graphic>
      </p:graphicFrame>
      <p:sp>
        <p:nvSpPr>
          <p:cNvPr id="7" name="1"/>
          <p:cNvSpPr txBox="1">
            <a:spLocks noChangeArrowheads="1"/>
          </p:cNvSpPr>
          <p:nvPr/>
        </p:nvSpPr>
        <p:spPr bwMode="auto">
          <a:xfrm>
            <a:off x="9151631" y="2217269"/>
            <a:ext cx="1264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lang="en-US" altLang="zh-CN" sz="2400" b="1" dirty="0">
                <a:solidFill>
                  <a:prstClr val="white"/>
                </a:solidFill>
                <a:latin typeface="微软雅黑" panose="020B0503020204020204" charset="-122"/>
                <a:cs typeface="+mn-ea"/>
                <a:sym typeface="+mn-lt"/>
              </a:rPr>
              <a:t>$95.87</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8" name="1"/>
          <p:cNvSpPr txBox="1">
            <a:spLocks noChangeArrowheads="1"/>
          </p:cNvSpPr>
          <p:nvPr/>
        </p:nvSpPr>
        <p:spPr bwMode="auto">
          <a:xfrm>
            <a:off x="9151631" y="2686441"/>
            <a:ext cx="2510281"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The modelled price for Big Mountain Resort.</a:t>
            </a:r>
          </a:p>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The mean absolute error is $10.39</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9" name="1"/>
          <p:cNvSpPr txBox="1">
            <a:spLocks noChangeArrowheads="1"/>
          </p:cNvSpPr>
          <p:nvPr/>
        </p:nvSpPr>
        <p:spPr bwMode="auto">
          <a:xfrm>
            <a:off x="9151631" y="3904225"/>
            <a:ext cx="12645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$81.00</a:t>
            </a:r>
          </a:p>
        </p:txBody>
      </p:sp>
      <p:sp>
        <p:nvSpPr>
          <p:cNvPr id="10" name="1"/>
          <p:cNvSpPr txBox="1">
            <a:spLocks noChangeArrowheads="1"/>
          </p:cNvSpPr>
          <p:nvPr/>
        </p:nvSpPr>
        <p:spPr bwMode="auto">
          <a:xfrm>
            <a:off x="9151631" y="4373397"/>
            <a:ext cx="2510281" cy="24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The current ticket price per adult.</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nvGrpSpPr>
          <p:cNvPr id="14" name="组合 13"/>
          <p:cNvGrpSpPr/>
          <p:nvPr/>
        </p:nvGrpSpPr>
        <p:grpSpPr>
          <a:xfrm>
            <a:off x="630321" y="470699"/>
            <a:ext cx="588433" cy="454394"/>
            <a:chOff x="1562100" y="1123281"/>
            <a:chExt cx="664344" cy="513013"/>
          </a:xfrm>
        </p:grpSpPr>
        <p:sp>
          <p:nvSpPr>
            <p:cNvPr id="15" name="平行四边形 14"/>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平行四边形 15"/>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矩形 16"/>
          <p:cNvSpPr/>
          <p:nvPr/>
        </p:nvSpPr>
        <p:spPr>
          <a:xfrm>
            <a:off x="1198608" y="483707"/>
            <a:ext cx="212141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41719C"/>
                </a:solidFill>
                <a:latin typeface="微软雅黑" panose="020B0503020204020204" charset="-122"/>
                <a:ea typeface="微软雅黑" panose="020B0503020204020204" charset="-122"/>
              </a:rPr>
              <a:t>Model</a:t>
            </a:r>
            <a:r>
              <a:rPr lang="zh-CN" altLang="en-US" sz="2400" dirty="0">
                <a:solidFill>
                  <a:srgbClr val="41719C"/>
                </a:solidFill>
                <a:latin typeface="微软雅黑" panose="020B0503020204020204" charset="-122"/>
                <a:ea typeface="微软雅黑" panose="020B0503020204020204" charset="-122"/>
              </a:rPr>
              <a:t> </a:t>
            </a:r>
            <a:r>
              <a:rPr lang="en-US" altLang="zh-CN" sz="2400" dirty="0">
                <a:solidFill>
                  <a:srgbClr val="41719C"/>
                </a:solidFill>
                <a:latin typeface="微软雅黑" panose="020B0503020204020204" charset="-122"/>
                <a:ea typeface="微软雅黑" panose="020B0503020204020204" charset="-122"/>
              </a:rPr>
              <a:t>Result</a:t>
            </a:r>
            <a:endPar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spTree>
    <p:extLst>
      <p:ext uri="{BB962C8B-B14F-4D97-AF65-F5344CB8AC3E}">
        <p14:creationId xmlns:p14="http://schemas.microsoft.com/office/powerpoint/2010/main" val="362378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359046" y="0"/>
            <a:ext cx="5832954" cy="68580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1"/>
          <p:cNvSpPr txBox="1">
            <a:spLocks noChangeArrowheads="1"/>
          </p:cNvSpPr>
          <p:nvPr/>
        </p:nvSpPr>
        <p:spPr bwMode="auto">
          <a:xfrm>
            <a:off x="6831219" y="4292255"/>
            <a:ext cx="21961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rPr>
              <a:t>Boxplot Ticket price by </a:t>
            </a:r>
            <a:r>
              <a:rPr lang="en-US" altLang="zh-CN" sz="1600" b="1" dirty="0">
                <a:solidFill>
                  <a:schemeClr val="bg1"/>
                </a:solidFill>
                <a:latin typeface="微软雅黑" panose="020B0503020204020204" charset="-122"/>
                <a:cs typeface="+mn-ea"/>
                <a:sym typeface="+mn-lt"/>
              </a:rPr>
              <a:t>State</a:t>
            </a:r>
            <a:endParaRPr kumimoji="0" lang="en-US" altLang="zh-CN" sz="16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endParaRPr>
          </a:p>
        </p:txBody>
      </p:sp>
      <p:sp>
        <p:nvSpPr>
          <p:cNvPr id="22" name="1"/>
          <p:cNvSpPr txBox="1">
            <a:spLocks noChangeArrowheads="1"/>
          </p:cNvSpPr>
          <p:nvPr/>
        </p:nvSpPr>
        <p:spPr bwMode="auto">
          <a:xfrm>
            <a:off x="6740141" y="4924818"/>
            <a:ext cx="2196164"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rPr>
              <a:t>There is no clear grouping pattern.</a:t>
            </a:r>
            <a:endParaRPr kumimoji="0" lang="zh-CN" altLang="en-US" sz="12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endParaRPr>
          </a:p>
        </p:txBody>
      </p:sp>
      <p:sp>
        <p:nvSpPr>
          <p:cNvPr id="23" name="1"/>
          <p:cNvSpPr txBox="1">
            <a:spLocks noChangeArrowheads="1"/>
          </p:cNvSpPr>
          <p:nvPr/>
        </p:nvSpPr>
        <p:spPr bwMode="auto">
          <a:xfrm>
            <a:off x="9487718" y="4292254"/>
            <a:ext cx="17096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spcBef>
                <a:spcPct val="20000"/>
              </a:spcBef>
              <a:defRPr/>
            </a:pPr>
            <a:r>
              <a:rPr lang="en-US" altLang="zh-CN" sz="1600" b="1" dirty="0">
                <a:solidFill>
                  <a:schemeClr val="bg1"/>
                </a:solidFill>
                <a:latin typeface="微软雅黑" panose="020B0503020204020204" charset="-122"/>
                <a:cs typeface="+mn-ea"/>
                <a:sym typeface="+mn-lt"/>
              </a:rPr>
              <a:t>Weekday vs weekend</a:t>
            </a:r>
          </a:p>
        </p:txBody>
      </p:sp>
      <p:sp>
        <p:nvSpPr>
          <p:cNvPr id="24" name="1"/>
          <p:cNvSpPr txBox="1">
            <a:spLocks noChangeArrowheads="1"/>
          </p:cNvSpPr>
          <p:nvPr/>
        </p:nvSpPr>
        <p:spPr bwMode="auto">
          <a:xfrm>
            <a:off x="9487718" y="4924818"/>
            <a:ext cx="2196164" cy="162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rPr>
              <a:t>There is a clear line where the values are equal</a:t>
            </a:r>
            <a:r>
              <a:rPr lang="en-US" altLang="zh-CN" sz="1200" dirty="0">
                <a:solidFill>
                  <a:schemeClr val="bg1"/>
                </a:solidFill>
                <a:latin typeface="微软雅黑" panose="020B0503020204020204" charset="-122"/>
                <a:cs typeface="+mn-ea"/>
                <a:sym typeface="+mn-lt"/>
              </a:rPr>
              <a:t>,</a:t>
            </a:r>
            <a:r>
              <a:rPr lang="zh-CN" altLang="en-US" sz="1200" dirty="0">
                <a:solidFill>
                  <a:schemeClr val="bg1"/>
                </a:solidFill>
                <a:latin typeface="微软雅黑" panose="020B0503020204020204" charset="-122"/>
                <a:cs typeface="+mn-ea"/>
                <a:sym typeface="+mn-lt"/>
              </a:rPr>
              <a:t> </a:t>
            </a:r>
            <a:r>
              <a:rPr lang="en-US" altLang="zh-CN" sz="1200" dirty="0">
                <a:solidFill>
                  <a:schemeClr val="bg1"/>
                </a:solidFill>
                <a:latin typeface="微软雅黑" panose="020B0503020204020204" charset="-122"/>
                <a:cs typeface="+mn-ea"/>
                <a:sym typeface="+mn-lt"/>
              </a:rPr>
              <a:t>which shows they are highly correlated.</a:t>
            </a:r>
          </a:p>
          <a:p>
            <a:pPr marL="0" marR="0" lvl="0" indent="0" algn="l" defTabSz="1216025" rtl="0" eaLnBrk="1" fontAlgn="auto" latinLnBrk="0" hangingPunct="1">
              <a:lnSpc>
                <a:spcPct val="150000"/>
              </a:lnSpc>
              <a:spcBef>
                <a:spcPts val="0"/>
              </a:spcBef>
              <a:spcAft>
                <a:spcPts val="0"/>
              </a:spcAft>
              <a:buClrTx/>
              <a:buSzTx/>
              <a:buFontTx/>
              <a:buNone/>
              <a:defRPr/>
            </a:pPr>
            <a:r>
              <a:rPr lang="en-US" altLang="zh-CN" sz="1200" dirty="0">
                <a:solidFill>
                  <a:schemeClr val="bg1"/>
                </a:solidFill>
                <a:latin typeface="微软雅黑" panose="020B0503020204020204" charset="-122"/>
                <a:cs typeface="+mn-ea"/>
                <a:sym typeface="+mn-lt"/>
              </a:rPr>
              <a:t>There are more missing values in weekdays, so we are only modelling weekend price.</a:t>
            </a:r>
            <a:endParaRPr kumimoji="0" lang="zh-CN" altLang="en-US" sz="12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ea"/>
              <a:sym typeface="+mn-lt"/>
            </a:endParaRPr>
          </a:p>
        </p:txBody>
      </p:sp>
      <p:grpSp>
        <p:nvGrpSpPr>
          <p:cNvPr id="14" name="组合 13"/>
          <p:cNvGrpSpPr/>
          <p:nvPr/>
        </p:nvGrpSpPr>
        <p:grpSpPr>
          <a:xfrm>
            <a:off x="630321" y="470699"/>
            <a:ext cx="588433" cy="454394"/>
            <a:chOff x="1562100" y="1123281"/>
            <a:chExt cx="664344" cy="513013"/>
          </a:xfrm>
        </p:grpSpPr>
        <p:sp>
          <p:nvSpPr>
            <p:cNvPr id="15" name="平行四边形 14"/>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20" name="矩形 19"/>
          <p:cNvSpPr/>
          <p:nvPr/>
        </p:nvSpPr>
        <p:spPr>
          <a:xfrm>
            <a:off x="1198608" y="483707"/>
            <a:ext cx="2501006"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41719C"/>
                </a:solidFill>
                <a:latin typeface="微软雅黑" panose="020B0503020204020204" charset="-122"/>
                <a:ea typeface="微软雅黑" panose="020B0503020204020204" charset="-122"/>
              </a:rPr>
              <a:t>Analysis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Data Wrangling</a:t>
            </a:r>
            <a:endParaRPr kumimoji="0" lang="zh-CN" altLang="en-US" sz="240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pic>
        <p:nvPicPr>
          <p:cNvPr id="1028" name="Picture 4">
            <a:extLst>
              <a:ext uri="{FF2B5EF4-FFF2-40B4-BE49-F238E27FC236}">
                <a16:creationId xmlns:a16="http://schemas.microsoft.com/office/drawing/2014/main" id="{EFA50A16-F38C-466B-847E-7DCB89006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 y="1692945"/>
            <a:ext cx="5827736" cy="44190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B8A3B82-734E-45E3-8567-A842B437C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141" y="470699"/>
            <a:ext cx="4821538" cy="32474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359046" y="0"/>
            <a:ext cx="5832954" cy="68580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1"/>
          <p:cNvSpPr txBox="1">
            <a:spLocks noChangeArrowheads="1"/>
          </p:cNvSpPr>
          <p:nvPr/>
        </p:nvSpPr>
        <p:spPr bwMode="auto">
          <a:xfrm>
            <a:off x="6831219" y="4292255"/>
            <a:ext cx="21961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PCA for price vs state  data</a:t>
            </a:r>
          </a:p>
        </p:txBody>
      </p:sp>
      <p:sp>
        <p:nvSpPr>
          <p:cNvPr id="22" name="1"/>
          <p:cNvSpPr txBox="1">
            <a:spLocks noChangeArrowheads="1"/>
          </p:cNvSpPr>
          <p:nvPr/>
        </p:nvSpPr>
        <p:spPr bwMode="auto">
          <a:xfrm>
            <a:off x="6740141" y="4924818"/>
            <a:ext cx="2196164"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First 2 components explain 77.2% variance.</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sp>
        <p:nvSpPr>
          <p:cNvPr id="23" name="1"/>
          <p:cNvSpPr txBox="1">
            <a:spLocks noChangeArrowheads="1"/>
          </p:cNvSpPr>
          <p:nvPr/>
        </p:nvSpPr>
        <p:spPr bwMode="auto">
          <a:xfrm>
            <a:off x="9487718" y="4292254"/>
            <a:ext cx="206604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00000"/>
              </a:lnSpc>
              <a:spcBef>
                <a:spcPct val="2000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Ski data correlation heatmap</a:t>
            </a:r>
          </a:p>
        </p:txBody>
      </p:sp>
      <p:sp>
        <p:nvSpPr>
          <p:cNvPr id="24" name="1"/>
          <p:cNvSpPr txBox="1">
            <a:spLocks noChangeArrowheads="1"/>
          </p:cNvSpPr>
          <p:nvPr/>
        </p:nvSpPr>
        <p:spPr bwMode="auto">
          <a:xfrm>
            <a:off x="9487718" y="4924818"/>
            <a:ext cx="2196164" cy="107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50000"/>
              </a:lnSpc>
              <a:spcBef>
                <a:spcPts val="0"/>
              </a:spcBef>
              <a:spcAft>
                <a:spcPts val="0"/>
              </a:spcAft>
              <a:buClrTx/>
              <a:buSzTx/>
              <a:buFontTx/>
              <a:buNone/>
              <a:tabLst/>
              <a:defRPr/>
            </a:pPr>
            <a:r>
              <a:rPr lang="en-US" altLang="zh-CN" sz="1200" dirty="0">
                <a:solidFill>
                  <a:prstClr val="white"/>
                </a:solidFill>
                <a:latin typeface="微软雅黑" panose="020B0503020204020204" charset="-122"/>
                <a:cs typeface="+mn-ea"/>
                <a:sym typeface="+mn-lt"/>
              </a:rPr>
              <a:t>There are several  features are related to each other.</a:t>
            </a:r>
          </a:p>
          <a:p>
            <a:pPr marL="0" marR="0" lvl="0" indent="0" algn="l" defTabSz="1216025" rtl="0" eaLnBrk="1" fontAlgn="auto" latinLnBrk="0" hangingPunct="1">
              <a:lnSpc>
                <a:spcPct val="15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Some features have more influence on </a:t>
            </a:r>
            <a:r>
              <a:rPr lang="en-US" altLang="zh-CN" sz="1200" dirty="0">
                <a:solidFill>
                  <a:prstClr val="white"/>
                </a:solidFill>
                <a:latin typeface="微软雅黑" panose="020B0503020204020204" charset="-122"/>
                <a:cs typeface="+mn-ea"/>
                <a:sym typeface="+mn-lt"/>
              </a:rPr>
              <a:t>ticket price</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endParaRPr>
          </a:p>
        </p:txBody>
      </p:sp>
      <p:grpSp>
        <p:nvGrpSpPr>
          <p:cNvPr id="14" name="组合 13"/>
          <p:cNvGrpSpPr/>
          <p:nvPr/>
        </p:nvGrpSpPr>
        <p:grpSpPr>
          <a:xfrm>
            <a:off x="630321" y="470699"/>
            <a:ext cx="588433" cy="454394"/>
            <a:chOff x="1562100" y="1123281"/>
            <a:chExt cx="664344" cy="513013"/>
          </a:xfrm>
        </p:grpSpPr>
        <p:sp>
          <p:nvSpPr>
            <p:cNvPr id="15" name="平行四边形 14"/>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20" name="矩形 19"/>
          <p:cNvSpPr/>
          <p:nvPr/>
        </p:nvSpPr>
        <p:spPr>
          <a:xfrm>
            <a:off x="1198608" y="483707"/>
            <a:ext cx="2634054"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Analysis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Data </a:t>
            </a:r>
            <a:r>
              <a:rPr lang="en-US" altLang="zh-CN" sz="2400" dirty="0">
                <a:solidFill>
                  <a:srgbClr val="41719C"/>
                </a:solidFill>
                <a:latin typeface="微软雅黑" panose="020B0503020204020204" charset="-122"/>
                <a:ea typeface="微软雅黑" panose="020B0503020204020204" charset="-122"/>
              </a:rPr>
              <a:t>Exploration</a:t>
            </a:r>
            <a:endPar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pic>
        <p:nvPicPr>
          <p:cNvPr id="2050" name="Picture 2">
            <a:extLst>
              <a:ext uri="{FF2B5EF4-FFF2-40B4-BE49-F238E27FC236}">
                <a16:creationId xmlns:a16="http://schemas.microsoft.com/office/drawing/2014/main" id="{5565C18B-B294-4E02-8471-97B154142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894" y="230086"/>
            <a:ext cx="4567258" cy="375834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57D8D6BD-D2A0-4296-BA7B-75B35CE9A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8" y="1863685"/>
            <a:ext cx="5291021" cy="47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2590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359046" y="0"/>
            <a:ext cx="5832954" cy="6858000"/>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4" name="组合 13"/>
          <p:cNvGrpSpPr/>
          <p:nvPr/>
        </p:nvGrpSpPr>
        <p:grpSpPr>
          <a:xfrm>
            <a:off x="630321" y="470699"/>
            <a:ext cx="588433" cy="454394"/>
            <a:chOff x="1562100" y="1123281"/>
            <a:chExt cx="664344" cy="513013"/>
          </a:xfrm>
        </p:grpSpPr>
        <p:sp>
          <p:nvSpPr>
            <p:cNvPr id="15" name="平行四边形 14"/>
            <p:cNvSpPr/>
            <p:nvPr/>
          </p:nvSpPr>
          <p:spPr>
            <a:xfrm>
              <a:off x="1562100" y="1155031"/>
              <a:ext cx="593960" cy="481263"/>
            </a:xfrm>
            <a:prstGeom prst="parallelogram">
              <a:avLst>
                <a:gd name="adj" fmla="val 49211"/>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a:off x="1859080" y="1123281"/>
              <a:ext cx="367364" cy="340152"/>
            </a:xfrm>
            <a:prstGeom prst="parallelogram">
              <a:avLst>
                <a:gd name="adj" fmla="val 49211"/>
              </a:avLst>
            </a:prstGeom>
            <a:solidFill>
              <a:srgbClr val="CEB6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20" name="矩形 19"/>
          <p:cNvSpPr/>
          <p:nvPr/>
        </p:nvSpPr>
        <p:spPr>
          <a:xfrm>
            <a:off x="1198608" y="483707"/>
            <a:ext cx="4159408" cy="83099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Analysis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rPr>
              <a:t>Preprocessing and Training</a:t>
            </a:r>
            <a:endParaRPr kumimoji="0" lang="zh-CN" altLang="en-US" sz="2400" b="0" i="0" u="none" strike="noStrike" kern="1200" cap="none" spc="0" normalizeH="0" baseline="0" noProof="0" dirty="0">
              <a:ln>
                <a:noFill/>
              </a:ln>
              <a:solidFill>
                <a:srgbClr val="41719C"/>
              </a:solidFill>
              <a:effectLst/>
              <a:uLnTx/>
              <a:uFillTx/>
              <a:latin typeface="微软雅黑" panose="020B0503020204020204" charset="-122"/>
              <a:ea typeface="微软雅黑" panose="020B0503020204020204" charset="-122"/>
              <a:cs typeface="+mn-cs"/>
            </a:endParaRPr>
          </a:p>
        </p:txBody>
      </p:sp>
      <p:sp>
        <p:nvSpPr>
          <p:cNvPr id="2" name="Rectangle: Rounded Corners 1">
            <a:extLst>
              <a:ext uri="{FF2B5EF4-FFF2-40B4-BE49-F238E27FC236}">
                <a16:creationId xmlns:a16="http://schemas.microsoft.com/office/drawing/2014/main" id="{49096BD5-AE78-4D25-8107-EEFDC25F7D2F}"/>
              </a:ext>
            </a:extLst>
          </p:cNvPr>
          <p:cNvSpPr/>
          <p:nvPr/>
        </p:nvSpPr>
        <p:spPr>
          <a:xfrm>
            <a:off x="630321" y="1507958"/>
            <a:ext cx="2016626" cy="577516"/>
          </a:xfrm>
          <a:prstGeom prst="roundRect">
            <a:avLst/>
          </a:prstGeom>
          <a:solidFill>
            <a:srgbClr val="41719C">
              <a:alpha val="47000"/>
            </a:srgbClr>
          </a:solidFill>
          <a:effectLst>
            <a:outerShdw blurRad="50800" dist="38100" dir="5400000" algn="t" rotWithShape="0">
              <a:srgbClr val="CEB6A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0160">
                  <a:noFill/>
                  <a:prstDash val="solid"/>
                </a:ln>
                <a:solidFill>
                  <a:schemeClr val="bg1">
                    <a:lumMod val="95000"/>
                  </a:schemeClr>
                </a:solidFill>
                <a:effectLst>
                  <a:outerShdw blurRad="38100" dist="22860" dir="5400000" algn="tl" rotWithShape="0">
                    <a:srgbClr val="000000">
                      <a:alpha val="30000"/>
                    </a:srgbClr>
                  </a:outerShdw>
                </a:effectLst>
              </a:rPr>
              <a:t>70% Training</a:t>
            </a:r>
          </a:p>
        </p:txBody>
      </p:sp>
      <p:sp>
        <p:nvSpPr>
          <p:cNvPr id="16" name="Rectangle: Rounded Corners 15">
            <a:extLst>
              <a:ext uri="{FF2B5EF4-FFF2-40B4-BE49-F238E27FC236}">
                <a16:creationId xmlns:a16="http://schemas.microsoft.com/office/drawing/2014/main" id="{286FF924-0A6E-429A-A206-D7439EB527E2}"/>
              </a:ext>
            </a:extLst>
          </p:cNvPr>
          <p:cNvSpPr/>
          <p:nvPr/>
        </p:nvSpPr>
        <p:spPr>
          <a:xfrm>
            <a:off x="3047999" y="1507958"/>
            <a:ext cx="2016626" cy="577516"/>
          </a:xfrm>
          <a:prstGeom prst="roundRect">
            <a:avLst/>
          </a:prstGeom>
          <a:solidFill>
            <a:srgbClr val="41719C">
              <a:alpha val="47000"/>
            </a:srgbClr>
          </a:solidFill>
          <a:effectLst>
            <a:outerShdw blurRad="50800" dist="38100" dir="5400000" algn="t" rotWithShape="0">
              <a:srgbClr val="CEB6A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10160">
                  <a:noFill/>
                  <a:prstDash val="solid"/>
                </a:ln>
                <a:solidFill>
                  <a:schemeClr val="bg1">
                    <a:lumMod val="95000"/>
                  </a:schemeClr>
                </a:solidFill>
                <a:effectLst>
                  <a:outerShdw blurRad="38100" dist="22860" dir="5400000" algn="tl" rotWithShape="0">
                    <a:srgbClr val="000000">
                      <a:alpha val="30000"/>
                    </a:srgbClr>
                  </a:outerShdw>
                </a:effectLst>
              </a:rPr>
              <a:t>30% Test</a:t>
            </a:r>
          </a:p>
        </p:txBody>
      </p:sp>
      <p:sp>
        <p:nvSpPr>
          <p:cNvPr id="3" name="Rectangle: Rounded Corners 2">
            <a:extLst>
              <a:ext uri="{FF2B5EF4-FFF2-40B4-BE49-F238E27FC236}">
                <a16:creationId xmlns:a16="http://schemas.microsoft.com/office/drawing/2014/main" id="{0F0A89F8-3094-42A2-9A0D-9BDA63602FF2}"/>
              </a:ext>
            </a:extLst>
          </p:cNvPr>
          <p:cNvSpPr/>
          <p:nvPr/>
        </p:nvSpPr>
        <p:spPr>
          <a:xfrm>
            <a:off x="208547" y="2839453"/>
            <a:ext cx="5690163" cy="37057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58E8D44-86F0-4B17-9E3B-5E532E93181B}"/>
              </a:ext>
            </a:extLst>
          </p:cNvPr>
          <p:cNvSpPr/>
          <p:nvPr/>
        </p:nvSpPr>
        <p:spPr>
          <a:xfrm>
            <a:off x="1056060" y="3393024"/>
            <a:ext cx="3737810" cy="863254"/>
          </a:xfrm>
          <a:prstGeom prst="roundRect">
            <a:avLst/>
          </a:prstGeom>
          <a:solidFill>
            <a:srgbClr val="CEB6AA">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1719C"/>
                </a:solidFill>
              </a:rPr>
              <a:t>Linear Regression Model</a:t>
            </a:r>
          </a:p>
        </p:txBody>
      </p:sp>
      <p:sp>
        <p:nvSpPr>
          <p:cNvPr id="18" name="Rectangle: Rounded Corners 17">
            <a:extLst>
              <a:ext uri="{FF2B5EF4-FFF2-40B4-BE49-F238E27FC236}">
                <a16:creationId xmlns:a16="http://schemas.microsoft.com/office/drawing/2014/main" id="{3887FF94-E307-492E-A8BA-29CF65BAAEEF}"/>
              </a:ext>
            </a:extLst>
          </p:cNvPr>
          <p:cNvSpPr/>
          <p:nvPr/>
        </p:nvSpPr>
        <p:spPr>
          <a:xfrm>
            <a:off x="1095632" y="4969101"/>
            <a:ext cx="3737810" cy="863254"/>
          </a:xfrm>
          <a:prstGeom prst="roundRect">
            <a:avLst/>
          </a:prstGeom>
          <a:solidFill>
            <a:srgbClr val="CEB6AA">
              <a:alpha val="1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41719C"/>
                </a:solidFill>
              </a:rPr>
              <a:t>Random Forest Model</a:t>
            </a:r>
          </a:p>
        </p:txBody>
      </p:sp>
      <p:sp>
        <p:nvSpPr>
          <p:cNvPr id="25" name="Rectangle: Rounded Corners 24">
            <a:extLst>
              <a:ext uri="{FF2B5EF4-FFF2-40B4-BE49-F238E27FC236}">
                <a16:creationId xmlns:a16="http://schemas.microsoft.com/office/drawing/2014/main" id="{327C7B0B-60E1-4C4D-B75A-E94A10DC71DE}"/>
              </a:ext>
            </a:extLst>
          </p:cNvPr>
          <p:cNvSpPr/>
          <p:nvPr/>
        </p:nvSpPr>
        <p:spPr>
          <a:xfrm>
            <a:off x="6761182" y="1054713"/>
            <a:ext cx="5028682" cy="5186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C7291510-6A18-405A-9E62-BE1B96578A2E}"/>
              </a:ext>
            </a:extLst>
          </p:cNvPr>
          <p:cNvGraphicFramePr>
            <a:graphicFrameLocks noGrp="1"/>
          </p:cNvGraphicFramePr>
          <p:nvPr>
            <p:extLst>
              <p:ext uri="{D42A27DB-BD31-4B8C-83A1-F6EECF244321}">
                <p14:modId xmlns:p14="http://schemas.microsoft.com/office/powerpoint/2010/main" val="848112227"/>
              </p:ext>
            </p:extLst>
          </p:nvPr>
        </p:nvGraphicFramePr>
        <p:xfrm>
          <a:off x="7063334" y="1710543"/>
          <a:ext cx="4498347" cy="4092744"/>
        </p:xfrm>
        <a:graphic>
          <a:graphicData uri="http://schemas.openxmlformats.org/drawingml/2006/table">
            <a:tbl>
              <a:tblPr firstRow="1" bandRow="1">
                <a:effectLst>
                  <a:outerShdw blurRad="50800" dist="38100" dir="5400000" algn="t" rotWithShape="0">
                    <a:prstClr val="black">
                      <a:alpha val="40000"/>
                    </a:prstClr>
                  </a:outerShdw>
                </a:effectLst>
                <a:tableStyleId>{69012ECD-51FC-41F1-AA8D-1B2483CD663E}</a:tableStyleId>
              </a:tblPr>
              <a:tblGrid>
                <a:gridCol w="1184927">
                  <a:extLst>
                    <a:ext uri="{9D8B030D-6E8A-4147-A177-3AD203B41FA5}">
                      <a16:colId xmlns:a16="http://schemas.microsoft.com/office/drawing/2014/main" val="3504065841"/>
                    </a:ext>
                  </a:extLst>
                </a:gridCol>
                <a:gridCol w="1813971">
                  <a:extLst>
                    <a:ext uri="{9D8B030D-6E8A-4147-A177-3AD203B41FA5}">
                      <a16:colId xmlns:a16="http://schemas.microsoft.com/office/drawing/2014/main" val="1726951641"/>
                    </a:ext>
                  </a:extLst>
                </a:gridCol>
                <a:gridCol w="1499449">
                  <a:extLst>
                    <a:ext uri="{9D8B030D-6E8A-4147-A177-3AD203B41FA5}">
                      <a16:colId xmlns:a16="http://schemas.microsoft.com/office/drawing/2014/main" val="2599456941"/>
                    </a:ext>
                  </a:extLst>
                </a:gridCol>
              </a:tblGrid>
              <a:tr h="1056043">
                <a:tc>
                  <a:txBody>
                    <a:bodyPr/>
                    <a:lstStyle/>
                    <a:p>
                      <a:pPr algn="ctr"/>
                      <a:endParaRPr lang="en-US" dirty="0"/>
                    </a:p>
                  </a:txBody>
                  <a:tcPr anchor="ctr">
                    <a:solidFill>
                      <a:schemeClr val="accent1">
                        <a:lumMod val="40000"/>
                        <a:lumOff val="60000"/>
                      </a:schemeClr>
                    </a:solidFill>
                  </a:tcPr>
                </a:tc>
                <a:tc>
                  <a:txBody>
                    <a:bodyPr/>
                    <a:lstStyle/>
                    <a:p>
                      <a:pPr algn="ctr"/>
                      <a:r>
                        <a:rPr lang="en-US" sz="2400" dirty="0">
                          <a:solidFill>
                            <a:schemeClr val="tx1"/>
                          </a:solidFill>
                        </a:rPr>
                        <a:t>Linear Regression</a:t>
                      </a:r>
                    </a:p>
                  </a:txBody>
                  <a:tcPr anchor="ctr">
                    <a:solidFill>
                      <a:schemeClr val="accent1">
                        <a:lumMod val="40000"/>
                        <a:lumOff val="60000"/>
                      </a:schemeClr>
                    </a:solidFill>
                  </a:tcPr>
                </a:tc>
                <a:tc>
                  <a:txBody>
                    <a:bodyPr/>
                    <a:lstStyle/>
                    <a:p>
                      <a:pPr algn="ctr"/>
                      <a:r>
                        <a:rPr lang="en-US" sz="2400" dirty="0">
                          <a:solidFill>
                            <a:schemeClr val="accent1">
                              <a:lumMod val="50000"/>
                            </a:schemeClr>
                          </a:solidFill>
                        </a:rPr>
                        <a:t>Random Forest</a:t>
                      </a:r>
                    </a:p>
                  </a:txBody>
                  <a:tcPr anchor="ctr">
                    <a:solidFill>
                      <a:schemeClr val="accent1">
                        <a:lumMod val="40000"/>
                        <a:lumOff val="60000"/>
                      </a:schemeClr>
                    </a:solidFill>
                  </a:tcPr>
                </a:tc>
                <a:extLst>
                  <a:ext uri="{0D108BD9-81ED-4DB2-BD59-A6C34878D82A}">
                    <a16:rowId xmlns:a16="http://schemas.microsoft.com/office/drawing/2014/main" val="2395170109"/>
                  </a:ext>
                </a:extLst>
              </a:tr>
              <a:tr h="1056043">
                <a:tc>
                  <a:txBody>
                    <a:bodyPr/>
                    <a:lstStyle/>
                    <a:p>
                      <a:pPr algn="ctr"/>
                      <a:r>
                        <a:rPr lang="en-US" sz="2000" dirty="0">
                          <a:solidFill>
                            <a:srgbClr val="41719C"/>
                          </a:solidFill>
                          <a:latin typeface="Arial Narrow" panose="020B0606020202030204" pitchFamily="34" charset="0"/>
                          <a:cs typeface="Aparajita" panose="020B0502040204020203" pitchFamily="18" charset="0"/>
                        </a:rPr>
                        <a:t>MAE</a:t>
                      </a:r>
                    </a:p>
                    <a:p>
                      <a:pPr algn="ctr"/>
                      <a:r>
                        <a:rPr lang="en-US" sz="2000" dirty="0">
                          <a:solidFill>
                            <a:srgbClr val="41719C"/>
                          </a:solidFill>
                          <a:latin typeface="Arial Narrow" panose="020B0606020202030204" pitchFamily="34" charset="0"/>
                          <a:cs typeface="Aparajita" panose="020B0502040204020203" pitchFamily="18" charset="0"/>
                        </a:rPr>
                        <a:t>Average</a:t>
                      </a:r>
                    </a:p>
                  </a:txBody>
                  <a:tcPr anchor="ctr">
                    <a:solidFill>
                      <a:schemeClr val="accent1">
                        <a:lumMod val="40000"/>
                        <a:lumOff val="60000"/>
                      </a:schemeClr>
                    </a:solidFill>
                  </a:tcPr>
                </a:tc>
                <a:tc>
                  <a:txBody>
                    <a:bodyPr/>
                    <a:lstStyle/>
                    <a:p>
                      <a:pPr algn="ctr"/>
                      <a:r>
                        <a:rPr lang="en-US" sz="3200" dirty="0">
                          <a:solidFill>
                            <a:schemeClr val="tx1"/>
                          </a:solidFill>
                        </a:rPr>
                        <a:t>10.5</a:t>
                      </a:r>
                    </a:p>
                  </a:txBody>
                  <a:tcPr anchor="ctr">
                    <a:solidFill>
                      <a:schemeClr val="accent1">
                        <a:lumMod val="40000"/>
                        <a:lumOff val="60000"/>
                      </a:schemeClr>
                    </a:solidFill>
                  </a:tcPr>
                </a:tc>
                <a:tc>
                  <a:txBody>
                    <a:bodyPr/>
                    <a:lstStyle/>
                    <a:p>
                      <a:pPr algn="ctr"/>
                      <a:r>
                        <a:rPr lang="en-US" sz="3200" dirty="0">
                          <a:solidFill>
                            <a:schemeClr val="accent1">
                              <a:lumMod val="50000"/>
                            </a:schemeClr>
                          </a:solidFill>
                        </a:rPr>
                        <a:t>1.62</a:t>
                      </a:r>
                    </a:p>
                  </a:txBody>
                  <a:tcPr anchor="ctr">
                    <a:solidFill>
                      <a:schemeClr val="accent1">
                        <a:lumMod val="40000"/>
                        <a:lumOff val="60000"/>
                      </a:schemeClr>
                    </a:solidFill>
                  </a:tcPr>
                </a:tc>
                <a:extLst>
                  <a:ext uri="{0D108BD9-81ED-4DB2-BD59-A6C34878D82A}">
                    <a16:rowId xmlns:a16="http://schemas.microsoft.com/office/drawing/2014/main" val="2940497499"/>
                  </a:ext>
                </a:extLst>
              </a:tr>
              <a:tr h="1056043">
                <a:tc>
                  <a:txBody>
                    <a:bodyPr/>
                    <a:lstStyle/>
                    <a:p>
                      <a:pPr algn="ctr"/>
                      <a:r>
                        <a:rPr lang="en-US" sz="2000" dirty="0">
                          <a:solidFill>
                            <a:srgbClr val="41719C"/>
                          </a:solidFill>
                          <a:latin typeface="Arial Narrow" panose="020B0606020202030204" pitchFamily="34" charset="0"/>
                          <a:cs typeface="Aparajita" panose="020B0502040204020203" pitchFamily="18" charset="0"/>
                        </a:rPr>
                        <a:t>MAE</a:t>
                      </a:r>
                    </a:p>
                    <a:p>
                      <a:pPr algn="ctr"/>
                      <a:r>
                        <a:rPr lang="en-US" sz="2000" dirty="0">
                          <a:solidFill>
                            <a:srgbClr val="41719C"/>
                          </a:solidFill>
                          <a:latin typeface="Arial Narrow" panose="020B0606020202030204" pitchFamily="34" charset="0"/>
                          <a:cs typeface="Aparajita" panose="020B0502040204020203" pitchFamily="18" charset="0"/>
                        </a:rPr>
                        <a:t>STD</a:t>
                      </a:r>
                    </a:p>
                  </a:txBody>
                  <a:tcPr anchor="ctr">
                    <a:solidFill>
                      <a:schemeClr val="accent1">
                        <a:lumMod val="40000"/>
                        <a:lumOff val="60000"/>
                      </a:schemeClr>
                    </a:solidFill>
                  </a:tcPr>
                </a:tc>
                <a:tc>
                  <a:txBody>
                    <a:bodyPr/>
                    <a:lstStyle/>
                    <a:p>
                      <a:pPr algn="ctr"/>
                      <a:r>
                        <a:rPr lang="en-US" sz="3200" dirty="0">
                          <a:solidFill>
                            <a:schemeClr val="tx1"/>
                          </a:solidFill>
                        </a:rPr>
                        <a:t>9.6</a:t>
                      </a:r>
                    </a:p>
                  </a:txBody>
                  <a:tcPr anchor="ctr">
                    <a:solidFill>
                      <a:schemeClr val="accent1">
                        <a:lumMod val="40000"/>
                        <a:lumOff val="60000"/>
                      </a:schemeClr>
                    </a:solidFill>
                  </a:tcPr>
                </a:tc>
                <a:tc>
                  <a:txBody>
                    <a:bodyPr/>
                    <a:lstStyle/>
                    <a:p>
                      <a:pPr algn="ctr"/>
                      <a:r>
                        <a:rPr lang="en-US" sz="3200" dirty="0">
                          <a:solidFill>
                            <a:schemeClr val="accent1">
                              <a:lumMod val="50000"/>
                            </a:schemeClr>
                          </a:solidFill>
                        </a:rPr>
                        <a:t>1.35</a:t>
                      </a:r>
                    </a:p>
                  </a:txBody>
                  <a:tcPr anchor="ctr">
                    <a:solidFill>
                      <a:schemeClr val="accent1">
                        <a:lumMod val="40000"/>
                        <a:lumOff val="60000"/>
                      </a:schemeClr>
                    </a:solidFill>
                  </a:tcPr>
                </a:tc>
                <a:extLst>
                  <a:ext uri="{0D108BD9-81ED-4DB2-BD59-A6C34878D82A}">
                    <a16:rowId xmlns:a16="http://schemas.microsoft.com/office/drawing/2014/main" val="4153728011"/>
                  </a:ext>
                </a:extLst>
              </a:tr>
              <a:tr h="924615">
                <a:tc>
                  <a:txBody>
                    <a:bodyPr/>
                    <a:lstStyle/>
                    <a:p>
                      <a:pPr algn="ctr"/>
                      <a:r>
                        <a:rPr lang="en-US" sz="2000" dirty="0">
                          <a:solidFill>
                            <a:srgbClr val="41719C"/>
                          </a:solidFill>
                          <a:latin typeface="Arial Narrow" panose="020B0606020202030204" pitchFamily="34" charset="0"/>
                          <a:cs typeface="Aparajita" panose="020B0502040204020203" pitchFamily="18" charset="0"/>
                        </a:rPr>
                        <a:t>Test MAE</a:t>
                      </a:r>
                    </a:p>
                  </a:txBody>
                  <a:tcPr anchor="ctr">
                    <a:solidFill>
                      <a:schemeClr val="accent1">
                        <a:lumMod val="40000"/>
                        <a:lumOff val="60000"/>
                      </a:schemeClr>
                    </a:solidFill>
                  </a:tcPr>
                </a:tc>
                <a:tc>
                  <a:txBody>
                    <a:bodyPr/>
                    <a:lstStyle/>
                    <a:p>
                      <a:pPr algn="ctr"/>
                      <a:r>
                        <a:rPr lang="en-US" sz="3200" dirty="0">
                          <a:solidFill>
                            <a:schemeClr val="tx1"/>
                          </a:solidFill>
                        </a:rPr>
                        <a:t>11.79</a:t>
                      </a:r>
                    </a:p>
                  </a:txBody>
                  <a:tcPr anchor="ctr">
                    <a:solidFill>
                      <a:schemeClr val="accent1">
                        <a:lumMod val="40000"/>
                        <a:lumOff val="60000"/>
                      </a:schemeClr>
                    </a:solidFill>
                  </a:tcPr>
                </a:tc>
                <a:tc>
                  <a:txBody>
                    <a:bodyPr/>
                    <a:lstStyle/>
                    <a:p>
                      <a:pPr algn="ctr"/>
                      <a:r>
                        <a:rPr lang="en-US" sz="3200" dirty="0">
                          <a:solidFill>
                            <a:schemeClr val="accent1">
                              <a:lumMod val="50000"/>
                            </a:schemeClr>
                          </a:solidFill>
                        </a:rPr>
                        <a:t>9.54</a:t>
                      </a:r>
                    </a:p>
                  </a:txBody>
                  <a:tcPr anchor="ctr">
                    <a:solidFill>
                      <a:schemeClr val="accent1">
                        <a:lumMod val="40000"/>
                        <a:lumOff val="60000"/>
                      </a:schemeClr>
                    </a:solidFill>
                  </a:tcPr>
                </a:tc>
                <a:extLst>
                  <a:ext uri="{0D108BD9-81ED-4DB2-BD59-A6C34878D82A}">
                    <a16:rowId xmlns:a16="http://schemas.microsoft.com/office/drawing/2014/main" val="4183827795"/>
                  </a:ext>
                </a:extLst>
              </a:tr>
            </a:tbl>
          </a:graphicData>
        </a:graphic>
      </p:graphicFrame>
    </p:spTree>
    <p:extLst>
      <p:ext uri="{BB962C8B-B14F-4D97-AF65-F5344CB8AC3E}">
        <p14:creationId xmlns:p14="http://schemas.microsoft.com/office/powerpoint/2010/main" val="6428078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643</Words>
  <Application>Microsoft Office PowerPoint</Application>
  <PresentationFormat>Widescreen</PresentationFormat>
  <Paragraphs>116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等线</vt:lpstr>
      <vt:lpstr>等线 Light</vt:lpstr>
      <vt:lpstr>微软雅黑</vt:lpstr>
      <vt:lpstr>Arial</vt:lpstr>
      <vt:lpstr>Arial Narrow</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BMI</dc:creator>
  <cp:lastModifiedBy>王 谦</cp:lastModifiedBy>
  <cp:revision>90</cp:revision>
  <dcterms:created xsi:type="dcterms:W3CDTF">2020-07-14T08:57:00Z</dcterms:created>
  <dcterms:modified xsi:type="dcterms:W3CDTF">2022-03-01T20:03:58Z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