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76" r:id="rId2"/>
    <p:sldId id="299" r:id="rId3"/>
    <p:sldId id="359" r:id="rId4"/>
    <p:sldId id="294" r:id="rId5"/>
    <p:sldId id="323" r:id="rId6"/>
    <p:sldId id="322" r:id="rId7"/>
    <p:sldId id="333" r:id="rId8"/>
    <p:sldId id="334" r:id="rId9"/>
    <p:sldId id="318" r:id="rId10"/>
    <p:sldId id="309" r:id="rId11"/>
    <p:sldId id="311" r:id="rId12"/>
    <p:sldId id="315" r:id="rId13"/>
    <p:sldId id="312" r:id="rId14"/>
    <p:sldId id="313" r:id="rId15"/>
    <p:sldId id="314" r:id="rId16"/>
    <p:sldId id="325" r:id="rId17"/>
    <p:sldId id="369" r:id="rId18"/>
    <p:sldId id="360" r:id="rId19"/>
    <p:sldId id="361" r:id="rId20"/>
    <p:sldId id="362" r:id="rId21"/>
    <p:sldId id="363" r:id="rId22"/>
    <p:sldId id="364" r:id="rId23"/>
    <p:sldId id="365" r:id="rId24"/>
    <p:sldId id="371" r:id="rId25"/>
    <p:sldId id="366" r:id="rId26"/>
    <p:sldId id="367" r:id="rId27"/>
    <p:sldId id="368" r:id="rId28"/>
    <p:sldId id="370" r:id="rId29"/>
    <p:sldId id="372" r:id="rId30"/>
    <p:sldId id="29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55" autoAdjust="0"/>
  </p:normalViewPr>
  <p:slideViewPr>
    <p:cSldViewPr>
      <p:cViewPr>
        <p:scale>
          <a:sx n="100" d="100"/>
          <a:sy n="100" d="100"/>
        </p:scale>
        <p:origin x="-3072" y="-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F7ACA-F3B9-43AE-9C92-1241605F1E5E}" type="datetimeFigureOut">
              <a:rPr lang="zh-CN" altLang="en-US" smtClean="0"/>
              <a:pPr/>
              <a:t>10/15/12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CDDA2-7469-4F99-BF1C-FE210267C5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26731-AB5D-4DFA-9153-2F250CE191E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 afternoon,</a:t>
            </a:r>
            <a:r>
              <a:rPr lang="en-US" altLang="zh-CN" baseline="0" dirty="0" smtClean="0"/>
              <a:t> today I’ll present neutral competitive exclusion model, which is aimed at </a:t>
            </a:r>
            <a:r>
              <a:rPr lang="en-US" altLang="zh-CN" baseline="0" dirty="0" err="1" smtClean="0"/>
              <a:t>mimicing</a:t>
            </a:r>
            <a:r>
              <a:rPr lang="en-US" altLang="zh-CN" baseline="0" dirty="0" smtClean="0"/>
              <a:t> the </a:t>
            </a:r>
            <a:r>
              <a:rPr lang="en-US" altLang="zh-CN" baseline="0" dirty="0" err="1" smtClean="0"/>
              <a:t>phonomona</a:t>
            </a:r>
            <a:r>
              <a:rPr lang="en-US" altLang="zh-CN" baseline="0" dirty="0" smtClean="0"/>
              <a:t> that large quantities of memes compete with each other and can </a:t>
            </a:r>
            <a:r>
              <a:rPr lang="en-US" altLang="zh-CN" baseline="0" dirty="0" err="1" smtClean="0"/>
              <a:t>coexsitence</a:t>
            </a:r>
            <a:r>
              <a:rPr lang="en-US" altLang="zh-CN" baseline="0" dirty="0" smtClean="0"/>
              <a:t> on the social network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</a:t>
            </a:r>
            <a:r>
              <a:rPr lang="en-US" altLang="zh-CN" baseline="0" dirty="0" smtClean="0"/>
              <a:t>r the social networks, people are interested in the spreading of </a:t>
            </a:r>
            <a:r>
              <a:rPr lang="en-US" altLang="zh-CN" baseline="0" dirty="0" err="1" smtClean="0"/>
              <a:t>desease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opinon</a:t>
            </a:r>
            <a:r>
              <a:rPr lang="en-US" altLang="zh-CN" baseline="0" dirty="0" smtClean="0"/>
              <a:t>, rumor. And based on different context, they have different models. But for most of those model, they have limited state, such as S,I, R for epidemic spreading, agree/disagree for </a:t>
            </a:r>
            <a:r>
              <a:rPr lang="en-US" altLang="zh-CN" baseline="0" dirty="0" err="1" smtClean="0"/>
              <a:t>opinoin</a:t>
            </a:r>
            <a:r>
              <a:rPr lang="en-US" altLang="zh-CN" baseline="0" dirty="0" smtClean="0"/>
              <a:t>, and the main research interest is to study how the social collective behavior generate from initial disorder state, so, they proposed “similar idea get closer”, ‘</a:t>
            </a:r>
            <a:r>
              <a:rPr lang="en-US" altLang="zh-CN" baseline="0" dirty="0" err="1" smtClean="0"/>
              <a:t>Marjority</a:t>
            </a:r>
            <a:r>
              <a:rPr lang="en-US" altLang="zh-CN" baseline="0" dirty="0" smtClean="0"/>
              <a:t> rule’, or some state are prior than others, so, the system can reach to </a:t>
            </a:r>
            <a:r>
              <a:rPr lang="en-US" altLang="zh-CN" baseline="0" dirty="0" err="1" smtClean="0"/>
              <a:t>consense</a:t>
            </a:r>
            <a:r>
              <a:rPr lang="en-US" altLang="zh-CN" baseline="0" dirty="0" smtClean="0"/>
              <a:t> steady state. But in the real society, huge </a:t>
            </a:r>
            <a:r>
              <a:rPr lang="en-US" altLang="zh-CN" baseline="0" dirty="0" err="1" smtClean="0"/>
              <a:t>quantites</a:t>
            </a:r>
            <a:r>
              <a:rPr lang="en-US" altLang="zh-CN" baseline="0" dirty="0" smtClean="0"/>
              <a:t> of opinions/memes, they are not only  interact with each other, but also </a:t>
            </a:r>
            <a:r>
              <a:rPr lang="en-US" altLang="zh-CN" baseline="0" dirty="0" err="1" smtClean="0"/>
              <a:t>coexiste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CDDA2-7469-4F99-BF1C-FE210267C56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empirical </a:t>
            </a:r>
            <a:r>
              <a:rPr lang="en-US" baseline="0" dirty="0" smtClean="0"/>
              <a:t>data </a:t>
            </a:r>
            <a:r>
              <a:rPr lang="en-US" baseline="0" dirty="0" err="1" smtClean="0"/>
              <a:t>anaylise</a:t>
            </a:r>
            <a:r>
              <a:rPr lang="en-US" baseline="0" dirty="0" smtClean="0"/>
              <a:t> from Yahoo, </a:t>
            </a:r>
            <a:r>
              <a:rPr lang="en-US" baseline="0" dirty="0" err="1" smtClean="0"/>
              <a:t>fb</a:t>
            </a:r>
            <a:r>
              <a:rPr lang="en-US" baseline="0" dirty="0" smtClean="0"/>
              <a:t>, tweeter, shows that, the </a:t>
            </a:r>
            <a:r>
              <a:rPr lang="en-US" baseline="0" dirty="0" err="1" smtClean="0"/>
              <a:t>attenation</a:t>
            </a:r>
            <a:r>
              <a:rPr lang="en-US" baseline="0" dirty="0" smtClean="0"/>
              <a:t> of each person are limited although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are daily confronted with an increasing amount of information of any kind. And the attention that each news item receives follows log-normal distribution, for the competition of those information, the chance plays a big role.  </a:t>
            </a:r>
            <a:r>
              <a:rPr lang="en-US" altLang="zh-CN" baseline="0" dirty="0" smtClean="0"/>
              <a:t>So, based on this idea, we proposed the neutral competitive exclusion model, which can exhibit the </a:t>
            </a:r>
            <a:r>
              <a:rPr lang="en-US" altLang="zh-CN" baseline="0" dirty="0" err="1" smtClean="0"/>
              <a:t>homonegenous</a:t>
            </a:r>
            <a:r>
              <a:rPr lang="en-US" altLang="zh-CN" baseline="0" dirty="0" smtClean="0"/>
              <a:t> state, the </a:t>
            </a:r>
            <a:r>
              <a:rPr lang="en-US" altLang="zh-CN" baseline="0" dirty="0" err="1" smtClean="0"/>
              <a:t>consense</a:t>
            </a:r>
            <a:r>
              <a:rPr lang="en-US" altLang="zh-CN" baseline="0" dirty="0" smtClean="0"/>
              <a:t> state, and Heterogeneous state, in which different memes can </a:t>
            </a:r>
            <a:r>
              <a:rPr lang="en-US" altLang="zh-CN" baseline="0" dirty="0" err="1" smtClean="0"/>
              <a:t>coexhiste</a:t>
            </a:r>
            <a:r>
              <a:rPr lang="en-US" altLang="zh-CN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CDDA2-7469-4F99-BF1C-FE210267C56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1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</a:t>
            </a:r>
            <a:r>
              <a:rPr lang="en-US" altLang="zh-CN" baseline="0" dirty="0" smtClean="0"/>
              <a:t> easy to be </a:t>
            </a:r>
            <a:r>
              <a:rPr lang="en-US" altLang="zh-CN" baseline="0" dirty="0" err="1" smtClean="0"/>
              <a:t>generalied</a:t>
            </a:r>
            <a:r>
              <a:rPr lang="en-US" altLang="zh-CN" baseline="0" dirty="0" smtClean="0"/>
              <a:t> and get </a:t>
            </a:r>
            <a:r>
              <a:rPr lang="en-US" altLang="zh-CN" baseline="0" dirty="0" err="1" smtClean="0"/>
              <a:t>anaylictcal</a:t>
            </a:r>
            <a:r>
              <a:rPr lang="en-US" altLang="zh-CN" baseline="0" dirty="0" smtClean="0"/>
              <a:t> solution, we build our neutral competitive exclusion model on the random network. each node represents one individual, and all of the node has the same </a:t>
            </a:r>
            <a:r>
              <a:rPr lang="en-US" altLang="zh-CN" baseline="0" dirty="0" err="1" smtClean="0"/>
              <a:t>capaicty</a:t>
            </a:r>
            <a:r>
              <a:rPr lang="en-US" altLang="zh-CN" baseline="0" dirty="0" smtClean="0"/>
              <a:t>, which represent the limited </a:t>
            </a:r>
            <a:r>
              <a:rPr lang="en-US" altLang="zh-CN" baseline="0" dirty="0" err="1" smtClean="0"/>
              <a:t>attenation</a:t>
            </a:r>
            <a:r>
              <a:rPr lang="en-US" altLang="zh-CN" baseline="0" dirty="0" smtClean="0"/>
              <a:t> for each individual. And initially, all of the individuals have different memes. At each time step, we randomly chose one node, with probability p, we introduce a new meme and this new meme replace the old one, to keep the capacity a constant. Then, the new meme will spread to the </a:t>
            </a:r>
            <a:r>
              <a:rPr lang="en-US" altLang="zh-CN" baseline="0" dirty="0" err="1" smtClean="0"/>
              <a:t>neigbor</a:t>
            </a:r>
            <a:r>
              <a:rPr lang="en-US" altLang="zh-CN" baseline="0" dirty="0" smtClean="0"/>
              <a:t> of the chosen node, and replace the other memes in the </a:t>
            </a:r>
            <a:r>
              <a:rPr lang="en-US" altLang="zh-CN" baseline="0" dirty="0" err="1" smtClean="0"/>
              <a:t>neigbos</a:t>
            </a:r>
            <a:r>
              <a:rPr lang="en-US" altLang="zh-CN" baseline="0" dirty="0" smtClean="0"/>
              <a:t> nodes. With probability 1-p, randomly chose one meme in the chose node, and spread it to the </a:t>
            </a:r>
            <a:r>
              <a:rPr lang="en-US" altLang="zh-CN" baseline="0" dirty="0" err="1" smtClean="0"/>
              <a:t>neighors</a:t>
            </a:r>
            <a:r>
              <a:rPr lang="en-US" altLang="zh-CN" baseline="0" dirty="0" smtClean="0"/>
              <a:t>. Since in this model, all of node are </a:t>
            </a:r>
            <a:r>
              <a:rPr lang="en-US" altLang="zh-CN" baseline="0" dirty="0" err="1" smtClean="0"/>
              <a:t>bening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shosen</a:t>
            </a:r>
            <a:r>
              <a:rPr lang="en-US" altLang="zh-CN" baseline="0" dirty="0" smtClean="0"/>
              <a:t> equally, and the same for the memes inside each node. For the evolution result of this model, we fist can consider two </a:t>
            </a:r>
            <a:r>
              <a:rPr lang="en-US" altLang="zh-CN" baseline="0" dirty="0" err="1" smtClean="0"/>
              <a:t>extrem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situions</a:t>
            </a:r>
            <a:r>
              <a:rPr lang="en-US" altLang="zh-CN" baseline="0" dirty="0" smtClean="0"/>
              <a:t>, when p=0, and p=1.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CDDA2-7469-4F99-BF1C-FE210267C56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CDDA2-7469-4F99-BF1C-FE210267C56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CDDA2-7469-4F99-BF1C-FE210267C56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10/15/12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670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CNetS</a:t>
            </a:r>
            <a:r>
              <a:rPr lang="en-US" altLang="zh-CN" b="1" dirty="0" smtClean="0">
                <a:solidFill>
                  <a:srgbClr val="FF0000"/>
                </a:solidFill>
              </a:rPr>
              <a:t> | Center for Complex Networks and Systems Research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kumimoji="0" lang="en-US" altLang="zh-CN" dirty="0" smtClean="0"/>
              <a:t> 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10/15/12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68D5-615A-4953-A1CA-B1BACBB46E65}" type="datetimeFigureOut">
              <a:rPr lang="zh-CN" altLang="en-US" smtClean="0"/>
              <a:pPr/>
              <a:t>10/15/12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BFFD-E11F-4322-8A33-2AB531CE9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10/15/12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10/15/12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10/15/12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10/15/12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10/15/12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2068D5-615A-4953-A1CA-B1BACBB46E65}" type="datetimeFigureOut">
              <a:rPr lang="zh-CN" altLang="en-US" smtClean="0"/>
              <a:pPr/>
              <a:t>10/15/12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CBBFFD-E11F-4322-8A33-2AB531CE9A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0" y="0"/>
            <a:ext cx="670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CNetS</a:t>
            </a:r>
            <a:r>
              <a:rPr lang="en-US" altLang="zh-CN" b="1" dirty="0" smtClean="0">
                <a:solidFill>
                  <a:srgbClr val="FF0000"/>
                </a:solidFill>
              </a:rPr>
              <a:t> | Center for Complex Networks and Systems Research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jpeg"/><Relationship Id="rId3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5.emf"/><Relationship Id="rId5" Type="http://schemas.openxmlformats.org/officeDocument/2006/relationships/image" Target="../media/image26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7.wmf"/><Relationship Id="rId5" Type="http://schemas.openxmlformats.org/officeDocument/2006/relationships/image" Target="../media/image28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7.wmf"/><Relationship Id="rId5" Type="http://schemas.openxmlformats.org/officeDocument/2006/relationships/image" Target="../media/image29.jpe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oleObject" Target="../embeddings/oleObject6.bin"/><Relationship Id="rId5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FD33-6423-4150-AA13-6CB0904F0B60}" type="datetime1">
              <a:rPr lang="zh-CN" altLang="en-US" smtClean="0"/>
              <a:pPr/>
              <a:t>10/15/12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A2FB-0512-48B8-83C9-FBE43EE3FE65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67544" y="1702549"/>
            <a:ext cx="828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The Neutral Competitive Exclusion model</a:t>
            </a:r>
            <a:endParaRPr lang="en-US" altLang="zh-CN" sz="3600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411760" y="3284984"/>
            <a:ext cx="4501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Ru Wang,  Alessandro </a:t>
            </a:r>
            <a:r>
              <a:rPr lang="en-US" altLang="zh-CN" sz="2400" dirty="0" err="1" smtClean="0"/>
              <a:t>Flammini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70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CNetS</a:t>
            </a:r>
            <a:r>
              <a:rPr lang="en-US" altLang="zh-CN" b="1" dirty="0" smtClean="0">
                <a:solidFill>
                  <a:srgbClr val="FF0000"/>
                </a:solidFill>
              </a:rPr>
              <a:t> | Center for Complex Networks and Systems Research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lifetime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133"/>
            <a:ext cx="4608512" cy="5379867"/>
          </a:xfrm>
          <a:prstGeom prst="rect">
            <a:avLst/>
          </a:prstGeom>
        </p:spPr>
      </p:pic>
      <p:pic>
        <p:nvPicPr>
          <p:cNvPr id="5" name="Picture 4" descr="2lifetime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84784"/>
            <a:ext cx="4705157" cy="5400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3608" y="692696"/>
            <a:ext cx="195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Lifetime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68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lifetimecapacit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2776"/>
            <a:ext cx="4644007" cy="5445224"/>
          </a:xfrm>
          <a:prstGeom prst="rect">
            <a:avLst/>
          </a:prstGeom>
        </p:spPr>
      </p:pic>
      <p:pic>
        <p:nvPicPr>
          <p:cNvPr id="5" name="Picture 4" descr="2lifetimeSy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24" y="1412776"/>
            <a:ext cx="4764676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6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abundance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6752"/>
            <a:ext cx="4499991" cy="5661248"/>
          </a:xfrm>
          <a:prstGeom prst="rect">
            <a:avLst/>
          </a:prstGeom>
        </p:spPr>
      </p:pic>
      <p:pic>
        <p:nvPicPr>
          <p:cNvPr id="7" name="Picture 6" descr="3abundance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99289"/>
            <a:ext cx="4788024" cy="56140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624" y="548680"/>
            <a:ext cx="246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Abundance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835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abundancecapacit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8760"/>
            <a:ext cx="4644007" cy="5589240"/>
          </a:xfrm>
          <a:prstGeom prst="rect">
            <a:avLst/>
          </a:prstGeom>
        </p:spPr>
      </p:pic>
      <p:pic>
        <p:nvPicPr>
          <p:cNvPr id="5" name="Picture 4" descr="3abundanceSy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68760"/>
            <a:ext cx="464400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4Popularity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4392488" cy="5555982"/>
          </a:xfrm>
          <a:prstGeom prst="rect">
            <a:avLst/>
          </a:prstGeom>
        </p:spPr>
      </p:pic>
      <p:pic>
        <p:nvPicPr>
          <p:cNvPr id="7" name="Picture 6" descr="4popularity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788024" cy="55892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1640" y="572336"/>
            <a:ext cx="225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Populartiy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516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popularityCapacit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" y="1124744"/>
            <a:ext cx="4716016" cy="5733256"/>
          </a:xfrm>
          <a:prstGeom prst="rect">
            <a:avLst/>
          </a:prstGeom>
        </p:spPr>
      </p:pic>
      <p:pic>
        <p:nvPicPr>
          <p:cNvPr id="8" name="Picture 7" descr="4popularitySy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24744"/>
            <a:ext cx="464400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		Short 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389120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Diversity in the system first decreases and then reaches to 1(when p=0) or a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quasistable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state with fluctuation(when p ≠ 0) when the system reaches to steady state, and is linear growth with system size, and nonlinear growth with p.</a:t>
            </a:r>
          </a:p>
          <a:p>
            <a:pPr>
              <a:buClr>
                <a:srgbClr val="FF0000"/>
              </a:buCl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lifetime is exponential distribution, can be rescaled by capacity and system size. It decreases with increasing p and average degree.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abundance is exponential distribution, and independent of capacity and system size. It decreases with increasing p, and increases with increasing average degree 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popularity is exponential distribution, and independent of capacity and system size. It is decrease with increasing p,  increase with increasing average degree.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024" y="5517232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Neutral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competitive exclusion model generates robust diversity,  exponential distribution of lifetime, abundance and popularity.  The result are main influenced by p and average degree.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6588224" y="2060848"/>
            <a:ext cx="576064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971600" y="2395695"/>
          <a:ext cx="432048" cy="3409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788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altLang="zh-CN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1691680" y="2420886"/>
          <a:ext cx="432048" cy="3384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76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altLang="zh-CN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2411760" y="2420888"/>
          <a:ext cx="432048" cy="3456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840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en-US" altLang="zh-CN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9552" y="692696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Simplified Toy Neutral Competitive exclusion Model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0112" y="620688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Neutral Competitive Exclusion </a:t>
            </a:r>
            <a:r>
              <a:rPr lang="en-US" altLang="zh-CN" sz="2400" dirty="0" smtClean="0"/>
              <a:t>Model </a:t>
            </a:r>
          </a:p>
        </p:txBody>
      </p:sp>
      <p:sp>
        <p:nvSpPr>
          <p:cNvPr id="20" name="圆角矩形 19"/>
          <p:cNvSpPr/>
          <p:nvPr/>
        </p:nvSpPr>
        <p:spPr>
          <a:xfrm flipH="1">
            <a:off x="467544" y="1628800"/>
            <a:ext cx="2952328" cy="489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flipH="1">
            <a:off x="5436096" y="1628800"/>
            <a:ext cx="2952328" cy="489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418767"/>
              </p:ext>
            </p:extLst>
          </p:nvPr>
        </p:nvGraphicFramePr>
        <p:xfrm>
          <a:off x="5940152" y="2548095"/>
          <a:ext cx="432048" cy="3409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788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altLang="zh-CN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71024"/>
              </p:ext>
            </p:extLst>
          </p:nvPr>
        </p:nvGraphicFramePr>
        <p:xfrm>
          <a:off x="6660232" y="2573288"/>
          <a:ext cx="432048" cy="3384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76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altLang="zh-CN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7380312" y="2556519"/>
          <a:ext cx="432048" cy="3536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4644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en-US" altLang="zh-CN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12160" y="206084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17954" y="20608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k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5868144" y="2060848"/>
            <a:ext cx="57606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308304" y="2060848"/>
            <a:ext cx="57606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4" idx="6"/>
            <a:endCxn id="36" idx="2"/>
          </p:cNvCxnSpPr>
          <p:nvPr/>
        </p:nvCxnSpPr>
        <p:spPr>
          <a:xfrm>
            <a:off x="7164288" y="2240868"/>
            <a:ext cx="1440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372200" y="3933056"/>
            <a:ext cx="2880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092280" y="3933056"/>
            <a:ext cx="2880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372200" y="2276872"/>
            <a:ext cx="2880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4" idx="0"/>
          </p:cNvCxnSpPr>
          <p:nvPr/>
        </p:nvCxnSpPr>
        <p:spPr>
          <a:xfrm flipH="1" flipV="1">
            <a:off x="6804248" y="1772816"/>
            <a:ext cx="72008" cy="2880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876256" y="5949280"/>
            <a:ext cx="0" cy="4320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左右箭头 52"/>
          <p:cNvSpPr/>
          <p:nvPr/>
        </p:nvSpPr>
        <p:spPr>
          <a:xfrm>
            <a:off x="3635896" y="3573016"/>
            <a:ext cx="144016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32240" y="206084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j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8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1835696" y="1916832"/>
          <a:ext cx="370384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849567"/>
              </p:ext>
            </p:extLst>
          </p:nvPr>
        </p:nvGraphicFramePr>
        <p:xfrm>
          <a:off x="5508104" y="3212976"/>
          <a:ext cx="370384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973202"/>
              </p:ext>
            </p:extLst>
          </p:nvPr>
        </p:nvGraphicFramePr>
        <p:xfrm>
          <a:off x="6372200" y="1052736"/>
          <a:ext cx="370384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6696744" cy="63894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Simplified Toy Neutral Competitive exclusion Model 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483768" y="1988840"/>
            <a:ext cx="29523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483768" y="3429000"/>
            <a:ext cx="259228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5856" y="213285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1-p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577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2ev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9106883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9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/>
          <a:p>
            <a:r>
              <a:rPr lang="en-US" dirty="0" smtClean="0"/>
              <a:t>Motivations and Background</a:t>
            </a:r>
          </a:p>
          <a:p>
            <a:endParaRPr lang="en-US" dirty="0" smtClean="0"/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Neutral Competitive Exclusion </a:t>
            </a:r>
            <a:r>
              <a:rPr lang="en-US" dirty="0" smtClean="0"/>
              <a:t>Model </a:t>
            </a:r>
          </a:p>
          <a:p>
            <a:endParaRPr lang="en-US" dirty="0"/>
          </a:p>
          <a:p>
            <a:r>
              <a:rPr lang="en-US" altLang="zh-CN" dirty="0" smtClean="0"/>
              <a:t>Simplified Toy Neutral Competitive exclusion Model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20111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326108"/>
              </p:ext>
            </p:extLst>
          </p:nvPr>
        </p:nvGraphicFramePr>
        <p:xfrm>
          <a:off x="827584" y="1844824"/>
          <a:ext cx="7488237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4" name="Equation" r:id="rId3" imgW="4150800" imgH="2587320" progId="Equation.3">
                  <p:embed/>
                </p:oleObj>
              </mc:Choice>
              <mc:Fallback>
                <p:oleObj name="Equation" r:id="rId3" imgW="4150800" imgH="2587320" progId="Equation.3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44824"/>
                        <a:ext cx="7488237" cy="467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00567"/>
              </p:ext>
            </p:extLst>
          </p:nvPr>
        </p:nvGraphicFramePr>
        <p:xfrm>
          <a:off x="395536" y="1412776"/>
          <a:ext cx="856895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  <a:gridCol w="856895"/>
              </a:tblGrid>
              <a:tr h="576064"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  f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  f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 f</a:t>
                      </a:r>
                      <a:r>
                        <a:rPr lang="en-US" sz="2800" baseline="-250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sz="2800" baseline="0" dirty="0" smtClean="0"/>
                        <a:t>f</a:t>
                      </a:r>
                      <a:r>
                        <a:rPr lang="en-US" sz="2800" baseline="-250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sz="2800" baseline="0" dirty="0" smtClean="0"/>
                        <a:t>f</a:t>
                      </a:r>
                      <a:r>
                        <a:rPr lang="en-US" sz="2800" baseline="-25000" dirty="0" smtClean="0"/>
                        <a:t>5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sz="2800" dirty="0" err="1" smtClean="0"/>
                        <a:t>f</a:t>
                      </a:r>
                      <a:r>
                        <a:rPr lang="en-US" sz="2800" baseline="-25000" dirty="0" err="1" smtClean="0"/>
                        <a:t>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f</a:t>
                      </a:r>
                      <a:r>
                        <a:rPr lang="en-US" sz="2800" baseline="-25000" dirty="0" smtClean="0"/>
                        <a:t>N-1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</a:t>
                      </a:r>
                      <a:r>
                        <a:rPr lang="en-US" sz="2800" dirty="0" err="1" smtClean="0"/>
                        <a:t>f</a:t>
                      </a:r>
                      <a:r>
                        <a:rPr lang="en-US" sz="2800" baseline="-25000" dirty="0" err="1" smtClean="0"/>
                        <a:t>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组合 35"/>
          <p:cNvGrpSpPr/>
          <p:nvPr/>
        </p:nvGrpSpPr>
        <p:grpSpPr>
          <a:xfrm>
            <a:off x="1115616" y="1620416"/>
            <a:ext cx="7128792" cy="80392"/>
            <a:chOff x="1115616" y="1620416"/>
            <a:chExt cx="7128792" cy="80392"/>
          </a:xfrm>
        </p:grpSpPr>
        <p:sp>
          <p:nvSpPr>
            <p:cNvPr id="26" name="左右箭头 25"/>
            <p:cNvSpPr/>
            <p:nvPr/>
          </p:nvSpPr>
          <p:spPr>
            <a:xfrm>
              <a:off x="1115616" y="1620416"/>
              <a:ext cx="288032" cy="72008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左右箭头 26"/>
            <p:cNvSpPr/>
            <p:nvPr/>
          </p:nvSpPr>
          <p:spPr>
            <a:xfrm>
              <a:off x="1979712" y="1620416"/>
              <a:ext cx="288032" cy="72008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左右箭头 27"/>
            <p:cNvSpPr/>
            <p:nvPr/>
          </p:nvSpPr>
          <p:spPr>
            <a:xfrm>
              <a:off x="2771800" y="1620416"/>
              <a:ext cx="288032" cy="72008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3707904" y="1620416"/>
              <a:ext cx="288032" cy="72008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左右箭头 29"/>
            <p:cNvSpPr/>
            <p:nvPr/>
          </p:nvSpPr>
          <p:spPr>
            <a:xfrm>
              <a:off x="4572000" y="1628800"/>
              <a:ext cx="288032" cy="72008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左右箭头 30"/>
            <p:cNvSpPr/>
            <p:nvPr/>
          </p:nvSpPr>
          <p:spPr>
            <a:xfrm>
              <a:off x="5364088" y="1628800"/>
              <a:ext cx="288032" cy="72008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左右箭头 31"/>
            <p:cNvSpPr/>
            <p:nvPr/>
          </p:nvSpPr>
          <p:spPr>
            <a:xfrm>
              <a:off x="6228184" y="1628800"/>
              <a:ext cx="288032" cy="72008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左右箭头 32"/>
            <p:cNvSpPr/>
            <p:nvPr/>
          </p:nvSpPr>
          <p:spPr>
            <a:xfrm>
              <a:off x="7092280" y="1628800"/>
              <a:ext cx="288032" cy="72008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左右箭头 33"/>
            <p:cNvSpPr/>
            <p:nvPr/>
          </p:nvSpPr>
          <p:spPr>
            <a:xfrm>
              <a:off x="7956376" y="1628800"/>
              <a:ext cx="288032" cy="72008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1560" y="620688"/>
            <a:ext cx="604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Abundance:   Simultaneous equations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63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986589"/>
              </p:ext>
            </p:extLst>
          </p:nvPr>
        </p:nvGraphicFramePr>
        <p:xfrm>
          <a:off x="971600" y="404664"/>
          <a:ext cx="7488832" cy="126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8" name="Equation" r:id="rId3" imgW="3071880" imgH="511920" progId="Equation.3">
                  <p:embed/>
                </p:oleObj>
              </mc:Choice>
              <mc:Fallback>
                <p:oleObj name="Equation" r:id="rId3" imgW="3071880" imgH="511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4664"/>
                        <a:ext cx="7488832" cy="1263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simuVSEquation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440"/>
            <a:ext cx="91440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8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166782"/>
              </p:ext>
            </p:extLst>
          </p:nvPr>
        </p:nvGraphicFramePr>
        <p:xfrm>
          <a:off x="0" y="404664"/>
          <a:ext cx="896448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2" name="公式" r:id="rId3" imgW="4786958" imgH="507633" progId="Equation.3">
                  <p:embed/>
                </p:oleObj>
              </mc:Choice>
              <mc:Fallback>
                <p:oleObj name="公式" r:id="rId3" imgW="4786958" imgH="50763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664"/>
                        <a:ext cx="8964488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99" name="Picture 23" descr="C:\Documents and Settings\Administrator\桌面\5div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92" y="1700808"/>
            <a:ext cx="9147292" cy="5157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133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22" name="Object 22"/>
          <p:cNvGraphicFramePr>
            <a:graphicFrameLocks noChangeAspect="1"/>
          </p:cNvGraphicFramePr>
          <p:nvPr/>
        </p:nvGraphicFramePr>
        <p:xfrm>
          <a:off x="0" y="404813"/>
          <a:ext cx="89646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6" name="公式" r:id="rId3" imgW="4786958" imgH="507633" progId="Equation.3">
                  <p:embed/>
                </p:oleObj>
              </mc:Choice>
              <mc:Fallback>
                <p:oleObj name="公式" r:id="rId3" imgW="4786958" imgH="50763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813"/>
                        <a:ext cx="8964613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23" name="Picture 23" descr="C:\Documents and Settings\Administrator\桌面\4div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56792"/>
            <a:ext cx="9128128" cy="5301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156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Lifetime : evolution Equation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937798"/>
              </p:ext>
            </p:extLst>
          </p:nvPr>
        </p:nvGraphicFramePr>
        <p:xfrm>
          <a:off x="1115616" y="1844824"/>
          <a:ext cx="7272808" cy="304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2" name="Equation" r:id="rId3" imgW="2908080" imgH="1218960" progId="Equation.3">
                  <p:embed/>
                </p:oleObj>
              </mc:Choice>
              <mc:Fallback>
                <p:oleObj name="Equation" r:id="rId3" imgW="2908080" imgH="1218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44824"/>
                        <a:ext cx="7272808" cy="304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1" name="Picture 5" descr="C:\Documents and Settings\Administrator\桌面\6p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673"/>
            <a:ext cx="9144000" cy="6381328"/>
          </a:xfrm>
          <a:prstGeom prst="rect">
            <a:avLst/>
          </a:prstGeom>
          <a:noFill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764838"/>
              </p:ext>
            </p:extLst>
          </p:nvPr>
        </p:nvGraphicFramePr>
        <p:xfrm>
          <a:off x="5220072" y="1124744"/>
          <a:ext cx="2826882" cy="757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0" name="Equation" r:id="rId4" imgW="1737000" imgH="456840" progId="Equation.3">
                  <p:embed/>
                </p:oleObj>
              </mc:Choice>
              <mc:Fallback>
                <p:oleObj name="Equation" r:id="rId4" imgW="1737000" imgH="4568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124744"/>
                        <a:ext cx="2826882" cy="757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06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C:\Documents and Settings\Administrator\桌面\7p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5805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161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		Short 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Diversity decreases to 1( when p=0) or increase to N(p=1), or a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quasistable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state with fluctuation(when 0&lt;p&lt;1) when system reaches to steady state.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Diversity linear growth with system size, and nonlinear growth with p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lifetime is log-normal distribution (when p=0) or exponential distribution(when p ≠ 0), and decrease with increasing p. 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abundance is exponential distribution and decrease with increasing p</a:t>
            </a:r>
          </a:p>
        </p:txBody>
      </p:sp>
    </p:spTree>
    <p:extLst>
      <p:ext uri="{BB962C8B-B14F-4D97-AF65-F5344CB8AC3E}">
        <p14:creationId xmlns:p14="http://schemas.microsoft.com/office/powerpoint/2010/main" val="32167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971600" y="2395695"/>
          <a:ext cx="432048" cy="3409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788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altLang="zh-CN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1691680" y="2420886"/>
          <a:ext cx="432048" cy="3384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76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altLang="zh-CN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2411760" y="2420888"/>
          <a:ext cx="432048" cy="3456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840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en-US" altLang="zh-CN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9512" y="692696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Simplified Toy Neutral Competitive exclusion Model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6136" y="620688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Neutral Competitive Exclusion </a:t>
            </a:r>
            <a:r>
              <a:rPr lang="en-US" altLang="zh-CN" sz="2400" dirty="0" smtClean="0"/>
              <a:t>Model </a:t>
            </a:r>
          </a:p>
        </p:txBody>
      </p:sp>
      <p:sp>
        <p:nvSpPr>
          <p:cNvPr id="20" name="圆角矩形 19"/>
          <p:cNvSpPr/>
          <p:nvPr/>
        </p:nvSpPr>
        <p:spPr>
          <a:xfrm flipH="1">
            <a:off x="323528" y="1628800"/>
            <a:ext cx="2952328" cy="489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flipH="1">
            <a:off x="5580112" y="1628800"/>
            <a:ext cx="2952328" cy="489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418767"/>
              </p:ext>
            </p:extLst>
          </p:nvPr>
        </p:nvGraphicFramePr>
        <p:xfrm>
          <a:off x="5940152" y="2548095"/>
          <a:ext cx="432048" cy="3409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788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altLang="zh-CN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71024"/>
              </p:ext>
            </p:extLst>
          </p:nvPr>
        </p:nvGraphicFramePr>
        <p:xfrm>
          <a:off x="6660232" y="2573288"/>
          <a:ext cx="432048" cy="3384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76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altLang="zh-CN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7380312" y="2556519"/>
          <a:ext cx="432048" cy="3536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4644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en-US" altLang="zh-CN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12160" y="206084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32240" y="206084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j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7954" y="20608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k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6588224" y="2060848"/>
            <a:ext cx="57606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68144" y="2060848"/>
            <a:ext cx="57606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308304" y="2060848"/>
            <a:ext cx="57606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4" idx="6"/>
            <a:endCxn id="36" idx="2"/>
          </p:cNvCxnSpPr>
          <p:nvPr/>
        </p:nvCxnSpPr>
        <p:spPr>
          <a:xfrm>
            <a:off x="7164288" y="2240868"/>
            <a:ext cx="1440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372200" y="3933056"/>
            <a:ext cx="2880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092280" y="3933056"/>
            <a:ext cx="2880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372200" y="2276872"/>
            <a:ext cx="2880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4" idx="0"/>
          </p:cNvCxnSpPr>
          <p:nvPr/>
        </p:nvCxnSpPr>
        <p:spPr>
          <a:xfrm flipH="1" flipV="1">
            <a:off x="6804248" y="1772816"/>
            <a:ext cx="72008" cy="2880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876256" y="5949280"/>
            <a:ext cx="0" cy="4320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左右箭头 52"/>
          <p:cNvSpPr/>
          <p:nvPr/>
        </p:nvSpPr>
        <p:spPr>
          <a:xfrm>
            <a:off x="3779912" y="5373216"/>
            <a:ext cx="144016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20" descr="C:\Documents and Settings\Administrator\桌面\Snap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348880"/>
            <a:ext cx="1580966" cy="2059310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3203848" y="4869160"/>
            <a:ext cx="2500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theoretical framework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88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/>
          <p:cNvGraphicFramePr>
            <a:graphicFrameLocks noGrp="1" noChangeAspect="1"/>
          </p:cNvGraphicFramePr>
          <p:nvPr/>
        </p:nvGraphicFramePr>
        <p:xfrm>
          <a:off x="251520" y="2348880"/>
          <a:ext cx="4819994" cy="416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0" name="Equation" r:id="rId3" imgW="4150800" imgH="2587320" progId="Equation.3">
                  <p:embed/>
                </p:oleObj>
              </mc:Choice>
              <mc:Fallback>
                <p:oleObj name="Equation" r:id="rId3" imgW="4150800" imgH="258732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348880"/>
                        <a:ext cx="4819994" cy="4169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4139952" y="764704"/>
          <a:ext cx="4824536" cy="198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1" name="公式" r:id="rId5" imgW="2908080" imgH="1218960" progId="Equation.3">
                  <p:embed/>
                </p:oleObj>
              </mc:Choice>
              <mc:Fallback>
                <p:oleObj name="公式" r:id="rId5" imgW="2908080" imgH="1218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764704"/>
                        <a:ext cx="4824536" cy="1982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124744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Evolution Equation for lifetime: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644008" y="3789040"/>
            <a:ext cx="4052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Simultaneous Equations for abundance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9653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Dynamical Process on Complex Networks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Walking and searching: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dirty="0" smtClean="0"/>
              <a:t> Diffusion process, random walks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Epidemic Spreading: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1600" dirty="0" smtClean="0"/>
              <a:t>SIS, SIR, …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Social networks and collective behavior: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1600" dirty="0" smtClean="0"/>
              <a:t> Opinion formation, Rumor and information spreading, Axelrod model, Prisoner’s dilemma…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Traffic on complex network:</a:t>
            </a:r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smtClean="0"/>
              <a:t>       traffic and congestion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097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9434" y="2967335"/>
            <a:ext cx="3985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494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16632"/>
            <a:ext cx="3096344" cy="83671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a typeface="宋体" charset="-122"/>
              </a:rPr>
              <a:t>Motivations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70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CNetS</a:t>
            </a:r>
            <a:r>
              <a:rPr lang="en-US" altLang="zh-CN" b="1" dirty="0" smtClean="0">
                <a:solidFill>
                  <a:srgbClr val="FF0000"/>
                </a:solidFill>
              </a:rPr>
              <a:t> | Center for Complex Networks and Systems Research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6453336"/>
            <a:ext cx="7632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Fang Wu and Bernardo A. </a:t>
            </a:r>
            <a:r>
              <a:rPr lang="en-US" altLang="zh-CN" sz="1400" dirty="0" err="1" smtClean="0">
                <a:solidFill>
                  <a:schemeClr val="accent1"/>
                </a:solidFill>
              </a:rPr>
              <a:t>Huberman</a:t>
            </a:r>
            <a:r>
              <a:rPr lang="en-US" altLang="zh-CN" sz="1400" dirty="0" smtClean="0">
                <a:solidFill>
                  <a:schemeClr val="accent1"/>
                </a:solidFill>
              </a:rPr>
              <a:t>, Novelty and Collective attention. PNAS, 104 (45),2007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38671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55576" y="5949280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Nathan </a:t>
            </a:r>
            <a:r>
              <a:rPr lang="en-US" sz="1400" dirty="0" err="1" smtClean="0">
                <a:solidFill>
                  <a:schemeClr val="accent1"/>
                </a:solidFill>
              </a:rPr>
              <a:t>Oken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</a:rPr>
              <a:t>Hodas</a:t>
            </a:r>
            <a:r>
              <a:rPr lang="en-US" sz="1400" dirty="0" smtClean="0">
                <a:solidFill>
                  <a:schemeClr val="accent1"/>
                </a:solidFill>
              </a:rPr>
              <a:t> and Kristina </a:t>
            </a:r>
            <a:r>
              <a:rPr lang="en-US" sz="1400" dirty="0" err="1" smtClean="0">
                <a:solidFill>
                  <a:schemeClr val="accent1"/>
                </a:solidFill>
              </a:rPr>
              <a:t>Lerman</a:t>
            </a:r>
            <a:r>
              <a:rPr lang="en-US" sz="1400" dirty="0" smtClean="0">
                <a:solidFill>
                  <a:schemeClr val="accent1"/>
                </a:solidFill>
              </a:rPr>
              <a:t>, How visibility and divided attention constrain social contagion, In </a:t>
            </a:r>
            <a:r>
              <a:rPr lang="en-US" sz="1400" dirty="0">
                <a:solidFill>
                  <a:schemeClr val="accent1"/>
                </a:solidFill>
              </a:rPr>
              <a:t>ASE/IEEE International Conference on Social Computing (SocialCom-2012)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836712"/>
            <a:ext cx="3600400" cy="2442011"/>
          </a:xfrm>
          <a:prstGeom prst="rect">
            <a:avLst/>
          </a:prstGeom>
        </p:spPr>
      </p:pic>
      <p:pic>
        <p:nvPicPr>
          <p:cNvPr id="11468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356992"/>
            <a:ext cx="4043629" cy="253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4724400" y="5002374"/>
            <a:ext cx="50405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572000" y="2564902"/>
            <a:ext cx="504056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59632" y="1916832"/>
            <a:ext cx="576064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flipH="1">
            <a:off x="107504" y="1484784"/>
            <a:ext cx="2952328" cy="489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611560" y="2404079"/>
          <a:ext cx="432048" cy="3409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788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altLang="zh-CN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1331640" y="2429272"/>
          <a:ext cx="432048" cy="3384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76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altLang="zh-CN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76042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64435"/>
              </p:ext>
            </p:extLst>
          </p:nvPr>
        </p:nvGraphicFramePr>
        <p:xfrm>
          <a:off x="2051720" y="2429270"/>
          <a:ext cx="432048" cy="3456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</a:tblGrid>
              <a:tr h="3840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en-US" altLang="zh-CN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191683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9075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9362" y="191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k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39552" y="1916832"/>
            <a:ext cx="57606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79712" y="1916832"/>
            <a:ext cx="57606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1" idx="6"/>
            <a:endCxn id="13" idx="2"/>
          </p:cNvCxnSpPr>
          <p:nvPr/>
        </p:nvCxnSpPr>
        <p:spPr>
          <a:xfrm>
            <a:off x="1835696" y="2096852"/>
            <a:ext cx="1440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608" y="3789040"/>
            <a:ext cx="2880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63688" y="3789040"/>
            <a:ext cx="2880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43608" y="2132856"/>
            <a:ext cx="2880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0"/>
          </p:cNvCxnSpPr>
          <p:nvPr/>
        </p:nvCxnSpPr>
        <p:spPr>
          <a:xfrm flipH="1" flipV="1">
            <a:off x="1475656" y="1628800"/>
            <a:ext cx="72008" cy="2880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547664" y="5805264"/>
            <a:ext cx="0" cy="4320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 rot="16200000" flipH="1">
            <a:off x="5597860" y="314908"/>
            <a:ext cx="2016225" cy="5076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5364091" y="2050046"/>
          <a:ext cx="3024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5364088" y="2554102"/>
          <a:ext cx="3024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/>
        </p:nvGraphicFramePr>
        <p:xfrm>
          <a:off x="5364088" y="3068958"/>
          <a:ext cx="3024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  <a:gridCol w="336037"/>
                <a:gridCol w="312036"/>
                <a:gridCol w="360038"/>
                <a:gridCol w="336037"/>
                <a:gridCol w="336037"/>
                <a:gridCol w="336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椭圆 76"/>
          <p:cNvSpPr/>
          <p:nvPr/>
        </p:nvSpPr>
        <p:spPr>
          <a:xfrm>
            <a:off x="4572000" y="2060846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681650" y="2060846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4572000" y="3068958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716016" y="30596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k</a:t>
            </a:r>
            <a:endParaRPr lang="zh-CN" altLang="en-US" dirty="0"/>
          </a:p>
        </p:txBody>
      </p:sp>
      <p:cxnSp>
        <p:nvCxnSpPr>
          <p:cNvPr id="85" name="直接连接符 84"/>
          <p:cNvCxnSpPr/>
          <p:nvPr/>
        </p:nvCxnSpPr>
        <p:spPr>
          <a:xfrm>
            <a:off x="4806845" y="2420886"/>
            <a:ext cx="17183" cy="1347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806845" y="2924942"/>
            <a:ext cx="17183" cy="1347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516216" y="2420886"/>
            <a:ext cx="0" cy="1440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6588224" y="2924942"/>
            <a:ext cx="0" cy="1440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0" idx="2"/>
          </p:cNvCxnSpPr>
          <p:nvPr/>
        </p:nvCxnSpPr>
        <p:spPr>
          <a:xfrm flipH="1" flipV="1">
            <a:off x="4211960" y="2708918"/>
            <a:ext cx="360040" cy="3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 flipV="1">
            <a:off x="8388424" y="2780928"/>
            <a:ext cx="611560" cy="720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95"/>
          <p:cNvGraphicFramePr>
            <a:graphicFrameLocks noGrp="1"/>
          </p:cNvGraphicFramePr>
          <p:nvPr/>
        </p:nvGraphicFramePr>
        <p:xfrm>
          <a:off x="5516491" y="4647416"/>
          <a:ext cx="302433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</a:tblGrid>
              <a:tr h="1332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/>
        </p:nvGraphicFramePr>
        <p:xfrm>
          <a:off x="5516488" y="5085184"/>
          <a:ext cx="3024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  <a:gridCol w="336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5516488" y="5506430"/>
          <a:ext cx="3024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  <a:gridCol w="336037"/>
                <a:gridCol w="312036"/>
                <a:gridCol w="360038"/>
                <a:gridCol w="336037"/>
                <a:gridCol w="336037"/>
                <a:gridCol w="336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椭圆 98"/>
          <p:cNvSpPr/>
          <p:nvPr/>
        </p:nvSpPr>
        <p:spPr>
          <a:xfrm>
            <a:off x="4724400" y="4498318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834050" y="449831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4724400" y="5506430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868416" y="54971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k</a:t>
            </a:r>
            <a:endParaRPr lang="zh-CN" altLang="en-US" dirty="0"/>
          </a:p>
        </p:txBody>
      </p:sp>
      <p:cxnSp>
        <p:nvCxnSpPr>
          <p:cNvPr id="105" name="直接连接符 104"/>
          <p:cNvCxnSpPr/>
          <p:nvPr/>
        </p:nvCxnSpPr>
        <p:spPr>
          <a:xfrm>
            <a:off x="4959245" y="4858358"/>
            <a:ext cx="17183" cy="1347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4959245" y="5362414"/>
            <a:ext cx="17183" cy="1347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732240" y="5013176"/>
            <a:ext cx="0" cy="1440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732240" y="5445224"/>
            <a:ext cx="0" cy="1440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02" idx="2"/>
          </p:cNvCxnSpPr>
          <p:nvPr/>
        </p:nvCxnSpPr>
        <p:spPr>
          <a:xfrm flipH="1" flipV="1">
            <a:off x="4364360" y="5146390"/>
            <a:ext cx="360040" cy="36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 rot="16200000" flipH="1">
            <a:off x="5597860" y="2835188"/>
            <a:ext cx="2016225" cy="5076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/>
          <p:nvPr/>
        </p:nvCxnSpPr>
        <p:spPr>
          <a:xfrm flipH="1" flipV="1">
            <a:off x="8540824" y="5301208"/>
            <a:ext cx="611560" cy="720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3059832" y="2708920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4" idx="1"/>
          </p:cNvCxnSpPr>
          <p:nvPr/>
        </p:nvCxnSpPr>
        <p:spPr>
          <a:xfrm>
            <a:off x="3059832" y="3933056"/>
            <a:ext cx="86409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203848" y="2420888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1-p</a:t>
            </a:r>
            <a:endParaRPr lang="zh-CN" altLang="en-US" sz="2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419872" y="378904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73257" y="683985"/>
            <a:ext cx="6627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Neutral Competitive Exclusion </a:t>
            </a:r>
            <a:r>
              <a:rPr lang="en-US" altLang="zh-CN" sz="3200" dirty="0" smtClean="0"/>
              <a:t>Model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16016" y="255561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68416" y="499308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358" y="735087"/>
            <a:ext cx="823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Neutral Competitive Exclusion Model </a:t>
            </a:r>
            <a:r>
              <a:rPr lang="en-US" altLang="zh-CN" sz="2400" dirty="0" smtClean="0"/>
              <a:t>on the Random Network</a:t>
            </a:r>
            <a:endParaRPr lang="zh-CN" altLang="en-US" sz="2400" dirty="0"/>
          </a:p>
        </p:txBody>
      </p:sp>
      <p:pic>
        <p:nvPicPr>
          <p:cNvPr id="2" name="Picture 1" descr="1Ev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9001000" cy="5445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Networkcapacit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412776"/>
            <a:ext cx="4644008" cy="5472608"/>
          </a:xfrm>
          <a:prstGeom prst="rect">
            <a:avLst/>
          </a:prstGeom>
        </p:spPr>
      </p:pic>
      <p:pic>
        <p:nvPicPr>
          <p:cNvPr id="6" name="Picture 5" descr="1NetworkSiz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12776"/>
            <a:ext cx="4572000" cy="54006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5644" y="620688"/>
            <a:ext cx="202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Diversity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4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Network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632848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2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NetworkpCapacit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268760"/>
            <a:ext cx="4355976" cy="5555713"/>
          </a:xfrm>
          <a:prstGeom prst="rect">
            <a:avLst/>
          </a:prstGeom>
        </p:spPr>
      </p:pic>
      <p:pic>
        <p:nvPicPr>
          <p:cNvPr id="10" name="Picture 9" descr="1Networkp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711467" cy="54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3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1193</Words>
  <Application>Microsoft Macintosh PowerPoint</Application>
  <PresentationFormat>On-screen Show (4:3)</PresentationFormat>
  <Paragraphs>318</Paragraphs>
  <Slides>30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流畅</vt:lpstr>
      <vt:lpstr>Equation</vt:lpstr>
      <vt:lpstr>公式</vt:lpstr>
      <vt:lpstr>PowerPoint Presentation</vt:lpstr>
      <vt:lpstr>    Outline </vt:lpstr>
      <vt:lpstr>Dynamical Process on Complex Networks</vt:lpstr>
      <vt:lpstr>Motivations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Short  Summary</vt:lpstr>
      <vt:lpstr>PowerPoint Presentation</vt:lpstr>
      <vt:lpstr>Simplified Toy Neutral Competitive exclusion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Lifetime : evolution Equation</vt:lpstr>
      <vt:lpstr>PowerPoint Presentation</vt:lpstr>
      <vt:lpstr>PowerPoint Presentation</vt:lpstr>
      <vt:lpstr>   Short  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Wang, Ru</dc:creator>
  <cp:lastModifiedBy>ru</cp:lastModifiedBy>
  <cp:revision>129</cp:revision>
  <dcterms:modified xsi:type="dcterms:W3CDTF">2012-10-15T18:47:12Z</dcterms:modified>
</cp:coreProperties>
</file>