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305" r:id="rId3"/>
    <p:sldId id="304"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257" r:id="rId18"/>
    <p:sldId id="258" r:id="rId19"/>
    <p:sldId id="261" r:id="rId20"/>
    <p:sldId id="272" r:id="rId21"/>
    <p:sldId id="262" r:id="rId22"/>
    <p:sldId id="263" r:id="rId23"/>
    <p:sldId id="268" r:id="rId24"/>
    <p:sldId id="269" r:id="rId25"/>
    <p:sldId id="306" r:id="rId26"/>
    <p:sldId id="270" r:id="rId27"/>
    <p:sldId id="271" r:id="rId28"/>
    <p:sldId id="266" r:id="rId29"/>
    <p:sldId id="267" r:id="rId30"/>
    <p:sldId id="307" r:id="rId31"/>
  </p:sldIdLst>
  <p:sldSz cx="9144000" cy="5143500" type="screen16x9"/>
  <p:notesSz cx="6858000" cy="9144000"/>
  <p:embeddedFontLst>
    <p:embeddedFont>
      <p:font typeface="Consolas" panose="020B0609020204030204" pitchFamily="49" charset="0"/>
      <p:regular r:id="rId33"/>
      <p:bold r:id="rId34"/>
      <p:italic r:id="rId35"/>
      <p:boldItalic r:id="rId36"/>
    </p:embeddedFont>
    <p:embeddedFont>
      <p:font typeface="Lato" panose="020F0502020204030203" pitchFamily="34" charset="0"/>
      <p:regular r:id="rId37"/>
      <p:bold r:id="rId38"/>
      <p:italic r:id="rId39"/>
      <p:boldItalic r:id="rId40"/>
    </p:embeddedFont>
    <p:embeddedFont>
      <p:font typeface="Raleway"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57" autoAdjust="0"/>
  </p:normalViewPr>
  <p:slideViewPr>
    <p:cSldViewPr snapToGrid="0">
      <p:cViewPr varScale="1">
        <p:scale>
          <a:sx n="140" d="100"/>
          <a:sy n="140" d="100"/>
        </p:scale>
        <p:origin x="696"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clauswilke.com/dataviz/geospatial-data.html#choropleth-mappin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lauswilke.com/dataviz/visualizing-amounts.html#visualizing-amount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clauswilke.com/dataviz/time-series.html#time-series"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clauswilke.com/dataviz/visualizing-trends.html#visualizing-trends" TargetMode="External"/><Relationship Id="rId4" Type="http://schemas.openxmlformats.org/officeDocument/2006/relationships/hyperlink" Target="https://clauswilke.com/dataviz/time-series.html#time-series-connected-scatter"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Last class, we learned about the different components in data visualizations and principles in data visualizations that we should be aware of. </a:t>
            </a:r>
          </a:p>
          <a:p>
            <a:pPr marL="0" lvl="0" indent="0" algn="l" rtl="0">
              <a:spcBef>
                <a:spcPts val="0"/>
              </a:spcBef>
              <a:spcAft>
                <a:spcPts val="0"/>
              </a:spcAft>
              <a:buNone/>
            </a:pPr>
            <a:r>
              <a:rPr lang="en-US" dirty="0"/>
              <a:t>With these knowledge, I am sure we can understand what are good, effective, and pleasing visualizations and what are bad visualizations.</a:t>
            </a:r>
          </a:p>
          <a:p>
            <a:pPr marL="0" lvl="0" indent="0" algn="l" rtl="0">
              <a:spcBef>
                <a:spcPts val="0"/>
              </a:spcBef>
              <a:spcAft>
                <a:spcPts val="0"/>
              </a:spcAft>
              <a:buNone/>
            </a:pPr>
            <a:r>
              <a:rPr lang="en-US" dirty="0"/>
              <a:t>In this following two classes, we will do the hands-on coding tasks on how to implement these visualizations.</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226bd386d68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226bd386d68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333333"/>
                </a:solidFill>
                <a:highlight>
                  <a:srgbClr val="FFFFFF"/>
                </a:highlight>
              </a:rPr>
              <a:t>The primary mode of showing geospatial data is in the form of a map. A map takes coordinates on the globe and projects them onto a flat surface, such that shapes and distances on the globe are approximately represented by shapes and distances in the 2D representation. </a:t>
            </a:r>
          </a:p>
          <a:p>
            <a:pPr marL="0" lvl="0" indent="0" algn="l" rtl="0">
              <a:spcBef>
                <a:spcPts val="0"/>
              </a:spcBef>
              <a:spcAft>
                <a:spcPts val="0"/>
              </a:spcAft>
              <a:buNone/>
            </a:pPr>
            <a:r>
              <a:rPr lang="en" sz="1200" dirty="0">
                <a:solidFill>
                  <a:srgbClr val="333333"/>
                </a:solidFill>
                <a:highlight>
                  <a:srgbClr val="FFFFFF"/>
                </a:highlight>
              </a:rPr>
              <a:t>In addition, we can show data values in different regions by coloring those regions in the map according to the data. Such a map is called a choropleth (Chapter </a:t>
            </a:r>
            <a:r>
              <a:rPr lang="en" sz="1200" dirty="0">
                <a:solidFill>
                  <a:srgbClr val="4183C4"/>
                </a:solidFill>
                <a:highlight>
                  <a:srgbClr val="FFFFFF"/>
                </a:highlight>
                <a:uFill>
                  <a:noFill/>
                </a:uFill>
                <a:hlinkClick r:id="rId3">
                  <a:extLst>
                    <a:ext uri="{A12FA001-AC4F-418D-AE19-62706E023703}">
                      <ahyp:hlinkClr xmlns:ahyp="http://schemas.microsoft.com/office/drawing/2018/hyperlinkcolor" val="tx"/>
                    </a:ext>
                  </a:extLst>
                </a:hlinkClick>
              </a:rPr>
              <a:t>15.3</a:t>
            </a:r>
            <a:r>
              <a:rPr lang="en" sz="1200" dirty="0">
                <a:solidFill>
                  <a:srgbClr val="333333"/>
                </a:solidFill>
                <a:highlight>
                  <a:srgbClr val="FFFFFF"/>
                </a:highlight>
              </a:rPr>
              <a:t>). In some cases, it may be helpful to distort the different regions according to some other quantity (e.g., population number) or simplify each region into a square. Such visualizations are called cartograms.</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226bd386d6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226bd386d6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333333"/>
                </a:solidFill>
                <a:highlight>
                  <a:srgbClr val="FFFFFF"/>
                </a:highlight>
                <a:latin typeface="+mn-lt"/>
              </a:rPr>
              <a:t>Error bars are meant to indicate the range of likely values for some estimate or measurement. They extend horizontally and/or vertically from some reference point representing the estimate or measurement. </a:t>
            </a:r>
          </a:p>
          <a:p>
            <a:pPr marL="0" lvl="0" indent="0" algn="l" rtl="0">
              <a:spcBef>
                <a:spcPts val="0"/>
              </a:spcBef>
              <a:spcAft>
                <a:spcPts val="0"/>
              </a:spcAft>
              <a:buNone/>
            </a:pPr>
            <a:r>
              <a:rPr lang="en" sz="1200" dirty="0">
                <a:solidFill>
                  <a:srgbClr val="333333"/>
                </a:solidFill>
                <a:highlight>
                  <a:srgbClr val="FFFFFF"/>
                </a:highlight>
                <a:latin typeface="+mn-lt"/>
              </a:rPr>
              <a:t>Reference points can be shown in various ways, such as by dots or by bars. </a:t>
            </a:r>
          </a:p>
          <a:p>
            <a:pPr marL="0" lvl="0" indent="0" algn="l" rtl="0">
              <a:spcBef>
                <a:spcPts val="0"/>
              </a:spcBef>
              <a:spcAft>
                <a:spcPts val="0"/>
              </a:spcAft>
              <a:buNone/>
            </a:pPr>
            <a:endParaRPr lang="en" sz="1200" dirty="0">
              <a:solidFill>
                <a:srgbClr val="333333"/>
              </a:solidFill>
              <a:highlight>
                <a:srgbClr val="FFFFFF"/>
              </a:highlight>
              <a:latin typeface="+mn-lt"/>
            </a:endParaRPr>
          </a:p>
          <a:p>
            <a:pPr marL="0" lvl="0" indent="0" algn="l" rtl="0">
              <a:spcBef>
                <a:spcPts val="0"/>
              </a:spcBef>
              <a:spcAft>
                <a:spcPts val="0"/>
              </a:spcAft>
              <a:buNone/>
            </a:pPr>
            <a:r>
              <a:rPr lang="en" sz="1200" dirty="0">
                <a:solidFill>
                  <a:srgbClr val="333333"/>
                </a:solidFill>
                <a:highlight>
                  <a:srgbClr val="FFFFFF"/>
                </a:highlight>
                <a:latin typeface="+mn-lt"/>
              </a:rPr>
              <a:t>Graded error bars show multiple ranges at the same time, where each range corresponds to a different degree of confidence. </a:t>
            </a:r>
          </a:p>
          <a:p>
            <a:pPr marL="0" lvl="0" indent="0" algn="l" rtl="0">
              <a:spcBef>
                <a:spcPts val="0"/>
              </a:spcBef>
              <a:spcAft>
                <a:spcPts val="0"/>
              </a:spcAft>
              <a:buNone/>
            </a:pPr>
            <a:endParaRPr lang="en" sz="1200" dirty="0">
              <a:solidFill>
                <a:srgbClr val="333333"/>
              </a:solidFill>
              <a:highlight>
                <a:srgbClr val="FFFFFF"/>
              </a:highlight>
              <a:latin typeface="+mn-lt"/>
              <a:ea typeface="Lato"/>
              <a:cs typeface="Lato"/>
              <a:sym typeface="Lato"/>
            </a:endParaRPr>
          </a:p>
          <a:p>
            <a:pPr marL="0" lvl="0" indent="0" algn="l" rtl="0">
              <a:spcBef>
                <a:spcPts val="0"/>
              </a:spcBef>
              <a:spcAft>
                <a:spcPts val="0"/>
              </a:spcAft>
              <a:buNone/>
            </a:pPr>
            <a:r>
              <a:rPr lang="en" sz="1400" dirty="0">
                <a:solidFill>
                  <a:schemeClr val="dk1"/>
                </a:solidFill>
                <a:latin typeface="+mn-lt"/>
                <a:ea typeface="Lato"/>
                <a:cs typeface="Lato"/>
                <a:sym typeface="Lato"/>
              </a:rPr>
              <a:t>The length of an Error Bar helps reveal the uncertainty of a data point: a short Error Bar shows that values are concentrated, signalling that the plotted average value is more likely, while a long Error Bar would indicate that the values are more spread out and less reliable.</a:t>
            </a:r>
            <a:endParaRPr sz="1400" dirty="0">
              <a:solidFill>
                <a:schemeClr val="dk1"/>
              </a:solidFill>
              <a:latin typeface="+mn-lt"/>
              <a:ea typeface="Lato"/>
              <a:cs typeface="Lato"/>
              <a:sym typeface="Lato"/>
            </a:endParaRPr>
          </a:p>
          <a:p>
            <a:pPr marL="0" lvl="0" indent="0" algn="l" rtl="0">
              <a:spcBef>
                <a:spcPts val="0"/>
              </a:spcBef>
              <a:spcAft>
                <a:spcPts val="0"/>
              </a:spcAft>
              <a:buClr>
                <a:schemeClr val="dk1"/>
              </a:buClr>
              <a:buSzPts val="1100"/>
              <a:buFont typeface="Arial"/>
              <a:buNone/>
            </a:pPr>
            <a:endParaRPr lang="en" sz="1000" dirty="0">
              <a:solidFill>
                <a:srgbClr val="5C5C5C"/>
              </a:solidFill>
              <a:latin typeface="+mn-lt"/>
            </a:endParaRPr>
          </a:p>
          <a:p>
            <a:pPr marL="0" lvl="0" indent="0" algn="l" rtl="0">
              <a:spcBef>
                <a:spcPts val="0"/>
              </a:spcBef>
              <a:spcAft>
                <a:spcPts val="0"/>
              </a:spcAft>
              <a:buClr>
                <a:schemeClr val="dk1"/>
              </a:buClr>
              <a:buSzPts val="1100"/>
              <a:buFont typeface="Arial"/>
              <a:buNone/>
            </a:pPr>
            <a:r>
              <a:rPr lang="en" sz="1000" dirty="0">
                <a:solidFill>
                  <a:srgbClr val="5C5C5C"/>
                </a:solidFill>
                <a:latin typeface="+mn-lt"/>
              </a:rPr>
              <a:t>Also depending on the type of data, the length of each pair of Error Bars tend to be of equal length on both sides. However, if the data is skewed, then the lengths on each side would be unbalanced.</a:t>
            </a:r>
            <a:endParaRPr sz="1400" dirty="0">
              <a:solidFill>
                <a:schemeClr val="dk1"/>
              </a:solidFill>
              <a:latin typeface="+mn-lt"/>
              <a:ea typeface="Lato"/>
              <a:cs typeface="Lato"/>
              <a:sym typeface="La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226bd386d68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226bd386d6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333333"/>
                </a:solidFill>
                <a:highlight>
                  <a:srgbClr val="FFFFFF"/>
                </a:highlight>
              </a:rPr>
              <a:t>To achieve a more detailed visualization, we can visualize the actual confidence or posterior distributions.</a:t>
            </a:r>
          </a:p>
          <a:p>
            <a:pPr marL="0" lvl="0" indent="0" algn="l" rtl="0">
              <a:spcBef>
                <a:spcPts val="0"/>
              </a:spcBef>
              <a:spcAft>
                <a:spcPts val="0"/>
              </a:spcAft>
              <a:buNone/>
            </a:pPr>
            <a:endParaRPr lang="en" sz="1200" dirty="0">
              <a:solidFill>
                <a:srgbClr val="333333"/>
              </a:solidFill>
              <a:highlight>
                <a:srgbClr val="FFFFFF"/>
              </a:highlight>
            </a:endParaRPr>
          </a:p>
          <a:p>
            <a:pPr marL="0" lvl="0" indent="0" algn="l" rtl="0">
              <a:spcBef>
                <a:spcPts val="0"/>
              </a:spcBef>
              <a:spcAft>
                <a:spcPts val="0"/>
              </a:spcAft>
              <a:buNone/>
            </a:pPr>
            <a:r>
              <a:rPr lang="en" sz="1200" dirty="0">
                <a:solidFill>
                  <a:srgbClr val="333333"/>
                </a:solidFill>
                <a:highlight>
                  <a:srgbClr val="FFFFFF"/>
                </a:highlight>
              </a:rPr>
              <a:t>Confidence strips provide a clear visual sense of uncertainty but are difficult to read accurately. </a:t>
            </a:r>
          </a:p>
          <a:p>
            <a:pPr marL="0" lvl="0" indent="0" algn="l" rtl="0">
              <a:spcBef>
                <a:spcPts val="0"/>
              </a:spcBef>
              <a:spcAft>
                <a:spcPts val="0"/>
              </a:spcAft>
              <a:buNone/>
            </a:pPr>
            <a:r>
              <a:rPr lang="en" sz="1200" dirty="0">
                <a:solidFill>
                  <a:srgbClr val="333333"/>
                </a:solidFill>
                <a:highlight>
                  <a:srgbClr val="FFFFFF"/>
                </a:highlight>
              </a:rPr>
              <a:t>Eyes and half-eyes combine error bars with approaches to visualize distributions (violins and ridgelines, respectively), and thus show both precise ranges for some confidence levels and the overall uncertainty distribution. </a:t>
            </a:r>
          </a:p>
          <a:p>
            <a:pPr marL="0" lvl="0" indent="0" algn="l" rtl="0">
              <a:spcBef>
                <a:spcPts val="0"/>
              </a:spcBef>
              <a:spcAft>
                <a:spcPts val="0"/>
              </a:spcAft>
              <a:buNone/>
            </a:pPr>
            <a:r>
              <a:rPr lang="en" sz="1200" dirty="0">
                <a:solidFill>
                  <a:srgbClr val="333333"/>
                </a:solidFill>
                <a:highlight>
                  <a:srgbClr val="FFFFFF"/>
                </a:highlight>
              </a:rPr>
              <a:t>A quantile dot plot can serve as an alternative visualization of an uncertainty distribution</a:t>
            </a:r>
            <a:r>
              <a:rPr lang="en-US" sz="1200" dirty="0">
                <a:solidFill>
                  <a:srgbClr val="333333"/>
                </a:solidFill>
                <a:highlight>
                  <a:srgbClr val="FFFFFF"/>
                </a:highlight>
              </a:rPr>
              <a:t>.</a:t>
            </a:r>
            <a:r>
              <a:rPr lang="zh-CN" altLang="en-US" sz="1200" dirty="0">
                <a:solidFill>
                  <a:srgbClr val="333333"/>
                </a:solidFill>
                <a:highlight>
                  <a:srgbClr val="FFFFFF"/>
                </a:highlight>
              </a:rPr>
              <a:t> </a:t>
            </a:r>
            <a:r>
              <a:rPr lang="en" sz="1200" dirty="0">
                <a:solidFill>
                  <a:srgbClr val="333333"/>
                </a:solidFill>
                <a:highlight>
                  <a:srgbClr val="FFFFFF"/>
                </a:highlight>
              </a:rPr>
              <a:t>By showing the distribution in discrete units, the quantile dot plot is not as precise but can be easier to read than the continuous distribution shown by a violin or ridgeline plot.</a:t>
            </a:r>
            <a:endParaRPr sz="1200" dirty="0">
              <a:solidFill>
                <a:srgbClr val="333333"/>
              </a:solidFill>
              <a:highlight>
                <a:srgbClr val="FFFFFF"/>
              </a:highlight>
            </a:endParaRPr>
          </a:p>
          <a:p>
            <a:pPr marL="0" lvl="0" indent="0" algn="l" rtl="0">
              <a:spcBef>
                <a:spcPts val="0"/>
              </a:spcBef>
              <a:spcAft>
                <a:spcPts val="0"/>
              </a:spcAft>
              <a:buNone/>
            </a:pPr>
            <a:endParaRPr sz="1200" dirty="0">
              <a:solidFill>
                <a:srgbClr val="333333"/>
              </a:solidFill>
              <a:highlight>
                <a:srgbClr val="FFFFFF"/>
              </a:highlight>
            </a:endParaRPr>
          </a:p>
          <a:p>
            <a:pPr marL="0" lvl="0" indent="0" algn="l" rtl="0">
              <a:spcBef>
                <a:spcPts val="0"/>
              </a:spcBef>
              <a:spcAft>
                <a:spcPts val="0"/>
              </a:spcAft>
              <a:buNone/>
            </a:pPr>
            <a:r>
              <a:rPr lang="en" sz="1200" dirty="0">
                <a:solidFill>
                  <a:srgbClr val="333333"/>
                </a:solidFill>
                <a:highlight>
                  <a:srgbClr val="FFFFFF"/>
                </a:highlight>
              </a:rPr>
              <a:t>For smooth line graphs, the equivalent of an error bar is a confidence band. It shows a range of values the line might pass through at a given confidence level. As in the case of error bars, we can draw graded confidence bands that show multiple confidence levels at once. We can also show individual fitted draws in lieu of or in addition to the confidence bands.</a:t>
            </a:r>
            <a:endParaRPr sz="1200" dirty="0">
              <a:solidFill>
                <a:srgbClr val="333333"/>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226bd386d68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226bd386d68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226bd386d68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226bd386d68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23eb36943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23eb36943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the following, we will discuss how to implement these bar charts with python with the data the real contexts.</a:t>
            </a:r>
          </a:p>
          <a:p>
            <a:pPr marL="0" lvl="0" indent="0" algn="l" rtl="0">
              <a:spcBef>
                <a:spcPts val="0"/>
              </a:spcBef>
              <a:spcAft>
                <a:spcPts val="0"/>
              </a:spcAft>
              <a:buNone/>
            </a:pPr>
            <a:r>
              <a:rPr lang="en-US" dirty="0"/>
              <a:t>During this process, I hope we can get a whole understanding and manipulate each element in the figure with code.</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23eb36943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23eb36943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example, this table shows the dataset about the highest grossing movies for the weekend of December 22-24, 2017. We use vertical bar plot to visualize the dataset. One problem of this visualization is that the labels take up too much horizontal space.  One solution is to increase the width of the figure and spaces between bars.</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Another solution is to change the </a:t>
            </a:r>
            <a:r>
              <a:rPr lang="en-US" sz="1100" b="0" i="0" u="none" strike="noStrike" cap="none" dirty="0">
                <a:solidFill>
                  <a:srgbClr val="000000"/>
                </a:solidFill>
                <a:latin typeface="Arial"/>
                <a:cs typeface="Arial"/>
                <a:sym typeface="Arial"/>
              </a:rPr>
              <a:t>vertical bar chart into the horizontal bar chart. Moreover, we need to pay attention to the order in which the bars are arranged. </a:t>
            </a:r>
          </a:p>
        </p:txBody>
      </p:sp>
    </p:spTree>
    <p:extLst>
      <p:ext uri="{BB962C8B-B14F-4D97-AF65-F5344CB8AC3E}">
        <p14:creationId xmlns:p14="http://schemas.microsoft.com/office/powerpoint/2010/main" val="37153669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100" b="0" i="0" u="none" strike="noStrike" cap="none" dirty="0">
                <a:solidFill>
                  <a:srgbClr val="000000"/>
                </a:solidFill>
                <a:latin typeface="Arial"/>
                <a:cs typeface="Arial"/>
                <a:sym typeface="Arial"/>
              </a:rPr>
              <a:t>But when we compare the differences in median household income across different age groups. This visualization is bad.</a:t>
            </a:r>
          </a:p>
          <a:p>
            <a:pPr marL="158750" indent="0">
              <a:buNone/>
            </a:pPr>
            <a:endParaRPr lang="en-US" sz="1100" b="0" i="0" u="none" strike="noStrike" cap="none" dirty="0">
              <a:solidFill>
                <a:srgbClr val="000000"/>
              </a:solidFill>
              <a:latin typeface="Arial"/>
              <a:cs typeface="Arial"/>
              <a:sym typeface="Arial"/>
            </a:endParaRPr>
          </a:p>
          <a:p>
            <a:pPr marL="158750" indent="0">
              <a:buNone/>
            </a:pPr>
            <a:r>
              <a:rPr lang="en-US" sz="1100" b="0" i="0" u="none" strike="noStrike" cap="none" dirty="0">
                <a:solidFill>
                  <a:srgbClr val="000000"/>
                </a:solidFill>
                <a:latin typeface="Arial"/>
                <a:cs typeface="Arial"/>
                <a:sym typeface="Arial"/>
              </a:rPr>
              <a:t>It is because the categories have an order.</a:t>
            </a:r>
          </a:p>
          <a:p>
            <a:pPr marL="158750" indent="0">
              <a:buNone/>
            </a:pPr>
            <a:endParaRPr lang="en-US" sz="1100" b="0" i="0" u="none" strike="noStrike" cap="none" dirty="0">
              <a:solidFill>
                <a:srgbClr val="000000"/>
              </a:solidFill>
              <a:latin typeface="Arial"/>
              <a:cs typeface="Arial"/>
              <a:sym typeface="Arial"/>
            </a:endParaRPr>
          </a:p>
          <a:p>
            <a:pPr marL="158750" indent="0">
              <a:buNone/>
            </a:pPr>
            <a:r>
              <a:rPr lang="en-US" sz="1100" b="0" i="0" u="none" strike="noStrike" cap="none" dirty="0">
                <a:solidFill>
                  <a:srgbClr val="000000"/>
                </a:solidFill>
                <a:latin typeface="Arial"/>
                <a:cs typeface="Arial"/>
                <a:sym typeface="Arial"/>
              </a:rPr>
              <a:t>Pay attention to the bar order. If the bars represent unordered categories, order them by ascending or descending data values.</a:t>
            </a:r>
            <a:endParaRPr lang="en-US" dirty="0"/>
          </a:p>
        </p:txBody>
      </p:sp>
    </p:spTree>
    <p:extLst>
      <p:ext uri="{BB962C8B-B14F-4D97-AF65-F5344CB8AC3E}">
        <p14:creationId xmlns:p14="http://schemas.microsoft.com/office/powerpoint/2010/main" val="2078749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Implementation of bar chart is very simple, but there is a lot of small aspects small taking up so much time when we tweak them.</a:t>
            </a:r>
          </a:p>
          <a:p>
            <a:pPr marL="158750" indent="0">
              <a:buNone/>
            </a:pPr>
            <a:r>
              <a:rPr lang="en-US" dirty="0"/>
              <a:t>Such as how can we:</a:t>
            </a:r>
          </a:p>
          <a:p>
            <a:pPr marL="158750" indent="0">
              <a:buNone/>
            </a:pPr>
            <a:r>
              <a:rPr lang="en-US" dirty="0"/>
              <a:t>rotate those ticklabels, </a:t>
            </a:r>
          </a:p>
          <a:p>
            <a:pPr marL="158750" indent="0">
              <a:buNone/>
            </a:pPr>
            <a:r>
              <a:rPr lang="en-US" dirty="0"/>
              <a:t>how can we place each bar</a:t>
            </a:r>
          </a:p>
          <a:p>
            <a:pPr marL="158750" indent="0">
              <a:buNone/>
            </a:pPr>
            <a:r>
              <a:rPr lang="en-US" dirty="0"/>
              <a:t>and any other aspects in the figure.</a:t>
            </a:r>
          </a:p>
          <a:p>
            <a:pPr marL="158750" indent="0">
              <a:buNone/>
            </a:pPr>
            <a:endParaRPr lang="en-US" dirty="0"/>
          </a:p>
          <a:p>
            <a:pPr marL="158750" indent="0">
              <a:buNone/>
            </a:pPr>
            <a:r>
              <a:rPr lang="en-US" dirty="0"/>
              <a:t>Matplotlib package is not of the  most popular packages used in scientific visualizations.</a:t>
            </a:r>
          </a:p>
          <a:p>
            <a:pPr marL="158750" indent="0">
              <a:buNone/>
            </a:pPr>
            <a:endParaRPr lang="en-US" dirty="0"/>
          </a:p>
          <a:p>
            <a:pPr marL="158750" indent="0">
              <a:buNone/>
            </a:pPr>
            <a:r>
              <a:rPr lang="en-US" dirty="0"/>
              <a:t>With this operation, we can manipulate every aspect in a figure.</a:t>
            </a:r>
          </a:p>
        </p:txBody>
      </p:sp>
    </p:spTree>
    <p:extLst>
      <p:ext uri="{BB962C8B-B14F-4D97-AF65-F5344CB8AC3E}">
        <p14:creationId xmlns:p14="http://schemas.microsoft.com/office/powerpoint/2010/main" val="1372012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24e70281c88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24e70281c88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Basically, the visualization types can be categorized into the following categories. We might not have time to implement all of these, but what we learn we provide a foundations for implementing others.</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err="1">
                <a:solidFill>
                  <a:srgbClr val="F8F8F2"/>
                </a:solidFill>
                <a:effectLst/>
                <a:latin typeface="Consolas" panose="020B0609020204030204" pitchFamily="49" charset="0"/>
              </a:rPr>
              <a:t>ax.xaxis.</a:t>
            </a:r>
            <a:r>
              <a:rPr lang="en-US" b="0" dirty="0" err="1">
                <a:solidFill>
                  <a:srgbClr val="A6E22E"/>
                </a:solidFill>
                <a:effectLst/>
                <a:latin typeface="Consolas" panose="020B0609020204030204" pitchFamily="49" charset="0"/>
              </a:rPr>
              <a:t>set_ticklabels</a:t>
            </a:r>
            <a:r>
              <a:rPr lang="en-US" b="0" dirty="0">
                <a:solidFill>
                  <a:srgbClr val="F8F8F2"/>
                </a:solidFill>
                <a:effectLst/>
                <a:latin typeface="Consolas" panose="020B0609020204030204" pitchFamily="49" charset="0"/>
              </a:rPr>
              <a:t>(</a:t>
            </a:r>
            <a:r>
              <a:rPr lang="en-US" b="0" dirty="0" err="1">
                <a:solidFill>
                  <a:srgbClr val="F8F8F2"/>
                </a:solidFill>
                <a:effectLst/>
                <a:latin typeface="Consolas" panose="020B0609020204030204" pitchFamily="49" charset="0"/>
              </a:rPr>
              <a:t>movies,</a:t>
            </a:r>
            <a:r>
              <a:rPr lang="en-US" b="0" i="1" dirty="0" err="1">
                <a:solidFill>
                  <a:srgbClr val="FD971F"/>
                </a:solidFill>
                <a:effectLst/>
                <a:latin typeface="Consolas" panose="020B0609020204030204" pitchFamily="49" charset="0"/>
              </a:rPr>
              <a:t>rotation</a:t>
            </a:r>
            <a:r>
              <a:rPr lang="en-US" b="0" dirty="0">
                <a:solidFill>
                  <a:srgbClr val="F92672"/>
                </a:solidFill>
                <a:effectLst/>
                <a:latin typeface="Consolas" panose="020B0609020204030204" pitchFamily="49" charset="0"/>
              </a:rPr>
              <a:t>=</a:t>
            </a:r>
            <a:r>
              <a:rPr lang="en-US" b="0" dirty="0">
                <a:solidFill>
                  <a:srgbClr val="AE81FF"/>
                </a:solidFill>
                <a:effectLst/>
                <a:latin typeface="Consolas" panose="020B0609020204030204" pitchFamily="49" charset="0"/>
              </a:rPr>
              <a:t>10</a:t>
            </a:r>
            <a:r>
              <a:rPr lang="en-US" b="0" dirty="0">
                <a:solidFill>
                  <a:srgbClr val="F8F8F2"/>
                </a:solidFill>
                <a:effectLst/>
                <a:latin typeface="Consolas" panose="020B0609020204030204" pitchFamily="49" charset="0"/>
              </a:rPr>
              <a:t>)</a:t>
            </a:r>
          </a:p>
          <a:p>
            <a:endParaRPr lang="en-US" dirty="0"/>
          </a:p>
        </p:txBody>
      </p:sp>
    </p:spTree>
    <p:extLst>
      <p:ext uri="{BB962C8B-B14F-4D97-AF65-F5344CB8AC3E}">
        <p14:creationId xmlns:p14="http://schemas.microsoft.com/office/powerpoint/2010/main" val="42637570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latin typeface="+mn-lt"/>
              </a:rPr>
              <a:t>Instead of visualizing amount of data from a single category. We can visualize and compare data from multiple categories at the same time.</a:t>
            </a:r>
          </a:p>
          <a:p>
            <a:pPr marL="158750" indent="0">
              <a:buNone/>
            </a:pPr>
            <a:endParaRPr lang="en-US" dirty="0">
              <a:latin typeface="+mn-lt"/>
            </a:endParaRPr>
          </a:p>
          <a:p>
            <a:pPr marL="158750" indent="0">
              <a:buNone/>
            </a:pPr>
            <a:r>
              <a:rPr lang="en-US" b="0" i="0" dirty="0">
                <a:solidFill>
                  <a:srgbClr val="333333"/>
                </a:solidFill>
                <a:effectLst/>
                <a:latin typeface="+mn-lt"/>
              </a:rPr>
              <a:t>In a grouped bar plot, we draw a group of bars at each position along the </a:t>
            </a:r>
            <a:r>
              <a:rPr lang="en-US" b="0" i="1" dirty="0">
                <a:solidFill>
                  <a:srgbClr val="333333"/>
                </a:solidFill>
                <a:effectLst/>
                <a:latin typeface="+mn-lt"/>
              </a:rPr>
              <a:t>x</a:t>
            </a:r>
            <a:r>
              <a:rPr lang="en-US" b="0" i="0" dirty="0">
                <a:solidFill>
                  <a:srgbClr val="333333"/>
                </a:solidFill>
                <a:effectLst/>
                <a:latin typeface="+mn-lt"/>
              </a:rPr>
              <a:t> axis, determined by one categorical variable, and then we draw bars within each group according to the other categorical variable.</a:t>
            </a:r>
          </a:p>
          <a:p>
            <a:pPr marL="158750" indent="0">
              <a:buNone/>
            </a:pPr>
            <a:r>
              <a:rPr lang="en-US" b="0" i="0" dirty="0">
                <a:solidFill>
                  <a:srgbClr val="333333"/>
                </a:solidFill>
                <a:effectLst/>
                <a:latin typeface="+mn-lt"/>
              </a:rPr>
              <a:t>So this figure is only appropriate if we are primarily interested in the differences in income levels among racial groups, separately for specific age groups. </a:t>
            </a:r>
          </a:p>
          <a:p>
            <a:pPr marL="158750" indent="0">
              <a:buNone/>
            </a:pPr>
            <a:r>
              <a:rPr lang="en-US" b="0" i="0" dirty="0">
                <a:solidFill>
                  <a:srgbClr val="333333"/>
                </a:solidFill>
                <a:effectLst/>
                <a:latin typeface="+mn-lt"/>
              </a:rPr>
              <a:t> If we care more about the overall pattern of income levels among racial groups, it may be preferable to show race along the </a:t>
            </a:r>
            <a:r>
              <a:rPr lang="en-US" b="0" i="1" dirty="0">
                <a:solidFill>
                  <a:srgbClr val="333333"/>
                </a:solidFill>
                <a:effectLst/>
                <a:latin typeface="+mn-lt"/>
              </a:rPr>
              <a:t>x</a:t>
            </a:r>
            <a:r>
              <a:rPr lang="en-US" b="0" i="0" dirty="0">
                <a:solidFill>
                  <a:srgbClr val="333333"/>
                </a:solidFill>
                <a:effectLst/>
                <a:latin typeface="+mn-lt"/>
              </a:rPr>
              <a:t> axis and show ages as distinct bars within each racial group</a:t>
            </a:r>
            <a:endParaRPr lang="en-US" dirty="0">
              <a:latin typeface="+mn-lt"/>
            </a:endParaRPr>
          </a:p>
        </p:txBody>
      </p:sp>
    </p:spTree>
    <p:extLst>
      <p:ext uri="{BB962C8B-B14F-4D97-AF65-F5344CB8AC3E}">
        <p14:creationId xmlns:p14="http://schemas.microsoft.com/office/powerpoint/2010/main" val="212167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latin typeface="+mn-lt"/>
              </a:rPr>
              <a:t>As we talked in our last class, it is better for bars to start at 0 so that the length of the bars are proportionately to the amount we show. But always beginning at 0, it is sometimes impractical. There are some other alternative approaches. </a:t>
            </a:r>
            <a:r>
              <a:rPr lang="en-US" b="0" i="0" dirty="0">
                <a:solidFill>
                  <a:srgbClr val="333333"/>
                </a:solidFill>
                <a:effectLst/>
                <a:latin typeface="+mn-lt"/>
              </a:rPr>
              <a:t>In this case, we can indicate amounts by placing dots at the appropriate locations along the </a:t>
            </a:r>
            <a:r>
              <a:rPr lang="en-US" b="0" i="1" dirty="0">
                <a:solidFill>
                  <a:srgbClr val="333333"/>
                </a:solidFill>
                <a:effectLst/>
                <a:latin typeface="+mn-lt"/>
              </a:rPr>
              <a:t>x</a:t>
            </a:r>
            <a:r>
              <a:rPr lang="en-US" b="0" i="0" dirty="0">
                <a:solidFill>
                  <a:srgbClr val="333333"/>
                </a:solidFill>
                <a:effectLst/>
                <a:latin typeface="+mn-lt"/>
              </a:rPr>
              <a:t> or </a:t>
            </a:r>
            <a:r>
              <a:rPr lang="en-US" b="0" i="1" dirty="0">
                <a:solidFill>
                  <a:srgbClr val="333333"/>
                </a:solidFill>
                <a:effectLst/>
                <a:latin typeface="+mn-lt"/>
              </a:rPr>
              <a:t>y</a:t>
            </a:r>
            <a:r>
              <a:rPr lang="en-US" b="0" i="0" dirty="0">
                <a:solidFill>
                  <a:srgbClr val="333333"/>
                </a:solidFill>
                <a:effectLst/>
                <a:latin typeface="+mn-lt"/>
              </a:rPr>
              <a:t> axis</a:t>
            </a:r>
            <a:endParaRPr lang="en-US" dirty="0">
              <a:latin typeface="+mn-lt"/>
            </a:endParaRPr>
          </a:p>
          <a:p>
            <a:pPr marL="158750" indent="0">
              <a:buNone/>
            </a:pPr>
            <a:endParaRPr lang="en-US" dirty="0">
              <a:latin typeface="+mn-lt"/>
            </a:endParaRPr>
          </a:p>
        </p:txBody>
      </p:sp>
    </p:spTree>
    <p:extLst>
      <p:ext uri="{BB962C8B-B14F-4D97-AF65-F5344CB8AC3E}">
        <p14:creationId xmlns:p14="http://schemas.microsoft.com/office/powerpoint/2010/main" val="3520133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b="0" i="0" dirty="0">
                <a:solidFill>
                  <a:srgbClr val="333333"/>
                </a:solidFill>
                <a:effectLst/>
                <a:latin typeface="+mn-lt"/>
              </a:rPr>
              <a:t>As an alternative to mapping data values onto positions via bars or dots, we can map data values onto colors.</a:t>
            </a:r>
          </a:p>
          <a:p>
            <a:pPr marL="158750" indent="0">
              <a:buNone/>
            </a:pPr>
            <a:r>
              <a:rPr lang="en-US" b="0" i="0" dirty="0">
                <a:solidFill>
                  <a:srgbClr val="333333"/>
                </a:solidFill>
                <a:effectLst/>
                <a:latin typeface="+mn-lt"/>
              </a:rPr>
              <a:t>While this visualization makes it harder to determine the exact data values shown (e.g., what’s the exact percentage of internet users in the United States in 2015?), it does an excellent job of highlighting broader trends. We can see clearly in which countries internet use began early and which it did not, and we can also see clearly which countries have high internet penetration in the final year covered by the dataset (2016</a:t>
            </a:r>
            <a:endParaRPr lang="en-US" dirty="0">
              <a:latin typeface="+mn-lt"/>
            </a:endParaRPr>
          </a:p>
        </p:txBody>
      </p:sp>
    </p:spTree>
    <p:extLst>
      <p:ext uri="{BB962C8B-B14F-4D97-AF65-F5344CB8AC3E}">
        <p14:creationId xmlns:p14="http://schemas.microsoft.com/office/powerpoint/2010/main" val="3332372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4e70281c88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4e70281c88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333333"/>
                </a:solidFill>
                <a:highlight>
                  <a:srgbClr val="FFFFFF"/>
                </a:highlight>
              </a:rPr>
              <a:t>The most common approach to visualizing amounts (i.e., numerical values shown for some set of categories) is using bars, either vertically or horizontally arranged (Chapter </a:t>
            </a:r>
            <a:r>
              <a:rPr lang="en" sz="1200" dirty="0">
                <a:solidFill>
                  <a:srgbClr val="4183C4"/>
                </a:solidFill>
                <a:highlight>
                  <a:srgbClr val="FFFFFF"/>
                </a:highlight>
                <a:uFill>
                  <a:noFill/>
                </a:uFill>
                <a:hlinkClick r:id="rId3">
                  <a:extLst>
                    <a:ext uri="{A12FA001-AC4F-418D-AE19-62706E023703}">
                      <ahyp:hlinkClr xmlns:ahyp="http://schemas.microsoft.com/office/drawing/2018/hyperlinkcolor" val="tx"/>
                    </a:ext>
                  </a:extLst>
                </a:hlinkClick>
              </a:rPr>
              <a:t>6</a:t>
            </a:r>
            <a:r>
              <a:rPr lang="en" sz="1200" dirty="0">
                <a:solidFill>
                  <a:srgbClr val="333333"/>
                </a:solidFill>
                <a:highlight>
                  <a:srgbClr val="FFFFFF"/>
                </a:highlight>
              </a:rPr>
              <a:t>). However, instead of using bars, we can also place dots at the location where the corresponding bar would end (Chapter </a:t>
            </a:r>
            <a:r>
              <a:rPr lang="en" sz="1200" dirty="0">
                <a:solidFill>
                  <a:srgbClr val="4183C4"/>
                </a:solidFill>
                <a:highlight>
                  <a:srgbClr val="FFFFFF"/>
                </a:highlight>
                <a:uFill>
                  <a:noFill/>
                </a:uFill>
                <a:hlinkClick r:id="rId3">
                  <a:extLst>
                    <a:ext uri="{A12FA001-AC4F-418D-AE19-62706E023703}">
                      <ahyp:hlinkClr xmlns:ahyp="http://schemas.microsoft.com/office/drawing/2018/hyperlinkcolor" val="tx"/>
                    </a:ext>
                  </a:extLst>
                </a:hlinkClick>
              </a:rPr>
              <a:t>6</a:t>
            </a:r>
            <a:r>
              <a:rPr lang="en" sz="1200" dirty="0">
                <a:solidFill>
                  <a:srgbClr val="333333"/>
                </a:solidFill>
                <a:highlight>
                  <a:srgbClr val="FFFFFF"/>
                </a:highlight>
              </a:rPr>
              <a:t>).</a:t>
            </a:r>
            <a:endParaRPr sz="1200" dirty="0">
              <a:solidFill>
                <a:srgbClr val="333333"/>
              </a:solidFill>
              <a:highlight>
                <a:srgbClr val="FFFFFF"/>
              </a:highlight>
            </a:endParaRPr>
          </a:p>
          <a:p>
            <a:pPr marL="0" lvl="0" indent="0" algn="l" rtl="0">
              <a:spcBef>
                <a:spcPts val="0"/>
              </a:spcBef>
              <a:spcAft>
                <a:spcPts val="0"/>
              </a:spcAft>
              <a:buNone/>
            </a:pPr>
            <a:endParaRPr sz="1200" dirty="0">
              <a:solidFill>
                <a:srgbClr val="333333"/>
              </a:solidFill>
              <a:highlight>
                <a:srgbClr val="FFFFFF"/>
              </a:highlight>
            </a:endParaRPr>
          </a:p>
          <a:p>
            <a:pPr marL="0" lvl="0" indent="0" algn="l" rtl="0">
              <a:spcBef>
                <a:spcPts val="0"/>
              </a:spcBef>
              <a:spcAft>
                <a:spcPts val="0"/>
              </a:spcAft>
              <a:buNone/>
            </a:pPr>
            <a:r>
              <a:rPr lang="en" sz="1200" dirty="0">
                <a:solidFill>
                  <a:srgbClr val="333333"/>
                </a:solidFill>
                <a:highlight>
                  <a:srgbClr val="FFFFFF"/>
                </a:highlight>
              </a:rPr>
              <a:t>If there are two or more sets of categories for which we want to show amounts, we can group or stack the bars (Chapter </a:t>
            </a:r>
            <a:r>
              <a:rPr lang="en" sz="1200" dirty="0">
                <a:solidFill>
                  <a:srgbClr val="4183C4"/>
                </a:solidFill>
                <a:highlight>
                  <a:srgbClr val="FFFFFF"/>
                </a:highlight>
                <a:uFill>
                  <a:noFill/>
                </a:uFill>
                <a:hlinkClick r:id="rId3">
                  <a:extLst>
                    <a:ext uri="{A12FA001-AC4F-418D-AE19-62706E023703}">
                      <ahyp:hlinkClr xmlns:ahyp="http://schemas.microsoft.com/office/drawing/2018/hyperlinkcolor" val="tx"/>
                    </a:ext>
                  </a:extLst>
                </a:hlinkClick>
              </a:rPr>
              <a:t>6</a:t>
            </a:r>
            <a:r>
              <a:rPr lang="en" sz="1200" dirty="0">
                <a:solidFill>
                  <a:srgbClr val="333333"/>
                </a:solidFill>
                <a:highlight>
                  <a:srgbClr val="FFFFFF"/>
                </a:highlight>
              </a:rPr>
              <a:t>). We can also map the categories onto the </a:t>
            </a:r>
            <a:r>
              <a:rPr lang="en" sz="1200" i="1" dirty="0">
                <a:solidFill>
                  <a:srgbClr val="333333"/>
                </a:solidFill>
                <a:highlight>
                  <a:srgbClr val="FFFFFF"/>
                </a:highlight>
              </a:rPr>
              <a:t>x</a:t>
            </a:r>
            <a:r>
              <a:rPr lang="en" sz="1200" dirty="0">
                <a:solidFill>
                  <a:srgbClr val="333333"/>
                </a:solidFill>
                <a:highlight>
                  <a:srgbClr val="FFFFFF"/>
                </a:highlight>
              </a:rPr>
              <a:t> and </a:t>
            </a:r>
            <a:r>
              <a:rPr lang="en" sz="1200" i="1" dirty="0">
                <a:solidFill>
                  <a:srgbClr val="333333"/>
                </a:solidFill>
                <a:highlight>
                  <a:srgbClr val="FFFFFF"/>
                </a:highlight>
              </a:rPr>
              <a:t>y</a:t>
            </a:r>
            <a:r>
              <a:rPr lang="en" sz="1200" dirty="0">
                <a:solidFill>
                  <a:srgbClr val="333333"/>
                </a:solidFill>
                <a:highlight>
                  <a:srgbClr val="FFFFFF"/>
                </a:highlight>
              </a:rPr>
              <a:t> axis and show amounts by color, via a heatmap (Chapter </a:t>
            </a:r>
            <a:r>
              <a:rPr lang="en" sz="1200" dirty="0">
                <a:solidFill>
                  <a:srgbClr val="4183C4"/>
                </a:solidFill>
                <a:highlight>
                  <a:srgbClr val="FFFFFF"/>
                </a:highlight>
                <a:uFill>
                  <a:noFill/>
                </a:uFill>
                <a:hlinkClick r:id="rId3">
                  <a:extLst>
                    <a:ext uri="{A12FA001-AC4F-418D-AE19-62706E023703}">
                      <ahyp:hlinkClr xmlns:ahyp="http://schemas.microsoft.com/office/drawing/2018/hyperlinkcolor" val="tx"/>
                    </a:ext>
                  </a:extLst>
                </a:hlinkClick>
              </a:rPr>
              <a:t>6</a:t>
            </a:r>
            <a:r>
              <a:rPr lang="en" sz="1200" dirty="0">
                <a:solidFill>
                  <a:srgbClr val="333333"/>
                </a:solidFill>
                <a:highlight>
                  <a:srgbClr val="FFFFFF"/>
                </a:highlight>
              </a:rPr>
              <a:t>).</a:t>
            </a:r>
            <a:endParaRPr sz="1200" dirty="0">
              <a:solidFill>
                <a:srgbClr val="333333"/>
              </a:solidFill>
              <a:highlight>
                <a:srgbClr val="FFFFFF"/>
              </a:highlight>
            </a:endParaRPr>
          </a:p>
          <a:p>
            <a:pPr marL="0" lvl="0" indent="0" algn="l" rtl="0">
              <a:spcBef>
                <a:spcPts val="0"/>
              </a:spcBef>
              <a:spcAft>
                <a:spcPts val="0"/>
              </a:spcAft>
              <a:buNone/>
            </a:pPr>
            <a:endParaRPr sz="1200" dirty="0">
              <a:solidFill>
                <a:srgbClr val="333333"/>
              </a:solidFill>
              <a:highlight>
                <a:srgbClr val="FFFFFF"/>
              </a:highlight>
            </a:endParaRPr>
          </a:p>
          <a:p>
            <a:pPr marL="0" lvl="0" indent="0" algn="l" rtl="0">
              <a:spcBef>
                <a:spcPts val="0"/>
              </a:spcBef>
              <a:spcAft>
                <a:spcPts val="0"/>
              </a:spcAft>
              <a:buNone/>
            </a:pPr>
            <a:endParaRPr sz="1200" dirty="0">
              <a:solidFill>
                <a:srgbClr val="333333"/>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24e70281c88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24e70281c88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 are two categories of distributions.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226bd386d6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226bd386d6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333333"/>
                </a:solidFill>
                <a:highlight>
                  <a:srgbClr val="FFFFFF"/>
                </a:highlight>
              </a:rPr>
              <a:t>Boxplots, violins, strip charts, and sina plots are useful when we want to visualize many distributions at once and/or if we are primarily interested in overall shifts among the distributions </a:t>
            </a:r>
            <a:endParaRPr sz="1200" dirty="0">
              <a:solidFill>
                <a:srgbClr val="333333"/>
              </a:solidFill>
              <a:highlight>
                <a:srgbClr val="FFFFFF"/>
              </a:highlight>
            </a:endParaRPr>
          </a:p>
          <a:p>
            <a:pPr marL="0" lvl="0" indent="0" algn="l" rtl="0">
              <a:spcBef>
                <a:spcPts val="0"/>
              </a:spcBef>
              <a:spcAft>
                <a:spcPts val="0"/>
              </a:spcAft>
              <a:buNone/>
            </a:pPr>
            <a:r>
              <a:rPr lang="en" sz="1200" dirty="0">
                <a:solidFill>
                  <a:srgbClr val="333333"/>
                </a:solidFill>
                <a:highlight>
                  <a:srgbClr val="FFFFFF"/>
                </a:highlight>
              </a:rPr>
              <a:t>Stacked histograms and overlapping densities allow a more in-depth comparison of a smaller number of distributions, though stacked histograms can be difficult to interpret and are best avoided</a:t>
            </a:r>
            <a:endParaRPr sz="1200" dirty="0">
              <a:solidFill>
                <a:srgbClr val="333333"/>
              </a:solidFill>
              <a:highlight>
                <a:srgbClr val="FFFFFF"/>
              </a:highlight>
            </a:endParaRPr>
          </a:p>
          <a:p>
            <a:pPr marL="0" lvl="0" indent="0" algn="l" rtl="0">
              <a:spcBef>
                <a:spcPts val="0"/>
              </a:spcBef>
              <a:spcAft>
                <a:spcPts val="0"/>
              </a:spcAft>
              <a:buNone/>
            </a:pPr>
            <a:r>
              <a:rPr lang="en" sz="1200" dirty="0">
                <a:solidFill>
                  <a:srgbClr val="333333"/>
                </a:solidFill>
                <a:highlight>
                  <a:srgbClr val="FFFFFF"/>
                </a:highlight>
              </a:rPr>
              <a:t>Ridgeline plots can be a useful alternative to violin plots and are often useful when visualizing very large numbers of distributions or changes in distributions over time</a:t>
            </a:r>
            <a:endParaRPr sz="1200" dirty="0">
              <a:solidFill>
                <a:srgbClr val="333333"/>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26bd386d6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26bd386d6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Proportions can be visualized as pie charts, side-by-side bars, or stacked bars.</a:t>
            </a:r>
          </a:p>
          <a:p>
            <a:pPr marL="0" lvl="0" indent="0" algn="l" rtl="0">
              <a:spcBef>
                <a:spcPts val="0"/>
              </a:spcBef>
              <a:spcAft>
                <a:spcPts val="0"/>
              </a:spcAft>
              <a:buNone/>
            </a:pPr>
            <a:r>
              <a:rPr lang="en-US" dirty="0">
                <a:latin typeface="+mn-lt"/>
              </a:rPr>
              <a:t>Pie charts emphasize that the individual parts add up to a whole and highlight simple fractions.</a:t>
            </a:r>
          </a:p>
          <a:p>
            <a:pPr marL="0" lvl="0" indent="0" algn="l" rtl="0">
              <a:spcBef>
                <a:spcPts val="0"/>
              </a:spcBef>
              <a:spcAft>
                <a:spcPts val="0"/>
              </a:spcAft>
              <a:buNone/>
            </a:pPr>
            <a:r>
              <a:rPr lang="en-US" dirty="0">
                <a:latin typeface="+mn-lt"/>
              </a:rPr>
              <a:t>However, the individual pieces are more easily to be compared by bar charts.</a:t>
            </a:r>
          </a:p>
          <a:p>
            <a:pPr marL="0" lvl="0" indent="0" algn="l" rtl="0">
              <a:spcBef>
                <a:spcPts val="0"/>
              </a:spcBef>
              <a:spcAft>
                <a:spcPts val="0"/>
              </a:spcAft>
              <a:buNone/>
            </a:pPr>
            <a:r>
              <a:rPr lang="en-US" dirty="0">
                <a:latin typeface="+mn-lt"/>
              </a:rPr>
              <a:t>Stacked bars are awkward for a single set of proportions but can be useful for comparing multiple sets of proportions.</a:t>
            </a:r>
          </a:p>
          <a:p>
            <a:pPr marL="0" lvl="0" indent="0" algn="l" rtl="0">
              <a:spcBef>
                <a:spcPts val="0"/>
              </a:spcBef>
              <a:spcAft>
                <a:spcPts val="0"/>
              </a:spcAft>
              <a:buNone/>
            </a:pPr>
            <a:endParaRPr lang="en-US" dirty="0">
              <a:latin typeface="+mn-lt"/>
            </a:endParaRPr>
          </a:p>
          <a:p>
            <a:pPr marL="0" lvl="0" indent="0" algn="l" rtl="0">
              <a:spcBef>
                <a:spcPts val="0"/>
              </a:spcBef>
              <a:spcAft>
                <a:spcPts val="0"/>
              </a:spcAft>
              <a:buNone/>
            </a:pPr>
            <a:r>
              <a:rPr lang="en-US" b="0" i="0" dirty="0">
                <a:solidFill>
                  <a:srgbClr val="333333"/>
                </a:solidFill>
                <a:effectLst/>
                <a:latin typeface="+mn-lt"/>
              </a:rPr>
              <a:t>When visualizing multiple changes in proportions across conditions, pie charts tend to be space-inefficient and often obscure relationships. </a:t>
            </a:r>
          </a:p>
          <a:p>
            <a:pPr marL="0" lvl="0" indent="0" algn="l" rtl="0">
              <a:spcBef>
                <a:spcPts val="0"/>
              </a:spcBef>
              <a:spcAft>
                <a:spcPts val="0"/>
              </a:spcAft>
              <a:buNone/>
            </a:pPr>
            <a:r>
              <a:rPr lang="en-US" b="0" i="0" dirty="0">
                <a:solidFill>
                  <a:srgbClr val="333333"/>
                </a:solidFill>
                <a:effectLst/>
                <a:latin typeface="+mn-lt"/>
              </a:rPr>
              <a:t>Grouped bars work well as long as the number of conditions compared is moderate, and stacked bars can work for large numbers of conditions. </a:t>
            </a:r>
          </a:p>
          <a:p>
            <a:pPr marL="0" lvl="0" indent="0" algn="l" rtl="0">
              <a:spcBef>
                <a:spcPts val="0"/>
              </a:spcBef>
              <a:spcAft>
                <a:spcPts val="0"/>
              </a:spcAft>
              <a:buNone/>
            </a:pPr>
            <a:r>
              <a:rPr lang="en-US" b="0" i="0" dirty="0">
                <a:solidFill>
                  <a:srgbClr val="333333"/>
                </a:solidFill>
                <a:effectLst/>
                <a:latin typeface="+mn-lt"/>
              </a:rPr>
              <a:t>Stacked densities are appropriate when the proportions change along a continuous variable.</a:t>
            </a:r>
            <a:endParaRPr dirty="0">
              <a:latin typeface="+mn-l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226bd386d6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226bd386d6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333333"/>
                </a:solidFill>
                <a:effectLst/>
                <a:latin typeface="+mn-lt"/>
              </a:rPr>
              <a:t>When proportions are specified according to multiple grouping variables, then mosaic plots, </a:t>
            </a:r>
            <a:r>
              <a:rPr lang="en-US" b="0" i="0" dirty="0" err="1">
                <a:solidFill>
                  <a:srgbClr val="333333"/>
                </a:solidFill>
                <a:effectLst/>
                <a:latin typeface="+mn-lt"/>
              </a:rPr>
              <a:t>treemaps</a:t>
            </a:r>
            <a:r>
              <a:rPr lang="en-US" b="0" i="0" dirty="0">
                <a:solidFill>
                  <a:srgbClr val="333333"/>
                </a:solidFill>
                <a:effectLst/>
                <a:latin typeface="+mn-lt"/>
              </a:rPr>
              <a:t>, or parallel sets are useful visualization approaches</a:t>
            </a:r>
            <a:endParaRPr dirty="0">
              <a:latin typeface="+mn-l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26bd386d6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26bd386d6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333333"/>
                </a:solidFill>
                <a:highlight>
                  <a:srgbClr val="FFFFFF"/>
                </a:highlight>
                <a:latin typeface="+mn-lt"/>
              </a:rPr>
              <a:t>Scatterplots represent the visualization when we want to show one quantitative variable relative to another. </a:t>
            </a:r>
          </a:p>
          <a:p>
            <a:pPr marL="0" lvl="0" indent="0" algn="l" rtl="0">
              <a:spcBef>
                <a:spcPts val="0"/>
              </a:spcBef>
              <a:spcAft>
                <a:spcPts val="0"/>
              </a:spcAft>
              <a:buNone/>
            </a:pPr>
            <a:r>
              <a:rPr lang="en" sz="1200" dirty="0">
                <a:solidFill>
                  <a:srgbClr val="333333"/>
                </a:solidFill>
                <a:highlight>
                  <a:srgbClr val="FFFFFF"/>
                </a:highlight>
                <a:latin typeface="+mn-lt"/>
              </a:rPr>
              <a:t>If we have three quantitative variables, we can map one onto the dot size, creating a variant of the scatterplot called bubble chart. </a:t>
            </a:r>
          </a:p>
          <a:p>
            <a:pPr marL="0" lvl="0" indent="0" algn="l" rtl="0">
              <a:spcBef>
                <a:spcPts val="0"/>
              </a:spcBef>
              <a:spcAft>
                <a:spcPts val="0"/>
              </a:spcAft>
              <a:buNone/>
            </a:pPr>
            <a:r>
              <a:rPr lang="en" sz="1200" dirty="0">
                <a:solidFill>
                  <a:srgbClr val="333333"/>
                </a:solidFill>
                <a:highlight>
                  <a:srgbClr val="FFFFFF"/>
                </a:highlight>
                <a:latin typeface="+mn-lt"/>
              </a:rPr>
              <a:t>For paired data, where the variables along the </a:t>
            </a:r>
            <a:r>
              <a:rPr lang="en" sz="1200" i="1" dirty="0">
                <a:solidFill>
                  <a:srgbClr val="333333"/>
                </a:solidFill>
                <a:highlight>
                  <a:srgbClr val="FFFFFF"/>
                </a:highlight>
                <a:latin typeface="+mn-lt"/>
              </a:rPr>
              <a:t>x</a:t>
            </a:r>
            <a:r>
              <a:rPr lang="en" sz="1200" dirty="0">
                <a:solidFill>
                  <a:srgbClr val="333333"/>
                </a:solidFill>
                <a:highlight>
                  <a:srgbClr val="FFFFFF"/>
                </a:highlight>
                <a:latin typeface="+mn-lt"/>
              </a:rPr>
              <a:t> and the </a:t>
            </a:r>
            <a:r>
              <a:rPr lang="en" sz="1200" i="1" dirty="0">
                <a:solidFill>
                  <a:srgbClr val="333333"/>
                </a:solidFill>
                <a:highlight>
                  <a:srgbClr val="FFFFFF"/>
                </a:highlight>
                <a:latin typeface="+mn-lt"/>
              </a:rPr>
              <a:t>y</a:t>
            </a:r>
            <a:r>
              <a:rPr lang="en" sz="1200" dirty="0">
                <a:solidFill>
                  <a:srgbClr val="333333"/>
                </a:solidFill>
                <a:highlight>
                  <a:srgbClr val="FFFFFF"/>
                </a:highlight>
                <a:latin typeface="+mn-lt"/>
              </a:rPr>
              <a:t> axes are measured in the same units, it is generally helpful to add a line indicating </a:t>
            </a:r>
            <a:r>
              <a:rPr lang="en" sz="1200" i="1" dirty="0">
                <a:solidFill>
                  <a:srgbClr val="333333"/>
                </a:solidFill>
                <a:highlight>
                  <a:srgbClr val="FFFFFF"/>
                </a:highlight>
                <a:latin typeface="+mn-lt"/>
              </a:rPr>
              <a:t>x</a:t>
            </a:r>
            <a:r>
              <a:rPr lang="en" sz="1200" dirty="0">
                <a:solidFill>
                  <a:srgbClr val="333333"/>
                </a:solidFill>
                <a:highlight>
                  <a:srgbClr val="FFFFFF"/>
                </a:highlight>
                <a:latin typeface="+mn-lt"/>
              </a:rPr>
              <a:t> = </a:t>
            </a:r>
            <a:r>
              <a:rPr lang="en" sz="1200" i="1" dirty="0">
                <a:solidFill>
                  <a:srgbClr val="333333"/>
                </a:solidFill>
                <a:highlight>
                  <a:srgbClr val="FFFFFF"/>
                </a:highlight>
                <a:latin typeface="+mn-lt"/>
              </a:rPr>
              <a:t>y</a:t>
            </a:r>
            <a:r>
              <a:rPr lang="en" sz="1200" dirty="0">
                <a:solidFill>
                  <a:srgbClr val="333333"/>
                </a:solidFill>
                <a:highlight>
                  <a:srgbClr val="FFFFFF"/>
                </a:highlight>
                <a:latin typeface="+mn-lt"/>
              </a:rPr>
              <a:t>. </a:t>
            </a:r>
          </a:p>
          <a:p>
            <a:pPr marL="0" lvl="0" indent="0" algn="l" rtl="0">
              <a:spcBef>
                <a:spcPts val="0"/>
              </a:spcBef>
              <a:spcAft>
                <a:spcPts val="0"/>
              </a:spcAft>
              <a:buNone/>
            </a:pPr>
            <a:r>
              <a:rPr lang="en" sz="1200" dirty="0">
                <a:solidFill>
                  <a:srgbClr val="333333"/>
                </a:solidFill>
                <a:highlight>
                  <a:srgbClr val="FFFFFF"/>
                </a:highlight>
                <a:latin typeface="+mn-lt"/>
              </a:rPr>
              <a:t>Paired data can also be shown as a slope graph of paired points connected by straight lines.</a:t>
            </a:r>
            <a:endParaRPr dirty="0">
              <a:latin typeface="+mn-l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226bd386d68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226bd386d68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333333"/>
                </a:solidFill>
                <a:highlight>
                  <a:srgbClr val="FFFFFF"/>
                </a:highlight>
              </a:rPr>
              <a:t>For large numbers of points, regular scatterplots can become uninformative due to overplotting. In this case, contour lines, 2D bins, or hex bins may provide an alternative. </a:t>
            </a:r>
          </a:p>
          <a:p>
            <a:pPr marL="0" lvl="0" indent="0" algn="l" rtl="0">
              <a:spcBef>
                <a:spcPts val="0"/>
              </a:spcBef>
              <a:spcAft>
                <a:spcPts val="0"/>
              </a:spcAft>
              <a:buNone/>
            </a:pPr>
            <a:endParaRPr lang="en" sz="1200" dirty="0">
              <a:solidFill>
                <a:srgbClr val="333333"/>
              </a:solidFill>
              <a:highlight>
                <a:srgbClr val="FFFFFF"/>
              </a:highlight>
            </a:endParaRPr>
          </a:p>
          <a:p>
            <a:pPr marL="0" lvl="0" indent="0" algn="l" rtl="0">
              <a:spcBef>
                <a:spcPts val="0"/>
              </a:spcBef>
              <a:spcAft>
                <a:spcPts val="0"/>
              </a:spcAft>
              <a:buNone/>
            </a:pPr>
            <a:r>
              <a:rPr lang="en" sz="1200" dirty="0">
                <a:solidFill>
                  <a:srgbClr val="333333"/>
                </a:solidFill>
                <a:highlight>
                  <a:srgbClr val="FFFFFF"/>
                </a:highlight>
              </a:rPr>
              <a:t>When we want to visualize more than two quantities, on the other hand, we may choose to plot correlation coefficients in the form of a correlogram instead of the underlying raw data</a:t>
            </a:r>
            <a:endParaRPr sz="1200" dirty="0">
              <a:solidFill>
                <a:srgbClr val="333333"/>
              </a:solidFill>
              <a:highlight>
                <a:srgbClr val="FFFFFF"/>
              </a:highlight>
            </a:endParaRPr>
          </a:p>
          <a:p>
            <a:pPr marL="0" lvl="0" indent="0" algn="l" rtl="0">
              <a:spcBef>
                <a:spcPts val="0"/>
              </a:spcBef>
              <a:spcAft>
                <a:spcPts val="0"/>
              </a:spcAft>
              <a:buNone/>
            </a:pPr>
            <a:endParaRPr sz="1200" dirty="0">
              <a:solidFill>
                <a:srgbClr val="333333"/>
              </a:solidFill>
              <a:highlight>
                <a:srgbClr val="FFFFFF"/>
              </a:highlight>
            </a:endParaRPr>
          </a:p>
          <a:p>
            <a:pPr marL="0" lvl="0" indent="0" algn="l" rtl="0">
              <a:spcBef>
                <a:spcPts val="0"/>
              </a:spcBef>
              <a:spcAft>
                <a:spcPts val="0"/>
              </a:spcAft>
              <a:buNone/>
            </a:pPr>
            <a:r>
              <a:rPr lang="en" sz="1200" dirty="0">
                <a:solidFill>
                  <a:srgbClr val="333333"/>
                </a:solidFill>
                <a:highlight>
                  <a:srgbClr val="FFFFFF"/>
                </a:highlight>
              </a:rPr>
              <a:t>When the </a:t>
            </a:r>
            <a:r>
              <a:rPr lang="en" sz="1200" i="1" dirty="0">
                <a:solidFill>
                  <a:srgbClr val="333333"/>
                </a:solidFill>
                <a:highlight>
                  <a:srgbClr val="FFFFFF"/>
                </a:highlight>
              </a:rPr>
              <a:t>x</a:t>
            </a:r>
            <a:r>
              <a:rPr lang="en" sz="1200" dirty="0">
                <a:solidFill>
                  <a:srgbClr val="333333"/>
                </a:solidFill>
                <a:highlight>
                  <a:srgbClr val="FFFFFF"/>
                </a:highlight>
              </a:rPr>
              <a:t> axis represents time or a strictly increasing quantity such as a treatment dose, we commonly draw line graphs (Chapter </a:t>
            </a:r>
            <a:r>
              <a:rPr lang="en" sz="1200" dirty="0">
                <a:solidFill>
                  <a:srgbClr val="4183C4"/>
                </a:solidFill>
                <a:highlight>
                  <a:srgbClr val="FFFFFF"/>
                </a:highlight>
                <a:uFill>
                  <a:noFill/>
                </a:uFill>
                <a:hlinkClick r:id="rId3">
                  <a:extLst>
                    <a:ext uri="{A12FA001-AC4F-418D-AE19-62706E023703}">
                      <ahyp:hlinkClr xmlns:ahyp="http://schemas.microsoft.com/office/drawing/2018/hyperlinkcolor" val="tx"/>
                    </a:ext>
                  </a:extLst>
                </a:hlinkClick>
              </a:rPr>
              <a:t>13</a:t>
            </a:r>
            <a:r>
              <a:rPr lang="en" sz="1200" dirty="0">
                <a:solidFill>
                  <a:srgbClr val="333333"/>
                </a:solidFill>
                <a:highlight>
                  <a:srgbClr val="FFFFFF"/>
                </a:highlight>
              </a:rPr>
              <a:t>). If we have a temporal sequence of two response variables, we can draw a connected scatterplot where we first plot the two response variables in a scatterplot and then connect dots corresponding to adjacent time points (Chapter </a:t>
            </a:r>
            <a:r>
              <a:rPr lang="en" sz="1200" dirty="0">
                <a:solidFill>
                  <a:srgbClr val="4183C4"/>
                </a:solidFill>
                <a:highlight>
                  <a:srgbClr val="FFFFFF"/>
                </a:highlight>
                <a:uFill>
                  <a:noFill/>
                </a:uFill>
                <a:hlinkClick r:id="rId4">
                  <a:extLst>
                    <a:ext uri="{A12FA001-AC4F-418D-AE19-62706E023703}">
                      <ahyp:hlinkClr xmlns:ahyp="http://schemas.microsoft.com/office/drawing/2018/hyperlinkcolor" val="tx"/>
                    </a:ext>
                  </a:extLst>
                </a:hlinkClick>
              </a:rPr>
              <a:t>13.3</a:t>
            </a:r>
            <a:r>
              <a:rPr lang="en" sz="1200" dirty="0">
                <a:solidFill>
                  <a:srgbClr val="333333"/>
                </a:solidFill>
                <a:highlight>
                  <a:srgbClr val="FFFFFF"/>
                </a:highlight>
              </a:rPr>
              <a:t>). We can use smooth lines to represent trends in a larger dataset (Chapter </a:t>
            </a:r>
            <a:r>
              <a:rPr lang="en" sz="1200" dirty="0">
                <a:solidFill>
                  <a:srgbClr val="4183C4"/>
                </a:solidFill>
                <a:highlight>
                  <a:srgbClr val="FFFFFF"/>
                </a:highlight>
                <a:uFill>
                  <a:noFill/>
                </a:uFill>
                <a:hlinkClick r:id="rId5">
                  <a:extLst>
                    <a:ext uri="{A12FA001-AC4F-418D-AE19-62706E023703}">
                      <ahyp:hlinkClr xmlns:ahyp="http://schemas.microsoft.com/office/drawing/2018/hyperlinkcolor" val="tx"/>
                    </a:ext>
                  </a:extLst>
                </a:hlinkClick>
              </a:rPr>
              <a:t>14</a:t>
            </a:r>
            <a:r>
              <a:rPr lang="en" sz="1200" dirty="0">
                <a:solidFill>
                  <a:srgbClr val="333333"/>
                </a:solidFill>
                <a:highlight>
                  <a:srgbClr val="FFFFFF"/>
                </a:highlight>
              </a:rPr>
              <a:t>).</a:t>
            </a:r>
            <a:endParaRPr sz="1200" dirty="0">
              <a:solidFill>
                <a:srgbClr val="333333"/>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1172795" y="1391723"/>
            <a:ext cx="6904405"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Implementing</a:t>
            </a:r>
            <a:r>
              <a:rPr lang="en-US" altLang="zh-CN" dirty="0"/>
              <a:t> </a:t>
            </a:r>
            <a:r>
              <a:rPr lang="en" dirty="0"/>
              <a:t>Data Visualizations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54"/>
          <p:cNvSpPr txBox="1">
            <a:spLocks noGrp="1"/>
          </p:cNvSpPr>
          <p:nvPr>
            <p:ph type="title"/>
          </p:nvPr>
        </p:nvSpPr>
        <p:spPr>
          <a:xfrm>
            <a:off x="769510" y="417936"/>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3800"/>
              </a:spcBef>
              <a:spcAft>
                <a:spcPts val="0"/>
              </a:spcAft>
              <a:buNone/>
            </a:pPr>
            <a:r>
              <a:rPr lang="en" sz="3000" dirty="0">
                <a:solidFill>
                  <a:srgbClr val="333333"/>
                </a:solidFill>
                <a:highlight>
                  <a:srgbClr val="FFFFFF"/>
                </a:highlight>
                <a:latin typeface="Arial"/>
                <a:ea typeface="Arial"/>
                <a:cs typeface="Arial"/>
                <a:sym typeface="Arial"/>
              </a:rPr>
              <a:t> </a:t>
            </a:r>
            <a:endParaRPr sz="3000" dirty="0">
              <a:solidFill>
                <a:srgbClr val="333333"/>
              </a:solidFill>
              <a:highlight>
                <a:srgbClr val="FFFFFF"/>
              </a:highlight>
              <a:latin typeface="Arial"/>
              <a:ea typeface="Arial"/>
              <a:cs typeface="Arial"/>
              <a:sym typeface="Arial"/>
            </a:endParaRPr>
          </a:p>
          <a:p>
            <a:pPr marL="0" lvl="0" indent="0" algn="l" rtl="0">
              <a:spcBef>
                <a:spcPts val="2600"/>
              </a:spcBef>
              <a:spcAft>
                <a:spcPts val="0"/>
              </a:spcAft>
              <a:buNone/>
            </a:pPr>
            <a:endParaRPr dirty="0"/>
          </a:p>
        </p:txBody>
      </p:sp>
      <p:pic>
        <p:nvPicPr>
          <p:cNvPr id="470" name="Google Shape;470;p54"/>
          <p:cNvPicPr preferRelativeResize="0"/>
          <p:nvPr/>
        </p:nvPicPr>
        <p:blipFill>
          <a:blip r:embed="rId3">
            <a:alphaModFix/>
          </a:blip>
          <a:stretch>
            <a:fillRect/>
          </a:stretch>
        </p:blipFill>
        <p:spPr>
          <a:xfrm>
            <a:off x="846425" y="1518900"/>
            <a:ext cx="6448425" cy="1533525"/>
          </a:xfrm>
          <a:prstGeom prst="rect">
            <a:avLst/>
          </a:prstGeom>
          <a:noFill/>
          <a:ln>
            <a:noFill/>
          </a:ln>
        </p:spPr>
      </p:pic>
      <p:sp>
        <p:nvSpPr>
          <p:cNvPr id="471" name="Google Shape;471;p54"/>
          <p:cNvSpPr txBox="1"/>
          <p:nvPr/>
        </p:nvSpPr>
        <p:spPr>
          <a:xfrm>
            <a:off x="909975" y="3161675"/>
            <a:ext cx="13494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mn-lt"/>
                <a:ea typeface="Lato"/>
                <a:cs typeface="Lato"/>
                <a:sym typeface="Lato"/>
              </a:rPr>
              <a:t>Relationships between two variables</a:t>
            </a:r>
            <a:endParaRPr dirty="0">
              <a:latin typeface="+mn-lt"/>
              <a:ea typeface="Lato"/>
              <a:cs typeface="Lato"/>
              <a:sym typeface="Lato"/>
            </a:endParaRPr>
          </a:p>
        </p:txBody>
      </p:sp>
      <p:sp>
        <p:nvSpPr>
          <p:cNvPr id="472" name="Google Shape;472;p54"/>
          <p:cNvSpPr txBox="1"/>
          <p:nvPr/>
        </p:nvSpPr>
        <p:spPr>
          <a:xfrm>
            <a:off x="2566075" y="3161675"/>
            <a:ext cx="13494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mn-lt"/>
                <a:ea typeface="Lato"/>
                <a:cs typeface="Lato"/>
                <a:sym typeface="Lato"/>
              </a:rPr>
              <a:t>Mapping one variable into size with three variables</a:t>
            </a:r>
            <a:endParaRPr dirty="0">
              <a:latin typeface="+mn-lt"/>
              <a:ea typeface="Lato"/>
              <a:cs typeface="Lato"/>
              <a:sym typeface="Lato"/>
            </a:endParaRPr>
          </a:p>
        </p:txBody>
      </p:sp>
      <p:sp>
        <p:nvSpPr>
          <p:cNvPr id="473" name="Google Shape;473;p54"/>
          <p:cNvSpPr txBox="1"/>
          <p:nvPr/>
        </p:nvSpPr>
        <p:spPr>
          <a:xfrm>
            <a:off x="4252125" y="3183900"/>
            <a:ext cx="13494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mn-lt"/>
                <a:ea typeface="Lato"/>
                <a:cs typeface="Lato"/>
                <a:sym typeface="Lato"/>
              </a:rPr>
              <a:t>X, y variables are measured with the same units</a:t>
            </a:r>
            <a:endParaRPr dirty="0">
              <a:latin typeface="+mn-lt"/>
              <a:ea typeface="Lato"/>
              <a:cs typeface="Lato"/>
              <a:sym typeface="Lato"/>
            </a:endParaRPr>
          </a:p>
        </p:txBody>
      </p:sp>
      <p:sp>
        <p:nvSpPr>
          <p:cNvPr id="474" name="Google Shape;474;p54"/>
          <p:cNvSpPr txBox="1"/>
          <p:nvPr/>
        </p:nvSpPr>
        <p:spPr>
          <a:xfrm>
            <a:off x="5861975" y="3161675"/>
            <a:ext cx="13494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mn-lt"/>
                <a:ea typeface="Lato"/>
                <a:cs typeface="Lato"/>
                <a:sym typeface="Lato"/>
              </a:rPr>
              <a:t>X, y variables connected by straight lines</a:t>
            </a:r>
            <a:endParaRPr dirty="0">
              <a:latin typeface="+mn-lt"/>
              <a:ea typeface="Lato"/>
              <a:cs typeface="Lato"/>
              <a:sym typeface="Lato"/>
            </a:endParaRPr>
          </a:p>
        </p:txBody>
      </p:sp>
      <p:sp>
        <p:nvSpPr>
          <p:cNvPr id="2" name="Google Shape;462;p53">
            <a:extLst>
              <a:ext uri="{FF2B5EF4-FFF2-40B4-BE49-F238E27FC236}">
                <a16:creationId xmlns:a16="http://schemas.microsoft.com/office/drawing/2014/main" id="{AE6FCAEF-E318-CA3E-85B2-11D1EC7DD64C}"/>
              </a:ext>
            </a:extLst>
          </p:cNvPr>
          <p:cNvSpPr txBox="1">
            <a:spLocks/>
          </p:cNvSpPr>
          <p:nvPr/>
        </p:nvSpPr>
        <p:spPr>
          <a:xfrm>
            <a:off x="808718" y="652396"/>
            <a:ext cx="7688700" cy="535200"/>
          </a:xfrm>
          <a:prstGeom prst="rect">
            <a:avLst/>
          </a:prstGeom>
          <a:noFill/>
          <a:ln>
            <a:noFill/>
          </a:ln>
        </p:spPr>
        <p:txBody>
          <a:bodyPr spcFirstLastPara="1" wrap="square" lIns="91425" tIns="91425" rIns="91425" bIns="91425" anchor="t" anchorCtr="0">
            <a:normAutofit fontScale="90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 sz="2800" i="1" dirty="0">
                <a:solidFill>
                  <a:srgbClr val="333333"/>
                </a:solidFill>
                <a:highlight>
                  <a:srgbClr val="FFFFFF"/>
                </a:highlight>
                <a:latin typeface="Arial"/>
                <a:ea typeface="Arial"/>
                <a:cs typeface="Arial"/>
                <a:sym typeface="Arial"/>
              </a:rPr>
              <a:t>X</a:t>
            </a:r>
            <a:r>
              <a:rPr lang="en" sz="2800" dirty="0">
                <a:solidFill>
                  <a:srgbClr val="333333"/>
                </a:solidFill>
                <a:highlight>
                  <a:srgbClr val="FFFFFF"/>
                </a:highlight>
                <a:latin typeface="Arial"/>
                <a:ea typeface="Arial"/>
                <a:cs typeface="Arial"/>
                <a:sym typeface="Arial"/>
              </a:rPr>
              <a:t>–</a:t>
            </a:r>
            <a:r>
              <a:rPr lang="en" sz="2800" i="1" dirty="0">
                <a:solidFill>
                  <a:srgbClr val="333333"/>
                </a:solidFill>
                <a:highlight>
                  <a:srgbClr val="FFFFFF"/>
                </a:highlight>
                <a:latin typeface="Arial"/>
                <a:ea typeface="Arial"/>
                <a:cs typeface="Arial"/>
                <a:sym typeface="Arial"/>
              </a:rPr>
              <a:t>y</a:t>
            </a:r>
            <a:r>
              <a:rPr lang="en" sz="2800" dirty="0">
                <a:solidFill>
                  <a:srgbClr val="333333"/>
                </a:solidFill>
                <a:highlight>
                  <a:srgbClr val="FFFFFF"/>
                </a:highlight>
                <a:latin typeface="Arial"/>
                <a:ea typeface="Arial"/>
                <a:cs typeface="Arial"/>
                <a:sym typeface="Arial"/>
              </a:rPr>
              <a:t> relationships</a:t>
            </a:r>
            <a:endParaRPr lang="en-US" dirty="0">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pic>
        <p:nvPicPr>
          <p:cNvPr id="480" name="Google Shape;480;p55"/>
          <p:cNvPicPr preferRelativeResize="0"/>
          <p:nvPr/>
        </p:nvPicPr>
        <p:blipFill>
          <a:blip r:embed="rId3">
            <a:alphaModFix/>
          </a:blip>
          <a:stretch>
            <a:fillRect/>
          </a:stretch>
        </p:blipFill>
        <p:spPr>
          <a:xfrm>
            <a:off x="843600" y="1492900"/>
            <a:ext cx="6419850" cy="1571625"/>
          </a:xfrm>
          <a:prstGeom prst="rect">
            <a:avLst/>
          </a:prstGeom>
          <a:noFill/>
          <a:ln>
            <a:noFill/>
          </a:ln>
        </p:spPr>
      </p:pic>
      <p:pic>
        <p:nvPicPr>
          <p:cNvPr id="481" name="Google Shape;481;p55"/>
          <p:cNvPicPr preferRelativeResize="0"/>
          <p:nvPr/>
        </p:nvPicPr>
        <p:blipFill>
          <a:blip r:embed="rId4">
            <a:alphaModFix/>
          </a:blip>
          <a:stretch>
            <a:fillRect/>
          </a:stretch>
        </p:blipFill>
        <p:spPr>
          <a:xfrm>
            <a:off x="843600" y="3270900"/>
            <a:ext cx="4800600" cy="1514475"/>
          </a:xfrm>
          <a:prstGeom prst="rect">
            <a:avLst/>
          </a:prstGeom>
          <a:noFill/>
          <a:ln>
            <a:noFill/>
          </a:ln>
        </p:spPr>
      </p:pic>
      <p:sp>
        <p:nvSpPr>
          <p:cNvPr id="4" name="Google Shape;462;p53">
            <a:extLst>
              <a:ext uri="{FF2B5EF4-FFF2-40B4-BE49-F238E27FC236}">
                <a16:creationId xmlns:a16="http://schemas.microsoft.com/office/drawing/2014/main" id="{20CEA9C6-E925-F346-F976-B5BF2732B0BD}"/>
              </a:ext>
            </a:extLst>
          </p:cNvPr>
          <p:cNvSpPr txBox="1">
            <a:spLocks/>
          </p:cNvSpPr>
          <p:nvPr/>
        </p:nvSpPr>
        <p:spPr>
          <a:xfrm>
            <a:off x="808718" y="652396"/>
            <a:ext cx="7688700" cy="535200"/>
          </a:xfrm>
          <a:prstGeom prst="rect">
            <a:avLst/>
          </a:prstGeom>
          <a:noFill/>
          <a:ln>
            <a:noFill/>
          </a:ln>
        </p:spPr>
        <p:txBody>
          <a:bodyPr spcFirstLastPara="1" wrap="square" lIns="91425" tIns="91425" rIns="91425" bIns="91425" anchor="t" anchorCtr="0">
            <a:normAutofit fontScale="90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 sz="2800" i="1" dirty="0">
                <a:solidFill>
                  <a:srgbClr val="333333"/>
                </a:solidFill>
                <a:highlight>
                  <a:srgbClr val="FFFFFF"/>
                </a:highlight>
                <a:latin typeface="Arial"/>
                <a:ea typeface="Arial"/>
                <a:cs typeface="Arial"/>
                <a:sym typeface="Arial"/>
              </a:rPr>
              <a:t>X</a:t>
            </a:r>
            <a:r>
              <a:rPr lang="en" sz="2800" dirty="0">
                <a:solidFill>
                  <a:srgbClr val="333333"/>
                </a:solidFill>
                <a:highlight>
                  <a:srgbClr val="FFFFFF"/>
                </a:highlight>
                <a:latin typeface="Arial"/>
                <a:ea typeface="Arial"/>
                <a:cs typeface="Arial"/>
                <a:sym typeface="Arial"/>
              </a:rPr>
              <a:t>–</a:t>
            </a:r>
            <a:r>
              <a:rPr lang="en" sz="2800" i="1" dirty="0">
                <a:solidFill>
                  <a:srgbClr val="333333"/>
                </a:solidFill>
                <a:highlight>
                  <a:srgbClr val="FFFFFF"/>
                </a:highlight>
                <a:latin typeface="Arial"/>
                <a:ea typeface="Arial"/>
                <a:cs typeface="Arial"/>
                <a:sym typeface="Arial"/>
              </a:rPr>
              <a:t>y</a:t>
            </a:r>
            <a:r>
              <a:rPr lang="en" sz="2800" dirty="0">
                <a:solidFill>
                  <a:srgbClr val="333333"/>
                </a:solidFill>
                <a:highlight>
                  <a:srgbClr val="FFFFFF"/>
                </a:highlight>
                <a:latin typeface="Arial"/>
                <a:ea typeface="Arial"/>
                <a:cs typeface="Arial"/>
                <a:sym typeface="Arial"/>
              </a:rPr>
              <a:t> relationships</a:t>
            </a:r>
            <a:endParaRPr lang="en-US" dirty="0">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pic>
        <p:nvPicPr>
          <p:cNvPr id="487" name="Google Shape;487;p56"/>
          <p:cNvPicPr preferRelativeResize="0"/>
          <p:nvPr/>
        </p:nvPicPr>
        <p:blipFill>
          <a:blip r:embed="rId3">
            <a:alphaModFix/>
          </a:blip>
          <a:stretch>
            <a:fillRect/>
          </a:stretch>
        </p:blipFill>
        <p:spPr>
          <a:xfrm>
            <a:off x="1124050" y="1943075"/>
            <a:ext cx="6419850" cy="1552575"/>
          </a:xfrm>
          <a:prstGeom prst="rect">
            <a:avLst/>
          </a:prstGeom>
          <a:noFill/>
          <a:ln>
            <a:noFill/>
          </a:ln>
        </p:spPr>
      </p:pic>
      <p:sp>
        <p:nvSpPr>
          <p:cNvPr id="4" name="Google Shape;462;p53">
            <a:extLst>
              <a:ext uri="{FF2B5EF4-FFF2-40B4-BE49-F238E27FC236}">
                <a16:creationId xmlns:a16="http://schemas.microsoft.com/office/drawing/2014/main" id="{9241EB3D-BEDF-5B9F-0AAC-A7DAEAC34A96}"/>
              </a:ext>
            </a:extLst>
          </p:cNvPr>
          <p:cNvSpPr txBox="1">
            <a:spLocks/>
          </p:cNvSpPr>
          <p:nvPr/>
        </p:nvSpPr>
        <p:spPr>
          <a:xfrm>
            <a:off x="808718" y="652396"/>
            <a:ext cx="7688700" cy="535200"/>
          </a:xfrm>
          <a:prstGeom prst="rect">
            <a:avLst/>
          </a:prstGeom>
          <a:noFill/>
          <a:ln>
            <a:noFill/>
          </a:ln>
        </p:spPr>
        <p:txBody>
          <a:bodyPr spcFirstLastPara="1" wrap="square" lIns="91425" tIns="91425" rIns="91425" bIns="91425" anchor="t" anchorCtr="0">
            <a:normAutofit fontScale="90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 sz="2800" dirty="0">
                <a:solidFill>
                  <a:srgbClr val="333333"/>
                </a:solidFill>
                <a:highlight>
                  <a:srgbClr val="FFFFFF"/>
                </a:highlight>
                <a:latin typeface="Arial"/>
                <a:ea typeface="Arial"/>
                <a:cs typeface="Arial"/>
                <a:sym typeface="Arial"/>
              </a:rPr>
              <a:t>Geospatial data</a:t>
            </a:r>
            <a:endParaRPr lang="en-US" dirty="0">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pic>
        <p:nvPicPr>
          <p:cNvPr id="493" name="Google Shape;493;p57"/>
          <p:cNvPicPr preferRelativeResize="0"/>
          <p:nvPr/>
        </p:nvPicPr>
        <p:blipFill>
          <a:blip r:embed="rId3">
            <a:alphaModFix/>
          </a:blip>
          <a:stretch>
            <a:fillRect/>
          </a:stretch>
        </p:blipFill>
        <p:spPr>
          <a:xfrm>
            <a:off x="1266600" y="1596050"/>
            <a:ext cx="6486525" cy="1600200"/>
          </a:xfrm>
          <a:prstGeom prst="rect">
            <a:avLst/>
          </a:prstGeom>
          <a:noFill/>
          <a:ln>
            <a:noFill/>
          </a:ln>
        </p:spPr>
      </p:pic>
      <p:sp>
        <p:nvSpPr>
          <p:cNvPr id="494" name="Google Shape;494;p57"/>
          <p:cNvSpPr txBox="1"/>
          <p:nvPr/>
        </p:nvSpPr>
        <p:spPr>
          <a:xfrm>
            <a:off x="608400" y="3315900"/>
            <a:ext cx="79272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Lato"/>
              <a:buChar char="●"/>
            </a:pPr>
            <a:r>
              <a:rPr lang="en" dirty="0">
                <a:latin typeface="+mn-lt"/>
                <a:ea typeface="Lato"/>
                <a:cs typeface="Lato"/>
                <a:sym typeface="Lato"/>
              </a:rPr>
              <a:t>Error bars are graphical representations of variability of data and used on graphs to indicate the error or uncertainty in a reported measurement.</a:t>
            </a:r>
            <a:endParaRPr dirty="0">
              <a:latin typeface="+mn-lt"/>
              <a:ea typeface="Lato"/>
              <a:cs typeface="Lato"/>
              <a:sym typeface="Lato"/>
            </a:endParaRPr>
          </a:p>
          <a:p>
            <a:pPr marL="457200" lvl="0" indent="-317500" algn="l" rtl="0">
              <a:spcBef>
                <a:spcPts val="0"/>
              </a:spcBef>
              <a:spcAft>
                <a:spcPts val="0"/>
              </a:spcAft>
              <a:buSzPts val="1400"/>
              <a:buFont typeface="Lato"/>
              <a:buChar char="●"/>
            </a:pPr>
            <a:r>
              <a:rPr lang="en" dirty="0">
                <a:latin typeface="+mn-lt"/>
                <a:ea typeface="Lato"/>
                <a:cs typeface="Lato"/>
                <a:sym typeface="Lato"/>
              </a:rPr>
              <a:t>Error bars often represent one standard deviation of uncertainty, one standard error, or a particular confidence interval.</a:t>
            </a:r>
            <a:endParaRPr dirty="0">
              <a:latin typeface="+mn-lt"/>
              <a:ea typeface="Lato"/>
              <a:cs typeface="Lato"/>
              <a:sym typeface="Lato"/>
            </a:endParaRPr>
          </a:p>
          <a:p>
            <a:pPr marL="457200" lvl="0" indent="-317500" algn="l" rtl="0">
              <a:spcBef>
                <a:spcPts val="0"/>
              </a:spcBef>
              <a:spcAft>
                <a:spcPts val="0"/>
              </a:spcAft>
              <a:buSzPts val="1400"/>
              <a:buFont typeface="Lato"/>
              <a:buChar char="●"/>
            </a:pPr>
            <a:r>
              <a:rPr lang="en" dirty="0">
                <a:latin typeface="+mn-lt"/>
                <a:ea typeface="Lato"/>
                <a:cs typeface="Lato"/>
                <a:sym typeface="Lato"/>
              </a:rPr>
              <a:t>A short Error Bar shows that values are concentrated, a long Error Bar would indicate that the values are more spread out and less reliable</a:t>
            </a:r>
            <a:endParaRPr dirty="0">
              <a:latin typeface="+mn-lt"/>
              <a:ea typeface="Lato"/>
              <a:cs typeface="Lato"/>
              <a:sym typeface="Lato"/>
            </a:endParaRPr>
          </a:p>
        </p:txBody>
      </p:sp>
      <p:sp>
        <p:nvSpPr>
          <p:cNvPr id="2" name="Google Shape;462;p53">
            <a:extLst>
              <a:ext uri="{FF2B5EF4-FFF2-40B4-BE49-F238E27FC236}">
                <a16:creationId xmlns:a16="http://schemas.microsoft.com/office/drawing/2014/main" id="{46B6A1C4-5DCF-D924-7CAB-3596201D1845}"/>
              </a:ext>
            </a:extLst>
          </p:cNvPr>
          <p:cNvSpPr txBox="1">
            <a:spLocks/>
          </p:cNvSpPr>
          <p:nvPr/>
        </p:nvSpPr>
        <p:spPr>
          <a:xfrm>
            <a:off x="808718" y="652396"/>
            <a:ext cx="7688700" cy="535200"/>
          </a:xfrm>
          <a:prstGeom prst="rect">
            <a:avLst/>
          </a:prstGeom>
          <a:noFill/>
          <a:ln>
            <a:noFill/>
          </a:ln>
        </p:spPr>
        <p:txBody>
          <a:bodyPr spcFirstLastPara="1" wrap="square" lIns="91425" tIns="91425" rIns="91425" bIns="91425" anchor="t" anchorCtr="0">
            <a:normAutofit fontScale="90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 sz="2800" dirty="0">
                <a:solidFill>
                  <a:srgbClr val="333333"/>
                </a:solidFill>
                <a:highlight>
                  <a:srgbClr val="FFFFFF"/>
                </a:highlight>
                <a:latin typeface="Arial"/>
                <a:ea typeface="Arial"/>
                <a:cs typeface="Arial"/>
                <a:sym typeface="Arial"/>
              </a:rPr>
              <a:t>Uncertainty</a:t>
            </a:r>
            <a:endParaRPr lang="en-US" dirty="0">
              <a:latin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pic>
        <p:nvPicPr>
          <p:cNvPr id="500" name="Google Shape;500;p58"/>
          <p:cNvPicPr preferRelativeResize="0"/>
          <p:nvPr/>
        </p:nvPicPr>
        <p:blipFill>
          <a:blip r:embed="rId3">
            <a:alphaModFix/>
          </a:blip>
          <a:stretch>
            <a:fillRect/>
          </a:stretch>
        </p:blipFill>
        <p:spPr>
          <a:xfrm>
            <a:off x="869550" y="1403250"/>
            <a:ext cx="6429375" cy="1581150"/>
          </a:xfrm>
          <a:prstGeom prst="rect">
            <a:avLst/>
          </a:prstGeom>
          <a:noFill/>
          <a:ln>
            <a:noFill/>
          </a:ln>
        </p:spPr>
      </p:pic>
      <p:pic>
        <p:nvPicPr>
          <p:cNvPr id="501" name="Google Shape;501;p58"/>
          <p:cNvPicPr preferRelativeResize="0"/>
          <p:nvPr/>
        </p:nvPicPr>
        <p:blipFill>
          <a:blip r:embed="rId4">
            <a:alphaModFix/>
          </a:blip>
          <a:stretch>
            <a:fillRect/>
          </a:stretch>
        </p:blipFill>
        <p:spPr>
          <a:xfrm>
            <a:off x="869550" y="3152225"/>
            <a:ext cx="4819650" cy="1600200"/>
          </a:xfrm>
          <a:prstGeom prst="rect">
            <a:avLst/>
          </a:prstGeom>
          <a:noFill/>
          <a:ln>
            <a:noFill/>
          </a:ln>
        </p:spPr>
      </p:pic>
      <p:sp>
        <p:nvSpPr>
          <p:cNvPr id="4" name="Google Shape;462;p53">
            <a:extLst>
              <a:ext uri="{FF2B5EF4-FFF2-40B4-BE49-F238E27FC236}">
                <a16:creationId xmlns:a16="http://schemas.microsoft.com/office/drawing/2014/main" id="{CEF9C113-0F09-7A0F-6582-DB73C7B1CB0B}"/>
              </a:ext>
            </a:extLst>
          </p:cNvPr>
          <p:cNvSpPr txBox="1">
            <a:spLocks/>
          </p:cNvSpPr>
          <p:nvPr/>
        </p:nvSpPr>
        <p:spPr>
          <a:xfrm>
            <a:off x="808718" y="652396"/>
            <a:ext cx="7688700" cy="535200"/>
          </a:xfrm>
          <a:prstGeom prst="rect">
            <a:avLst/>
          </a:prstGeom>
          <a:noFill/>
          <a:ln>
            <a:noFill/>
          </a:ln>
        </p:spPr>
        <p:txBody>
          <a:bodyPr spcFirstLastPara="1" wrap="square" lIns="91425" tIns="91425" rIns="91425" bIns="91425" anchor="t" anchorCtr="0">
            <a:normAutofit fontScale="90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 sz="2800" dirty="0">
                <a:solidFill>
                  <a:srgbClr val="333333"/>
                </a:solidFill>
                <a:highlight>
                  <a:srgbClr val="FFFFFF"/>
                </a:highlight>
                <a:latin typeface="Arial"/>
                <a:ea typeface="Arial"/>
                <a:cs typeface="Arial"/>
                <a:sym typeface="Arial"/>
              </a:rPr>
              <a:t>Uncertainty</a:t>
            </a:r>
            <a:endParaRPr lang="en-US" dirty="0">
              <a:latin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59"/>
          <p:cNvSpPr txBox="1">
            <a:spLocks noGrp="1"/>
          </p:cNvSpPr>
          <p:nvPr>
            <p:ph type="title"/>
          </p:nvPr>
        </p:nvSpPr>
        <p:spPr>
          <a:xfrm>
            <a:off x="783450" y="257175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latin typeface="+mn-lt"/>
              </a:rPr>
              <a:t>Visualization Packages</a:t>
            </a:r>
            <a:endParaRPr sz="2800" dirty="0">
              <a:latin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pic>
        <p:nvPicPr>
          <p:cNvPr id="512" name="Google Shape;512;p60"/>
          <p:cNvPicPr preferRelativeResize="0"/>
          <p:nvPr/>
        </p:nvPicPr>
        <p:blipFill>
          <a:blip r:embed="rId3">
            <a:alphaModFix/>
          </a:blip>
          <a:stretch>
            <a:fillRect/>
          </a:stretch>
        </p:blipFill>
        <p:spPr>
          <a:xfrm>
            <a:off x="123054" y="1264496"/>
            <a:ext cx="4448946" cy="3711224"/>
          </a:xfrm>
          <a:prstGeom prst="rect">
            <a:avLst/>
          </a:prstGeom>
          <a:noFill/>
          <a:ln>
            <a:noFill/>
          </a:ln>
        </p:spPr>
      </p:pic>
      <p:pic>
        <p:nvPicPr>
          <p:cNvPr id="513" name="Google Shape;513;p60"/>
          <p:cNvPicPr preferRelativeResize="0"/>
          <p:nvPr/>
        </p:nvPicPr>
        <p:blipFill>
          <a:blip r:embed="rId4">
            <a:alphaModFix/>
          </a:blip>
          <a:stretch>
            <a:fillRect/>
          </a:stretch>
        </p:blipFill>
        <p:spPr>
          <a:xfrm>
            <a:off x="4677285" y="1264496"/>
            <a:ext cx="4237854" cy="2259615"/>
          </a:xfrm>
          <a:prstGeom prst="rect">
            <a:avLst/>
          </a:prstGeom>
          <a:noFill/>
          <a:ln>
            <a:noFill/>
          </a:ln>
        </p:spPr>
      </p:pic>
      <p:sp>
        <p:nvSpPr>
          <p:cNvPr id="2" name="Google Shape;462;p53">
            <a:extLst>
              <a:ext uri="{FF2B5EF4-FFF2-40B4-BE49-F238E27FC236}">
                <a16:creationId xmlns:a16="http://schemas.microsoft.com/office/drawing/2014/main" id="{C3765EE4-154F-9B96-5291-165E5C62AB3A}"/>
              </a:ext>
            </a:extLst>
          </p:cNvPr>
          <p:cNvSpPr txBox="1">
            <a:spLocks/>
          </p:cNvSpPr>
          <p:nvPr/>
        </p:nvSpPr>
        <p:spPr>
          <a:xfrm>
            <a:off x="808718" y="652396"/>
            <a:ext cx="7688700" cy="5352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dirty="0">
                <a:latin typeface="+mn-lt"/>
              </a:rPr>
              <a:t>M</a:t>
            </a:r>
            <a:r>
              <a:rPr lang="en-US" altLang="zh-CN" dirty="0">
                <a:latin typeface="+mn-lt"/>
              </a:rPr>
              <a:t>atplotlib VS Seaborn</a:t>
            </a:r>
            <a:endParaRPr lang="en-US" dirty="0">
              <a:latin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7650" y="5937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Visualizing Amounts</a:t>
            </a:r>
            <a:endParaRPr dirty="0"/>
          </a:p>
        </p:txBody>
      </p:sp>
      <p:sp>
        <p:nvSpPr>
          <p:cNvPr id="2" name="TextBox 1">
            <a:extLst>
              <a:ext uri="{FF2B5EF4-FFF2-40B4-BE49-F238E27FC236}">
                <a16:creationId xmlns:a16="http://schemas.microsoft.com/office/drawing/2014/main" id="{7F913B55-688D-38B2-E613-EB722FD0A946}"/>
              </a:ext>
            </a:extLst>
          </p:cNvPr>
          <p:cNvSpPr txBox="1"/>
          <p:nvPr/>
        </p:nvSpPr>
        <p:spPr>
          <a:xfrm>
            <a:off x="869430" y="1945513"/>
            <a:ext cx="7030386" cy="1477328"/>
          </a:xfrm>
          <a:prstGeom prst="rect">
            <a:avLst/>
          </a:prstGeom>
          <a:noFill/>
        </p:spPr>
        <p:txBody>
          <a:bodyPr wrap="square" rtlCol="0">
            <a:spAutoFit/>
          </a:bodyPr>
          <a:lstStyle/>
          <a:p>
            <a:r>
              <a:rPr lang="en-US" sz="1800" dirty="0"/>
              <a:t>In many scenarios, we are interested in the magnitude of some set of numbers. These scenarios always include qualitative categories and associated quantitative values for each category. The visualization strategies include </a:t>
            </a:r>
            <a:r>
              <a:rPr lang="en-US" sz="1800" b="1" dirty="0"/>
              <a:t>Simple</a:t>
            </a:r>
            <a:r>
              <a:rPr lang="en-US" sz="1800" dirty="0"/>
              <a:t> </a:t>
            </a:r>
            <a:r>
              <a:rPr lang="en-US" sz="1800" b="1" dirty="0"/>
              <a:t>bar chart</a:t>
            </a:r>
            <a:r>
              <a:rPr lang="en-US" sz="1800" dirty="0"/>
              <a:t>, </a:t>
            </a:r>
            <a:r>
              <a:rPr lang="en-US" sz="1800" b="1" dirty="0"/>
              <a:t>grouped</a:t>
            </a:r>
            <a:r>
              <a:rPr lang="en-US" sz="1800" dirty="0"/>
              <a:t> </a:t>
            </a:r>
            <a:r>
              <a:rPr lang="en-US" sz="1800" b="1" dirty="0"/>
              <a:t>bar</a:t>
            </a:r>
            <a:r>
              <a:rPr lang="en-US" sz="1800" dirty="0"/>
              <a:t> </a:t>
            </a:r>
            <a:r>
              <a:rPr lang="en-US" sz="1800" b="1" dirty="0"/>
              <a:t>chart</a:t>
            </a:r>
            <a:r>
              <a:rPr lang="en-US" sz="1800" dirty="0"/>
              <a:t>, </a:t>
            </a:r>
            <a:r>
              <a:rPr lang="en-US" sz="1800" b="1" dirty="0"/>
              <a:t>stacked bar chart</a:t>
            </a:r>
            <a:r>
              <a:rPr lang="en-US" sz="1800" dirty="0"/>
              <a:t>, </a:t>
            </a:r>
            <a:r>
              <a:rPr lang="en-US" sz="1800" b="1" dirty="0"/>
              <a:t>dot plot </a:t>
            </a:r>
            <a:r>
              <a:rPr lang="en-US" sz="1800" dirty="0"/>
              <a:t>and </a:t>
            </a:r>
            <a:r>
              <a:rPr lang="en-US" sz="1800" b="1" dirty="0"/>
              <a:t>heatmap</a:t>
            </a:r>
            <a:r>
              <a:rPr lang="en-US" sz="1800"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2" name="Google Shape;92;p14">
            <a:extLst>
              <a:ext uri="{FF2B5EF4-FFF2-40B4-BE49-F238E27FC236}">
                <a16:creationId xmlns:a16="http://schemas.microsoft.com/office/drawing/2014/main" id="{19EEF605-EC79-645E-1B87-27034FB82FCD}"/>
              </a:ext>
            </a:extLst>
          </p:cNvPr>
          <p:cNvSpPr txBox="1">
            <a:spLocks/>
          </p:cNvSpPr>
          <p:nvPr/>
        </p:nvSpPr>
        <p:spPr>
          <a:xfrm>
            <a:off x="727650" y="593700"/>
            <a:ext cx="7688700" cy="5352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dirty="0"/>
              <a:t>Simple Bar plots</a:t>
            </a:r>
          </a:p>
        </p:txBody>
      </p:sp>
      <p:pic>
        <p:nvPicPr>
          <p:cNvPr id="4" name="Picture 3">
            <a:extLst>
              <a:ext uri="{FF2B5EF4-FFF2-40B4-BE49-F238E27FC236}">
                <a16:creationId xmlns:a16="http://schemas.microsoft.com/office/drawing/2014/main" id="{CA31B84B-848F-42BD-C763-1CA25F2D7B08}"/>
              </a:ext>
            </a:extLst>
          </p:cNvPr>
          <p:cNvPicPr>
            <a:picLocks noChangeAspect="1"/>
          </p:cNvPicPr>
          <p:nvPr/>
        </p:nvPicPr>
        <p:blipFill>
          <a:blip r:embed="rId3"/>
          <a:stretch>
            <a:fillRect/>
          </a:stretch>
        </p:blipFill>
        <p:spPr>
          <a:xfrm>
            <a:off x="939809" y="1285916"/>
            <a:ext cx="5904476" cy="1390765"/>
          </a:xfrm>
          <a:prstGeom prst="rect">
            <a:avLst/>
          </a:prstGeom>
        </p:spPr>
      </p:pic>
      <p:sp>
        <p:nvSpPr>
          <p:cNvPr id="6" name="TextBox 5">
            <a:extLst>
              <a:ext uri="{FF2B5EF4-FFF2-40B4-BE49-F238E27FC236}">
                <a16:creationId xmlns:a16="http://schemas.microsoft.com/office/drawing/2014/main" id="{FF5F2203-8FCE-FCC6-F859-FEA693DE47F0}"/>
              </a:ext>
            </a:extLst>
          </p:cNvPr>
          <p:cNvSpPr txBox="1"/>
          <p:nvPr/>
        </p:nvSpPr>
        <p:spPr>
          <a:xfrm>
            <a:off x="939809" y="2676681"/>
            <a:ext cx="5598826" cy="307777"/>
          </a:xfrm>
          <a:prstGeom prst="rect">
            <a:avLst/>
          </a:prstGeom>
          <a:noFill/>
        </p:spPr>
        <p:txBody>
          <a:bodyPr wrap="square">
            <a:spAutoFit/>
          </a:bodyPr>
          <a:lstStyle/>
          <a:p>
            <a:r>
              <a:rPr lang="en-US" dirty="0"/>
              <a:t> Highest grossing movies for the weekend of December 22-24, 2017.</a:t>
            </a:r>
          </a:p>
        </p:txBody>
      </p:sp>
      <p:pic>
        <p:nvPicPr>
          <p:cNvPr id="8" name="Picture 7">
            <a:extLst>
              <a:ext uri="{FF2B5EF4-FFF2-40B4-BE49-F238E27FC236}">
                <a16:creationId xmlns:a16="http://schemas.microsoft.com/office/drawing/2014/main" id="{88A75EF1-46F7-3100-6F8E-74891FA077BF}"/>
              </a:ext>
            </a:extLst>
          </p:cNvPr>
          <p:cNvPicPr>
            <a:picLocks noChangeAspect="1"/>
          </p:cNvPicPr>
          <p:nvPr/>
        </p:nvPicPr>
        <p:blipFill>
          <a:blip r:embed="rId4"/>
          <a:stretch>
            <a:fillRect/>
          </a:stretch>
        </p:blipFill>
        <p:spPr>
          <a:xfrm>
            <a:off x="3739222" y="3037580"/>
            <a:ext cx="3347603" cy="1632512"/>
          </a:xfrm>
          <a:prstGeom prst="rect">
            <a:avLst/>
          </a:prstGeom>
        </p:spPr>
      </p:pic>
      <p:pic>
        <p:nvPicPr>
          <p:cNvPr id="13" name="Picture 12">
            <a:extLst>
              <a:ext uri="{FF2B5EF4-FFF2-40B4-BE49-F238E27FC236}">
                <a16:creationId xmlns:a16="http://schemas.microsoft.com/office/drawing/2014/main" id="{020B3DBF-2A7F-9479-ACC7-E4D6EFC5611D}"/>
              </a:ext>
            </a:extLst>
          </p:cNvPr>
          <p:cNvPicPr>
            <a:picLocks noChangeAspect="1"/>
          </p:cNvPicPr>
          <p:nvPr/>
        </p:nvPicPr>
        <p:blipFill>
          <a:blip r:embed="rId5"/>
          <a:stretch>
            <a:fillRect/>
          </a:stretch>
        </p:blipFill>
        <p:spPr>
          <a:xfrm>
            <a:off x="809469" y="3037580"/>
            <a:ext cx="2690734" cy="2059732"/>
          </a:xfrm>
          <a:prstGeom prst="rect">
            <a:avLst/>
          </a:prstGeom>
        </p:spPr>
      </p:pic>
      <p:sp>
        <p:nvSpPr>
          <p:cNvPr id="14" name="Oval 13">
            <a:extLst>
              <a:ext uri="{FF2B5EF4-FFF2-40B4-BE49-F238E27FC236}">
                <a16:creationId xmlns:a16="http://schemas.microsoft.com/office/drawing/2014/main" id="{1E5099CC-3830-AA36-7FD8-6BD35768DEA4}"/>
              </a:ext>
            </a:extLst>
          </p:cNvPr>
          <p:cNvSpPr/>
          <p:nvPr/>
        </p:nvSpPr>
        <p:spPr>
          <a:xfrm>
            <a:off x="1146747" y="4585361"/>
            <a:ext cx="2197232" cy="395765"/>
          </a:xfrm>
          <a:prstGeom prst="ellipse">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5BF1224-9B76-072E-BB0C-8F3F92813D80}"/>
              </a:ext>
            </a:extLst>
          </p:cNvPr>
          <p:cNvSpPr txBox="1"/>
          <p:nvPr/>
        </p:nvSpPr>
        <p:spPr>
          <a:xfrm>
            <a:off x="1964987" y="3425970"/>
            <a:ext cx="1611442" cy="523220"/>
          </a:xfrm>
          <a:prstGeom prst="rect">
            <a:avLst/>
          </a:prstGeom>
          <a:noFill/>
        </p:spPr>
        <p:txBody>
          <a:bodyPr wrap="square" rtlCol="0">
            <a:spAutoFit/>
          </a:bodyPr>
          <a:lstStyle/>
          <a:p>
            <a:r>
              <a:rPr lang="en-US" dirty="0"/>
              <a:t>Take up too much horizontal space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arn(inVertical)">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88568-15B5-14A9-9A09-42CD4162BD91}"/>
              </a:ext>
            </a:extLst>
          </p:cNvPr>
          <p:cNvSpPr>
            <a:spLocks noGrp="1"/>
          </p:cNvSpPr>
          <p:nvPr>
            <p:ph type="title"/>
          </p:nvPr>
        </p:nvSpPr>
        <p:spPr/>
        <p:txBody>
          <a:bodyPr>
            <a:normAutofit/>
          </a:bodyPr>
          <a:lstStyle/>
          <a:p>
            <a:r>
              <a:rPr lang="en-US" sz="1800" b="0" dirty="0">
                <a:latin typeface="+mn-lt"/>
              </a:rPr>
              <a:t>Horizontal bar charts</a:t>
            </a:r>
          </a:p>
        </p:txBody>
      </p:sp>
      <p:sp>
        <p:nvSpPr>
          <p:cNvPr id="4" name="Google Shape;92;p14">
            <a:extLst>
              <a:ext uri="{FF2B5EF4-FFF2-40B4-BE49-F238E27FC236}">
                <a16:creationId xmlns:a16="http://schemas.microsoft.com/office/drawing/2014/main" id="{449A45FA-1147-AADA-C681-8FCADDDA7DE5}"/>
              </a:ext>
            </a:extLst>
          </p:cNvPr>
          <p:cNvSpPr txBox="1">
            <a:spLocks/>
          </p:cNvSpPr>
          <p:nvPr/>
        </p:nvSpPr>
        <p:spPr>
          <a:xfrm>
            <a:off x="727650" y="593700"/>
            <a:ext cx="7688700" cy="5352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dirty="0"/>
              <a:t>Simple Bar plots</a:t>
            </a:r>
          </a:p>
        </p:txBody>
      </p:sp>
      <p:pic>
        <p:nvPicPr>
          <p:cNvPr id="10" name="Picture 9">
            <a:extLst>
              <a:ext uri="{FF2B5EF4-FFF2-40B4-BE49-F238E27FC236}">
                <a16:creationId xmlns:a16="http://schemas.microsoft.com/office/drawing/2014/main" id="{1F7D0E9A-6D0E-45D7-A56F-353D96E10B55}"/>
              </a:ext>
            </a:extLst>
          </p:cNvPr>
          <p:cNvPicPr>
            <a:picLocks noChangeAspect="1"/>
          </p:cNvPicPr>
          <p:nvPr/>
        </p:nvPicPr>
        <p:blipFill>
          <a:blip r:embed="rId3"/>
          <a:stretch>
            <a:fillRect/>
          </a:stretch>
        </p:blipFill>
        <p:spPr>
          <a:xfrm>
            <a:off x="389744" y="2043600"/>
            <a:ext cx="4022571" cy="2583943"/>
          </a:xfrm>
          <a:prstGeom prst="rect">
            <a:avLst/>
          </a:prstGeom>
        </p:spPr>
      </p:pic>
      <p:pic>
        <p:nvPicPr>
          <p:cNvPr id="13" name="Picture 12">
            <a:extLst>
              <a:ext uri="{FF2B5EF4-FFF2-40B4-BE49-F238E27FC236}">
                <a16:creationId xmlns:a16="http://schemas.microsoft.com/office/drawing/2014/main" id="{BDA3816E-4C2F-8965-0783-68E1E598DF42}"/>
              </a:ext>
            </a:extLst>
          </p:cNvPr>
          <p:cNvPicPr>
            <a:picLocks noChangeAspect="1"/>
          </p:cNvPicPr>
          <p:nvPr/>
        </p:nvPicPr>
        <p:blipFill>
          <a:blip r:embed="rId4"/>
          <a:stretch>
            <a:fillRect/>
          </a:stretch>
        </p:blipFill>
        <p:spPr>
          <a:xfrm>
            <a:off x="4572001" y="2090286"/>
            <a:ext cx="4182255" cy="2398729"/>
          </a:xfrm>
          <a:prstGeom prst="rect">
            <a:avLst/>
          </a:prstGeom>
        </p:spPr>
      </p:pic>
      <p:sp>
        <p:nvSpPr>
          <p:cNvPr id="7" name="TextBox 6">
            <a:extLst>
              <a:ext uri="{FF2B5EF4-FFF2-40B4-BE49-F238E27FC236}">
                <a16:creationId xmlns:a16="http://schemas.microsoft.com/office/drawing/2014/main" id="{35A16F59-766C-BBA8-8702-510F0839F323}"/>
              </a:ext>
            </a:extLst>
          </p:cNvPr>
          <p:cNvSpPr txBox="1"/>
          <p:nvPr/>
        </p:nvSpPr>
        <p:spPr>
          <a:xfrm>
            <a:off x="5514753" y="1417674"/>
            <a:ext cx="1287532" cy="307777"/>
          </a:xfrm>
          <a:prstGeom prst="rect">
            <a:avLst/>
          </a:prstGeom>
          <a:noFill/>
        </p:spPr>
        <p:txBody>
          <a:bodyPr wrap="none" rtlCol="0">
            <a:spAutoFit/>
          </a:bodyPr>
          <a:lstStyle/>
          <a:p>
            <a:r>
              <a:rPr lang="en-US" dirty="0">
                <a:solidFill>
                  <a:srgbClr val="FF0000"/>
                </a:solidFill>
              </a:rPr>
              <a:t>Order matters</a:t>
            </a:r>
          </a:p>
        </p:txBody>
      </p:sp>
    </p:spTree>
    <p:extLst>
      <p:ext uri="{BB962C8B-B14F-4D97-AF65-F5344CB8AC3E}">
        <p14:creationId xmlns:p14="http://schemas.microsoft.com/office/powerpoint/2010/main" val="7733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C47FAE-2A79-4973-A442-318F063313E9}"/>
              </a:ext>
            </a:extLst>
          </p:cNvPr>
          <p:cNvSpPr>
            <a:spLocks noGrp="1"/>
          </p:cNvSpPr>
          <p:nvPr>
            <p:ph type="body" idx="1"/>
          </p:nvPr>
        </p:nvSpPr>
        <p:spPr>
          <a:xfrm>
            <a:off x="1462754" y="1711616"/>
            <a:ext cx="6218492" cy="1638686"/>
          </a:xfrm>
        </p:spPr>
        <p:txBody>
          <a:bodyPr>
            <a:normAutofit/>
          </a:bodyPr>
          <a:lstStyle/>
          <a:p>
            <a:pPr marL="146050" indent="0">
              <a:buNone/>
            </a:pPr>
            <a:r>
              <a:rPr lang="en-US" sz="4000" dirty="0">
                <a:latin typeface="+mn-lt"/>
              </a:rPr>
              <a:t>Questions about what we have learned?</a:t>
            </a:r>
          </a:p>
        </p:txBody>
      </p:sp>
    </p:spTree>
    <p:extLst>
      <p:ext uri="{BB962C8B-B14F-4D97-AF65-F5344CB8AC3E}">
        <p14:creationId xmlns:p14="http://schemas.microsoft.com/office/powerpoint/2010/main" val="71202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2;p14">
            <a:extLst>
              <a:ext uri="{FF2B5EF4-FFF2-40B4-BE49-F238E27FC236}">
                <a16:creationId xmlns:a16="http://schemas.microsoft.com/office/drawing/2014/main" id="{E94509F4-E7D0-7E2A-54A2-585B2315A6F6}"/>
              </a:ext>
            </a:extLst>
          </p:cNvPr>
          <p:cNvSpPr txBox="1">
            <a:spLocks/>
          </p:cNvSpPr>
          <p:nvPr/>
        </p:nvSpPr>
        <p:spPr>
          <a:xfrm>
            <a:off x="727650" y="593700"/>
            <a:ext cx="7688700" cy="5352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dirty="0"/>
              <a:t>Simple Bar plots</a:t>
            </a:r>
          </a:p>
        </p:txBody>
      </p:sp>
      <p:sp>
        <p:nvSpPr>
          <p:cNvPr id="5" name="Title 1">
            <a:extLst>
              <a:ext uri="{FF2B5EF4-FFF2-40B4-BE49-F238E27FC236}">
                <a16:creationId xmlns:a16="http://schemas.microsoft.com/office/drawing/2014/main" id="{36A37F59-503E-9226-3524-DF0E306E0C6D}"/>
              </a:ext>
            </a:extLst>
          </p:cNvPr>
          <p:cNvSpPr>
            <a:spLocks noGrp="1"/>
          </p:cNvSpPr>
          <p:nvPr>
            <p:ph type="title"/>
          </p:nvPr>
        </p:nvSpPr>
        <p:spPr>
          <a:xfrm>
            <a:off x="729450" y="1318650"/>
            <a:ext cx="7688700" cy="535200"/>
          </a:xfrm>
        </p:spPr>
        <p:txBody>
          <a:bodyPr>
            <a:normAutofit/>
          </a:bodyPr>
          <a:lstStyle/>
          <a:p>
            <a:r>
              <a:rPr lang="en-US" sz="1800" b="0" dirty="0">
                <a:latin typeface="+mn-lt"/>
              </a:rPr>
              <a:t>Another example</a:t>
            </a:r>
          </a:p>
        </p:txBody>
      </p:sp>
      <p:pic>
        <p:nvPicPr>
          <p:cNvPr id="7" name="Picture 6">
            <a:extLst>
              <a:ext uri="{FF2B5EF4-FFF2-40B4-BE49-F238E27FC236}">
                <a16:creationId xmlns:a16="http://schemas.microsoft.com/office/drawing/2014/main" id="{81FAD6B6-26CB-CF5A-C11D-70D868B68FCE}"/>
              </a:ext>
            </a:extLst>
          </p:cNvPr>
          <p:cNvPicPr>
            <a:picLocks noChangeAspect="1"/>
          </p:cNvPicPr>
          <p:nvPr/>
        </p:nvPicPr>
        <p:blipFill>
          <a:blip r:embed="rId3"/>
          <a:stretch>
            <a:fillRect/>
          </a:stretch>
        </p:blipFill>
        <p:spPr>
          <a:xfrm>
            <a:off x="4572000" y="1853850"/>
            <a:ext cx="4385563" cy="2431693"/>
          </a:xfrm>
          <a:prstGeom prst="rect">
            <a:avLst/>
          </a:prstGeom>
        </p:spPr>
      </p:pic>
      <p:pic>
        <p:nvPicPr>
          <p:cNvPr id="9" name="Picture 8">
            <a:extLst>
              <a:ext uri="{FF2B5EF4-FFF2-40B4-BE49-F238E27FC236}">
                <a16:creationId xmlns:a16="http://schemas.microsoft.com/office/drawing/2014/main" id="{CED8338C-64AF-A2B7-0A3E-AC741FBF50E2}"/>
              </a:ext>
            </a:extLst>
          </p:cNvPr>
          <p:cNvPicPr>
            <a:picLocks noChangeAspect="1"/>
          </p:cNvPicPr>
          <p:nvPr/>
        </p:nvPicPr>
        <p:blipFill>
          <a:blip r:embed="rId4"/>
          <a:stretch>
            <a:fillRect/>
          </a:stretch>
        </p:blipFill>
        <p:spPr>
          <a:xfrm>
            <a:off x="240501" y="1853850"/>
            <a:ext cx="3792086" cy="2431694"/>
          </a:xfrm>
          <a:prstGeom prst="rect">
            <a:avLst/>
          </a:prstGeom>
        </p:spPr>
      </p:pic>
      <p:sp>
        <p:nvSpPr>
          <p:cNvPr id="11" name="TextBox 10">
            <a:extLst>
              <a:ext uri="{FF2B5EF4-FFF2-40B4-BE49-F238E27FC236}">
                <a16:creationId xmlns:a16="http://schemas.microsoft.com/office/drawing/2014/main" id="{9E7D096E-9346-AF49-E487-51BFE9C29CC5}"/>
              </a:ext>
            </a:extLst>
          </p:cNvPr>
          <p:cNvSpPr txBox="1"/>
          <p:nvPr/>
        </p:nvSpPr>
        <p:spPr>
          <a:xfrm>
            <a:off x="2428406" y="4459817"/>
            <a:ext cx="4572000" cy="523220"/>
          </a:xfrm>
          <a:prstGeom prst="rect">
            <a:avLst/>
          </a:prstGeom>
          <a:noFill/>
        </p:spPr>
        <p:txBody>
          <a:bodyPr wrap="square">
            <a:spAutoFit/>
          </a:bodyPr>
          <a:lstStyle/>
          <a:p>
            <a:r>
              <a:rPr lang="en-US" b="0" i="0" dirty="0">
                <a:solidFill>
                  <a:srgbClr val="333333"/>
                </a:solidFill>
                <a:effectLst/>
                <a:latin typeface="+mn-lt"/>
              </a:rPr>
              <a:t>2016 median U.S. annual household income versus age group. </a:t>
            </a:r>
            <a:endParaRPr lang="en-US" dirty="0">
              <a:latin typeface="+mn-lt"/>
            </a:endParaRPr>
          </a:p>
        </p:txBody>
      </p:sp>
      <p:sp>
        <p:nvSpPr>
          <p:cNvPr id="3" name="TextBox 2">
            <a:extLst>
              <a:ext uri="{FF2B5EF4-FFF2-40B4-BE49-F238E27FC236}">
                <a16:creationId xmlns:a16="http://schemas.microsoft.com/office/drawing/2014/main" id="{584B6561-FCE9-6A63-6AC1-81259456A04C}"/>
              </a:ext>
            </a:extLst>
          </p:cNvPr>
          <p:cNvSpPr txBox="1"/>
          <p:nvPr/>
        </p:nvSpPr>
        <p:spPr>
          <a:xfrm>
            <a:off x="3787698" y="1028049"/>
            <a:ext cx="4572000" cy="738664"/>
          </a:xfrm>
          <a:prstGeom prst="rect">
            <a:avLst/>
          </a:prstGeom>
          <a:noFill/>
        </p:spPr>
        <p:txBody>
          <a:bodyPr wrap="square">
            <a:spAutoFit/>
          </a:bodyPr>
          <a:lstStyle/>
          <a:p>
            <a:pPr marL="158750" indent="0">
              <a:buNone/>
            </a:pPr>
            <a:r>
              <a:rPr lang="en-US" sz="1400" b="0" i="0" u="none" strike="noStrike" cap="none" dirty="0">
                <a:solidFill>
                  <a:srgbClr val="000000"/>
                </a:solidFill>
                <a:latin typeface="Arial"/>
                <a:cs typeface="Arial"/>
                <a:sym typeface="Arial"/>
              </a:rPr>
              <a:t>Pay attention to the bar order. If the bars represent unordered categories, order them by ascending or descending data values.</a:t>
            </a:r>
            <a:endParaRPr lang="en-US" dirty="0"/>
          </a:p>
        </p:txBody>
      </p:sp>
    </p:spTree>
    <p:extLst>
      <p:ext uri="{BB962C8B-B14F-4D97-AF65-F5344CB8AC3E}">
        <p14:creationId xmlns:p14="http://schemas.microsoft.com/office/powerpoint/2010/main" val="326478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E3217-555C-4B07-2EB1-ABD019522322}"/>
              </a:ext>
            </a:extLst>
          </p:cNvPr>
          <p:cNvPicPr>
            <a:picLocks noChangeAspect="1"/>
          </p:cNvPicPr>
          <p:nvPr/>
        </p:nvPicPr>
        <p:blipFill>
          <a:blip r:embed="rId3"/>
          <a:stretch>
            <a:fillRect/>
          </a:stretch>
        </p:blipFill>
        <p:spPr>
          <a:xfrm>
            <a:off x="801975" y="1470644"/>
            <a:ext cx="3231366" cy="3203298"/>
          </a:xfrm>
          <a:prstGeom prst="rect">
            <a:avLst/>
          </a:prstGeom>
        </p:spPr>
      </p:pic>
      <p:sp>
        <p:nvSpPr>
          <p:cNvPr id="10" name="TextBox 9">
            <a:extLst>
              <a:ext uri="{FF2B5EF4-FFF2-40B4-BE49-F238E27FC236}">
                <a16:creationId xmlns:a16="http://schemas.microsoft.com/office/drawing/2014/main" id="{88E115EE-8D04-5C41-3787-227ACBAFC1A1}"/>
              </a:ext>
            </a:extLst>
          </p:cNvPr>
          <p:cNvSpPr txBox="1"/>
          <p:nvPr/>
        </p:nvSpPr>
        <p:spPr>
          <a:xfrm>
            <a:off x="4482059" y="1853850"/>
            <a:ext cx="3432748" cy="2246769"/>
          </a:xfrm>
          <a:prstGeom prst="rect">
            <a:avLst/>
          </a:prstGeom>
          <a:noFill/>
        </p:spPr>
        <p:txBody>
          <a:bodyPr wrap="square">
            <a:spAutoFit/>
          </a:bodyPr>
          <a:lstStyle/>
          <a:p>
            <a:r>
              <a:rPr lang="en-US" dirty="0"/>
              <a:t>Matplotlib graphs your data on </a:t>
            </a:r>
            <a:r>
              <a:rPr lang="en-US" b="1" dirty="0"/>
              <a:t>Figures</a:t>
            </a:r>
            <a:r>
              <a:rPr lang="en-US" dirty="0"/>
              <a:t> (e.g., windows, Jupyter widgets, etc.), each of which can contain one or more </a:t>
            </a:r>
            <a:r>
              <a:rPr lang="en-US" b="1" dirty="0"/>
              <a:t>Axes</a:t>
            </a:r>
            <a:r>
              <a:rPr lang="en-US" dirty="0"/>
              <a:t>, an area where points can be specified in terms of x-y coordinates (or theta-r in a polar plot, x-y-z in a 3D plot, etc.). The simplest way of creating a Figure with an Axes is using </a:t>
            </a:r>
            <a:r>
              <a:rPr lang="en-US" b="1" i="1" dirty="0"/>
              <a:t>pyplot.subplots</a:t>
            </a:r>
            <a:r>
              <a:rPr lang="en-US" dirty="0"/>
              <a:t>. We can then use </a:t>
            </a:r>
            <a:r>
              <a:rPr lang="en-US" b="1" i="1" dirty="0"/>
              <a:t>Axes.plot </a:t>
            </a:r>
            <a:r>
              <a:rPr lang="en-US" dirty="0"/>
              <a:t>to draw some data on the Axe.</a:t>
            </a:r>
          </a:p>
        </p:txBody>
      </p:sp>
      <p:sp>
        <p:nvSpPr>
          <p:cNvPr id="13" name="Title 1">
            <a:extLst>
              <a:ext uri="{FF2B5EF4-FFF2-40B4-BE49-F238E27FC236}">
                <a16:creationId xmlns:a16="http://schemas.microsoft.com/office/drawing/2014/main" id="{CA7706DD-F006-BC77-DC76-FB6D27870181}"/>
              </a:ext>
            </a:extLst>
          </p:cNvPr>
          <p:cNvSpPr txBox="1">
            <a:spLocks/>
          </p:cNvSpPr>
          <p:nvPr/>
        </p:nvSpPr>
        <p:spPr>
          <a:xfrm>
            <a:off x="727650" y="617602"/>
            <a:ext cx="7688700" cy="5352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nSpc>
                <a:spcPct val="90000"/>
              </a:lnSpc>
            </a:pPr>
            <a:r>
              <a:rPr lang="en-US" sz="2500" dirty="0"/>
              <a:t>Parts of a Figure in Matplotlib</a:t>
            </a:r>
          </a:p>
        </p:txBody>
      </p:sp>
    </p:spTree>
    <p:extLst>
      <p:ext uri="{BB962C8B-B14F-4D97-AF65-F5344CB8AC3E}">
        <p14:creationId xmlns:p14="http://schemas.microsoft.com/office/powerpoint/2010/main" val="2989011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2;p14">
            <a:extLst>
              <a:ext uri="{FF2B5EF4-FFF2-40B4-BE49-F238E27FC236}">
                <a16:creationId xmlns:a16="http://schemas.microsoft.com/office/drawing/2014/main" id="{6A7A934E-03AC-CB7D-E910-D9F3B939E786}"/>
              </a:ext>
            </a:extLst>
          </p:cNvPr>
          <p:cNvSpPr txBox="1">
            <a:spLocks/>
          </p:cNvSpPr>
          <p:nvPr/>
        </p:nvSpPr>
        <p:spPr>
          <a:xfrm>
            <a:off x="727650" y="593700"/>
            <a:ext cx="7688700" cy="5352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dirty="0"/>
              <a:t>How to implement?</a:t>
            </a:r>
          </a:p>
        </p:txBody>
      </p:sp>
      <p:pic>
        <p:nvPicPr>
          <p:cNvPr id="6" name="Picture 5">
            <a:extLst>
              <a:ext uri="{FF2B5EF4-FFF2-40B4-BE49-F238E27FC236}">
                <a16:creationId xmlns:a16="http://schemas.microsoft.com/office/drawing/2014/main" id="{52F846EC-121E-9AF7-B603-29E889FEBA15}"/>
              </a:ext>
            </a:extLst>
          </p:cNvPr>
          <p:cNvPicPr>
            <a:picLocks noChangeAspect="1"/>
          </p:cNvPicPr>
          <p:nvPr/>
        </p:nvPicPr>
        <p:blipFill>
          <a:blip r:embed="rId3"/>
          <a:stretch>
            <a:fillRect/>
          </a:stretch>
        </p:blipFill>
        <p:spPr>
          <a:xfrm>
            <a:off x="727650" y="1304144"/>
            <a:ext cx="5689394" cy="3703726"/>
          </a:xfrm>
          <a:prstGeom prst="rect">
            <a:avLst/>
          </a:prstGeom>
        </p:spPr>
      </p:pic>
      <p:sp>
        <p:nvSpPr>
          <p:cNvPr id="7" name="Oval 6">
            <a:extLst>
              <a:ext uri="{FF2B5EF4-FFF2-40B4-BE49-F238E27FC236}">
                <a16:creationId xmlns:a16="http://schemas.microsoft.com/office/drawing/2014/main" id="{FAD5ACE8-C15E-F414-061D-50AD361E6891}"/>
              </a:ext>
            </a:extLst>
          </p:cNvPr>
          <p:cNvSpPr/>
          <p:nvPr/>
        </p:nvSpPr>
        <p:spPr>
          <a:xfrm>
            <a:off x="794479" y="1304144"/>
            <a:ext cx="2840636" cy="187377"/>
          </a:xfrm>
          <a:prstGeom prst="ellipse">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E1B4015-3ECE-3785-34ED-3534A44F0EC8}"/>
              </a:ext>
            </a:extLst>
          </p:cNvPr>
          <p:cNvSpPr/>
          <p:nvPr/>
        </p:nvSpPr>
        <p:spPr>
          <a:xfrm>
            <a:off x="727650" y="1823710"/>
            <a:ext cx="1738859" cy="748040"/>
          </a:xfrm>
          <a:prstGeom prst="ellipse">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39F0221-9749-52C0-D0EE-E1910978C18A}"/>
              </a:ext>
            </a:extLst>
          </p:cNvPr>
          <p:cNvPicPr>
            <a:picLocks noChangeAspect="1"/>
          </p:cNvPicPr>
          <p:nvPr/>
        </p:nvPicPr>
        <p:blipFill>
          <a:blip r:embed="rId4"/>
          <a:stretch>
            <a:fillRect/>
          </a:stretch>
        </p:blipFill>
        <p:spPr>
          <a:xfrm>
            <a:off x="6747279" y="907947"/>
            <a:ext cx="2221240" cy="2201946"/>
          </a:xfrm>
          <a:prstGeom prst="rect">
            <a:avLst/>
          </a:prstGeom>
        </p:spPr>
      </p:pic>
      <p:sp>
        <p:nvSpPr>
          <p:cNvPr id="14" name="Right Bracket 13">
            <a:extLst>
              <a:ext uri="{FF2B5EF4-FFF2-40B4-BE49-F238E27FC236}">
                <a16:creationId xmlns:a16="http://schemas.microsoft.com/office/drawing/2014/main" id="{603FAF4C-BB66-1AF9-DA56-63D24FA12682}"/>
              </a:ext>
            </a:extLst>
          </p:cNvPr>
          <p:cNvSpPr/>
          <p:nvPr/>
        </p:nvSpPr>
        <p:spPr>
          <a:xfrm>
            <a:off x="3692580" y="1412822"/>
            <a:ext cx="174881" cy="884420"/>
          </a:xfrm>
          <a:prstGeom prst="rightBracket">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solidFill>
                <a:srgbClr val="C00000"/>
              </a:solidFill>
            </a:endParaRPr>
          </a:p>
        </p:txBody>
      </p:sp>
      <p:sp>
        <p:nvSpPr>
          <p:cNvPr id="15" name="TextBox 14">
            <a:extLst>
              <a:ext uri="{FF2B5EF4-FFF2-40B4-BE49-F238E27FC236}">
                <a16:creationId xmlns:a16="http://schemas.microsoft.com/office/drawing/2014/main" id="{D158771F-B2C1-C7D7-49F2-5689AEDCB1AD}"/>
              </a:ext>
            </a:extLst>
          </p:cNvPr>
          <p:cNvSpPr txBox="1"/>
          <p:nvPr/>
        </p:nvSpPr>
        <p:spPr>
          <a:xfrm>
            <a:off x="3853117" y="1701143"/>
            <a:ext cx="1289135" cy="307777"/>
          </a:xfrm>
          <a:prstGeom prst="rect">
            <a:avLst/>
          </a:prstGeom>
          <a:noFill/>
        </p:spPr>
        <p:txBody>
          <a:bodyPr wrap="none" rtlCol="0">
            <a:spAutoFit/>
          </a:bodyPr>
          <a:lstStyle/>
          <a:p>
            <a:r>
              <a:rPr lang="en-US" dirty="0">
                <a:solidFill>
                  <a:schemeClr val="bg1"/>
                </a:solidFill>
              </a:rPr>
              <a:t>P</a:t>
            </a:r>
            <a:r>
              <a:rPr lang="en-US" altLang="zh-CN" dirty="0">
                <a:solidFill>
                  <a:schemeClr val="bg1"/>
                </a:solidFill>
              </a:rPr>
              <a:t>lot the figure</a:t>
            </a:r>
            <a:endParaRPr lang="en-US" dirty="0">
              <a:solidFill>
                <a:schemeClr val="bg1"/>
              </a:solidFill>
            </a:endParaRPr>
          </a:p>
        </p:txBody>
      </p:sp>
      <p:pic>
        <p:nvPicPr>
          <p:cNvPr id="16" name="Picture 15">
            <a:extLst>
              <a:ext uri="{FF2B5EF4-FFF2-40B4-BE49-F238E27FC236}">
                <a16:creationId xmlns:a16="http://schemas.microsoft.com/office/drawing/2014/main" id="{22541295-13E0-BB39-F5B0-2759BFF4ACBC}"/>
              </a:ext>
            </a:extLst>
          </p:cNvPr>
          <p:cNvPicPr>
            <a:picLocks noChangeAspect="1"/>
          </p:cNvPicPr>
          <p:nvPr/>
        </p:nvPicPr>
        <p:blipFill>
          <a:blip r:embed="rId5"/>
          <a:stretch>
            <a:fillRect/>
          </a:stretch>
        </p:blipFill>
        <p:spPr>
          <a:xfrm>
            <a:off x="6618784" y="3424140"/>
            <a:ext cx="2349735" cy="1145886"/>
          </a:xfrm>
          <a:prstGeom prst="rect">
            <a:avLst/>
          </a:prstGeom>
        </p:spPr>
      </p:pic>
      <p:sp>
        <p:nvSpPr>
          <p:cNvPr id="2" name="Oval 1">
            <a:extLst>
              <a:ext uri="{FF2B5EF4-FFF2-40B4-BE49-F238E27FC236}">
                <a16:creationId xmlns:a16="http://schemas.microsoft.com/office/drawing/2014/main" id="{73866151-4D17-440D-54DF-74B55560BC25}"/>
              </a:ext>
            </a:extLst>
          </p:cNvPr>
          <p:cNvSpPr/>
          <p:nvPr/>
        </p:nvSpPr>
        <p:spPr>
          <a:xfrm>
            <a:off x="1077132" y="2818122"/>
            <a:ext cx="1239864" cy="2009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E65A372-86CF-0AD8-6342-E55DE87FAE6F}"/>
              </a:ext>
            </a:extLst>
          </p:cNvPr>
          <p:cNvSpPr txBox="1"/>
          <p:nvPr/>
        </p:nvSpPr>
        <p:spPr>
          <a:xfrm>
            <a:off x="2927779" y="3695958"/>
            <a:ext cx="1545616" cy="307777"/>
          </a:xfrm>
          <a:prstGeom prst="rect">
            <a:avLst/>
          </a:prstGeom>
          <a:noFill/>
        </p:spPr>
        <p:txBody>
          <a:bodyPr wrap="none" rtlCol="0">
            <a:spAutoFit/>
          </a:bodyPr>
          <a:lstStyle/>
          <a:p>
            <a:r>
              <a:rPr lang="en-US" dirty="0">
                <a:solidFill>
                  <a:schemeClr val="bg1"/>
                </a:solidFill>
              </a:rPr>
              <a:t>Format the figure</a:t>
            </a:r>
          </a:p>
        </p:txBody>
      </p:sp>
    </p:spTree>
    <p:extLst>
      <p:ext uri="{BB962C8B-B14F-4D97-AF65-F5344CB8AC3E}">
        <p14:creationId xmlns:p14="http://schemas.microsoft.com/office/powerpoint/2010/main" val="4018158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2;p14">
            <a:extLst>
              <a:ext uri="{FF2B5EF4-FFF2-40B4-BE49-F238E27FC236}">
                <a16:creationId xmlns:a16="http://schemas.microsoft.com/office/drawing/2014/main" id="{052150E4-54FB-47AF-0266-85C268804C91}"/>
              </a:ext>
            </a:extLst>
          </p:cNvPr>
          <p:cNvSpPr txBox="1">
            <a:spLocks/>
          </p:cNvSpPr>
          <p:nvPr/>
        </p:nvSpPr>
        <p:spPr>
          <a:xfrm>
            <a:off x="727650" y="593700"/>
            <a:ext cx="7688700" cy="5352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dirty="0"/>
              <a:t>Can you implement?</a:t>
            </a:r>
          </a:p>
        </p:txBody>
      </p:sp>
      <p:pic>
        <p:nvPicPr>
          <p:cNvPr id="5" name="Picture 4">
            <a:extLst>
              <a:ext uri="{FF2B5EF4-FFF2-40B4-BE49-F238E27FC236}">
                <a16:creationId xmlns:a16="http://schemas.microsoft.com/office/drawing/2014/main" id="{79F58168-C0ED-5E16-01F2-3E5D9469EA38}"/>
              </a:ext>
            </a:extLst>
          </p:cNvPr>
          <p:cNvPicPr>
            <a:picLocks noChangeAspect="1"/>
          </p:cNvPicPr>
          <p:nvPr/>
        </p:nvPicPr>
        <p:blipFill>
          <a:blip r:embed="rId2"/>
          <a:stretch>
            <a:fillRect/>
          </a:stretch>
        </p:blipFill>
        <p:spPr>
          <a:xfrm>
            <a:off x="805884" y="1607175"/>
            <a:ext cx="3028094" cy="1472068"/>
          </a:xfrm>
          <a:prstGeom prst="rect">
            <a:avLst/>
          </a:prstGeom>
        </p:spPr>
      </p:pic>
      <p:pic>
        <p:nvPicPr>
          <p:cNvPr id="7" name="Picture 6">
            <a:extLst>
              <a:ext uri="{FF2B5EF4-FFF2-40B4-BE49-F238E27FC236}">
                <a16:creationId xmlns:a16="http://schemas.microsoft.com/office/drawing/2014/main" id="{9AC07939-CB8A-7F27-9EC7-17E33412233A}"/>
              </a:ext>
            </a:extLst>
          </p:cNvPr>
          <p:cNvPicPr>
            <a:picLocks noChangeAspect="1"/>
          </p:cNvPicPr>
          <p:nvPr/>
        </p:nvPicPr>
        <p:blipFill>
          <a:blip r:embed="rId3"/>
          <a:stretch>
            <a:fillRect/>
          </a:stretch>
        </p:blipFill>
        <p:spPr>
          <a:xfrm>
            <a:off x="4197165" y="1607175"/>
            <a:ext cx="3028094" cy="1548071"/>
          </a:xfrm>
          <a:prstGeom prst="rect">
            <a:avLst/>
          </a:prstGeom>
        </p:spPr>
      </p:pic>
      <p:pic>
        <p:nvPicPr>
          <p:cNvPr id="9" name="Picture 8">
            <a:extLst>
              <a:ext uri="{FF2B5EF4-FFF2-40B4-BE49-F238E27FC236}">
                <a16:creationId xmlns:a16="http://schemas.microsoft.com/office/drawing/2014/main" id="{B9D69EF6-0FC0-9F9A-4613-33AF5EE8EB19}"/>
              </a:ext>
            </a:extLst>
          </p:cNvPr>
          <p:cNvPicPr>
            <a:picLocks noChangeAspect="1"/>
          </p:cNvPicPr>
          <p:nvPr/>
        </p:nvPicPr>
        <p:blipFill>
          <a:blip r:embed="rId4"/>
          <a:stretch>
            <a:fillRect/>
          </a:stretch>
        </p:blipFill>
        <p:spPr>
          <a:xfrm>
            <a:off x="802586" y="3318049"/>
            <a:ext cx="3034689" cy="1610589"/>
          </a:xfrm>
          <a:prstGeom prst="rect">
            <a:avLst/>
          </a:prstGeom>
        </p:spPr>
      </p:pic>
    </p:spTree>
    <p:extLst>
      <p:ext uri="{BB962C8B-B14F-4D97-AF65-F5344CB8AC3E}">
        <p14:creationId xmlns:p14="http://schemas.microsoft.com/office/powerpoint/2010/main" val="2869988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2;p14">
            <a:extLst>
              <a:ext uri="{FF2B5EF4-FFF2-40B4-BE49-F238E27FC236}">
                <a16:creationId xmlns:a16="http://schemas.microsoft.com/office/drawing/2014/main" id="{FE896622-7D02-E949-B9BA-2733C0CE20F6}"/>
              </a:ext>
            </a:extLst>
          </p:cNvPr>
          <p:cNvSpPr txBox="1">
            <a:spLocks/>
          </p:cNvSpPr>
          <p:nvPr/>
        </p:nvSpPr>
        <p:spPr>
          <a:xfrm>
            <a:off x="727650" y="593700"/>
            <a:ext cx="7688700" cy="5352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dirty="0"/>
              <a:t>Grouped Bar Chart</a:t>
            </a:r>
          </a:p>
        </p:txBody>
      </p:sp>
      <p:pic>
        <p:nvPicPr>
          <p:cNvPr id="6" name="Picture 5">
            <a:extLst>
              <a:ext uri="{FF2B5EF4-FFF2-40B4-BE49-F238E27FC236}">
                <a16:creationId xmlns:a16="http://schemas.microsoft.com/office/drawing/2014/main" id="{8E2A5FF2-B2EE-239E-AA95-DFA590EBB2FF}"/>
              </a:ext>
            </a:extLst>
          </p:cNvPr>
          <p:cNvPicPr>
            <a:picLocks noChangeAspect="1"/>
          </p:cNvPicPr>
          <p:nvPr/>
        </p:nvPicPr>
        <p:blipFill>
          <a:blip r:embed="rId3"/>
          <a:stretch>
            <a:fillRect/>
          </a:stretch>
        </p:blipFill>
        <p:spPr>
          <a:xfrm>
            <a:off x="435491" y="1664038"/>
            <a:ext cx="4330238" cy="2443711"/>
          </a:xfrm>
          <a:prstGeom prst="rect">
            <a:avLst/>
          </a:prstGeom>
        </p:spPr>
      </p:pic>
      <p:sp>
        <p:nvSpPr>
          <p:cNvPr id="7" name="TextBox 6">
            <a:extLst>
              <a:ext uri="{FF2B5EF4-FFF2-40B4-BE49-F238E27FC236}">
                <a16:creationId xmlns:a16="http://schemas.microsoft.com/office/drawing/2014/main" id="{28EE560E-1114-4CBD-7F52-1E040A870BE0}"/>
              </a:ext>
            </a:extLst>
          </p:cNvPr>
          <p:cNvSpPr txBox="1"/>
          <p:nvPr/>
        </p:nvSpPr>
        <p:spPr>
          <a:xfrm>
            <a:off x="2913682" y="4288190"/>
            <a:ext cx="3828081" cy="523220"/>
          </a:xfrm>
          <a:prstGeom prst="rect">
            <a:avLst/>
          </a:prstGeom>
          <a:noFill/>
        </p:spPr>
        <p:txBody>
          <a:bodyPr wrap="square" rtlCol="0">
            <a:spAutoFit/>
          </a:bodyPr>
          <a:lstStyle/>
          <a:p>
            <a:r>
              <a:rPr lang="en-US" dirty="0"/>
              <a:t>The differences in annual household income versus age and race</a:t>
            </a:r>
          </a:p>
        </p:txBody>
      </p:sp>
      <p:pic>
        <p:nvPicPr>
          <p:cNvPr id="9" name="Picture 8">
            <a:extLst>
              <a:ext uri="{FF2B5EF4-FFF2-40B4-BE49-F238E27FC236}">
                <a16:creationId xmlns:a16="http://schemas.microsoft.com/office/drawing/2014/main" id="{386515D0-0E79-AFE2-0DD7-6CAC8CF98AE3}"/>
              </a:ext>
            </a:extLst>
          </p:cNvPr>
          <p:cNvPicPr>
            <a:picLocks noChangeAspect="1"/>
          </p:cNvPicPr>
          <p:nvPr/>
        </p:nvPicPr>
        <p:blipFill>
          <a:blip r:embed="rId4"/>
          <a:stretch>
            <a:fillRect/>
          </a:stretch>
        </p:blipFill>
        <p:spPr>
          <a:xfrm>
            <a:off x="4765729" y="1702083"/>
            <a:ext cx="4201990" cy="2367619"/>
          </a:xfrm>
          <a:prstGeom prst="rect">
            <a:avLst/>
          </a:prstGeom>
        </p:spPr>
      </p:pic>
    </p:spTree>
    <p:extLst>
      <p:ext uri="{BB962C8B-B14F-4D97-AF65-F5344CB8AC3E}">
        <p14:creationId xmlns:p14="http://schemas.microsoft.com/office/powerpoint/2010/main" val="2491847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A3A2C4A-48A9-5977-DB43-112A8B15C8B1}"/>
              </a:ext>
            </a:extLst>
          </p:cNvPr>
          <p:cNvSpPr txBox="1">
            <a:spLocks/>
          </p:cNvSpPr>
          <p:nvPr/>
        </p:nvSpPr>
        <p:spPr>
          <a:xfrm>
            <a:off x="1874525" y="2392157"/>
            <a:ext cx="4991224" cy="5352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nSpc>
                <a:spcPct val="90000"/>
              </a:lnSpc>
            </a:pPr>
            <a:r>
              <a:rPr lang="en-US" sz="2500" dirty="0"/>
              <a:t>Any problems with the figures?</a:t>
            </a:r>
          </a:p>
        </p:txBody>
      </p:sp>
    </p:spTree>
    <p:extLst>
      <p:ext uri="{BB962C8B-B14F-4D97-AF65-F5344CB8AC3E}">
        <p14:creationId xmlns:p14="http://schemas.microsoft.com/office/powerpoint/2010/main" val="3166963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2;p14">
            <a:extLst>
              <a:ext uri="{FF2B5EF4-FFF2-40B4-BE49-F238E27FC236}">
                <a16:creationId xmlns:a16="http://schemas.microsoft.com/office/drawing/2014/main" id="{2C3197C3-5DC6-3992-D96C-C87F6BC9F9F1}"/>
              </a:ext>
            </a:extLst>
          </p:cNvPr>
          <p:cNvSpPr txBox="1">
            <a:spLocks/>
          </p:cNvSpPr>
          <p:nvPr/>
        </p:nvSpPr>
        <p:spPr>
          <a:xfrm>
            <a:off x="727650" y="593700"/>
            <a:ext cx="7688700" cy="5352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dirty="0"/>
              <a:t>How to implement?</a:t>
            </a:r>
          </a:p>
        </p:txBody>
      </p:sp>
      <p:pic>
        <p:nvPicPr>
          <p:cNvPr id="6" name="Picture 5">
            <a:extLst>
              <a:ext uri="{FF2B5EF4-FFF2-40B4-BE49-F238E27FC236}">
                <a16:creationId xmlns:a16="http://schemas.microsoft.com/office/drawing/2014/main" id="{3347CA2B-44C7-42A5-8956-0D05DDCAB063}"/>
              </a:ext>
            </a:extLst>
          </p:cNvPr>
          <p:cNvPicPr>
            <a:picLocks noChangeAspect="1"/>
          </p:cNvPicPr>
          <p:nvPr/>
        </p:nvPicPr>
        <p:blipFill>
          <a:blip r:embed="rId2"/>
          <a:stretch>
            <a:fillRect/>
          </a:stretch>
        </p:blipFill>
        <p:spPr>
          <a:xfrm>
            <a:off x="829241" y="1251145"/>
            <a:ext cx="3920990" cy="3739285"/>
          </a:xfrm>
          <a:prstGeom prst="rect">
            <a:avLst/>
          </a:prstGeom>
        </p:spPr>
      </p:pic>
      <p:sp>
        <p:nvSpPr>
          <p:cNvPr id="7" name="TextBox 6">
            <a:extLst>
              <a:ext uri="{FF2B5EF4-FFF2-40B4-BE49-F238E27FC236}">
                <a16:creationId xmlns:a16="http://schemas.microsoft.com/office/drawing/2014/main" id="{0726D2E8-D61B-BDD0-1D96-F84334A63B2B}"/>
              </a:ext>
            </a:extLst>
          </p:cNvPr>
          <p:cNvSpPr txBox="1"/>
          <p:nvPr/>
        </p:nvSpPr>
        <p:spPr>
          <a:xfrm>
            <a:off x="5114442" y="1573078"/>
            <a:ext cx="3851328" cy="954107"/>
          </a:xfrm>
          <a:prstGeom prst="rect">
            <a:avLst/>
          </a:prstGeom>
          <a:noFill/>
        </p:spPr>
        <p:txBody>
          <a:bodyPr wrap="square" rtlCol="0">
            <a:spAutoFit/>
          </a:bodyPr>
          <a:lstStyle/>
          <a:p>
            <a:r>
              <a:rPr lang="en-US" dirty="0"/>
              <a:t>Aspects we might need to pay attention:</a:t>
            </a:r>
          </a:p>
          <a:p>
            <a:pPr marL="285750" indent="-285750">
              <a:buFont typeface="Arial" panose="020B0604020202020204" pitchFamily="34" charset="0"/>
              <a:buChar char="•"/>
            </a:pPr>
            <a:r>
              <a:rPr lang="en-US" dirty="0"/>
              <a:t>How to order the categories at different levels</a:t>
            </a:r>
          </a:p>
          <a:p>
            <a:pPr marL="285750" indent="-285750">
              <a:buFont typeface="Arial" panose="020B0604020202020204" pitchFamily="34" charset="0"/>
              <a:buChar char="•"/>
            </a:pPr>
            <a:r>
              <a:rPr lang="en-US" dirty="0"/>
              <a:t>How to customize the ticklabels</a:t>
            </a:r>
          </a:p>
        </p:txBody>
      </p:sp>
    </p:spTree>
    <p:extLst>
      <p:ext uri="{BB962C8B-B14F-4D97-AF65-F5344CB8AC3E}">
        <p14:creationId xmlns:p14="http://schemas.microsoft.com/office/powerpoint/2010/main" val="1465247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2;p14">
            <a:extLst>
              <a:ext uri="{FF2B5EF4-FFF2-40B4-BE49-F238E27FC236}">
                <a16:creationId xmlns:a16="http://schemas.microsoft.com/office/drawing/2014/main" id="{35DC3E71-4FDA-E7BA-EFA3-71D86C7F2938}"/>
              </a:ext>
            </a:extLst>
          </p:cNvPr>
          <p:cNvSpPr txBox="1">
            <a:spLocks/>
          </p:cNvSpPr>
          <p:nvPr/>
        </p:nvSpPr>
        <p:spPr>
          <a:xfrm>
            <a:off x="727650" y="593700"/>
            <a:ext cx="7688700" cy="5352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dirty="0"/>
              <a:t>Dot plots and heatmaps</a:t>
            </a:r>
          </a:p>
        </p:txBody>
      </p:sp>
      <p:sp>
        <p:nvSpPr>
          <p:cNvPr id="8" name="TextBox 7">
            <a:extLst>
              <a:ext uri="{FF2B5EF4-FFF2-40B4-BE49-F238E27FC236}">
                <a16:creationId xmlns:a16="http://schemas.microsoft.com/office/drawing/2014/main" id="{567D7567-6C38-E32F-D608-1DA1DCD553C2}"/>
              </a:ext>
            </a:extLst>
          </p:cNvPr>
          <p:cNvSpPr txBox="1"/>
          <p:nvPr/>
        </p:nvSpPr>
        <p:spPr>
          <a:xfrm>
            <a:off x="2286000" y="4363354"/>
            <a:ext cx="4572000" cy="523220"/>
          </a:xfrm>
          <a:prstGeom prst="rect">
            <a:avLst/>
          </a:prstGeom>
          <a:noFill/>
        </p:spPr>
        <p:txBody>
          <a:bodyPr wrap="square">
            <a:spAutoFit/>
          </a:bodyPr>
          <a:lstStyle/>
          <a:p>
            <a:r>
              <a:rPr lang="en-US" dirty="0"/>
              <a:t>Life expectancies of countries in the Americas, for the year 2007.</a:t>
            </a:r>
          </a:p>
        </p:txBody>
      </p:sp>
      <p:pic>
        <p:nvPicPr>
          <p:cNvPr id="10" name="Picture 9">
            <a:extLst>
              <a:ext uri="{FF2B5EF4-FFF2-40B4-BE49-F238E27FC236}">
                <a16:creationId xmlns:a16="http://schemas.microsoft.com/office/drawing/2014/main" id="{EDC687B4-5A15-2EEC-AB25-EB1DC2734599}"/>
              </a:ext>
            </a:extLst>
          </p:cNvPr>
          <p:cNvPicPr>
            <a:picLocks noChangeAspect="1"/>
          </p:cNvPicPr>
          <p:nvPr/>
        </p:nvPicPr>
        <p:blipFill>
          <a:blip r:embed="rId3"/>
          <a:stretch>
            <a:fillRect/>
          </a:stretch>
        </p:blipFill>
        <p:spPr>
          <a:xfrm>
            <a:off x="299325" y="1200738"/>
            <a:ext cx="3343651" cy="3092293"/>
          </a:xfrm>
          <a:prstGeom prst="rect">
            <a:avLst/>
          </a:prstGeom>
        </p:spPr>
      </p:pic>
      <p:pic>
        <p:nvPicPr>
          <p:cNvPr id="14" name="Picture 13">
            <a:extLst>
              <a:ext uri="{FF2B5EF4-FFF2-40B4-BE49-F238E27FC236}">
                <a16:creationId xmlns:a16="http://schemas.microsoft.com/office/drawing/2014/main" id="{2B958F1B-8CB7-1AE9-A038-B54D465324F0}"/>
              </a:ext>
            </a:extLst>
          </p:cNvPr>
          <p:cNvPicPr>
            <a:picLocks noChangeAspect="1"/>
          </p:cNvPicPr>
          <p:nvPr/>
        </p:nvPicPr>
        <p:blipFill>
          <a:blip r:embed="rId4"/>
          <a:stretch>
            <a:fillRect/>
          </a:stretch>
        </p:blipFill>
        <p:spPr>
          <a:xfrm>
            <a:off x="3858482" y="1456109"/>
            <a:ext cx="4822217" cy="2650090"/>
          </a:xfrm>
          <a:prstGeom prst="rect">
            <a:avLst/>
          </a:prstGeom>
        </p:spPr>
      </p:pic>
      <p:pic>
        <p:nvPicPr>
          <p:cNvPr id="16" name="Picture 15">
            <a:extLst>
              <a:ext uri="{FF2B5EF4-FFF2-40B4-BE49-F238E27FC236}">
                <a16:creationId xmlns:a16="http://schemas.microsoft.com/office/drawing/2014/main" id="{F850F39B-D86F-6ACF-69F0-F708CC410EBC}"/>
              </a:ext>
            </a:extLst>
          </p:cNvPr>
          <p:cNvPicPr>
            <a:picLocks noChangeAspect="1"/>
          </p:cNvPicPr>
          <p:nvPr/>
        </p:nvPicPr>
        <p:blipFill>
          <a:blip r:embed="rId5"/>
          <a:stretch>
            <a:fillRect/>
          </a:stretch>
        </p:blipFill>
        <p:spPr>
          <a:xfrm>
            <a:off x="3858482" y="1456109"/>
            <a:ext cx="4879937" cy="2661351"/>
          </a:xfrm>
          <a:prstGeom prst="rect">
            <a:avLst/>
          </a:prstGeom>
        </p:spPr>
      </p:pic>
    </p:spTree>
    <p:extLst>
      <p:ext uri="{BB962C8B-B14F-4D97-AF65-F5344CB8AC3E}">
        <p14:creationId xmlns:p14="http://schemas.microsoft.com/office/powerpoint/2010/main" val="201967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2;p14">
            <a:extLst>
              <a:ext uri="{FF2B5EF4-FFF2-40B4-BE49-F238E27FC236}">
                <a16:creationId xmlns:a16="http://schemas.microsoft.com/office/drawing/2014/main" id="{34404D46-C84C-E746-EC2F-5286738A7687}"/>
              </a:ext>
            </a:extLst>
          </p:cNvPr>
          <p:cNvSpPr txBox="1">
            <a:spLocks/>
          </p:cNvSpPr>
          <p:nvPr/>
        </p:nvSpPr>
        <p:spPr>
          <a:xfrm>
            <a:off x="727650" y="593700"/>
            <a:ext cx="7688700" cy="5352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dirty="0"/>
              <a:t>Heatmap</a:t>
            </a:r>
          </a:p>
        </p:txBody>
      </p:sp>
      <p:pic>
        <p:nvPicPr>
          <p:cNvPr id="6" name="Picture 5">
            <a:extLst>
              <a:ext uri="{FF2B5EF4-FFF2-40B4-BE49-F238E27FC236}">
                <a16:creationId xmlns:a16="http://schemas.microsoft.com/office/drawing/2014/main" id="{C1FF838D-9745-EDE6-52D1-43E75FBD19D8}"/>
              </a:ext>
            </a:extLst>
          </p:cNvPr>
          <p:cNvPicPr>
            <a:picLocks noChangeAspect="1"/>
          </p:cNvPicPr>
          <p:nvPr/>
        </p:nvPicPr>
        <p:blipFill>
          <a:blip r:embed="rId3"/>
          <a:stretch>
            <a:fillRect/>
          </a:stretch>
        </p:blipFill>
        <p:spPr>
          <a:xfrm>
            <a:off x="3091483" y="559244"/>
            <a:ext cx="5578144" cy="2012506"/>
          </a:xfrm>
          <a:prstGeom prst="rect">
            <a:avLst/>
          </a:prstGeom>
        </p:spPr>
      </p:pic>
      <p:pic>
        <p:nvPicPr>
          <p:cNvPr id="8" name="Picture 7">
            <a:extLst>
              <a:ext uri="{FF2B5EF4-FFF2-40B4-BE49-F238E27FC236}">
                <a16:creationId xmlns:a16="http://schemas.microsoft.com/office/drawing/2014/main" id="{6BC2AB08-2304-7BCE-FC3D-46C0A867ED63}"/>
              </a:ext>
            </a:extLst>
          </p:cNvPr>
          <p:cNvPicPr>
            <a:picLocks noChangeAspect="1"/>
          </p:cNvPicPr>
          <p:nvPr/>
        </p:nvPicPr>
        <p:blipFill>
          <a:blip r:embed="rId4"/>
          <a:stretch>
            <a:fillRect/>
          </a:stretch>
        </p:blipFill>
        <p:spPr>
          <a:xfrm>
            <a:off x="2957052" y="2720529"/>
            <a:ext cx="5712575" cy="2012506"/>
          </a:xfrm>
          <a:prstGeom prst="rect">
            <a:avLst/>
          </a:prstGeom>
        </p:spPr>
      </p:pic>
      <p:sp>
        <p:nvSpPr>
          <p:cNvPr id="9" name="TextBox 8">
            <a:extLst>
              <a:ext uri="{FF2B5EF4-FFF2-40B4-BE49-F238E27FC236}">
                <a16:creationId xmlns:a16="http://schemas.microsoft.com/office/drawing/2014/main" id="{36B551B0-2A38-EAED-35B0-C10D2E34D05B}"/>
              </a:ext>
            </a:extLst>
          </p:cNvPr>
          <p:cNvSpPr txBox="1"/>
          <p:nvPr/>
        </p:nvSpPr>
        <p:spPr>
          <a:xfrm>
            <a:off x="892278" y="1663104"/>
            <a:ext cx="1976284" cy="523220"/>
          </a:xfrm>
          <a:prstGeom prst="rect">
            <a:avLst/>
          </a:prstGeom>
          <a:noFill/>
        </p:spPr>
        <p:txBody>
          <a:bodyPr wrap="square" rtlCol="0">
            <a:spAutoFit/>
          </a:bodyPr>
          <a:lstStyle/>
          <a:p>
            <a:r>
              <a:rPr lang="en-US" dirty="0"/>
              <a:t>Sorted based on the data in the year 2016</a:t>
            </a:r>
          </a:p>
        </p:txBody>
      </p:sp>
      <p:sp>
        <p:nvSpPr>
          <p:cNvPr id="10" name="TextBox 9">
            <a:extLst>
              <a:ext uri="{FF2B5EF4-FFF2-40B4-BE49-F238E27FC236}">
                <a16:creationId xmlns:a16="http://schemas.microsoft.com/office/drawing/2014/main" id="{9DB8FA40-A767-31C4-0417-7EABABE00938}"/>
              </a:ext>
            </a:extLst>
          </p:cNvPr>
          <p:cNvSpPr txBox="1"/>
          <p:nvPr/>
        </p:nvSpPr>
        <p:spPr>
          <a:xfrm>
            <a:off x="892278" y="3465172"/>
            <a:ext cx="1976284" cy="523220"/>
          </a:xfrm>
          <a:prstGeom prst="rect">
            <a:avLst/>
          </a:prstGeom>
          <a:noFill/>
        </p:spPr>
        <p:txBody>
          <a:bodyPr wrap="square" rtlCol="0">
            <a:spAutoFit/>
          </a:bodyPr>
          <a:lstStyle/>
          <a:p>
            <a:r>
              <a:rPr lang="en-US" dirty="0"/>
              <a:t>Sorted based on the data in the year 1994</a:t>
            </a:r>
          </a:p>
        </p:txBody>
      </p:sp>
    </p:spTree>
    <p:extLst>
      <p:ext uri="{BB962C8B-B14F-4D97-AF65-F5344CB8AC3E}">
        <p14:creationId xmlns:p14="http://schemas.microsoft.com/office/powerpoint/2010/main" val="2005754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C48D-F427-E81C-76E8-5B7C479A9ADF}"/>
              </a:ext>
            </a:extLst>
          </p:cNvPr>
          <p:cNvSpPr>
            <a:spLocks noGrp="1"/>
          </p:cNvSpPr>
          <p:nvPr>
            <p:ph type="title"/>
          </p:nvPr>
        </p:nvSpPr>
        <p:spPr>
          <a:xfrm>
            <a:off x="2941708" y="2033946"/>
            <a:ext cx="3554956" cy="937853"/>
          </a:xfrm>
        </p:spPr>
        <p:txBody>
          <a:bodyPr>
            <a:normAutofit fontScale="90000"/>
          </a:bodyPr>
          <a:lstStyle/>
          <a:p>
            <a:r>
              <a:rPr lang="en-US" dirty="0"/>
              <a:t>Summary what we have learned?</a:t>
            </a:r>
          </a:p>
        </p:txBody>
      </p:sp>
    </p:spTree>
    <p:extLst>
      <p:ext uri="{BB962C8B-B14F-4D97-AF65-F5344CB8AC3E}">
        <p14:creationId xmlns:p14="http://schemas.microsoft.com/office/powerpoint/2010/main" val="2933867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18;p48">
            <a:extLst>
              <a:ext uri="{FF2B5EF4-FFF2-40B4-BE49-F238E27FC236}">
                <a16:creationId xmlns:a16="http://schemas.microsoft.com/office/drawing/2014/main" id="{F9371FFC-1191-F384-4DF7-FF756868EFB4}"/>
              </a:ext>
            </a:extLst>
          </p:cNvPr>
          <p:cNvSpPr txBox="1">
            <a:spLocks/>
          </p:cNvSpPr>
          <p:nvPr/>
        </p:nvSpPr>
        <p:spPr>
          <a:xfrm>
            <a:off x="765375" y="592275"/>
            <a:ext cx="7688700" cy="5352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dirty="0"/>
              <a:t>Learning Goals</a:t>
            </a:r>
          </a:p>
        </p:txBody>
      </p:sp>
      <p:sp>
        <p:nvSpPr>
          <p:cNvPr id="5" name="Google Shape;419;p48">
            <a:extLst>
              <a:ext uri="{FF2B5EF4-FFF2-40B4-BE49-F238E27FC236}">
                <a16:creationId xmlns:a16="http://schemas.microsoft.com/office/drawing/2014/main" id="{79447352-4D60-A1DE-7AC0-450260E2647F}"/>
              </a:ext>
            </a:extLst>
          </p:cNvPr>
          <p:cNvSpPr txBox="1"/>
          <p:nvPr/>
        </p:nvSpPr>
        <p:spPr>
          <a:xfrm>
            <a:off x="1513042" y="2033033"/>
            <a:ext cx="5030164" cy="877133"/>
          </a:xfrm>
          <a:prstGeom prst="rect">
            <a:avLst/>
          </a:prstGeom>
          <a:noFill/>
          <a:ln>
            <a:noFill/>
          </a:ln>
        </p:spPr>
        <p:txBody>
          <a:bodyPr spcFirstLastPara="1" wrap="square" lIns="91425" tIns="91425" rIns="91425" bIns="91425" anchor="t" anchorCtr="0">
            <a:spAutoFit/>
          </a:bodyPr>
          <a:lstStyle/>
          <a:p>
            <a:pPr marL="400050" lvl="0" indent="-285750" algn="l" rtl="0">
              <a:spcBef>
                <a:spcPts val="0"/>
              </a:spcBef>
              <a:spcAft>
                <a:spcPts val="0"/>
              </a:spcAft>
              <a:buSzPts val="1800"/>
              <a:buFont typeface="Wingdings" panose="05000000000000000000" pitchFamily="2" charset="2"/>
              <a:buChar char="Ø"/>
            </a:pPr>
            <a:r>
              <a:rPr lang="en-US" sz="1800" dirty="0"/>
              <a:t>Understand different types of visualization</a:t>
            </a:r>
          </a:p>
          <a:p>
            <a:pPr marL="400050" lvl="0" indent="-285750" algn="l" rtl="0">
              <a:lnSpc>
                <a:spcPct val="150000"/>
              </a:lnSpc>
              <a:spcBef>
                <a:spcPts val="0"/>
              </a:spcBef>
              <a:spcAft>
                <a:spcPts val="0"/>
              </a:spcAft>
              <a:buSzPts val="1800"/>
              <a:buFont typeface="Wingdings" panose="05000000000000000000" pitchFamily="2" charset="2"/>
              <a:buChar char="Ø"/>
            </a:pPr>
            <a:r>
              <a:rPr lang="en-US" sz="1800" dirty="0"/>
              <a:t>Implementing our first visualization</a:t>
            </a:r>
            <a:endParaRPr sz="1800" dirty="0"/>
          </a:p>
        </p:txBody>
      </p:sp>
    </p:spTree>
    <p:extLst>
      <p:ext uri="{BB962C8B-B14F-4D97-AF65-F5344CB8AC3E}">
        <p14:creationId xmlns:p14="http://schemas.microsoft.com/office/powerpoint/2010/main" val="36672571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C3A7DA55-550E-29AB-5539-9A20258A0E40}"/>
              </a:ext>
            </a:extLst>
          </p:cNvPr>
          <p:cNvSpPr>
            <a:spLocks noGrp="1"/>
          </p:cNvSpPr>
          <p:nvPr>
            <p:ph type="body" idx="1"/>
          </p:nvPr>
        </p:nvSpPr>
        <p:spPr>
          <a:xfrm>
            <a:off x="727650" y="1650236"/>
            <a:ext cx="7688700" cy="2177961"/>
          </a:xfrm>
        </p:spPr>
        <p:txBody>
          <a:bodyPr/>
          <a:lstStyle/>
          <a:p>
            <a:pPr marL="146050" indent="0">
              <a:buNone/>
            </a:pPr>
            <a:r>
              <a:rPr lang="en-US" dirty="0"/>
              <a:t>With the provided student dataset</a:t>
            </a:r>
          </a:p>
          <a:p>
            <a:pPr marL="488950" indent="-342900">
              <a:buAutoNum type="arabicParenBoth"/>
            </a:pPr>
            <a:r>
              <a:rPr lang="en-US" dirty="0"/>
              <a:t>Compare the number of male and female students in the course</a:t>
            </a:r>
          </a:p>
          <a:p>
            <a:pPr marL="488950" indent="-342900">
              <a:buAutoNum type="arabicParenBoth"/>
            </a:pPr>
            <a:r>
              <a:rPr lang="en-US" dirty="0"/>
              <a:t>Compare the average performance across different age groups (</a:t>
            </a:r>
            <a:r>
              <a:rPr lang="en-US" dirty="0" err="1"/>
              <a:t>age_band</a:t>
            </a:r>
            <a:r>
              <a:rPr lang="en-US" dirty="0"/>
              <a:t> in column in the dataset)</a:t>
            </a:r>
          </a:p>
          <a:p>
            <a:pPr marL="488950" indent="-342900">
              <a:buAutoNum type="arabicParenBoth"/>
            </a:pPr>
            <a:r>
              <a:rPr lang="en-US" dirty="0"/>
              <a:t>Compare the average performance of students of different gender and different region</a:t>
            </a:r>
          </a:p>
          <a:p>
            <a:pPr marL="488950" indent="-342900">
              <a:buFont typeface="Lato"/>
              <a:buAutoNum type="arabicParenBoth"/>
            </a:pPr>
            <a:r>
              <a:rPr lang="en-US" dirty="0"/>
              <a:t>Compare the average performance of students of different gender and highest education</a:t>
            </a:r>
          </a:p>
          <a:p>
            <a:pPr marL="488950" indent="-342900">
              <a:buAutoNum type="arabicParenBoth"/>
            </a:pPr>
            <a:endParaRPr lang="en-US" dirty="0"/>
          </a:p>
          <a:p>
            <a:pPr marL="488950" indent="-342900">
              <a:buAutoNum type="arabicParenBoth"/>
            </a:pPr>
            <a:endParaRPr lang="en-US" dirty="0"/>
          </a:p>
        </p:txBody>
      </p:sp>
      <p:sp>
        <p:nvSpPr>
          <p:cNvPr id="5" name="Google Shape;92;p14">
            <a:extLst>
              <a:ext uri="{FF2B5EF4-FFF2-40B4-BE49-F238E27FC236}">
                <a16:creationId xmlns:a16="http://schemas.microsoft.com/office/drawing/2014/main" id="{CEE7B6C9-1092-F241-A250-8A6470109D3C}"/>
              </a:ext>
            </a:extLst>
          </p:cNvPr>
          <p:cNvSpPr txBox="1">
            <a:spLocks/>
          </p:cNvSpPr>
          <p:nvPr/>
        </p:nvSpPr>
        <p:spPr>
          <a:xfrm>
            <a:off x="727650" y="593700"/>
            <a:ext cx="7688700" cy="5352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dirty="0"/>
              <a:t>A</a:t>
            </a:r>
            <a:r>
              <a:rPr lang="en-US" altLang="zh-CN" dirty="0"/>
              <a:t>dditional Practice</a:t>
            </a:r>
            <a:endParaRPr lang="en-US" dirty="0"/>
          </a:p>
        </p:txBody>
      </p:sp>
    </p:spTree>
    <p:extLst>
      <p:ext uri="{BB962C8B-B14F-4D97-AF65-F5344CB8AC3E}">
        <p14:creationId xmlns:p14="http://schemas.microsoft.com/office/powerpoint/2010/main" val="4002763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8"/>
          <p:cNvSpPr txBox="1">
            <a:spLocks noGrp="1"/>
          </p:cNvSpPr>
          <p:nvPr>
            <p:ph type="title"/>
          </p:nvPr>
        </p:nvSpPr>
        <p:spPr>
          <a:xfrm>
            <a:off x="765375" y="5922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Directory of visualizations</a:t>
            </a:r>
            <a:endParaRPr dirty="0"/>
          </a:p>
        </p:txBody>
      </p:sp>
      <p:sp>
        <p:nvSpPr>
          <p:cNvPr id="419" name="Google Shape;419;p48"/>
          <p:cNvSpPr txBox="1"/>
          <p:nvPr/>
        </p:nvSpPr>
        <p:spPr>
          <a:xfrm>
            <a:off x="1273200" y="1740725"/>
            <a:ext cx="3298800" cy="24885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t>Amounts</a:t>
            </a:r>
            <a:endParaRPr sz="1800" dirty="0"/>
          </a:p>
          <a:p>
            <a:pPr marL="457200" lvl="0" indent="-342900" algn="l" rtl="0">
              <a:spcBef>
                <a:spcPts val="1000"/>
              </a:spcBef>
              <a:spcAft>
                <a:spcPts val="0"/>
              </a:spcAft>
              <a:buSzPts val="1800"/>
              <a:buChar char="●"/>
            </a:pPr>
            <a:r>
              <a:rPr lang="en" sz="1800" dirty="0"/>
              <a:t>Distributions</a:t>
            </a:r>
            <a:endParaRPr sz="1800" dirty="0"/>
          </a:p>
          <a:p>
            <a:pPr marL="457200" lvl="0" indent="-342900" algn="l" rtl="0">
              <a:spcBef>
                <a:spcPts val="1000"/>
              </a:spcBef>
              <a:spcAft>
                <a:spcPts val="0"/>
              </a:spcAft>
              <a:buSzPts val="1800"/>
              <a:buChar char="●"/>
            </a:pPr>
            <a:r>
              <a:rPr lang="en" sz="1800" dirty="0"/>
              <a:t>Proportions</a:t>
            </a:r>
            <a:endParaRPr sz="1800" dirty="0"/>
          </a:p>
          <a:p>
            <a:pPr marL="457200" lvl="0" indent="-342900" algn="l" rtl="0">
              <a:spcBef>
                <a:spcPts val="1000"/>
              </a:spcBef>
              <a:spcAft>
                <a:spcPts val="0"/>
              </a:spcAft>
              <a:buSzPts val="1800"/>
              <a:buChar char="●"/>
            </a:pPr>
            <a:r>
              <a:rPr lang="en" sz="1800" dirty="0"/>
              <a:t>X-y relationships</a:t>
            </a:r>
            <a:endParaRPr sz="1800" dirty="0"/>
          </a:p>
          <a:p>
            <a:pPr marL="457200" lvl="0" indent="-342900" algn="l" rtl="0">
              <a:spcBef>
                <a:spcPts val="1000"/>
              </a:spcBef>
              <a:spcAft>
                <a:spcPts val="0"/>
              </a:spcAft>
              <a:buSzPts val="1800"/>
              <a:buChar char="●"/>
            </a:pPr>
            <a:r>
              <a:rPr lang="en" sz="1800" dirty="0"/>
              <a:t>Geospatial data</a:t>
            </a:r>
            <a:endParaRPr sz="1800" dirty="0"/>
          </a:p>
          <a:p>
            <a:pPr marL="457200" lvl="0" indent="-342900" algn="l" rtl="0">
              <a:spcBef>
                <a:spcPts val="1000"/>
              </a:spcBef>
              <a:spcAft>
                <a:spcPts val="1000"/>
              </a:spcAft>
              <a:buSzPts val="1800"/>
              <a:buChar char="●"/>
            </a:pPr>
            <a:r>
              <a:rPr lang="en" sz="1800" dirty="0"/>
              <a:t>Uncertainty</a:t>
            </a:r>
            <a:endParaRP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9"/>
          <p:cNvSpPr txBox="1">
            <a:spLocks noGrp="1"/>
          </p:cNvSpPr>
          <p:nvPr>
            <p:ph type="title"/>
          </p:nvPr>
        </p:nvSpPr>
        <p:spPr>
          <a:xfrm>
            <a:off x="765375" y="5922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Amounts</a:t>
            </a:r>
            <a:endParaRPr/>
          </a:p>
        </p:txBody>
      </p:sp>
      <p:pic>
        <p:nvPicPr>
          <p:cNvPr id="425" name="Google Shape;425;p49"/>
          <p:cNvPicPr preferRelativeResize="0"/>
          <p:nvPr/>
        </p:nvPicPr>
        <p:blipFill>
          <a:blip r:embed="rId3">
            <a:alphaModFix/>
          </a:blip>
          <a:stretch>
            <a:fillRect/>
          </a:stretch>
        </p:blipFill>
        <p:spPr>
          <a:xfrm>
            <a:off x="765375" y="1431300"/>
            <a:ext cx="3761500" cy="1208661"/>
          </a:xfrm>
          <a:prstGeom prst="rect">
            <a:avLst/>
          </a:prstGeom>
          <a:noFill/>
          <a:ln>
            <a:noFill/>
          </a:ln>
        </p:spPr>
      </p:pic>
      <p:pic>
        <p:nvPicPr>
          <p:cNvPr id="426" name="Google Shape;426;p49"/>
          <p:cNvPicPr preferRelativeResize="0"/>
          <p:nvPr/>
        </p:nvPicPr>
        <p:blipFill>
          <a:blip r:embed="rId4">
            <a:alphaModFix/>
          </a:blip>
          <a:stretch>
            <a:fillRect/>
          </a:stretch>
        </p:blipFill>
        <p:spPr>
          <a:xfrm>
            <a:off x="698725" y="3252275"/>
            <a:ext cx="7746550" cy="1465750"/>
          </a:xfrm>
          <a:prstGeom prst="rect">
            <a:avLst/>
          </a:prstGeom>
          <a:noFill/>
          <a:ln>
            <a:noFill/>
          </a:ln>
        </p:spPr>
      </p:pic>
      <p:sp>
        <p:nvSpPr>
          <p:cNvPr id="427" name="Google Shape;427;p49"/>
          <p:cNvSpPr txBox="1"/>
          <p:nvPr/>
        </p:nvSpPr>
        <p:spPr>
          <a:xfrm>
            <a:off x="4646000" y="1714500"/>
            <a:ext cx="1293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mn-lt"/>
                <a:ea typeface="Lato"/>
                <a:cs typeface="Lato"/>
                <a:sym typeface="Lato"/>
              </a:rPr>
              <a:t>Visualizing amounts from one category</a:t>
            </a:r>
            <a:endParaRPr dirty="0">
              <a:latin typeface="+mn-lt"/>
              <a:ea typeface="Lato"/>
              <a:cs typeface="Lato"/>
              <a:sym typeface="Lato"/>
            </a:endParaRPr>
          </a:p>
        </p:txBody>
      </p:sp>
      <p:sp>
        <p:nvSpPr>
          <p:cNvPr id="428" name="Google Shape;428;p49"/>
          <p:cNvSpPr txBox="1"/>
          <p:nvPr/>
        </p:nvSpPr>
        <p:spPr>
          <a:xfrm>
            <a:off x="6567150" y="2571750"/>
            <a:ext cx="2296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mn-lt"/>
                <a:ea typeface="Lato"/>
                <a:cs typeface="Lato"/>
                <a:sym typeface="Lato"/>
              </a:rPr>
              <a:t>Visualizing amounts from multiple categories</a:t>
            </a:r>
            <a:endParaRPr dirty="0">
              <a:latin typeface="+mn-lt"/>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50"/>
          <p:cNvSpPr txBox="1">
            <a:spLocks noGrp="1"/>
          </p:cNvSpPr>
          <p:nvPr>
            <p:ph type="title"/>
          </p:nvPr>
        </p:nvSpPr>
        <p:spPr>
          <a:xfrm>
            <a:off x="765375" y="5922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mn-lt"/>
              </a:rPr>
              <a:t>Distributions</a:t>
            </a:r>
            <a:endParaRPr dirty="0">
              <a:latin typeface="+mn-lt"/>
            </a:endParaRPr>
          </a:p>
        </p:txBody>
      </p:sp>
      <p:pic>
        <p:nvPicPr>
          <p:cNvPr id="434" name="Google Shape;434;p50"/>
          <p:cNvPicPr preferRelativeResize="0"/>
          <p:nvPr/>
        </p:nvPicPr>
        <p:blipFill>
          <a:blip r:embed="rId3">
            <a:alphaModFix/>
          </a:blip>
          <a:stretch>
            <a:fillRect/>
          </a:stretch>
        </p:blipFill>
        <p:spPr>
          <a:xfrm>
            <a:off x="855925" y="1963800"/>
            <a:ext cx="6942874" cy="1506200"/>
          </a:xfrm>
          <a:prstGeom prst="rect">
            <a:avLst/>
          </a:prstGeom>
          <a:noFill/>
          <a:ln>
            <a:noFill/>
          </a:ln>
        </p:spPr>
      </p:pic>
      <p:sp>
        <p:nvSpPr>
          <p:cNvPr id="435" name="Google Shape;435;p50"/>
          <p:cNvSpPr txBox="1"/>
          <p:nvPr/>
        </p:nvSpPr>
        <p:spPr>
          <a:xfrm>
            <a:off x="810650" y="1362675"/>
            <a:ext cx="440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Visualizing one distribution</a:t>
            </a:r>
            <a:endParaRPr/>
          </a:p>
        </p:txBody>
      </p:sp>
      <p:sp>
        <p:nvSpPr>
          <p:cNvPr id="436" name="Google Shape;436;p50"/>
          <p:cNvSpPr/>
          <p:nvPr/>
        </p:nvSpPr>
        <p:spPr>
          <a:xfrm>
            <a:off x="810650" y="1963800"/>
            <a:ext cx="3423300" cy="1552800"/>
          </a:xfrm>
          <a:prstGeom prst="rect">
            <a:avLst/>
          </a:prstGeom>
          <a:noFill/>
          <a:ln w="9525" cap="flat" cmpd="sng">
            <a:solidFill>
              <a:srgbClr val="85200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0"/>
          <p:cNvSpPr/>
          <p:nvPr/>
        </p:nvSpPr>
        <p:spPr>
          <a:xfrm>
            <a:off x="4278875" y="1963800"/>
            <a:ext cx="3423300" cy="1552800"/>
          </a:xfrm>
          <a:prstGeom prst="rect">
            <a:avLst/>
          </a:prstGeom>
          <a:noFill/>
          <a:ln w="9525" cap="flat" cmpd="sng">
            <a:solidFill>
              <a:srgbClr val="85200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0"/>
          <p:cNvSpPr txBox="1"/>
          <p:nvPr/>
        </p:nvSpPr>
        <p:spPr>
          <a:xfrm>
            <a:off x="810650" y="3619250"/>
            <a:ext cx="3423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Intuitive but require arbitrary parameter choices and can be misleading</a:t>
            </a:r>
            <a:endParaRPr dirty="0"/>
          </a:p>
        </p:txBody>
      </p:sp>
      <p:sp>
        <p:nvSpPr>
          <p:cNvPr id="439" name="Google Shape;439;p50"/>
          <p:cNvSpPr txBox="1"/>
          <p:nvPr/>
        </p:nvSpPr>
        <p:spPr>
          <a:xfrm>
            <a:off x="4286775" y="3627581"/>
            <a:ext cx="3423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Cumulative densities and quantile-quantile (q-q) plots represent the data faithfully but difficult to interpret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51"/>
          <p:cNvSpPr txBox="1">
            <a:spLocks noGrp="1"/>
          </p:cNvSpPr>
          <p:nvPr>
            <p:ph type="title"/>
          </p:nvPr>
        </p:nvSpPr>
        <p:spPr>
          <a:xfrm>
            <a:off x="765375" y="5922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mn-lt"/>
              </a:rPr>
              <a:t>Distributions</a:t>
            </a:r>
            <a:endParaRPr dirty="0">
              <a:latin typeface="+mn-lt"/>
            </a:endParaRPr>
          </a:p>
        </p:txBody>
      </p:sp>
      <p:sp>
        <p:nvSpPr>
          <p:cNvPr id="445" name="Google Shape;445;p51"/>
          <p:cNvSpPr txBox="1"/>
          <p:nvPr/>
        </p:nvSpPr>
        <p:spPr>
          <a:xfrm>
            <a:off x="810650" y="1362675"/>
            <a:ext cx="440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Visualizing multiple distribution</a:t>
            </a:r>
            <a:endParaRPr/>
          </a:p>
        </p:txBody>
      </p:sp>
      <p:pic>
        <p:nvPicPr>
          <p:cNvPr id="446" name="Google Shape;446;p51"/>
          <p:cNvPicPr preferRelativeResize="0"/>
          <p:nvPr/>
        </p:nvPicPr>
        <p:blipFill>
          <a:blip r:embed="rId3">
            <a:alphaModFix/>
          </a:blip>
          <a:stretch>
            <a:fillRect/>
          </a:stretch>
        </p:blipFill>
        <p:spPr>
          <a:xfrm>
            <a:off x="896475" y="1762875"/>
            <a:ext cx="4153125" cy="2052050"/>
          </a:xfrm>
          <a:prstGeom prst="rect">
            <a:avLst/>
          </a:prstGeom>
          <a:noFill/>
          <a:ln>
            <a:noFill/>
          </a:ln>
        </p:spPr>
      </p:pic>
      <p:sp>
        <p:nvSpPr>
          <p:cNvPr id="447" name="Google Shape;447;p51"/>
          <p:cNvSpPr txBox="1"/>
          <p:nvPr/>
        </p:nvSpPr>
        <p:spPr>
          <a:xfrm>
            <a:off x="5305425" y="1889300"/>
            <a:ext cx="3593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Overall shifts among distributions in multiple distributions</a:t>
            </a:r>
            <a:endParaRPr>
              <a:latin typeface="Lato"/>
              <a:ea typeface="Lato"/>
              <a:cs typeface="Lato"/>
              <a:sym typeface="Lato"/>
            </a:endParaRPr>
          </a:p>
        </p:txBody>
      </p:sp>
      <p:sp>
        <p:nvSpPr>
          <p:cNvPr id="448" name="Google Shape;448;p51"/>
          <p:cNvSpPr txBox="1"/>
          <p:nvPr/>
        </p:nvSpPr>
        <p:spPr>
          <a:xfrm>
            <a:off x="4650075" y="2907225"/>
            <a:ext cx="43338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Lato"/>
                <a:ea typeface="Lato"/>
                <a:cs typeface="Lato"/>
                <a:sym typeface="Lato"/>
              </a:rPr>
              <a:t>Stacked plot and overlapping densities are useful for in-depth comparison of smaller number of distributions</a:t>
            </a:r>
            <a:endParaRPr dirty="0">
              <a:latin typeface="Lato"/>
              <a:ea typeface="Lato"/>
              <a:cs typeface="Lato"/>
              <a:sym typeface="Lato"/>
            </a:endParaRPr>
          </a:p>
          <a:p>
            <a:pPr marL="0" lvl="0" indent="0" algn="l" rtl="0">
              <a:spcBef>
                <a:spcPts val="0"/>
              </a:spcBef>
              <a:spcAft>
                <a:spcPts val="0"/>
              </a:spcAft>
              <a:buNone/>
            </a:pPr>
            <a:r>
              <a:rPr lang="en" dirty="0">
                <a:latin typeface="Lato"/>
                <a:ea typeface="Lato"/>
                <a:cs typeface="Lato"/>
                <a:sym typeface="Lato"/>
              </a:rPr>
              <a:t>Ridgeline plots are useful for large numbers of distributions</a:t>
            </a:r>
            <a:endParaRPr dirty="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52"/>
          <p:cNvSpPr txBox="1">
            <a:spLocks noGrp="1"/>
          </p:cNvSpPr>
          <p:nvPr>
            <p:ph type="title"/>
          </p:nvPr>
        </p:nvSpPr>
        <p:spPr>
          <a:xfrm>
            <a:off x="765375" y="5922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mn-lt"/>
              </a:rPr>
              <a:t>Proportions</a:t>
            </a:r>
            <a:endParaRPr dirty="0">
              <a:latin typeface="+mn-lt"/>
            </a:endParaRPr>
          </a:p>
        </p:txBody>
      </p:sp>
      <p:pic>
        <p:nvPicPr>
          <p:cNvPr id="454" name="Google Shape;454;p52"/>
          <p:cNvPicPr preferRelativeResize="0"/>
          <p:nvPr/>
        </p:nvPicPr>
        <p:blipFill>
          <a:blip r:embed="rId3">
            <a:alphaModFix/>
          </a:blip>
          <a:stretch>
            <a:fillRect/>
          </a:stretch>
        </p:blipFill>
        <p:spPr>
          <a:xfrm>
            <a:off x="861875" y="1572975"/>
            <a:ext cx="5993575" cy="1476150"/>
          </a:xfrm>
          <a:prstGeom prst="rect">
            <a:avLst/>
          </a:prstGeom>
          <a:noFill/>
          <a:ln>
            <a:noFill/>
          </a:ln>
        </p:spPr>
      </p:pic>
      <p:pic>
        <p:nvPicPr>
          <p:cNvPr id="455" name="Google Shape;455;p52"/>
          <p:cNvPicPr preferRelativeResize="0"/>
          <p:nvPr/>
        </p:nvPicPr>
        <p:blipFill>
          <a:blip r:embed="rId4">
            <a:alphaModFix/>
          </a:blip>
          <a:stretch>
            <a:fillRect/>
          </a:stretch>
        </p:blipFill>
        <p:spPr>
          <a:xfrm>
            <a:off x="836775" y="3224675"/>
            <a:ext cx="6043774" cy="1436425"/>
          </a:xfrm>
          <a:prstGeom prst="rect">
            <a:avLst/>
          </a:prstGeom>
          <a:noFill/>
          <a:ln>
            <a:noFill/>
          </a:ln>
        </p:spPr>
      </p:pic>
      <p:sp>
        <p:nvSpPr>
          <p:cNvPr id="456" name="Google Shape;456;p52"/>
          <p:cNvSpPr txBox="1"/>
          <p:nvPr/>
        </p:nvSpPr>
        <p:spPr>
          <a:xfrm>
            <a:off x="7055925" y="2089775"/>
            <a:ext cx="1858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Lato"/>
                <a:ea typeface="Lato"/>
                <a:cs typeface="Lato"/>
                <a:sym typeface="Lato"/>
              </a:rPr>
              <a:t>Single set  of proportion</a:t>
            </a:r>
            <a:endParaRPr dirty="0">
              <a:latin typeface="Lato"/>
              <a:ea typeface="Lato"/>
              <a:cs typeface="Lato"/>
              <a:sym typeface="Lato"/>
            </a:endParaRPr>
          </a:p>
        </p:txBody>
      </p:sp>
      <p:sp>
        <p:nvSpPr>
          <p:cNvPr id="457" name="Google Shape;457;p52"/>
          <p:cNvSpPr txBox="1"/>
          <p:nvPr/>
        </p:nvSpPr>
        <p:spPr>
          <a:xfrm>
            <a:off x="7123500" y="3576225"/>
            <a:ext cx="1858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Multiple sets of proportions</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53"/>
          <p:cNvSpPr txBox="1">
            <a:spLocks noGrp="1"/>
          </p:cNvSpPr>
          <p:nvPr>
            <p:ph type="title"/>
          </p:nvPr>
        </p:nvSpPr>
        <p:spPr>
          <a:xfrm>
            <a:off x="765375" y="5922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mn-lt"/>
              </a:rPr>
              <a:t>Distributions</a:t>
            </a:r>
            <a:endParaRPr dirty="0">
              <a:latin typeface="+mn-lt"/>
            </a:endParaRPr>
          </a:p>
        </p:txBody>
      </p:sp>
      <p:pic>
        <p:nvPicPr>
          <p:cNvPr id="463" name="Google Shape;463;p53"/>
          <p:cNvPicPr preferRelativeResize="0"/>
          <p:nvPr/>
        </p:nvPicPr>
        <p:blipFill>
          <a:blip r:embed="rId3">
            <a:alphaModFix/>
          </a:blip>
          <a:stretch>
            <a:fillRect/>
          </a:stretch>
        </p:blipFill>
        <p:spPr>
          <a:xfrm>
            <a:off x="1296400" y="1696300"/>
            <a:ext cx="4819650" cy="1552575"/>
          </a:xfrm>
          <a:prstGeom prst="rect">
            <a:avLst/>
          </a:prstGeom>
          <a:noFill/>
          <a:ln>
            <a:noFill/>
          </a:ln>
        </p:spPr>
      </p:pic>
      <p:sp>
        <p:nvSpPr>
          <p:cNvPr id="464" name="Google Shape;464;p53"/>
          <p:cNvSpPr txBox="1"/>
          <p:nvPr/>
        </p:nvSpPr>
        <p:spPr>
          <a:xfrm>
            <a:off x="649700" y="3385850"/>
            <a:ext cx="6868800" cy="12930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rgbClr val="333333"/>
              </a:buClr>
              <a:buSzPts val="1200"/>
              <a:buChar char="●"/>
            </a:pPr>
            <a:r>
              <a:rPr lang="en" sz="1200" b="1">
                <a:solidFill>
                  <a:srgbClr val="333333"/>
                </a:solidFill>
                <a:highlight>
                  <a:srgbClr val="FFFFFF"/>
                </a:highlight>
              </a:rPr>
              <a:t>Mosaic plots </a:t>
            </a:r>
            <a:r>
              <a:rPr lang="en" sz="1200">
                <a:solidFill>
                  <a:srgbClr val="333333"/>
                </a:solidFill>
                <a:highlight>
                  <a:srgbClr val="FFFFFF"/>
                </a:highlight>
              </a:rPr>
              <a:t>assume that every level of one grouping variable can be combined with every level of another grouping variable, whereas treemaps do not make such an assumption.</a:t>
            </a:r>
            <a:endParaRPr sz="1200">
              <a:solidFill>
                <a:srgbClr val="333333"/>
              </a:solidFill>
              <a:highlight>
                <a:srgbClr val="FFFFFF"/>
              </a:highlight>
            </a:endParaRPr>
          </a:p>
          <a:p>
            <a:pPr marL="457200" lvl="0" indent="-304800" algn="l" rtl="0">
              <a:spcBef>
                <a:spcPts val="0"/>
              </a:spcBef>
              <a:spcAft>
                <a:spcPts val="0"/>
              </a:spcAft>
              <a:buClr>
                <a:srgbClr val="333333"/>
              </a:buClr>
              <a:buSzPts val="1200"/>
              <a:buChar char="●"/>
            </a:pPr>
            <a:r>
              <a:rPr lang="en" sz="1200" b="1">
                <a:solidFill>
                  <a:srgbClr val="333333"/>
                </a:solidFill>
                <a:highlight>
                  <a:srgbClr val="FFFFFF"/>
                </a:highlight>
              </a:rPr>
              <a:t>Treemaps</a:t>
            </a:r>
            <a:r>
              <a:rPr lang="en" sz="1200">
                <a:solidFill>
                  <a:srgbClr val="333333"/>
                </a:solidFill>
                <a:highlight>
                  <a:srgbClr val="FFFFFF"/>
                </a:highlight>
              </a:rPr>
              <a:t> work well even if the subdivisions of one group are entirely distinct from the subdivisions of another.</a:t>
            </a:r>
            <a:endParaRPr sz="1200">
              <a:solidFill>
                <a:srgbClr val="333333"/>
              </a:solidFill>
              <a:highlight>
                <a:srgbClr val="FFFFFF"/>
              </a:highlight>
            </a:endParaRPr>
          </a:p>
          <a:p>
            <a:pPr marL="457200" lvl="0" indent="-304800" algn="l" rtl="0">
              <a:spcBef>
                <a:spcPts val="0"/>
              </a:spcBef>
              <a:spcAft>
                <a:spcPts val="0"/>
              </a:spcAft>
              <a:buClr>
                <a:srgbClr val="333333"/>
              </a:buClr>
              <a:buSzPts val="1200"/>
              <a:buChar char="●"/>
            </a:pPr>
            <a:r>
              <a:rPr lang="en" sz="1200" b="1">
                <a:solidFill>
                  <a:srgbClr val="333333"/>
                </a:solidFill>
                <a:highlight>
                  <a:srgbClr val="FFFFFF"/>
                </a:highlight>
              </a:rPr>
              <a:t>Parallel sets</a:t>
            </a:r>
            <a:r>
              <a:rPr lang="en" sz="1200">
                <a:solidFill>
                  <a:srgbClr val="333333"/>
                </a:solidFill>
                <a:highlight>
                  <a:srgbClr val="FFFFFF"/>
                </a:highlight>
              </a:rPr>
              <a:t> work better than either mosaic plots or treemaps when there are more than two grouping variables.</a:t>
            </a:r>
            <a:endParaRPr sz="1200">
              <a:solidFill>
                <a:srgbClr val="333333"/>
              </a:solidFill>
              <a:highlight>
                <a:srgbClr val="FFFFFF"/>
              </a:highlight>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1469</TotalTime>
  <Words>2460</Words>
  <Application>Microsoft Office PowerPoint</Application>
  <PresentationFormat>On-screen Show (16:9)</PresentationFormat>
  <Paragraphs>156</Paragraphs>
  <Slides>30</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Raleway</vt:lpstr>
      <vt:lpstr>Arial</vt:lpstr>
      <vt:lpstr>Wingdings</vt:lpstr>
      <vt:lpstr>Lato</vt:lpstr>
      <vt:lpstr>Consolas</vt:lpstr>
      <vt:lpstr>Streamline</vt:lpstr>
      <vt:lpstr>Implementing Data Visualizations</vt:lpstr>
      <vt:lpstr>PowerPoint Presentation</vt:lpstr>
      <vt:lpstr>PowerPoint Presentation</vt:lpstr>
      <vt:lpstr>Directory of visualizations</vt:lpstr>
      <vt:lpstr>Amounts</vt:lpstr>
      <vt:lpstr>Distributions</vt:lpstr>
      <vt:lpstr>Distributions</vt:lpstr>
      <vt:lpstr>Proportions</vt:lpstr>
      <vt:lpstr>Distributions</vt:lpstr>
      <vt:lpstr>  </vt:lpstr>
      <vt:lpstr>PowerPoint Presentation</vt:lpstr>
      <vt:lpstr>PowerPoint Presentation</vt:lpstr>
      <vt:lpstr>PowerPoint Presentation</vt:lpstr>
      <vt:lpstr>PowerPoint Presentation</vt:lpstr>
      <vt:lpstr>Visualization Packages</vt:lpstr>
      <vt:lpstr>PowerPoint Presentation</vt:lpstr>
      <vt:lpstr>Visualizing Amounts</vt:lpstr>
      <vt:lpstr>PowerPoint Presentation</vt:lpstr>
      <vt:lpstr>Horizontal bar charts</vt:lpstr>
      <vt:lpstr>Another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what we have learned?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Data Visualization</dc:title>
  <cp:lastModifiedBy>Bo Pei</cp:lastModifiedBy>
  <cp:revision>179</cp:revision>
  <dcterms:modified xsi:type="dcterms:W3CDTF">2023-06-07T04:02:23Z</dcterms:modified>
</cp:coreProperties>
</file>