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8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C2DF8B-F6BD-41F8-AA40-33073B6F0D6A}">
  <a:tblStyle styleId="{2FC2DF8B-F6BD-41F8-AA40-33073B6F0D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6803" autoAdjust="0"/>
  </p:normalViewPr>
  <p:slideViewPr>
    <p:cSldViewPr snapToGrid="0">
      <p:cViewPr varScale="1">
        <p:scale>
          <a:sx n="147" d="100"/>
          <a:sy n="147" d="100"/>
        </p:scale>
        <p:origin x="118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matplotlib.org/3.1.1/api/_as_gen/matplotlib.pyplot.hist.html" TargetMode="External"/><Relationship Id="rId3" Type="http://schemas.openxmlformats.org/officeDocument/2006/relationships/hyperlink" Target="https://machinelearningmastery.com/author/jasonb/" TargetMode="External"/><Relationship Id="rId7" Type="http://schemas.openxmlformats.org/officeDocument/2006/relationships/hyperlink" Target="https://en.wikipedia.org/wiki/Histogram"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flickr.com/photos/alpat/5644087614/" TargetMode="External"/><Relationship Id="rId11" Type="http://schemas.openxmlformats.org/officeDocument/2006/relationships/hyperlink" Target="https://machinelearningmastery.com/power-transform-time-series-forecast-data-python/" TargetMode="External"/><Relationship Id="rId5" Type="http://schemas.openxmlformats.org/officeDocument/2006/relationships/hyperlink" Target="https://machinelearningmastery.com/probability-for-machine-learning/" TargetMode="External"/><Relationship Id="rId10" Type="http://schemas.openxmlformats.org/officeDocument/2006/relationships/hyperlink" Target="https://docs.scipy.org/doc/scipy/reference/generated/scipy.stats.norm.html" TargetMode="External"/><Relationship Id="rId4" Type="http://schemas.openxmlformats.org/officeDocument/2006/relationships/hyperlink" Target="https://machinelearningmastery.com/category/probability/" TargetMode="External"/><Relationship Id="rId9" Type="http://schemas.openxmlformats.org/officeDocument/2006/relationships/hyperlink" Target="https://docs.scipy.org/doc/numpy/reference/generated/numpy.random.normal.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the knowledge of the first two sessions, in this session we will focus more on the practical implementations of different visualizations.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latin typeface="+mn-lt"/>
              </a:rPr>
              <a:t>Most often we would like to investigate the distributions of a particular variable in the dataset, not just comparing the amount of different categories.</a:t>
            </a:r>
          </a:p>
          <a:p>
            <a:pPr marL="158750" indent="0">
              <a:buNone/>
            </a:pPr>
            <a:r>
              <a:rPr lang="en-US" dirty="0">
                <a:latin typeface="+mn-lt"/>
              </a:rPr>
              <a:t>Amount: compare number of different categories.</a:t>
            </a:r>
          </a:p>
          <a:p>
            <a:pPr marL="158750" indent="0">
              <a:buNone/>
            </a:pPr>
            <a:r>
              <a:rPr lang="en-US" dirty="0">
                <a:latin typeface="+mn-lt"/>
              </a:rPr>
              <a:t>Distributions: examining the data in a specific category.</a:t>
            </a:r>
          </a:p>
          <a:p>
            <a:pPr marL="158750" indent="0">
              <a:buNone/>
            </a:pPr>
            <a:endParaRPr lang="en-US" dirty="0">
              <a:latin typeface="+mn-lt"/>
            </a:endParaRPr>
          </a:p>
          <a:p>
            <a:pPr marL="158750" indent="0">
              <a:buNone/>
            </a:pPr>
            <a:r>
              <a:rPr lang="en-US" b="0" i="0" dirty="0">
                <a:solidFill>
                  <a:srgbClr val="202124"/>
                </a:solidFill>
                <a:effectLst/>
                <a:latin typeface="+mn-lt"/>
              </a:rPr>
              <a:t>Histogram shows the frequency of values in data by grouping it into equal-sized intervals or classes (so-called bins). In such a way, it gives you an idea about the approximate probability distribution of your quantitative data.</a:t>
            </a:r>
            <a:endParaRPr lang="en-US" dirty="0">
              <a:latin typeface="+mn-lt"/>
            </a:endParaRPr>
          </a:p>
        </p:txBody>
      </p:sp>
    </p:spTree>
    <p:extLst>
      <p:ext uri="{BB962C8B-B14F-4D97-AF65-F5344CB8AC3E}">
        <p14:creationId xmlns:p14="http://schemas.microsoft.com/office/powerpoint/2010/main" val="726428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Here, we first categorized ages into different groups, and then count the frequencies of each age category.</a:t>
            </a:r>
          </a:p>
        </p:txBody>
      </p:sp>
    </p:spTree>
    <p:extLst>
      <p:ext uri="{BB962C8B-B14F-4D97-AF65-F5344CB8AC3E}">
        <p14:creationId xmlns:p14="http://schemas.microsoft.com/office/powerpoint/2010/main" val="4047584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As always, the heights of the bars should represent the number. Unlike the bar charts, the width of the bar in histogram has a meaning indicating width of the age bins.</a:t>
            </a:r>
          </a:p>
        </p:txBody>
      </p:sp>
    </p:spTree>
    <p:extLst>
      <p:ext uri="{BB962C8B-B14F-4D97-AF65-F5344CB8AC3E}">
        <p14:creationId xmlns:p14="http://schemas.microsoft.com/office/powerpoint/2010/main" val="1621969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US" b="0" dirty="0">
                <a:solidFill>
                  <a:srgbClr val="555555"/>
                </a:solidFill>
                <a:effectLst/>
                <a:latin typeface="+mn-lt"/>
              </a:rPr>
              <a:t>The shape of a histogram of most random samples will match a well-known probability distribution.</a:t>
            </a:r>
          </a:p>
          <a:p>
            <a:pPr algn="l" fontAlgn="base"/>
            <a:r>
              <a:rPr lang="en-US" b="0" dirty="0">
                <a:solidFill>
                  <a:srgbClr val="555555"/>
                </a:solidFill>
                <a:effectLst/>
                <a:latin typeface="+mn-lt"/>
              </a:rPr>
              <a:t>The common distributions are common because they occur again and again in different and sometimes unexpected domains.</a:t>
            </a:r>
          </a:p>
          <a:p>
            <a:pPr algn="l" fontAlgn="base"/>
            <a:r>
              <a:rPr lang="en-US" b="0" dirty="0">
                <a:solidFill>
                  <a:srgbClr val="555555"/>
                </a:solidFill>
                <a:effectLst/>
                <a:latin typeface="+mn-lt"/>
              </a:rPr>
              <a:t>Get familiar with the common probability distributions as it will help you to identify a given distribution from a histogram.</a:t>
            </a:r>
          </a:p>
          <a:p>
            <a:pPr algn="l" fontAlgn="base"/>
            <a:r>
              <a:rPr lang="en-US" b="0" dirty="0">
                <a:solidFill>
                  <a:srgbClr val="555555"/>
                </a:solidFill>
                <a:effectLst/>
                <a:latin typeface="+mn-lt"/>
              </a:rPr>
              <a:t>Once identified, you can attempt to estimate the density of the random variable with a chosen probability distribution. This can be achieved by estimating the parameters of the distribution from a random sample of data.</a:t>
            </a:r>
          </a:p>
          <a:p>
            <a:pPr algn="l" fontAlgn="base"/>
            <a:endParaRPr lang="en-US" b="0" dirty="0">
              <a:solidFill>
                <a:srgbClr val="555555"/>
              </a:solidFill>
              <a:effectLst/>
              <a:latin typeface="+mn-lt"/>
            </a:endParaRPr>
          </a:p>
          <a:p>
            <a:pPr fontAlgn="base"/>
            <a:r>
              <a:rPr lang="en-US" b="1" dirty="0">
                <a:solidFill>
                  <a:srgbClr val="222222"/>
                </a:solidFill>
                <a:effectLst/>
                <a:latin typeface="+mn-lt"/>
              </a:rPr>
              <a:t>A Gentle Introduction to Probability Density Estimation</a:t>
            </a:r>
          </a:p>
          <a:p>
            <a:pPr algn="l" fontAlgn="base"/>
            <a:r>
              <a:rPr lang="en-US" b="0" dirty="0">
                <a:solidFill>
                  <a:srgbClr val="999999"/>
                </a:solidFill>
                <a:effectLst/>
                <a:latin typeface="+mn-lt"/>
              </a:rPr>
              <a:t>by </a:t>
            </a:r>
            <a:r>
              <a:rPr lang="en-US" b="1" u="none" strike="noStrike" dirty="0">
                <a:solidFill>
                  <a:srgbClr val="888888"/>
                </a:solidFill>
                <a:effectLst/>
                <a:latin typeface="+mn-lt"/>
                <a:hlinkClick r:id="rId3" tooltip="Posts by Jason Brownlee"/>
              </a:rPr>
              <a:t>Jason Brownlee</a:t>
            </a:r>
            <a:r>
              <a:rPr lang="en-US" b="0" dirty="0">
                <a:solidFill>
                  <a:srgbClr val="999999"/>
                </a:solidFill>
                <a:effectLst/>
                <a:latin typeface="+mn-lt"/>
              </a:rPr>
              <a:t> on September 25, 2019 in </a:t>
            </a:r>
            <a:r>
              <a:rPr lang="en-US" b="1" u="none" strike="noStrike" dirty="0">
                <a:solidFill>
                  <a:srgbClr val="888888"/>
                </a:solidFill>
                <a:effectLst/>
                <a:latin typeface="+mn-lt"/>
                <a:hlinkClick r:id="rId4" tooltip="View all items in Probability"/>
              </a:rPr>
              <a:t>Probability</a:t>
            </a:r>
            <a:endParaRPr lang="en-US" b="0" dirty="0">
              <a:solidFill>
                <a:srgbClr val="999999"/>
              </a:solidFill>
              <a:effectLst/>
              <a:latin typeface="+mn-lt"/>
            </a:endParaRPr>
          </a:p>
          <a:p>
            <a:pPr algn="l" rtl="0" fontAlgn="base"/>
            <a:r>
              <a:rPr lang="en-US" i="0" dirty="0">
                <a:effectLst/>
                <a:latin typeface="+mn-lt"/>
              </a:rPr>
              <a:t>Tweet</a:t>
            </a:r>
            <a:r>
              <a:rPr lang="en-US" dirty="0">
                <a:effectLst/>
                <a:latin typeface="+mn-lt"/>
              </a:rPr>
              <a:t> </a:t>
            </a:r>
            <a:r>
              <a:rPr lang="en-US" i="0" dirty="0" err="1">
                <a:effectLst/>
                <a:latin typeface="+mn-lt"/>
              </a:rPr>
              <a:t>Tweet</a:t>
            </a:r>
            <a:r>
              <a:rPr lang="en-US" dirty="0">
                <a:effectLst/>
                <a:latin typeface="+mn-lt"/>
              </a:rPr>
              <a:t>  </a:t>
            </a:r>
            <a:r>
              <a:rPr lang="en-US" b="1" dirty="0">
                <a:effectLst/>
                <a:latin typeface="+mn-lt"/>
              </a:rPr>
              <a:t>Share</a:t>
            </a:r>
            <a:r>
              <a:rPr lang="en-US" dirty="0">
                <a:effectLst/>
                <a:latin typeface="+mn-lt"/>
              </a:rPr>
              <a:t> </a:t>
            </a:r>
            <a:r>
              <a:rPr lang="en-US" b="1" dirty="0" err="1">
                <a:solidFill>
                  <a:srgbClr val="FFFFFF"/>
                </a:solidFill>
                <a:effectLst/>
                <a:latin typeface="+mn-lt"/>
              </a:rPr>
              <a:t>Share</a:t>
            </a:r>
            <a:endParaRPr lang="en-US" dirty="0">
              <a:effectLst/>
              <a:latin typeface="+mn-lt"/>
            </a:endParaRPr>
          </a:p>
          <a:p>
            <a:pPr fontAlgn="base"/>
            <a:r>
              <a:rPr lang="en-US" dirty="0">
                <a:solidFill>
                  <a:srgbClr val="555555"/>
                </a:solidFill>
                <a:effectLst/>
                <a:latin typeface="+mn-lt"/>
              </a:rPr>
              <a:t>Last Updated on July 24, 2020</a:t>
            </a:r>
          </a:p>
          <a:p>
            <a:pPr fontAlgn="base"/>
            <a:r>
              <a:rPr lang="en-US" dirty="0">
                <a:solidFill>
                  <a:srgbClr val="555555"/>
                </a:solidFill>
                <a:effectLst/>
                <a:latin typeface="+mn-lt"/>
              </a:rPr>
              <a:t>Probability density is the relationship between observations and their probability.</a:t>
            </a:r>
          </a:p>
          <a:p>
            <a:pPr fontAlgn="base"/>
            <a:r>
              <a:rPr lang="en-US" dirty="0">
                <a:solidFill>
                  <a:srgbClr val="555555"/>
                </a:solidFill>
                <a:effectLst/>
                <a:latin typeface="+mn-lt"/>
              </a:rPr>
              <a:t>Some outcomes of a random variable will have low probability density and other outcomes will have a high probability density.</a:t>
            </a:r>
          </a:p>
          <a:p>
            <a:pPr fontAlgn="base"/>
            <a:r>
              <a:rPr lang="en-US" dirty="0">
                <a:solidFill>
                  <a:srgbClr val="555555"/>
                </a:solidFill>
                <a:effectLst/>
                <a:latin typeface="+mn-lt"/>
              </a:rPr>
              <a:t>The overall shape of the probability density is referred to as a probability distribution, and the calculation of probabilities for specific outcomes of a random variable is performed by a probability density function, or PDF for short.</a:t>
            </a:r>
          </a:p>
          <a:p>
            <a:pPr fontAlgn="base"/>
            <a:r>
              <a:rPr lang="en-US" dirty="0">
                <a:solidFill>
                  <a:srgbClr val="555555"/>
                </a:solidFill>
                <a:effectLst/>
                <a:latin typeface="+mn-lt"/>
              </a:rPr>
              <a:t>It is useful to know the probability density function for a sample of data in order to know whether a given observation is unlikely, or so unlikely as to be considered an outlier or anomaly and whether it should be removed. It is also helpful in order to choose appropriate learning methods that require input data to have a specific probability distribution.</a:t>
            </a:r>
          </a:p>
          <a:p>
            <a:pPr fontAlgn="base"/>
            <a:r>
              <a:rPr lang="en-US" dirty="0">
                <a:solidFill>
                  <a:srgbClr val="555555"/>
                </a:solidFill>
                <a:effectLst/>
                <a:latin typeface="+mn-lt"/>
              </a:rPr>
              <a:t>It is unlikely that the probability density function for a random sample of data is known. As such, the probability density must be approximated using a process known as probability density estimation.</a:t>
            </a:r>
          </a:p>
          <a:p>
            <a:pPr fontAlgn="base"/>
            <a:r>
              <a:rPr lang="en-US" dirty="0">
                <a:solidFill>
                  <a:srgbClr val="555555"/>
                </a:solidFill>
                <a:effectLst/>
                <a:latin typeface="+mn-lt"/>
              </a:rPr>
              <a:t>In this tutorial, you will discover a gentle introduction to probability density estimation.</a:t>
            </a:r>
          </a:p>
          <a:p>
            <a:pPr fontAlgn="base"/>
            <a:r>
              <a:rPr lang="en-US" dirty="0">
                <a:solidFill>
                  <a:srgbClr val="555555"/>
                </a:solidFill>
                <a:effectLst/>
                <a:latin typeface="+mn-lt"/>
              </a:rPr>
              <a:t>After completing this tutorial, you will know:</a:t>
            </a:r>
          </a:p>
          <a:p>
            <a:pPr fontAlgn="base">
              <a:buFont typeface="Arial" panose="020B0604020202020204" pitchFamily="34" charset="0"/>
              <a:buChar char="•"/>
            </a:pPr>
            <a:r>
              <a:rPr lang="en-US" dirty="0">
                <a:effectLst/>
                <a:latin typeface="+mn-lt"/>
              </a:rPr>
              <a:t>Histogram plots provide a fast and reliable way to visualize the probability density of a data sample.</a:t>
            </a:r>
          </a:p>
          <a:p>
            <a:pPr fontAlgn="base">
              <a:buFont typeface="Arial" panose="020B0604020202020204" pitchFamily="34" charset="0"/>
              <a:buChar char="•"/>
            </a:pPr>
            <a:r>
              <a:rPr lang="en-US" dirty="0">
                <a:effectLst/>
                <a:latin typeface="+mn-lt"/>
              </a:rPr>
              <a:t>Parametric probability density estimation involves selecting a common distribution and estimating the parameters for the density function from a data sample.</a:t>
            </a:r>
          </a:p>
          <a:p>
            <a:pPr fontAlgn="base">
              <a:buFont typeface="Arial" panose="020B0604020202020204" pitchFamily="34" charset="0"/>
              <a:buChar char="•"/>
            </a:pPr>
            <a:r>
              <a:rPr lang="en-US" dirty="0">
                <a:effectLst/>
                <a:latin typeface="+mn-lt"/>
              </a:rPr>
              <a:t>Nonparametric probability density estimation involves using a technique to fit a model to the arbitrary distribution of the data, like kernel density estimation.</a:t>
            </a:r>
          </a:p>
          <a:p>
            <a:pPr fontAlgn="base"/>
            <a:r>
              <a:rPr lang="en-US" b="1" dirty="0">
                <a:solidFill>
                  <a:srgbClr val="555555"/>
                </a:solidFill>
                <a:effectLst/>
                <a:latin typeface="+mn-lt"/>
              </a:rPr>
              <a:t>Kick-start your project</a:t>
            </a:r>
            <a:r>
              <a:rPr lang="en-US" dirty="0">
                <a:solidFill>
                  <a:srgbClr val="555555"/>
                </a:solidFill>
                <a:effectLst/>
                <a:latin typeface="+mn-lt"/>
              </a:rPr>
              <a:t> with my new book </a:t>
            </a:r>
            <a:r>
              <a:rPr lang="en-US" u="none" strike="noStrike" dirty="0">
                <a:solidFill>
                  <a:srgbClr val="428BCA"/>
                </a:solidFill>
                <a:effectLst/>
                <a:latin typeface="+mn-lt"/>
                <a:hlinkClick r:id="rId5"/>
              </a:rPr>
              <a:t>Probability for Machine Learning</a:t>
            </a:r>
            <a:r>
              <a:rPr lang="en-US" dirty="0">
                <a:solidFill>
                  <a:srgbClr val="555555"/>
                </a:solidFill>
                <a:effectLst/>
                <a:latin typeface="+mn-lt"/>
              </a:rPr>
              <a:t>, including </a:t>
            </a:r>
            <a:r>
              <a:rPr lang="en-US" i="1" dirty="0">
                <a:solidFill>
                  <a:srgbClr val="555555"/>
                </a:solidFill>
                <a:effectLst/>
                <a:latin typeface="+mn-lt"/>
              </a:rPr>
              <a:t>step-by-step tutorials</a:t>
            </a:r>
            <a:r>
              <a:rPr lang="en-US" dirty="0">
                <a:solidFill>
                  <a:srgbClr val="555555"/>
                </a:solidFill>
                <a:effectLst/>
                <a:latin typeface="+mn-lt"/>
              </a:rPr>
              <a:t> and the </a:t>
            </a:r>
            <a:r>
              <a:rPr lang="en-US" i="1" dirty="0">
                <a:solidFill>
                  <a:srgbClr val="555555"/>
                </a:solidFill>
                <a:effectLst/>
                <a:latin typeface="+mn-lt"/>
              </a:rPr>
              <a:t>Python source code</a:t>
            </a:r>
            <a:r>
              <a:rPr lang="en-US" dirty="0">
                <a:solidFill>
                  <a:srgbClr val="555555"/>
                </a:solidFill>
                <a:effectLst/>
                <a:latin typeface="+mn-lt"/>
              </a:rPr>
              <a:t> files for all examples.</a:t>
            </a:r>
          </a:p>
          <a:p>
            <a:pPr fontAlgn="base"/>
            <a:r>
              <a:rPr lang="en-US" dirty="0">
                <a:solidFill>
                  <a:srgbClr val="555555"/>
                </a:solidFill>
                <a:effectLst/>
                <a:latin typeface="+mn-lt"/>
              </a:rPr>
              <a:t>Let’s get started.</a:t>
            </a:r>
          </a:p>
          <a:p>
            <a:pPr algn="ctr" fontAlgn="base"/>
            <a:r>
              <a:rPr lang="en-US" b="0" dirty="0">
                <a:solidFill>
                  <a:srgbClr val="555555"/>
                </a:solidFill>
                <a:effectLst/>
                <a:latin typeface="+mn-lt"/>
              </a:rPr>
              <a:t>A Gentle Introduction to Probability Density Estimation</a:t>
            </a:r>
            <a:br>
              <a:rPr lang="en-US" b="0" dirty="0">
                <a:solidFill>
                  <a:srgbClr val="555555"/>
                </a:solidFill>
                <a:effectLst/>
                <a:latin typeface="+mn-lt"/>
              </a:rPr>
            </a:br>
            <a:r>
              <a:rPr lang="en-US" b="0" dirty="0">
                <a:solidFill>
                  <a:srgbClr val="555555"/>
                </a:solidFill>
                <a:effectLst/>
                <a:latin typeface="+mn-lt"/>
              </a:rPr>
              <a:t>Photo by </a:t>
            </a:r>
            <a:r>
              <a:rPr lang="en-US" b="0" u="none" strike="noStrike" dirty="0">
                <a:solidFill>
                  <a:srgbClr val="428BCA"/>
                </a:solidFill>
                <a:effectLst/>
                <a:latin typeface="+mn-lt"/>
                <a:hlinkClick r:id="rId6"/>
              </a:rPr>
              <a:t>Alistair Paterson</a:t>
            </a:r>
            <a:r>
              <a:rPr lang="en-US" b="0" dirty="0">
                <a:solidFill>
                  <a:srgbClr val="555555"/>
                </a:solidFill>
                <a:effectLst/>
                <a:latin typeface="+mn-lt"/>
              </a:rPr>
              <a:t>, some rights reserved.</a:t>
            </a:r>
          </a:p>
          <a:p>
            <a:pPr fontAlgn="base"/>
            <a:r>
              <a:rPr lang="en-US" b="1" dirty="0">
                <a:solidFill>
                  <a:srgbClr val="222222"/>
                </a:solidFill>
                <a:effectLst/>
                <a:latin typeface="+mn-lt"/>
              </a:rPr>
              <a:t>Tutorial Overview</a:t>
            </a:r>
          </a:p>
          <a:p>
            <a:pPr fontAlgn="base"/>
            <a:r>
              <a:rPr lang="en-US" dirty="0">
                <a:solidFill>
                  <a:srgbClr val="555555"/>
                </a:solidFill>
                <a:effectLst/>
                <a:latin typeface="+mn-lt"/>
              </a:rPr>
              <a:t>This tutorial is divided into four parts; they are:</a:t>
            </a:r>
          </a:p>
          <a:p>
            <a:pPr fontAlgn="base">
              <a:buFont typeface="+mj-lt"/>
              <a:buAutoNum type="arabicPeriod"/>
            </a:pPr>
            <a:r>
              <a:rPr lang="en-US" dirty="0">
                <a:effectLst/>
                <a:latin typeface="+mn-lt"/>
              </a:rPr>
              <a:t>Probability Density</a:t>
            </a:r>
          </a:p>
          <a:p>
            <a:pPr fontAlgn="base">
              <a:buFont typeface="+mj-lt"/>
              <a:buAutoNum type="arabicPeriod"/>
            </a:pPr>
            <a:r>
              <a:rPr lang="en-US" dirty="0">
                <a:effectLst/>
                <a:latin typeface="+mn-lt"/>
              </a:rPr>
              <a:t>Summarize Density With a Histogram</a:t>
            </a:r>
          </a:p>
          <a:p>
            <a:pPr fontAlgn="base">
              <a:buFont typeface="+mj-lt"/>
              <a:buAutoNum type="arabicPeriod"/>
            </a:pPr>
            <a:r>
              <a:rPr lang="en-US" dirty="0">
                <a:effectLst/>
                <a:latin typeface="+mn-lt"/>
              </a:rPr>
              <a:t>Parametric Density Estimation</a:t>
            </a:r>
          </a:p>
          <a:p>
            <a:pPr fontAlgn="base">
              <a:buFont typeface="+mj-lt"/>
              <a:buAutoNum type="arabicPeriod"/>
            </a:pPr>
            <a:r>
              <a:rPr lang="en-US" dirty="0">
                <a:effectLst/>
                <a:latin typeface="+mn-lt"/>
              </a:rPr>
              <a:t>Nonparametric Density Estimation</a:t>
            </a:r>
          </a:p>
          <a:p>
            <a:pPr fontAlgn="base"/>
            <a:r>
              <a:rPr lang="en-US" b="1" dirty="0">
                <a:solidFill>
                  <a:srgbClr val="222222"/>
                </a:solidFill>
                <a:effectLst/>
                <a:latin typeface="+mn-lt"/>
              </a:rPr>
              <a:t>Probability Density</a:t>
            </a:r>
          </a:p>
          <a:p>
            <a:pPr fontAlgn="base"/>
            <a:r>
              <a:rPr lang="en-US" dirty="0">
                <a:solidFill>
                  <a:srgbClr val="555555"/>
                </a:solidFill>
                <a:effectLst/>
                <a:latin typeface="+mn-lt"/>
              </a:rPr>
              <a:t>A random variable </a:t>
            </a:r>
            <a:r>
              <a:rPr lang="en-US" i="1" dirty="0">
                <a:solidFill>
                  <a:srgbClr val="555555"/>
                </a:solidFill>
                <a:effectLst/>
                <a:latin typeface="+mn-lt"/>
              </a:rPr>
              <a:t>x</a:t>
            </a:r>
            <a:r>
              <a:rPr lang="en-US" dirty="0">
                <a:solidFill>
                  <a:srgbClr val="555555"/>
                </a:solidFill>
                <a:effectLst/>
                <a:latin typeface="+mn-lt"/>
              </a:rPr>
              <a:t> has a probability distribution </a:t>
            </a:r>
            <a:r>
              <a:rPr lang="en-US" i="1" dirty="0">
                <a:solidFill>
                  <a:srgbClr val="555555"/>
                </a:solidFill>
                <a:effectLst/>
                <a:latin typeface="+mn-lt"/>
              </a:rPr>
              <a:t>p(x)</a:t>
            </a:r>
            <a:r>
              <a:rPr lang="en-US" dirty="0">
                <a:solidFill>
                  <a:srgbClr val="555555"/>
                </a:solidFill>
                <a:effectLst/>
                <a:latin typeface="+mn-lt"/>
              </a:rPr>
              <a:t>.</a:t>
            </a:r>
          </a:p>
          <a:p>
            <a:pPr fontAlgn="base"/>
            <a:r>
              <a:rPr lang="en-US" dirty="0">
                <a:solidFill>
                  <a:srgbClr val="555555"/>
                </a:solidFill>
                <a:effectLst/>
                <a:latin typeface="+mn-lt"/>
              </a:rPr>
              <a:t>The relationship between the outcomes of a random variable and its probability is referred to as the probability density, or simply the “</a:t>
            </a:r>
            <a:r>
              <a:rPr lang="en-US" i="1" dirty="0">
                <a:solidFill>
                  <a:srgbClr val="555555"/>
                </a:solidFill>
                <a:effectLst/>
                <a:latin typeface="+mn-lt"/>
              </a:rPr>
              <a:t>density</a:t>
            </a:r>
            <a:r>
              <a:rPr lang="en-US" dirty="0">
                <a:solidFill>
                  <a:srgbClr val="555555"/>
                </a:solidFill>
                <a:effectLst/>
                <a:latin typeface="+mn-lt"/>
              </a:rPr>
              <a:t>.”</a:t>
            </a:r>
          </a:p>
          <a:p>
            <a:pPr fontAlgn="base"/>
            <a:r>
              <a:rPr lang="en-US" dirty="0">
                <a:solidFill>
                  <a:srgbClr val="555555"/>
                </a:solidFill>
                <a:effectLst/>
                <a:latin typeface="+mn-lt"/>
              </a:rPr>
              <a:t>If a random variable is continuous, then the probability can be calculated via probability density function, or PDF for short. The shape of the probability density function across the domain for a random variable is referred to as the probability distribution and common probability distributions have names, such as uniform, normal, exponential, and so on.</a:t>
            </a:r>
          </a:p>
          <a:p>
            <a:pPr fontAlgn="base"/>
            <a:r>
              <a:rPr lang="en-US" dirty="0">
                <a:solidFill>
                  <a:srgbClr val="555555"/>
                </a:solidFill>
                <a:effectLst/>
                <a:latin typeface="+mn-lt"/>
              </a:rPr>
              <a:t>Given a random variable, we are interested in the density of its probabilities.</a:t>
            </a:r>
          </a:p>
          <a:p>
            <a:pPr fontAlgn="base"/>
            <a:r>
              <a:rPr lang="en-US" dirty="0">
                <a:solidFill>
                  <a:srgbClr val="555555"/>
                </a:solidFill>
                <a:effectLst/>
                <a:latin typeface="+mn-lt"/>
              </a:rPr>
              <a:t>For example, given a random sample of a variable, we might want to know things like the shape of the probability distribution, the most likely value, the spread of values, and other properties.</a:t>
            </a:r>
          </a:p>
          <a:p>
            <a:pPr fontAlgn="base"/>
            <a:r>
              <a:rPr lang="en-US" dirty="0">
                <a:solidFill>
                  <a:srgbClr val="555555"/>
                </a:solidFill>
                <a:effectLst/>
                <a:latin typeface="+mn-lt"/>
              </a:rPr>
              <a:t>Knowing the probability distribution for a random variable can help to calculate moments of the distribution, like the mean and variance, but can also be useful for other more general considerations, like determining whether an observation is unlikely or very unlikely and might be an outlier or anomaly.</a:t>
            </a:r>
          </a:p>
          <a:p>
            <a:pPr fontAlgn="base"/>
            <a:r>
              <a:rPr lang="en-US" dirty="0">
                <a:solidFill>
                  <a:srgbClr val="555555"/>
                </a:solidFill>
                <a:effectLst/>
                <a:latin typeface="+mn-lt"/>
              </a:rPr>
              <a:t>The problem is, we may not know the probability distribution for a random variable. We rarely do know the distribution because we don’t have access to all possible outcomes for a random variable. In fact, all we have access to is a sample of observations. As such, we must select a probability distribution.</a:t>
            </a:r>
          </a:p>
          <a:p>
            <a:pPr fontAlgn="base"/>
            <a:r>
              <a:rPr lang="en-US" dirty="0">
                <a:solidFill>
                  <a:srgbClr val="555555"/>
                </a:solidFill>
                <a:effectLst/>
                <a:latin typeface="+mn-lt"/>
              </a:rPr>
              <a:t>This problem is referred to as probability density estimation, or simply “</a:t>
            </a:r>
            <a:r>
              <a:rPr lang="en-US" i="1" dirty="0">
                <a:solidFill>
                  <a:srgbClr val="555555"/>
                </a:solidFill>
                <a:effectLst/>
                <a:latin typeface="+mn-lt"/>
              </a:rPr>
              <a:t>density estimation</a:t>
            </a:r>
            <a:r>
              <a:rPr lang="en-US" dirty="0">
                <a:solidFill>
                  <a:srgbClr val="555555"/>
                </a:solidFill>
                <a:effectLst/>
                <a:latin typeface="+mn-lt"/>
              </a:rPr>
              <a:t>,” as we are using the observations in a random sample to estimate the general density of probabilities beyond just the sample of data we have available.</a:t>
            </a:r>
          </a:p>
          <a:p>
            <a:pPr fontAlgn="base"/>
            <a:r>
              <a:rPr lang="en-US" dirty="0">
                <a:solidFill>
                  <a:srgbClr val="555555"/>
                </a:solidFill>
                <a:effectLst/>
                <a:latin typeface="+mn-lt"/>
              </a:rPr>
              <a:t>There are a few steps in the process of density estimation for a random variable.</a:t>
            </a:r>
          </a:p>
          <a:p>
            <a:pPr fontAlgn="base"/>
            <a:r>
              <a:rPr lang="en-US" dirty="0">
                <a:solidFill>
                  <a:srgbClr val="555555"/>
                </a:solidFill>
                <a:effectLst/>
                <a:latin typeface="+mn-lt"/>
              </a:rPr>
              <a:t>The first step is to review the density of observations in the random sample with a simple histogram. From the histogram, we might be able to identify a common and well-understood probability distribution that can be used, such as a normal distribution. If not, we may have to fit a model to estimate the distribution.</a:t>
            </a:r>
          </a:p>
          <a:p>
            <a:pPr fontAlgn="base"/>
            <a:r>
              <a:rPr lang="en-US" dirty="0">
                <a:solidFill>
                  <a:srgbClr val="555555"/>
                </a:solidFill>
                <a:effectLst/>
                <a:latin typeface="+mn-lt"/>
              </a:rPr>
              <a:t>In the following sections, we will take a closer look at each one of these steps in turn.</a:t>
            </a:r>
          </a:p>
          <a:p>
            <a:pPr fontAlgn="base"/>
            <a:r>
              <a:rPr lang="en-US" dirty="0">
                <a:solidFill>
                  <a:srgbClr val="555555"/>
                </a:solidFill>
                <a:effectLst/>
                <a:latin typeface="+mn-lt"/>
              </a:rPr>
              <a:t>We will focus on univariate data, e.g. one random variable, in this post for simplicity. Although the steps are applicable for multivariate data, they can become more challenging as the number of variables increases.</a:t>
            </a:r>
          </a:p>
          <a:p>
            <a:pPr fontAlgn="base"/>
            <a:r>
              <a:rPr lang="en-US" b="1" dirty="0">
                <a:solidFill>
                  <a:srgbClr val="222222"/>
                </a:solidFill>
                <a:effectLst/>
                <a:latin typeface="+mn-lt"/>
              </a:rPr>
              <a:t>Want to Learn Probability for Machine Learning</a:t>
            </a:r>
          </a:p>
          <a:p>
            <a:pPr fontAlgn="base"/>
            <a:r>
              <a:rPr lang="en-US" dirty="0">
                <a:solidFill>
                  <a:srgbClr val="555555"/>
                </a:solidFill>
                <a:effectLst/>
                <a:latin typeface="+mn-lt"/>
              </a:rPr>
              <a:t>Take my free 7-day email crash course now (with sample code).</a:t>
            </a:r>
          </a:p>
          <a:p>
            <a:pPr fontAlgn="base"/>
            <a:r>
              <a:rPr lang="en-US" dirty="0">
                <a:solidFill>
                  <a:srgbClr val="555555"/>
                </a:solidFill>
                <a:effectLst/>
                <a:latin typeface="+mn-lt"/>
              </a:rPr>
              <a:t>Click to sign-up and also get a free PDF </a:t>
            </a:r>
            <a:r>
              <a:rPr lang="en-US" dirty="0" err="1">
                <a:solidFill>
                  <a:srgbClr val="555555"/>
                </a:solidFill>
                <a:effectLst/>
                <a:latin typeface="+mn-lt"/>
              </a:rPr>
              <a:t>Ebook</a:t>
            </a:r>
            <a:r>
              <a:rPr lang="en-US" dirty="0">
                <a:solidFill>
                  <a:srgbClr val="555555"/>
                </a:solidFill>
                <a:effectLst/>
                <a:latin typeface="+mn-lt"/>
              </a:rPr>
              <a:t> version of the course.</a:t>
            </a:r>
          </a:p>
          <a:p>
            <a:pPr fontAlgn="base"/>
            <a:r>
              <a:rPr lang="en-US" dirty="0">
                <a:solidFill>
                  <a:srgbClr val="555555"/>
                </a:solidFill>
                <a:effectLst/>
                <a:latin typeface="+mn-lt"/>
              </a:rPr>
              <a:t>Download Your FREE Mini-Course</a:t>
            </a:r>
          </a:p>
          <a:p>
            <a:pPr fontAlgn="base"/>
            <a:r>
              <a:rPr lang="en-US" b="1" dirty="0">
                <a:solidFill>
                  <a:srgbClr val="222222"/>
                </a:solidFill>
                <a:effectLst/>
                <a:latin typeface="+mn-lt"/>
              </a:rPr>
              <a:t>Summarize Density With a Histogram</a:t>
            </a:r>
          </a:p>
          <a:p>
            <a:pPr fontAlgn="base"/>
            <a:r>
              <a:rPr lang="en-US" dirty="0">
                <a:solidFill>
                  <a:srgbClr val="555555"/>
                </a:solidFill>
                <a:effectLst/>
                <a:latin typeface="+mn-lt"/>
              </a:rPr>
              <a:t>The first step in density estimation is to create a </a:t>
            </a:r>
            <a:r>
              <a:rPr lang="en-US" u="none" strike="noStrike" dirty="0">
                <a:solidFill>
                  <a:srgbClr val="428BCA"/>
                </a:solidFill>
                <a:effectLst/>
                <a:latin typeface="+mn-lt"/>
                <a:hlinkClick r:id="rId7"/>
              </a:rPr>
              <a:t>histogram</a:t>
            </a:r>
            <a:r>
              <a:rPr lang="en-US" dirty="0">
                <a:solidFill>
                  <a:srgbClr val="555555"/>
                </a:solidFill>
                <a:effectLst/>
                <a:latin typeface="+mn-lt"/>
              </a:rPr>
              <a:t> of the observations in the random sample.</a:t>
            </a:r>
          </a:p>
          <a:p>
            <a:pPr fontAlgn="base"/>
            <a:r>
              <a:rPr lang="en-US" dirty="0">
                <a:solidFill>
                  <a:srgbClr val="555555"/>
                </a:solidFill>
                <a:effectLst/>
                <a:latin typeface="+mn-lt"/>
              </a:rPr>
              <a:t>A histogram is a plot that involves first grouping the observations into bins and counting the number of events that fall into each bin. The counts, or frequencies of observations, in each bin are then plotted as a bar graph with the bins on the x-axis and the frequency on the y-axis.</a:t>
            </a:r>
          </a:p>
          <a:p>
            <a:pPr fontAlgn="base"/>
            <a:r>
              <a:rPr lang="en-US" dirty="0">
                <a:solidFill>
                  <a:srgbClr val="555555"/>
                </a:solidFill>
                <a:effectLst/>
                <a:latin typeface="+mn-lt"/>
              </a:rPr>
              <a:t>The choice of the number of bins is important as it controls the coarseness of the distribution (number of bars) and, in turn, how well the density of the observations is plotted. It is a good idea to experiment with different bin sizes for a given data sample to get multiple perspectives or views on the same data.</a:t>
            </a:r>
          </a:p>
          <a:p>
            <a:pPr fontAlgn="base"/>
            <a:r>
              <a:rPr lang="en-US" dirty="0">
                <a:solidFill>
                  <a:srgbClr val="555555"/>
                </a:solidFill>
                <a:effectLst/>
                <a:latin typeface="+mn-lt"/>
              </a:rPr>
              <a:t>For example, observations between 1 and 100 could be split into 3 bins (1-33, 34-66, 67-100), which might be too coarse, or 10 bins (1-10, 11-20, … 91-100), which might better capture the density.</a:t>
            </a:r>
          </a:p>
          <a:p>
            <a:pPr fontAlgn="base"/>
            <a:r>
              <a:rPr lang="en-US" dirty="0">
                <a:solidFill>
                  <a:srgbClr val="555555"/>
                </a:solidFill>
                <a:effectLst/>
                <a:latin typeface="+mn-lt"/>
              </a:rPr>
              <a:t>A histogram can be created using the Matplotlib library and the </a:t>
            </a:r>
            <a:r>
              <a:rPr lang="en-US" u="none" strike="noStrike" dirty="0">
                <a:solidFill>
                  <a:srgbClr val="428BCA"/>
                </a:solidFill>
                <a:effectLst/>
                <a:latin typeface="+mn-lt"/>
                <a:hlinkClick r:id="rId8"/>
              </a:rPr>
              <a:t>hist() function</a:t>
            </a:r>
            <a:r>
              <a:rPr lang="en-US" dirty="0">
                <a:solidFill>
                  <a:srgbClr val="555555"/>
                </a:solidFill>
                <a:effectLst/>
                <a:latin typeface="+mn-lt"/>
              </a:rPr>
              <a:t>. The data is provided as the first argument, and the number of bins is specified via the “</a:t>
            </a:r>
            <a:r>
              <a:rPr lang="en-US" i="1" dirty="0">
                <a:solidFill>
                  <a:srgbClr val="555555"/>
                </a:solidFill>
                <a:effectLst/>
                <a:latin typeface="+mn-lt"/>
              </a:rPr>
              <a:t>bins</a:t>
            </a:r>
            <a:r>
              <a:rPr lang="en-US" dirty="0">
                <a:solidFill>
                  <a:srgbClr val="555555"/>
                </a:solidFill>
                <a:effectLst/>
                <a:latin typeface="+mn-lt"/>
              </a:rPr>
              <a:t>” argument either as an integer (e.g. 10) or as a sequence of the boundaries of each bin (e.g. [1, 34, 67, 100]).</a:t>
            </a:r>
          </a:p>
          <a:p>
            <a:pPr fontAlgn="base"/>
            <a:r>
              <a:rPr lang="en-US" dirty="0">
                <a:solidFill>
                  <a:srgbClr val="555555"/>
                </a:solidFill>
                <a:effectLst/>
                <a:latin typeface="+mn-lt"/>
              </a:rPr>
              <a:t>The snippet below creates a histogram with 10 bins for a data sample.</a:t>
            </a:r>
          </a:p>
          <a:p>
            <a:pPr algn="ctr" rtl="0" fontAlgn="base"/>
            <a:r>
              <a:rPr lang="en-US" b="0" dirty="0">
                <a:solidFill>
                  <a:srgbClr val="5499DE"/>
                </a:solidFill>
                <a:effectLst/>
                <a:latin typeface="+mn-lt"/>
              </a:rPr>
              <a:t>1</a:t>
            </a:r>
          </a:p>
          <a:p>
            <a:pPr algn="ctr" rtl="0" fontAlgn="base"/>
            <a:r>
              <a:rPr lang="en-US" b="0" dirty="0">
                <a:solidFill>
                  <a:srgbClr val="317CC5"/>
                </a:solidFill>
                <a:effectLst/>
                <a:latin typeface="+mn-lt"/>
              </a:rPr>
              <a:t>2</a:t>
            </a:r>
          </a:p>
          <a:p>
            <a:pPr algn="ctr" rtl="0" fontAlgn="base"/>
            <a:r>
              <a:rPr lang="en-US" b="0" dirty="0">
                <a:solidFill>
                  <a:srgbClr val="5499DE"/>
                </a:solidFill>
                <a:effectLst/>
                <a:latin typeface="+mn-lt"/>
              </a:rPr>
              <a:t>3</a:t>
            </a:r>
          </a:p>
          <a:p>
            <a:pPr algn="ctr" rtl="0" fontAlgn="base"/>
            <a:r>
              <a:rPr lang="en-US" b="0" dirty="0">
                <a:solidFill>
                  <a:srgbClr val="317CC5"/>
                </a:solidFill>
                <a:effectLst/>
                <a:latin typeface="+mn-lt"/>
              </a:rPr>
              <a:t>4</a:t>
            </a:r>
          </a:p>
          <a:p>
            <a:pPr algn="l" rtl="0" fontAlgn="base"/>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B85C00"/>
                </a:solidFill>
                <a:effectLst/>
                <a:latin typeface="+mn-lt"/>
              </a:rPr>
              <a:t># plot a histogram of the sample</a:t>
            </a:r>
            <a:endParaRPr lang="en-US" b="0" dirty="0">
              <a:solidFill>
                <a:srgbClr val="000000"/>
              </a:solidFill>
              <a:effectLst/>
              <a:latin typeface="+mn-lt"/>
            </a:endParaRPr>
          </a:p>
          <a:p>
            <a:pPr algn="l" rtl="0" fontAlgn="base"/>
            <a:r>
              <a:rPr lang="en-US" b="0" dirty="0" err="1">
                <a:solidFill>
                  <a:srgbClr val="002D7A"/>
                </a:solidFill>
                <a:effectLst/>
                <a:latin typeface="+mn-lt"/>
              </a:rPr>
              <a:t>pyplot</a:t>
            </a:r>
            <a:r>
              <a:rPr lang="en-US" b="0" dirty="0" err="1">
                <a:solidFill>
                  <a:srgbClr val="333333"/>
                </a:solidFill>
                <a:effectLst/>
                <a:latin typeface="+mn-lt"/>
              </a:rPr>
              <a:t>.</a:t>
            </a:r>
            <a:r>
              <a:rPr lang="en-US" b="0" dirty="0" err="1">
                <a:solidFill>
                  <a:srgbClr val="004ED0"/>
                </a:solidFill>
                <a:effectLst/>
                <a:latin typeface="+mn-lt"/>
              </a:rPr>
              <a:t>hist</a:t>
            </a:r>
            <a:r>
              <a:rPr lang="en-US" b="0" dirty="0">
                <a:solidFill>
                  <a:srgbClr val="333333"/>
                </a:solidFill>
                <a:effectLst/>
                <a:latin typeface="+mn-lt"/>
              </a:rPr>
              <a:t>(</a:t>
            </a:r>
            <a:r>
              <a:rPr lang="en-US" b="0" dirty="0">
                <a:solidFill>
                  <a:srgbClr val="002D7A"/>
                </a:solidFill>
                <a:effectLst/>
                <a:latin typeface="+mn-lt"/>
              </a:rPr>
              <a:t>sample</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bins</a:t>
            </a:r>
            <a:r>
              <a:rPr lang="en-US" b="0" dirty="0">
                <a:solidFill>
                  <a:srgbClr val="006FE0"/>
                </a:solidFill>
                <a:effectLst/>
                <a:latin typeface="+mn-lt"/>
              </a:rPr>
              <a:t>=</a:t>
            </a:r>
            <a:r>
              <a:rPr lang="en-US" b="0" dirty="0">
                <a:solidFill>
                  <a:srgbClr val="CE0000"/>
                </a:solidFill>
                <a:effectLst/>
                <a:latin typeface="+mn-lt"/>
              </a:rPr>
              <a:t>10</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err="1">
                <a:solidFill>
                  <a:srgbClr val="002D7A"/>
                </a:solidFill>
                <a:effectLst/>
                <a:latin typeface="+mn-lt"/>
              </a:rPr>
              <a:t>pyplot</a:t>
            </a:r>
            <a:r>
              <a:rPr lang="en-US" b="0" dirty="0" err="1">
                <a:solidFill>
                  <a:srgbClr val="333333"/>
                </a:solidFill>
                <a:effectLst/>
                <a:latin typeface="+mn-lt"/>
              </a:rPr>
              <a:t>.</a:t>
            </a:r>
            <a:r>
              <a:rPr lang="en-US" b="0" dirty="0" err="1">
                <a:solidFill>
                  <a:srgbClr val="004ED0"/>
                </a:solidFill>
                <a:effectLst/>
                <a:latin typeface="+mn-lt"/>
              </a:rPr>
              <a:t>show</a:t>
            </a:r>
            <a:r>
              <a:rPr lang="en-US" b="0" dirty="0">
                <a:solidFill>
                  <a:srgbClr val="333333"/>
                </a:solidFill>
                <a:effectLst/>
                <a:latin typeface="+mn-lt"/>
              </a:rPr>
              <a:t>()</a:t>
            </a:r>
            <a:endParaRPr lang="en-US" b="0" dirty="0">
              <a:solidFill>
                <a:srgbClr val="000000"/>
              </a:solidFill>
              <a:effectLst/>
              <a:latin typeface="+mn-lt"/>
            </a:endParaRPr>
          </a:p>
          <a:p>
            <a:pPr fontAlgn="base"/>
            <a:r>
              <a:rPr lang="en-US" dirty="0">
                <a:solidFill>
                  <a:srgbClr val="555555"/>
                </a:solidFill>
                <a:effectLst/>
                <a:latin typeface="+mn-lt"/>
              </a:rPr>
              <a:t>We can create a random sample drawn from a normal distribution and pretend we don’t know the distribution, then create a histogram of the data. The </a:t>
            </a:r>
            <a:r>
              <a:rPr lang="en-US" u="none" strike="noStrike" dirty="0">
                <a:solidFill>
                  <a:srgbClr val="428BCA"/>
                </a:solidFill>
                <a:effectLst/>
                <a:latin typeface="+mn-lt"/>
                <a:hlinkClick r:id="rId9"/>
              </a:rPr>
              <a:t>normal() NumPy function</a:t>
            </a:r>
            <a:r>
              <a:rPr lang="en-US" dirty="0">
                <a:solidFill>
                  <a:srgbClr val="555555"/>
                </a:solidFill>
                <a:effectLst/>
                <a:latin typeface="+mn-lt"/>
              </a:rPr>
              <a:t> will achieve this and we will generate 1,000 samples with a mean of 0 and a standard deviation of 1, e.g. a standard Gaussian.</a:t>
            </a:r>
          </a:p>
          <a:p>
            <a:pPr fontAlgn="base"/>
            <a:r>
              <a:rPr lang="en-US" dirty="0">
                <a:solidFill>
                  <a:srgbClr val="555555"/>
                </a:solidFill>
                <a:effectLst/>
                <a:latin typeface="+mn-lt"/>
              </a:rPr>
              <a:t>The complete example is listed below.</a:t>
            </a:r>
          </a:p>
          <a:p>
            <a:pPr algn="ctr" rtl="0" fontAlgn="base"/>
            <a:r>
              <a:rPr lang="en-US" b="0" dirty="0">
                <a:solidFill>
                  <a:srgbClr val="5499DE"/>
                </a:solidFill>
                <a:effectLst/>
                <a:latin typeface="+mn-lt"/>
              </a:rPr>
              <a:t>1</a:t>
            </a:r>
          </a:p>
          <a:p>
            <a:pPr algn="ctr" rtl="0" fontAlgn="base"/>
            <a:r>
              <a:rPr lang="en-US" b="0" dirty="0">
                <a:solidFill>
                  <a:srgbClr val="317CC5"/>
                </a:solidFill>
                <a:effectLst/>
                <a:latin typeface="+mn-lt"/>
              </a:rPr>
              <a:t>2</a:t>
            </a:r>
          </a:p>
          <a:p>
            <a:pPr algn="ctr" rtl="0" fontAlgn="base"/>
            <a:r>
              <a:rPr lang="en-US" b="0" dirty="0">
                <a:solidFill>
                  <a:srgbClr val="5499DE"/>
                </a:solidFill>
                <a:effectLst/>
                <a:latin typeface="+mn-lt"/>
              </a:rPr>
              <a:t>3</a:t>
            </a:r>
          </a:p>
          <a:p>
            <a:pPr algn="ctr" rtl="0" fontAlgn="base"/>
            <a:r>
              <a:rPr lang="en-US" b="0" dirty="0">
                <a:solidFill>
                  <a:srgbClr val="317CC5"/>
                </a:solidFill>
                <a:effectLst/>
                <a:latin typeface="+mn-lt"/>
              </a:rPr>
              <a:t>4</a:t>
            </a:r>
          </a:p>
          <a:p>
            <a:pPr algn="ctr" rtl="0" fontAlgn="base"/>
            <a:r>
              <a:rPr lang="en-US" b="0" dirty="0">
                <a:solidFill>
                  <a:srgbClr val="5499DE"/>
                </a:solidFill>
                <a:effectLst/>
                <a:latin typeface="+mn-lt"/>
              </a:rPr>
              <a:t>5</a:t>
            </a:r>
          </a:p>
          <a:p>
            <a:pPr algn="ctr" rtl="0" fontAlgn="base"/>
            <a:r>
              <a:rPr lang="en-US" b="0" dirty="0">
                <a:solidFill>
                  <a:srgbClr val="317CC5"/>
                </a:solidFill>
                <a:effectLst/>
                <a:latin typeface="+mn-lt"/>
              </a:rPr>
              <a:t>6</a:t>
            </a:r>
          </a:p>
          <a:p>
            <a:pPr algn="ctr" rtl="0" fontAlgn="base"/>
            <a:r>
              <a:rPr lang="en-US" b="0" dirty="0">
                <a:solidFill>
                  <a:srgbClr val="5499DE"/>
                </a:solidFill>
                <a:effectLst/>
                <a:latin typeface="+mn-lt"/>
              </a:rPr>
              <a:t>7</a:t>
            </a:r>
          </a:p>
          <a:p>
            <a:pPr algn="ctr" rtl="0" fontAlgn="base"/>
            <a:r>
              <a:rPr lang="en-US" b="0" dirty="0">
                <a:solidFill>
                  <a:srgbClr val="317CC5"/>
                </a:solidFill>
                <a:effectLst/>
                <a:latin typeface="+mn-lt"/>
              </a:rPr>
              <a:t>8</a:t>
            </a:r>
          </a:p>
          <a:p>
            <a:pPr algn="l" rtl="0" fontAlgn="base"/>
            <a:r>
              <a:rPr lang="en-US" b="0" dirty="0">
                <a:solidFill>
                  <a:srgbClr val="B85C00"/>
                </a:solidFill>
                <a:effectLst/>
                <a:latin typeface="+mn-lt"/>
              </a:rPr>
              <a:t># example of plotting a histogram of a random sample</a:t>
            </a:r>
            <a:endParaRPr lang="en-US" b="0" dirty="0">
              <a:solidFill>
                <a:srgbClr val="000000"/>
              </a:solidFill>
              <a:effectLst/>
              <a:latin typeface="+mn-lt"/>
            </a:endParaRPr>
          </a:p>
          <a:p>
            <a:pPr algn="l" rtl="0" fontAlgn="base"/>
            <a:r>
              <a:rPr lang="en-US" b="0" dirty="0">
                <a:solidFill>
                  <a:srgbClr val="004ED0"/>
                </a:solidFill>
                <a:effectLst/>
                <a:latin typeface="+mn-lt"/>
              </a:rPr>
              <a:t>from matplotlib import </a:t>
            </a:r>
            <a:r>
              <a:rPr lang="en-US" b="0" dirty="0" err="1">
                <a:solidFill>
                  <a:srgbClr val="004ED0"/>
                </a:solidFill>
                <a:effectLst/>
                <a:latin typeface="+mn-lt"/>
              </a:rPr>
              <a:t>pyplot</a:t>
            </a:r>
            <a:endParaRPr lang="en-US" b="0" dirty="0">
              <a:solidFill>
                <a:srgbClr val="000000"/>
              </a:solidFill>
              <a:effectLst/>
              <a:latin typeface="+mn-lt"/>
            </a:endParaRPr>
          </a:p>
          <a:p>
            <a:pPr algn="l" rtl="0" fontAlgn="base"/>
            <a:r>
              <a:rPr lang="en-US" b="0" dirty="0">
                <a:solidFill>
                  <a:srgbClr val="004ED0"/>
                </a:solidFill>
                <a:effectLst/>
                <a:latin typeface="+mn-lt"/>
              </a:rPr>
              <a:t>from </a:t>
            </a:r>
            <a:r>
              <a:rPr lang="en-US" b="0" dirty="0" err="1">
                <a:solidFill>
                  <a:srgbClr val="002D7A"/>
                </a:solidFill>
                <a:effectLst/>
                <a:latin typeface="+mn-lt"/>
              </a:rPr>
              <a:t>numpy</a:t>
            </a:r>
            <a:r>
              <a:rPr lang="en-US" b="0" dirty="0" err="1">
                <a:solidFill>
                  <a:srgbClr val="333333"/>
                </a:solidFill>
                <a:effectLst/>
                <a:latin typeface="+mn-lt"/>
              </a:rPr>
              <a:t>.</a:t>
            </a:r>
            <a:r>
              <a:rPr lang="en-US" b="0" dirty="0" err="1">
                <a:solidFill>
                  <a:srgbClr val="004ED0"/>
                </a:solidFill>
                <a:effectLst/>
                <a:latin typeface="+mn-lt"/>
              </a:rPr>
              <a:t>random</a:t>
            </a:r>
            <a:r>
              <a:rPr lang="en-US" b="0" dirty="0">
                <a:solidFill>
                  <a:srgbClr val="004ED0"/>
                </a:solidFill>
                <a:effectLst/>
                <a:latin typeface="+mn-lt"/>
              </a:rPr>
              <a:t> import </a:t>
            </a:r>
            <a:r>
              <a:rPr lang="en-US" b="0" dirty="0">
                <a:solidFill>
                  <a:srgbClr val="000000"/>
                </a:solidFill>
                <a:effectLst/>
                <a:latin typeface="+mn-lt"/>
              </a:rPr>
              <a:t>normal</a:t>
            </a:r>
          </a:p>
          <a:p>
            <a:pPr algn="l" rtl="0" fontAlgn="base"/>
            <a:r>
              <a:rPr lang="en-US" b="0" dirty="0">
                <a:solidFill>
                  <a:srgbClr val="B85C00"/>
                </a:solidFill>
                <a:effectLst/>
                <a:latin typeface="+mn-lt"/>
              </a:rPr>
              <a:t># generate a sample</a:t>
            </a:r>
            <a:endParaRPr lang="en-US" b="0" dirty="0">
              <a:solidFill>
                <a:srgbClr val="000000"/>
              </a:solidFill>
              <a:effectLst/>
              <a:latin typeface="+mn-lt"/>
            </a:endParaRPr>
          </a:p>
          <a:p>
            <a:pPr algn="l" rtl="0" fontAlgn="base"/>
            <a:r>
              <a:rPr lang="en-US" b="0" dirty="0">
                <a:solidFill>
                  <a:srgbClr val="002D7A"/>
                </a:solidFill>
                <a:effectLst/>
                <a:latin typeface="+mn-lt"/>
              </a:rPr>
              <a:t>sample</a:t>
            </a:r>
            <a:r>
              <a:rPr lang="en-US" b="0" dirty="0">
                <a:solidFill>
                  <a:srgbClr val="006FE0"/>
                </a:solidFill>
                <a:effectLst/>
                <a:latin typeface="+mn-lt"/>
              </a:rPr>
              <a:t> = </a:t>
            </a:r>
            <a:r>
              <a:rPr lang="en-US" b="0" dirty="0">
                <a:solidFill>
                  <a:srgbClr val="004ED0"/>
                </a:solidFill>
                <a:effectLst/>
                <a:latin typeface="+mn-lt"/>
              </a:rPr>
              <a:t>normal</a:t>
            </a:r>
            <a:r>
              <a:rPr lang="en-US" b="0" dirty="0">
                <a:solidFill>
                  <a:srgbClr val="333333"/>
                </a:solidFill>
                <a:effectLst/>
                <a:latin typeface="+mn-lt"/>
              </a:rPr>
              <a:t>(</a:t>
            </a:r>
            <a:r>
              <a:rPr lang="en-US" b="0" dirty="0">
                <a:solidFill>
                  <a:srgbClr val="002D7A"/>
                </a:solidFill>
                <a:effectLst/>
                <a:latin typeface="+mn-lt"/>
              </a:rPr>
              <a:t>size</a:t>
            </a:r>
            <a:r>
              <a:rPr lang="en-US" b="0" dirty="0">
                <a:solidFill>
                  <a:srgbClr val="006FE0"/>
                </a:solidFill>
                <a:effectLst/>
                <a:latin typeface="+mn-lt"/>
              </a:rPr>
              <a:t>=</a:t>
            </a:r>
            <a:r>
              <a:rPr lang="en-US" b="0" dirty="0">
                <a:solidFill>
                  <a:srgbClr val="CE0000"/>
                </a:solidFill>
                <a:effectLst/>
                <a:latin typeface="+mn-lt"/>
              </a:rPr>
              <a:t>1000</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B85C00"/>
                </a:solidFill>
                <a:effectLst/>
                <a:latin typeface="+mn-lt"/>
              </a:rPr>
              <a:t># plot a histogram of the sample</a:t>
            </a:r>
            <a:endParaRPr lang="en-US" b="0" dirty="0">
              <a:solidFill>
                <a:srgbClr val="000000"/>
              </a:solidFill>
              <a:effectLst/>
              <a:latin typeface="+mn-lt"/>
            </a:endParaRPr>
          </a:p>
          <a:p>
            <a:pPr algn="l" rtl="0" fontAlgn="base"/>
            <a:r>
              <a:rPr lang="en-US" b="0" dirty="0" err="1">
                <a:solidFill>
                  <a:srgbClr val="002D7A"/>
                </a:solidFill>
                <a:effectLst/>
                <a:latin typeface="+mn-lt"/>
              </a:rPr>
              <a:t>pyplot</a:t>
            </a:r>
            <a:r>
              <a:rPr lang="en-US" b="0" dirty="0" err="1">
                <a:solidFill>
                  <a:srgbClr val="333333"/>
                </a:solidFill>
                <a:effectLst/>
                <a:latin typeface="+mn-lt"/>
              </a:rPr>
              <a:t>.</a:t>
            </a:r>
            <a:r>
              <a:rPr lang="en-US" b="0" dirty="0" err="1">
                <a:solidFill>
                  <a:srgbClr val="004ED0"/>
                </a:solidFill>
                <a:effectLst/>
                <a:latin typeface="+mn-lt"/>
              </a:rPr>
              <a:t>hist</a:t>
            </a:r>
            <a:r>
              <a:rPr lang="en-US" b="0" dirty="0">
                <a:solidFill>
                  <a:srgbClr val="333333"/>
                </a:solidFill>
                <a:effectLst/>
                <a:latin typeface="+mn-lt"/>
              </a:rPr>
              <a:t>(</a:t>
            </a:r>
            <a:r>
              <a:rPr lang="en-US" b="0" dirty="0">
                <a:solidFill>
                  <a:srgbClr val="002D7A"/>
                </a:solidFill>
                <a:effectLst/>
                <a:latin typeface="+mn-lt"/>
              </a:rPr>
              <a:t>sample</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bins</a:t>
            </a:r>
            <a:r>
              <a:rPr lang="en-US" b="0" dirty="0">
                <a:solidFill>
                  <a:srgbClr val="006FE0"/>
                </a:solidFill>
                <a:effectLst/>
                <a:latin typeface="+mn-lt"/>
              </a:rPr>
              <a:t>=</a:t>
            </a:r>
            <a:r>
              <a:rPr lang="en-US" b="0" dirty="0">
                <a:solidFill>
                  <a:srgbClr val="CE0000"/>
                </a:solidFill>
                <a:effectLst/>
                <a:latin typeface="+mn-lt"/>
              </a:rPr>
              <a:t>10</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err="1">
                <a:solidFill>
                  <a:srgbClr val="002D7A"/>
                </a:solidFill>
                <a:effectLst/>
                <a:latin typeface="+mn-lt"/>
              </a:rPr>
              <a:t>pyplot</a:t>
            </a:r>
            <a:r>
              <a:rPr lang="en-US" b="0" dirty="0" err="1">
                <a:solidFill>
                  <a:srgbClr val="333333"/>
                </a:solidFill>
                <a:effectLst/>
                <a:latin typeface="+mn-lt"/>
              </a:rPr>
              <a:t>.</a:t>
            </a:r>
            <a:r>
              <a:rPr lang="en-US" b="0" dirty="0" err="1">
                <a:solidFill>
                  <a:srgbClr val="004ED0"/>
                </a:solidFill>
                <a:effectLst/>
                <a:latin typeface="+mn-lt"/>
              </a:rPr>
              <a:t>show</a:t>
            </a:r>
            <a:r>
              <a:rPr lang="en-US" b="0" dirty="0">
                <a:solidFill>
                  <a:srgbClr val="333333"/>
                </a:solidFill>
                <a:effectLst/>
                <a:latin typeface="+mn-lt"/>
              </a:rPr>
              <a:t>()</a:t>
            </a:r>
            <a:endParaRPr lang="en-US" b="0" dirty="0">
              <a:solidFill>
                <a:srgbClr val="000000"/>
              </a:solidFill>
              <a:effectLst/>
              <a:latin typeface="+mn-lt"/>
            </a:endParaRPr>
          </a:p>
          <a:p>
            <a:pPr fontAlgn="base"/>
            <a:r>
              <a:rPr lang="en-US" dirty="0">
                <a:solidFill>
                  <a:srgbClr val="555555"/>
                </a:solidFill>
                <a:effectLst/>
                <a:latin typeface="+mn-lt"/>
              </a:rPr>
              <a:t>Running the example draws a sample of random observations and creates the histogram with 10 bins. We can clearly see the shape of the normal distribution.</a:t>
            </a:r>
          </a:p>
          <a:p>
            <a:pPr fontAlgn="base"/>
            <a:r>
              <a:rPr lang="en-US" dirty="0">
                <a:solidFill>
                  <a:srgbClr val="555555"/>
                </a:solidFill>
                <a:effectLst/>
                <a:latin typeface="+mn-lt"/>
              </a:rPr>
              <a:t>Note that your results will differ given the random nature of the data sample. Try running the example a few times.</a:t>
            </a:r>
          </a:p>
          <a:p>
            <a:pPr algn="ctr" fontAlgn="base"/>
            <a:r>
              <a:rPr lang="en-US" b="0" dirty="0">
                <a:solidFill>
                  <a:srgbClr val="555555"/>
                </a:solidFill>
                <a:effectLst/>
                <a:latin typeface="+mn-lt"/>
              </a:rPr>
              <a:t>Histogram Plot With 10 Bins of a Random Data Sample</a:t>
            </a:r>
          </a:p>
          <a:p>
            <a:pPr fontAlgn="base"/>
            <a:r>
              <a:rPr lang="en-US" dirty="0">
                <a:solidFill>
                  <a:srgbClr val="555555"/>
                </a:solidFill>
                <a:effectLst/>
                <a:latin typeface="+mn-lt"/>
              </a:rPr>
              <a:t>Running the example with bins set to 3 makes the normal distribution less obvious.</a:t>
            </a:r>
          </a:p>
          <a:p>
            <a:pPr algn="ctr" fontAlgn="base"/>
            <a:r>
              <a:rPr lang="en-US" b="0" dirty="0">
                <a:solidFill>
                  <a:srgbClr val="555555"/>
                </a:solidFill>
                <a:effectLst/>
                <a:latin typeface="+mn-lt"/>
              </a:rPr>
              <a:t>Histogram Plot With 3 Bins of a Random Data Sample</a:t>
            </a:r>
          </a:p>
          <a:p>
            <a:pPr fontAlgn="base"/>
            <a:r>
              <a:rPr lang="en-US" dirty="0">
                <a:solidFill>
                  <a:srgbClr val="555555"/>
                </a:solidFill>
                <a:effectLst/>
                <a:latin typeface="+mn-lt"/>
              </a:rPr>
              <a:t>Reviewing a histogram of a data sample with a range of different numbers of bins will help to identify whether the density looks like a common probability distribution or not.</a:t>
            </a:r>
          </a:p>
          <a:p>
            <a:pPr fontAlgn="base"/>
            <a:r>
              <a:rPr lang="en-US" dirty="0">
                <a:solidFill>
                  <a:srgbClr val="555555"/>
                </a:solidFill>
                <a:effectLst/>
                <a:latin typeface="+mn-lt"/>
              </a:rPr>
              <a:t>In most cases, you will see a unimodal distribution, such as the familiar bell shape of the normal, the flat shape of the uniform, or the descending or ascending shape of an exponential or Pareto distribution.</a:t>
            </a:r>
          </a:p>
          <a:p>
            <a:pPr fontAlgn="base"/>
            <a:r>
              <a:rPr lang="en-US" dirty="0">
                <a:solidFill>
                  <a:srgbClr val="555555"/>
                </a:solidFill>
                <a:effectLst/>
                <a:latin typeface="+mn-lt"/>
              </a:rPr>
              <a:t>You might also see complex distributions, such as multiple peaks that don’t disappear with different numbers of bins, referred to as a bimodal distribution, or multiple peaks, referred to as a multimodal distribution. You might also see a large spike in density for a given value or small range of values indicating outliers, often occurring on the tail of a distribution far away from the rest of the density.</a:t>
            </a:r>
          </a:p>
          <a:p>
            <a:pPr fontAlgn="base"/>
            <a:r>
              <a:rPr lang="en-US" b="1" dirty="0">
                <a:solidFill>
                  <a:srgbClr val="222222"/>
                </a:solidFill>
                <a:effectLst/>
                <a:latin typeface="+mn-lt"/>
              </a:rPr>
              <a:t>Parametric Density Estimation</a:t>
            </a:r>
          </a:p>
          <a:p>
            <a:pPr fontAlgn="base"/>
            <a:r>
              <a:rPr lang="en-US" dirty="0">
                <a:solidFill>
                  <a:srgbClr val="555555"/>
                </a:solidFill>
                <a:effectLst/>
                <a:latin typeface="+mn-lt"/>
              </a:rPr>
              <a:t>The shape of a histogram of most random samples will match a well-known probability distribution.</a:t>
            </a:r>
          </a:p>
          <a:p>
            <a:pPr fontAlgn="base"/>
            <a:r>
              <a:rPr lang="en-US" dirty="0">
                <a:solidFill>
                  <a:srgbClr val="555555"/>
                </a:solidFill>
                <a:effectLst/>
                <a:latin typeface="+mn-lt"/>
              </a:rPr>
              <a:t>The common distributions are common because they occur again and again in different and sometimes unexpected domains.</a:t>
            </a:r>
          </a:p>
          <a:p>
            <a:pPr fontAlgn="base"/>
            <a:r>
              <a:rPr lang="en-US" dirty="0">
                <a:solidFill>
                  <a:srgbClr val="555555"/>
                </a:solidFill>
                <a:effectLst/>
                <a:latin typeface="+mn-lt"/>
              </a:rPr>
              <a:t>Get familiar with the common probability distributions as it will help you to identify a given distribution from a histogram.</a:t>
            </a:r>
          </a:p>
          <a:p>
            <a:pPr fontAlgn="base"/>
            <a:r>
              <a:rPr lang="en-US" dirty="0">
                <a:solidFill>
                  <a:srgbClr val="555555"/>
                </a:solidFill>
                <a:effectLst/>
                <a:latin typeface="+mn-lt"/>
              </a:rPr>
              <a:t>Once identified, you can attempt to estimate the density of the random variable with a chosen probability distribution. This can be achieved by estimating the parameters of the distribution from a random sample of data.</a:t>
            </a:r>
          </a:p>
          <a:p>
            <a:pPr fontAlgn="base"/>
            <a:r>
              <a:rPr lang="en-US" dirty="0">
                <a:solidFill>
                  <a:srgbClr val="555555"/>
                </a:solidFill>
                <a:effectLst/>
                <a:latin typeface="+mn-lt"/>
              </a:rPr>
              <a:t>For example, the normal distribution has two parameters: the mean and the standard deviation. Given these two parameters, we now know the probability distribution function. These parameters can be estimated from data by calculating the sample mean and sample standard deviation.</a:t>
            </a:r>
          </a:p>
          <a:p>
            <a:pPr fontAlgn="base"/>
            <a:r>
              <a:rPr lang="en-US" dirty="0">
                <a:solidFill>
                  <a:srgbClr val="555555"/>
                </a:solidFill>
                <a:effectLst/>
                <a:latin typeface="+mn-lt"/>
              </a:rPr>
              <a:t>We refer to this process as parametric density estimation.</a:t>
            </a:r>
          </a:p>
          <a:p>
            <a:pPr fontAlgn="base"/>
            <a:r>
              <a:rPr lang="en-US" dirty="0">
                <a:solidFill>
                  <a:srgbClr val="555555"/>
                </a:solidFill>
                <a:effectLst/>
                <a:latin typeface="+mn-lt"/>
              </a:rPr>
              <a:t>The reason is that we are using predefined functions to summarize the relationship between observations and their probability that can be controlled or configured with parameters, hence “</a:t>
            </a:r>
            <a:r>
              <a:rPr lang="en-US" i="1" dirty="0">
                <a:solidFill>
                  <a:srgbClr val="555555"/>
                </a:solidFill>
                <a:effectLst/>
                <a:latin typeface="+mn-lt"/>
              </a:rPr>
              <a:t>parametric</a:t>
            </a:r>
            <a:r>
              <a:rPr lang="en-US" dirty="0">
                <a:solidFill>
                  <a:srgbClr val="555555"/>
                </a:solidFill>
                <a:effectLst/>
                <a:latin typeface="+mn-lt"/>
              </a:rPr>
              <a:t>“.</a:t>
            </a:r>
          </a:p>
          <a:p>
            <a:pPr fontAlgn="base"/>
            <a:r>
              <a:rPr lang="en-US" dirty="0">
                <a:solidFill>
                  <a:srgbClr val="555555"/>
                </a:solidFill>
                <a:effectLst/>
                <a:latin typeface="+mn-lt"/>
              </a:rPr>
              <a:t>Once we have estimated the density, we can check if it is a good fit. This can be done in many ways, such as:</a:t>
            </a:r>
          </a:p>
          <a:p>
            <a:pPr fontAlgn="base">
              <a:buFont typeface="Arial" panose="020B0604020202020204" pitchFamily="34" charset="0"/>
              <a:buChar char="•"/>
            </a:pPr>
            <a:r>
              <a:rPr lang="en-US" dirty="0">
                <a:effectLst/>
                <a:latin typeface="+mn-lt"/>
              </a:rPr>
              <a:t>Plotting the density function and comparing the shape to the histogram.</a:t>
            </a:r>
          </a:p>
          <a:p>
            <a:pPr fontAlgn="base">
              <a:buFont typeface="Arial" panose="020B0604020202020204" pitchFamily="34" charset="0"/>
              <a:buChar char="•"/>
            </a:pPr>
            <a:r>
              <a:rPr lang="en-US" dirty="0">
                <a:effectLst/>
                <a:latin typeface="+mn-lt"/>
              </a:rPr>
              <a:t>Sampling the density function and comparing the generated sample to the real sample.</a:t>
            </a:r>
          </a:p>
          <a:p>
            <a:pPr fontAlgn="base">
              <a:buFont typeface="Arial" panose="020B0604020202020204" pitchFamily="34" charset="0"/>
              <a:buChar char="•"/>
            </a:pPr>
            <a:r>
              <a:rPr lang="en-US" dirty="0">
                <a:effectLst/>
                <a:latin typeface="+mn-lt"/>
              </a:rPr>
              <a:t>Using a statistical test to confirm the data fits the distribution.</a:t>
            </a:r>
          </a:p>
          <a:p>
            <a:pPr fontAlgn="base"/>
            <a:r>
              <a:rPr lang="en-US" dirty="0">
                <a:solidFill>
                  <a:srgbClr val="555555"/>
                </a:solidFill>
                <a:effectLst/>
                <a:latin typeface="+mn-lt"/>
              </a:rPr>
              <a:t>We can demonstrate this with an example.</a:t>
            </a:r>
          </a:p>
          <a:p>
            <a:pPr fontAlgn="base"/>
            <a:r>
              <a:rPr lang="en-US" dirty="0">
                <a:solidFill>
                  <a:srgbClr val="555555"/>
                </a:solidFill>
                <a:effectLst/>
                <a:latin typeface="+mn-lt"/>
              </a:rPr>
              <a:t>We can generate a random sample of 1,000 observations from a normal distribution with a mean of 50 and a standard deviation of 5.</a:t>
            </a:r>
          </a:p>
          <a:p>
            <a:pPr algn="ctr" rtl="0" fontAlgn="base"/>
            <a:r>
              <a:rPr lang="en-US" b="0" dirty="0">
                <a:solidFill>
                  <a:srgbClr val="5499DE"/>
                </a:solidFill>
                <a:effectLst/>
                <a:latin typeface="+mn-lt"/>
              </a:rPr>
              <a:t>1</a:t>
            </a:r>
          </a:p>
          <a:p>
            <a:pPr algn="ctr" rtl="0" fontAlgn="base"/>
            <a:r>
              <a:rPr lang="en-US" b="0" dirty="0">
                <a:solidFill>
                  <a:srgbClr val="317CC5"/>
                </a:solidFill>
                <a:effectLst/>
                <a:latin typeface="+mn-lt"/>
              </a:rPr>
              <a:t>2</a:t>
            </a:r>
          </a:p>
          <a:p>
            <a:pPr algn="ctr" rtl="0" fontAlgn="base"/>
            <a:r>
              <a:rPr lang="en-US" b="0" dirty="0">
                <a:solidFill>
                  <a:srgbClr val="5499DE"/>
                </a:solidFill>
                <a:effectLst/>
                <a:latin typeface="+mn-lt"/>
              </a:rPr>
              <a:t>3</a:t>
            </a:r>
          </a:p>
          <a:p>
            <a:pPr algn="l" rtl="0" fontAlgn="base"/>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B85C00"/>
                </a:solidFill>
                <a:effectLst/>
                <a:latin typeface="+mn-lt"/>
              </a:rPr>
              <a:t># generate a sample</a:t>
            </a:r>
            <a:endParaRPr lang="en-US" b="0" dirty="0">
              <a:solidFill>
                <a:srgbClr val="000000"/>
              </a:solidFill>
              <a:effectLst/>
              <a:latin typeface="+mn-lt"/>
            </a:endParaRPr>
          </a:p>
          <a:p>
            <a:pPr algn="l" rtl="0" fontAlgn="base"/>
            <a:r>
              <a:rPr lang="en-US" b="0" dirty="0">
                <a:solidFill>
                  <a:srgbClr val="002D7A"/>
                </a:solidFill>
                <a:effectLst/>
                <a:latin typeface="+mn-lt"/>
              </a:rPr>
              <a:t>sample</a:t>
            </a:r>
            <a:r>
              <a:rPr lang="en-US" b="0" dirty="0">
                <a:solidFill>
                  <a:srgbClr val="006FE0"/>
                </a:solidFill>
                <a:effectLst/>
                <a:latin typeface="+mn-lt"/>
              </a:rPr>
              <a:t> = </a:t>
            </a:r>
            <a:r>
              <a:rPr lang="en-US" b="0" dirty="0">
                <a:solidFill>
                  <a:srgbClr val="004ED0"/>
                </a:solidFill>
                <a:effectLst/>
                <a:latin typeface="+mn-lt"/>
              </a:rPr>
              <a:t>normal</a:t>
            </a:r>
            <a:r>
              <a:rPr lang="en-US" b="0" dirty="0">
                <a:solidFill>
                  <a:srgbClr val="333333"/>
                </a:solidFill>
                <a:effectLst/>
                <a:latin typeface="+mn-lt"/>
              </a:rPr>
              <a:t>(</a:t>
            </a:r>
            <a:r>
              <a:rPr lang="en-US" b="0" dirty="0">
                <a:solidFill>
                  <a:srgbClr val="002D7A"/>
                </a:solidFill>
                <a:effectLst/>
                <a:latin typeface="+mn-lt"/>
              </a:rPr>
              <a:t>loc</a:t>
            </a:r>
            <a:r>
              <a:rPr lang="en-US" b="0" dirty="0">
                <a:solidFill>
                  <a:srgbClr val="006FE0"/>
                </a:solidFill>
                <a:effectLst/>
                <a:latin typeface="+mn-lt"/>
              </a:rPr>
              <a:t>=</a:t>
            </a:r>
            <a:r>
              <a:rPr lang="en-US" b="0" dirty="0">
                <a:solidFill>
                  <a:srgbClr val="CE0000"/>
                </a:solidFill>
                <a:effectLst/>
                <a:latin typeface="+mn-lt"/>
              </a:rPr>
              <a:t>50</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scale</a:t>
            </a:r>
            <a:r>
              <a:rPr lang="en-US" b="0" dirty="0">
                <a:solidFill>
                  <a:srgbClr val="006FE0"/>
                </a:solidFill>
                <a:effectLst/>
                <a:latin typeface="+mn-lt"/>
              </a:rPr>
              <a:t>=</a:t>
            </a:r>
            <a:r>
              <a:rPr lang="en-US" b="0" dirty="0">
                <a:solidFill>
                  <a:srgbClr val="CE0000"/>
                </a:solidFill>
                <a:effectLst/>
                <a:latin typeface="+mn-lt"/>
              </a:rPr>
              <a:t>5</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size</a:t>
            </a:r>
            <a:r>
              <a:rPr lang="en-US" b="0" dirty="0">
                <a:solidFill>
                  <a:srgbClr val="006FE0"/>
                </a:solidFill>
                <a:effectLst/>
                <a:latin typeface="+mn-lt"/>
              </a:rPr>
              <a:t>=</a:t>
            </a:r>
            <a:r>
              <a:rPr lang="en-US" b="0" dirty="0">
                <a:solidFill>
                  <a:srgbClr val="CE0000"/>
                </a:solidFill>
                <a:effectLst/>
                <a:latin typeface="+mn-lt"/>
              </a:rPr>
              <a:t>1000</a:t>
            </a:r>
            <a:r>
              <a:rPr lang="en-US" b="0" dirty="0">
                <a:solidFill>
                  <a:srgbClr val="333333"/>
                </a:solidFill>
                <a:effectLst/>
                <a:latin typeface="+mn-lt"/>
              </a:rPr>
              <a:t>)</a:t>
            </a:r>
            <a:endParaRPr lang="en-US" b="0" dirty="0">
              <a:solidFill>
                <a:srgbClr val="000000"/>
              </a:solidFill>
              <a:effectLst/>
              <a:latin typeface="+mn-lt"/>
            </a:endParaRPr>
          </a:p>
          <a:p>
            <a:pPr fontAlgn="base"/>
            <a:r>
              <a:rPr lang="en-US" dirty="0">
                <a:solidFill>
                  <a:srgbClr val="555555"/>
                </a:solidFill>
                <a:effectLst/>
                <a:latin typeface="+mn-lt"/>
              </a:rPr>
              <a:t>We can then pretend that we don’t know the probability distribution and maybe look at a histogram and guess that it is normal. Assuming that it is normal, we can then calculate the parameters of the distribution, specifically the mean and standard deviation.</a:t>
            </a:r>
          </a:p>
          <a:p>
            <a:pPr fontAlgn="base"/>
            <a:r>
              <a:rPr lang="en-US" dirty="0">
                <a:solidFill>
                  <a:srgbClr val="555555"/>
                </a:solidFill>
                <a:effectLst/>
                <a:latin typeface="+mn-lt"/>
              </a:rPr>
              <a:t>We would not expect the mean and standard deviation to be 50 and 5 exactly given the small sample size and noise in the sampling process.</a:t>
            </a:r>
          </a:p>
          <a:p>
            <a:pPr algn="ctr" rtl="0" fontAlgn="base"/>
            <a:r>
              <a:rPr lang="en-US" b="0" dirty="0">
                <a:solidFill>
                  <a:srgbClr val="5499DE"/>
                </a:solidFill>
                <a:effectLst/>
                <a:latin typeface="+mn-lt"/>
              </a:rPr>
              <a:t>1</a:t>
            </a:r>
          </a:p>
          <a:p>
            <a:pPr algn="ctr" rtl="0" fontAlgn="base"/>
            <a:r>
              <a:rPr lang="en-US" b="0" dirty="0">
                <a:solidFill>
                  <a:srgbClr val="317CC5"/>
                </a:solidFill>
                <a:effectLst/>
                <a:latin typeface="+mn-lt"/>
              </a:rPr>
              <a:t>2</a:t>
            </a:r>
          </a:p>
          <a:p>
            <a:pPr algn="ctr" rtl="0" fontAlgn="base"/>
            <a:r>
              <a:rPr lang="en-US" b="0" dirty="0">
                <a:solidFill>
                  <a:srgbClr val="5499DE"/>
                </a:solidFill>
                <a:effectLst/>
                <a:latin typeface="+mn-lt"/>
              </a:rPr>
              <a:t>3</a:t>
            </a:r>
          </a:p>
          <a:p>
            <a:pPr algn="ctr" rtl="0" fontAlgn="base"/>
            <a:r>
              <a:rPr lang="en-US" b="0" dirty="0">
                <a:solidFill>
                  <a:srgbClr val="317CC5"/>
                </a:solidFill>
                <a:effectLst/>
                <a:latin typeface="+mn-lt"/>
              </a:rPr>
              <a:t>4</a:t>
            </a:r>
          </a:p>
          <a:p>
            <a:pPr algn="ctr" rtl="0" fontAlgn="base"/>
            <a:r>
              <a:rPr lang="en-US" b="0" dirty="0">
                <a:solidFill>
                  <a:srgbClr val="5499DE"/>
                </a:solidFill>
                <a:effectLst/>
                <a:latin typeface="+mn-lt"/>
              </a:rPr>
              <a:t>5</a:t>
            </a:r>
          </a:p>
          <a:p>
            <a:pPr algn="l" rtl="0" fontAlgn="base"/>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B85C00"/>
                </a:solidFill>
                <a:effectLst/>
                <a:latin typeface="+mn-lt"/>
              </a:rPr>
              <a:t># calculate parameters</a:t>
            </a:r>
            <a:endParaRPr lang="en-US" b="0" dirty="0">
              <a:solidFill>
                <a:srgbClr val="000000"/>
              </a:solidFill>
              <a:effectLst/>
              <a:latin typeface="+mn-lt"/>
            </a:endParaRPr>
          </a:p>
          <a:p>
            <a:pPr algn="l" rtl="0" fontAlgn="base"/>
            <a:r>
              <a:rPr lang="en-US" b="0" dirty="0" err="1">
                <a:solidFill>
                  <a:srgbClr val="002D7A"/>
                </a:solidFill>
                <a:effectLst/>
                <a:latin typeface="+mn-lt"/>
              </a:rPr>
              <a:t>sample_mean</a:t>
            </a:r>
            <a:r>
              <a:rPr lang="en-US" b="0" dirty="0">
                <a:solidFill>
                  <a:srgbClr val="006FE0"/>
                </a:solidFill>
                <a:effectLst/>
                <a:latin typeface="+mn-lt"/>
              </a:rPr>
              <a:t> = </a:t>
            </a:r>
            <a:r>
              <a:rPr lang="en-US" b="0" dirty="0">
                <a:solidFill>
                  <a:srgbClr val="004ED0"/>
                </a:solidFill>
                <a:effectLst/>
                <a:latin typeface="+mn-lt"/>
              </a:rPr>
              <a:t>mean</a:t>
            </a:r>
            <a:r>
              <a:rPr lang="en-US" b="0" dirty="0">
                <a:solidFill>
                  <a:srgbClr val="333333"/>
                </a:solidFill>
                <a:effectLst/>
                <a:latin typeface="+mn-lt"/>
              </a:rPr>
              <a:t>(</a:t>
            </a:r>
            <a:r>
              <a:rPr lang="en-US" b="0" dirty="0">
                <a:solidFill>
                  <a:srgbClr val="002D7A"/>
                </a:solidFill>
                <a:effectLst/>
                <a:latin typeface="+mn-lt"/>
              </a:rPr>
              <a:t>sample</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err="1">
                <a:solidFill>
                  <a:srgbClr val="002D7A"/>
                </a:solidFill>
                <a:effectLst/>
                <a:latin typeface="+mn-lt"/>
              </a:rPr>
              <a:t>sample_std</a:t>
            </a:r>
            <a:r>
              <a:rPr lang="en-US" b="0" dirty="0">
                <a:solidFill>
                  <a:srgbClr val="006FE0"/>
                </a:solidFill>
                <a:effectLst/>
                <a:latin typeface="+mn-lt"/>
              </a:rPr>
              <a:t> = </a:t>
            </a:r>
            <a:r>
              <a:rPr lang="en-US" b="0" dirty="0">
                <a:solidFill>
                  <a:srgbClr val="004ED0"/>
                </a:solidFill>
                <a:effectLst/>
                <a:latin typeface="+mn-lt"/>
              </a:rPr>
              <a:t>std</a:t>
            </a:r>
            <a:r>
              <a:rPr lang="en-US" b="0" dirty="0">
                <a:solidFill>
                  <a:srgbClr val="333333"/>
                </a:solidFill>
                <a:effectLst/>
                <a:latin typeface="+mn-lt"/>
              </a:rPr>
              <a:t>(</a:t>
            </a:r>
            <a:r>
              <a:rPr lang="en-US" b="0" dirty="0">
                <a:solidFill>
                  <a:srgbClr val="002D7A"/>
                </a:solidFill>
                <a:effectLst/>
                <a:latin typeface="+mn-lt"/>
              </a:rPr>
              <a:t>sample</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004ED0"/>
                </a:solidFill>
                <a:effectLst/>
                <a:latin typeface="+mn-lt"/>
              </a:rPr>
              <a:t>print</a:t>
            </a:r>
            <a:r>
              <a:rPr lang="en-US" b="0" dirty="0">
                <a:solidFill>
                  <a:srgbClr val="333333"/>
                </a:solidFill>
                <a:effectLst/>
                <a:latin typeface="+mn-lt"/>
              </a:rPr>
              <a:t>(</a:t>
            </a:r>
            <a:r>
              <a:rPr lang="en-US" b="0" dirty="0">
                <a:solidFill>
                  <a:srgbClr val="008000"/>
                </a:solidFill>
                <a:effectLst/>
                <a:latin typeface="+mn-lt"/>
              </a:rPr>
              <a:t>'Mean=%.3f, Standard Deviation=%.3f'</a:t>
            </a:r>
            <a:r>
              <a:rPr lang="en-US" b="0" dirty="0">
                <a:solidFill>
                  <a:srgbClr val="006FE0"/>
                </a:solidFill>
                <a:effectLst/>
                <a:latin typeface="+mn-lt"/>
              </a:rPr>
              <a:t> % </a:t>
            </a:r>
            <a:r>
              <a:rPr lang="en-US" b="0" dirty="0">
                <a:solidFill>
                  <a:srgbClr val="333333"/>
                </a:solidFill>
                <a:effectLst/>
                <a:latin typeface="+mn-lt"/>
              </a:rPr>
              <a:t>(</a:t>
            </a:r>
            <a:r>
              <a:rPr lang="en-US" b="0" dirty="0" err="1">
                <a:solidFill>
                  <a:srgbClr val="002D7A"/>
                </a:solidFill>
                <a:effectLst/>
                <a:latin typeface="+mn-lt"/>
              </a:rPr>
              <a:t>sample_mean</a:t>
            </a:r>
            <a:r>
              <a:rPr lang="en-US" b="0" dirty="0">
                <a:solidFill>
                  <a:srgbClr val="333333"/>
                </a:solidFill>
                <a:effectLst/>
                <a:latin typeface="+mn-lt"/>
              </a:rPr>
              <a:t>,</a:t>
            </a:r>
            <a:r>
              <a:rPr lang="en-US" b="0" dirty="0">
                <a:solidFill>
                  <a:srgbClr val="006FE0"/>
                </a:solidFill>
                <a:effectLst/>
                <a:latin typeface="+mn-lt"/>
              </a:rPr>
              <a:t> </a:t>
            </a:r>
            <a:r>
              <a:rPr lang="en-US" b="0" dirty="0" err="1">
                <a:solidFill>
                  <a:srgbClr val="002D7A"/>
                </a:solidFill>
                <a:effectLst/>
                <a:latin typeface="+mn-lt"/>
              </a:rPr>
              <a:t>sample_std</a:t>
            </a:r>
            <a:r>
              <a:rPr lang="en-US" b="0" dirty="0">
                <a:solidFill>
                  <a:srgbClr val="333333"/>
                </a:solidFill>
                <a:effectLst/>
                <a:latin typeface="+mn-lt"/>
              </a:rPr>
              <a:t>))</a:t>
            </a:r>
            <a:endParaRPr lang="en-US" b="0" dirty="0">
              <a:solidFill>
                <a:srgbClr val="000000"/>
              </a:solidFill>
              <a:effectLst/>
              <a:latin typeface="+mn-lt"/>
            </a:endParaRPr>
          </a:p>
          <a:p>
            <a:pPr fontAlgn="base"/>
            <a:r>
              <a:rPr lang="en-US" dirty="0">
                <a:solidFill>
                  <a:srgbClr val="555555"/>
                </a:solidFill>
                <a:effectLst/>
                <a:latin typeface="+mn-lt"/>
              </a:rPr>
              <a:t>Then fit the distribution with these parameters, so-called parametric density estimation of our data sample.</a:t>
            </a:r>
          </a:p>
          <a:p>
            <a:pPr fontAlgn="base"/>
            <a:r>
              <a:rPr lang="en-US" dirty="0">
                <a:solidFill>
                  <a:srgbClr val="555555"/>
                </a:solidFill>
                <a:effectLst/>
                <a:latin typeface="+mn-lt"/>
              </a:rPr>
              <a:t>In this case, we can use the </a:t>
            </a:r>
            <a:r>
              <a:rPr lang="en-US" u="none" strike="noStrike" dirty="0">
                <a:solidFill>
                  <a:srgbClr val="428BCA"/>
                </a:solidFill>
                <a:effectLst/>
                <a:latin typeface="+mn-lt"/>
                <a:hlinkClick r:id="rId10"/>
              </a:rPr>
              <a:t>norm() SciPy function</a:t>
            </a:r>
            <a:r>
              <a:rPr lang="en-US" dirty="0">
                <a:solidFill>
                  <a:srgbClr val="555555"/>
                </a:solidFill>
                <a:effectLst/>
                <a:latin typeface="+mn-lt"/>
              </a:rPr>
              <a:t>.</a:t>
            </a:r>
          </a:p>
          <a:p>
            <a:pPr algn="ctr" rtl="0" fontAlgn="base"/>
            <a:r>
              <a:rPr lang="en-US" b="0" dirty="0">
                <a:solidFill>
                  <a:srgbClr val="5499DE"/>
                </a:solidFill>
                <a:effectLst/>
                <a:latin typeface="+mn-lt"/>
              </a:rPr>
              <a:t>1</a:t>
            </a:r>
          </a:p>
          <a:p>
            <a:pPr algn="ctr" rtl="0" fontAlgn="base"/>
            <a:r>
              <a:rPr lang="en-US" b="0" dirty="0">
                <a:solidFill>
                  <a:srgbClr val="317CC5"/>
                </a:solidFill>
                <a:effectLst/>
                <a:latin typeface="+mn-lt"/>
              </a:rPr>
              <a:t>2</a:t>
            </a:r>
          </a:p>
          <a:p>
            <a:pPr algn="ctr" rtl="0" fontAlgn="base"/>
            <a:r>
              <a:rPr lang="en-US" b="0" dirty="0">
                <a:solidFill>
                  <a:srgbClr val="5499DE"/>
                </a:solidFill>
                <a:effectLst/>
                <a:latin typeface="+mn-lt"/>
              </a:rPr>
              <a:t>3</a:t>
            </a:r>
          </a:p>
          <a:p>
            <a:pPr algn="l" rtl="0" fontAlgn="base"/>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B85C00"/>
                </a:solidFill>
                <a:effectLst/>
                <a:latin typeface="+mn-lt"/>
              </a:rPr>
              <a:t># define the distribution</a:t>
            </a:r>
            <a:endParaRPr lang="en-US" b="0" dirty="0">
              <a:solidFill>
                <a:srgbClr val="000000"/>
              </a:solidFill>
              <a:effectLst/>
              <a:latin typeface="+mn-lt"/>
            </a:endParaRPr>
          </a:p>
          <a:p>
            <a:pPr algn="l" rtl="0" fontAlgn="base"/>
            <a:r>
              <a:rPr lang="en-US" b="0" dirty="0" err="1">
                <a:solidFill>
                  <a:srgbClr val="002D7A"/>
                </a:solidFill>
                <a:effectLst/>
                <a:latin typeface="+mn-lt"/>
              </a:rPr>
              <a:t>dist</a:t>
            </a:r>
            <a:r>
              <a:rPr lang="en-US" b="0" dirty="0">
                <a:solidFill>
                  <a:srgbClr val="006FE0"/>
                </a:solidFill>
                <a:effectLst/>
                <a:latin typeface="+mn-lt"/>
              </a:rPr>
              <a:t> = </a:t>
            </a:r>
            <a:r>
              <a:rPr lang="en-US" b="0" dirty="0">
                <a:solidFill>
                  <a:srgbClr val="004ED0"/>
                </a:solidFill>
                <a:effectLst/>
                <a:latin typeface="+mn-lt"/>
              </a:rPr>
              <a:t>norm</a:t>
            </a:r>
            <a:r>
              <a:rPr lang="en-US" b="0" dirty="0">
                <a:solidFill>
                  <a:srgbClr val="333333"/>
                </a:solidFill>
                <a:effectLst/>
                <a:latin typeface="+mn-lt"/>
              </a:rPr>
              <a:t>(</a:t>
            </a:r>
            <a:r>
              <a:rPr lang="en-US" b="0" dirty="0" err="1">
                <a:solidFill>
                  <a:srgbClr val="002D7A"/>
                </a:solidFill>
                <a:effectLst/>
                <a:latin typeface="+mn-lt"/>
              </a:rPr>
              <a:t>sample_mean</a:t>
            </a:r>
            <a:r>
              <a:rPr lang="en-US" b="0" dirty="0">
                <a:solidFill>
                  <a:srgbClr val="333333"/>
                </a:solidFill>
                <a:effectLst/>
                <a:latin typeface="+mn-lt"/>
              </a:rPr>
              <a:t>,</a:t>
            </a:r>
            <a:r>
              <a:rPr lang="en-US" b="0" dirty="0">
                <a:solidFill>
                  <a:srgbClr val="006FE0"/>
                </a:solidFill>
                <a:effectLst/>
                <a:latin typeface="+mn-lt"/>
              </a:rPr>
              <a:t> </a:t>
            </a:r>
            <a:r>
              <a:rPr lang="en-US" b="0" dirty="0" err="1">
                <a:solidFill>
                  <a:srgbClr val="002D7A"/>
                </a:solidFill>
                <a:effectLst/>
                <a:latin typeface="+mn-lt"/>
              </a:rPr>
              <a:t>sample_std</a:t>
            </a:r>
            <a:r>
              <a:rPr lang="en-US" b="0" dirty="0">
                <a:solidFill>
                  <a:srgbClr val="333333"/>
                </a:solidFill>
                <a:effectLst/>
                <a:latin typeface="+mn-lt"/>
              </a:rPr>
              <a:t>)</a:t>
            </a:r>
            <a:endParaRPr lang="en-US" b="0" dirty="0">
              <a:solidFill>
                <a:srgbClr val="000000"/>
              </a:solidFill>
              <a:effectLst/>
              <a:latin typeface="+mn-lt"/>
            </a:endParaRPr>
          </a:p>
          <a:p>
            <a:pPr fontAlgn="base"/>
            <a:r>
              <a:rPr lang="en-US" dirty="0">
                <a:solidFill>
                  <a:srgbClr val="555555"/>
                </a:solidFill>
                <a:effectLst/>
                <a:latin typeface="+mn-lt"/>
              </a:rPr>
              <a:t>We can then sample the probabilities from this distribution for a range of values in our domain, in this case between 30 and 70.</a:t>
            </a:r>
          </a:p>
          <a:p>
            <a:pPr algn="ctr" rtl="0" fontAlgn="base"/>
            <a:r>
              <a:rPr lang="en-US" b="0" dirty="0">
                <a:solidFill>
                  <a:srgbClr val="5499DE"/>
                </a:solidFill>
                <a:effectLst/>
                <a:latin typeface="+mn-lt"/>
              </a:rPr>
              <a:t>1</a:t>
            </a:r>
          </a:p>
          <a:p>
            <a:pPr algn="ctr" rtl="0" fontAlgn="base"/>
            <a:r>
              <a:rPr lang="en-US" b="0" dirty="0">
                <a:solidFill>
                  <a:srgbClr val="317CC5"/>
                </a:solidFill>
                <a:effectLst/>
                <a:latin typeface="+mn-lt"/>
              </a:rPr>
              <a:t>2</a:t>
            </a:r>
          </a:p>
          <a:p>
            <a:pPr algn="ctr" rtl="0" fontAlgn="base"/>
            <a:r>
              <a:rPr lang="en-US" b="0" dirty="0">
                <a:solidFill>
                  <a:srgbClr val="5499DE"/>
                </a:solidFill>
                <a:effectLst/>
                <a:latin typeface="+mn-lt"/>
              </a:rPr>
              <a:t>3</a:t>
            </a:r>
          </a:p>
          <a:p>
            <a:pPr algn="ctr" rtl="0" fontAlgn="base"/>
            <a:r>
              <a:rPr lang="en-US" b="0" dirty="0">
                <a:solidFill>
                  <a:srgbClr val="317CC5"/>
                </a:solidFill>
                <a:effectLst/>
                <a:latin typeface="+mn-lt"/>
              </a:rPr>
              <a:t>4</a:t>
            </a:r>
          </a:p>
          <a:p>
            <a:pPr algn="l" rtl="0" fontAlgn="base"/>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B85C00"/>
                </a:solidFill>
                <a:effectLst/>
                <a:latin typeface="+mn-lt"/>
              </a:rPr>
              <a:t># sample probabilities for a range of outcomes</a:t>
            </a:r>
            <a:endParaRPr lang="en-US" b="0" dirty="0">
              <a:solidFill>
                <a:srgbClr val="000000"/>
              </a:solidFill>
              <a:effectLst/>
              <a:latin typeface="+mn-lt"/>
            </a:endParaRPr>
          </a:p>
          <a:p>
            <a:pPr algn="l" rtl="0" fontAlgn="base"/>
            <a:r>
              <a:rPr lang="en-US" b="0" dirty="0">
                <a:solidFill>
                  <a:srgbClr val="002D7A"/>
                </a:solidFill>
                <a:effectLst/>
                <a:latin typeface="+mn-lt"/>
              </a:rPr>
              <a:t>values</a:t>
            </a:r>
            <a:r>
              <a:rPr lang="en-US" b="0" dirty="0">
                <a:solidFill>
                  <a:srgbClr val="006FE0"/>
                </a:solidFill>
                <a:effectLst/>
                <a:latin typeface="+mn-lt"/>
              </a:rPr>
              <a:t> = </a:t>
            </a:r>
            <a:r>
              <a:rPr lang="en-US" b="0" dirty="0">
                <a:solidFill>
                  <a:srgbClr val="333333"/>
                </a:solidFill>
                <a:effectLst/>
                <a:latin typeface="+mn-lt"/>
              </a:rPr>
              <a:t>[</a:t>
            </a:r>
            <a:r>
              <a:rPr lang="en-US" b="0" dirty="0">
                <a:solidFill>
                  <a:srgbClr val="004ED0"/>
                </a:solidFill>
                <a:effectLst/>
                <a:latin typeface="+mn-lt"/>
              </a:rPr>
              <a:t>value </a:t>
            </a:r>
            <a:r>
              <a:rPr lang="en-US" b="0" dirty="0">
                <a:solidFill>
                  <a:srgbClr val="800080"/>
                </a:solidFill>
                <a:effectLst/>
                <a:latin typeface="+mn-lt"/>
              </a:rPr>
              <a:t>for</a:t>
            </a:r>
            <a:r>
              <a:rPr lang="en-US" b="0" dirty="0">
                <a:solidFill>
                  <a:srgbClr val="006FE0"/>
                </a:solidFill>
                <a:effectLst/>
                <a:latin typeface="+mn-lt"/>
              </a:rPr>
              <a:t> </a:t>
            </a:r>
            <a:r>
              <a:rPr lang="en-US" b="0" dirty="0">
                <a:solidFill>
                  <a:srgbClr val="004ED0"/>
                </a:solidFill>
                <a:effectLst/>
                <a:latin typeface="+mn-lt"/>
              </a:rPr>
              <a:t>value </a:t>
            </a:r>
            <a:r>
              <a:rPr lang="en-US" b="0" dirty="0">
                <a:solidFill>
                  <a:srgbClr val="800080"/>
                </a:solidFill>
                <a:effectLst/>
                <a:latin typeface="+mn-lt"/>
              </a:rPr>
              <a:t>in</a:t>
            </a:r>
            <a:r>
              <a:rPr lang="en-US" b="0" dirty="0">
                <a:solidFill>
                  <a:srgbClr val="006FE0"/>
                </a:solidFill>
                <a:effectLst/>
                <a:latin typeface="+mn-lt"/>
              </a:rPr>
              <a:t> </a:t>
            </a:r>
            <a:r>
              <a:rPr lang="en-US" b="0" dirty="0">
                <a:solidFill>
                  <a:srgbClr val="004ED0"/>
                </a:solidFill>
                <a:effectLst/>
                <a:latin typeface="+mn-lt"/>
              </a:rPr>
              <a:t>range</a:t>
            </a:r>
            <a:r>
              <a:rPr lang="en-US" b="0" dirty="0">
                <a:solidFill>
                  <a:srgbClr val="333333"/>
                </a:solidFill>
                <a:effectLst/>
                <a:latin typeface="+mn-lt"/>
              </a:rPr>
              <a:t>(</a:t>
            </a:r>
            <a:r>
              <a:rPr lang="en-US" b="0" dirty="0">
                <a:solidFill>
                  <a:srgbClr val="CE0000"/>
                </a:solidFill>
                <a:effectLst/>
                <a:latin typeface="+mn-lt"/>
              </a:rPr>
              <a:t>30</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CE0000"/>
                </a:solidFill>
                <a:effectLst/>
                <a:latin typeface="+mn-lt"/>
              </a:rPr>
              <a:t>70</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002D7A"/>
                </a:solidFill>
                <a:effectLst/>
                <a:latin typeface="+mn-lt"/>
              </a:rPr>
              <a:t>probabilities</a:t>
            </a:r>
            <a:r>
              <a:rPr lang="en-US" b="0" dirty="0">
                <a:solidFill>
                  <a:srgbClr val="006FE0"/>
                </a:solidFill>
                <a:effectLst/>
                <a:latin typeface="+mn-lt"/>
              </a:rPr>
              <a:t> = </a:t>
            </a:r>
            <a:r>
              <a:rPr lang="en-US" b="0" dirty="0">
                <a:solidFill>
                  <a:srgbClr val="333333"/>
                </a:solidFill>
                <a:effectLst/>
                <a:latin typeface="+mn-lt"/>
              </a:rPr>
              <a:t>[</a:t>
            </a:r>
            <a:r>
              <a:rPr lang="en-US" b="0" dirty="0">
                <a:solidFill>
                  <a:srgbClr val="002D7A"/>
                </a:solidFill>
                <a:effectLst/>
                <a:latin typeface="+mn-lt"/>
              </a:rPr>
              <a:t>dist</a:t>
            </a:r>
            <a:r>
              <a:rPr lang="en-US" b="0" dirty="0">
                <a:solidFill>
                  <a:srgbClr val="333333"/>
                </a:solidFill>
                <a:effectLst/>
                <a:latin typeface="+mn-lt"/>
              </a:rPr>
              <a:t>.</a:t>
            </a:r>
            <a:r>
              <a:rPr lang="en-US" b="0" dirty="0">
                <a:solidFill>
                  <a:srgbClr val="004ED0"/>
                </a:solidFill>
                <a:effectLst/>
                <a:latin typeface="+mn-lt"/>
              </a:rPr>
              <a:t>pdf</a:t>
            </a:r>
            <a:r>
              <a:rPr lang="en-US" b="0" dirty="0">
                <a:solidFill>
                  <a:srgbClr val="333333"/>
                </a:solidFill>
                <a:effectLst/>
                <a:latin typeface="+mn-lt"/>
              </a:rPr>
              <a:t>(</a:t>
            </a:r>
            <a:r>
              <a:rPr lang="en-US" b="0" dirty="0">
                <a:solidFill>
                  <a:srgbClr val="002D7A"/>
                </a:solidFill>
                <a:effectLst/>
                <a:latin typeface="+mn-lt"/>
              </a:rPr>
              <a:t>value</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800080"/>
                </a:solidFill>
                <a:effectLst/>
                <a:latin typeface="+mn-lt"/>
              </a:rPr>
              <a:t>for</a:t>
            </a:r>
            <a:r>
              <a:rPr lang="en-US" b="0" dirty="0">
                <a:solidFill>
                  <a:srgbClr val="006FE0"/>
                </a:solidFill>
                <a:effectLst/>
                <a:latin typeface="+mn-lt"/>
              </a:rPr>
              <a:t> </a:t>
            </a:r>
            <a:r>
              <a:rPr lang="en-US" b="0" dirty="0">
                <a:solidFill>
                  <a:srgbClr val="004ED0"/>
                </a:solidFill>
                <a:effectLst/>
                <a:latin typeface="+mn-lt"/>
              </a:rPr>
              <a:t>value </a:t>
            </a:r>
            <a:r>
              <a:rPr lang="en-US" b="0" dirty="0">
                <a:solidFill>
                  <a:srgbClr val="800080"/>
                </a:solidFill>
                <a:effectLst/>
                <a:latin typeface="+mn-lt"/>
              </a:rPr>
              <a:t>in</a:t>
            </a:r>
            <a:r>
              <a:rPr lang="en-US" b="0" dirty="0">
                <a:solidFill>
                  <a:srgbClr val="006FE0"/>
                </a:solidFill>
                <a:effectLst/>
                <a:latin typeface="+mn-lt"/>
              </a:rPr>
              <a:t> </a:t>
            </a:r>
            <a:r>
              <a:rPr lang="en-US" b="0" dirty="0">
                <a:solidFill>
                  <a:srgbClr val="002D7A"/>
                </a:solidFill>
                <a:effectLst/>
                <a:latin typeface="+mn-lt"/>
              </a:rPr>
              <a:t>values</a:t>
            </a:r>
            <a:r>
              <a:rPr lang="en-US" b="0" dirty="0">
                <a:solidFill>
                  <a:srgbClr val="333333"/>
                </a:solidFill>
                <a:effectLst/>
                <a:latin typeface="+mn-lt"/>
              </a:rPr>
              <a:t>]</a:t>
            </a:r>
            <a:endParaRPr lang="en-US" b="0" dirty="0">
              <a:solidFill>
                <a:srgbClr val="000000"/>
              </a:solidFill>
              <a:effectLst/>
              <a:latin typeface="+mn-lt"/>
            </a:endParaRPr>
          </a:p>
          <a:p>
            <a:pPr fontAlgn="base"/>
            <a:r>
              <a:rPr lang="en-US" dirty="0">
                <a:solidFill>
                  <a:srgbClr val="555555"/>
                </a:solidFill>
                <a:effectLst/>
                <a:latin typeface="+mn-lt"/>
              </a:rPr>
              <a:t>Finally, we can plot a histogram of the data sample and overlay a line plot of the probabilities calculated for the range of values from the PDF.</a:t>
            </a:r>
          </a:p>
          <a:p>
            <a:pPr fontAlgn="base"/>
            <a:r>
              <a:rPr lang="en-US" dirty="0">
                <a:solidFill>
                  <a:srgbClr val="555555"/>
                </a:solidFill>
                <a:effectLst/>
                <a:latin typeface="+mn-lt"/>
              </a:rPr>
              <a:t>Importantly, we can convert the counts or frequencies in each bin of the histogram to a normalized probability to ensure the y-axis of the histogram matches the y-axis of the line plot. This can be achieved by setting the “</a:t>
            </a:r>
            <a:r>
              <a:rPr lang="en-US" i="1" dirty="0">
                <a:solidFill>
                  <a:srgbClr val="555555"/>
                </a:solidFill>
                <a:effectLst/>
                <a:latin typeface="+mn-lt"/>
              </a:rPr>
              <a:t>density</a:t>
            </a:r>
            <a:r>
              <a:rPr lang="en-US" dirty="0">
                <a:solidFill>
                  <a:srgbClr val="555555"/>
                </a:solidFill>
                <a:effectLst/>
                <a:latin typeface="+mn-lt"/>
              </a:rPr>
              <a:t>” argument to “</a:t>
            </a:r>
            <a:r>
              <a:rPr lang="en-US" i="1" dirty="0">
                <a:solidFill>
                  <a:srgbClr val="555555"/>
                </a:solidFill>
                <a:effectLst/>
                <a:latin typeface="+mn-lt"/>
              </a:rPr>
              <a:t>True</a:t>
            </a:r>
            <a:r>
              <a:rPr lang="en-US" dirty="0">
                <a:solidFill>
                  <a:srgbClr val="555555"/>
                </a:solidFill>
                <a:effectLst/>
                <a:latin typeface="+mn-lt"/>
              </a:rPr>
              <a:t>” in the call to </a:t>
            </a:r>
            <a:r>
              <a:rPr lang="en-US" u="none" strike="noStrike" dirty="0">
                <a:solidFill>
                  <a:srgbClr val="428BCA"/>
                </a:solidFill>
                <a:effectLst/>
                <a:latin typeface="+mn-lt"/>
                <a:hlinkClick r:id="rId8"/>
              </a:rPr>
              <a:t>hist()</a:t>
            </a:r>
            <a:r>
              <a:rPr lang="en-US" dirty="0">
                <a:solidFill>
                  <a:srgbClr val="555555"/>
                </a:solidFill>
                <a:effectLst/>
                <a:latin typeface="+mn-lt"/>
              </a:rPr>
              <a:t>.</a:t>
            </a:r>
          </a:p>
          <a:p>
            <a:pPr algn="ctr" rtl="0" fontAlgn="base"/>
            <a:r>
              <a:rPr lang="en-US" b="0" dirty="0">
                <a:solidFill>
                  <a:srgbClr val="5499DE"/>
                </a:solidFill>
                <a:effectLst/>
                <a:latin typeface="+mn-lt"/>
              </a:rPr>
              <a:t>1</a:t>
            </a:r>
          </a:p>
          <a:p>
            <a:pPr algn="ctr" rtl="0" fontAlgn="base"/>
            <a:r>
              <a:rPr lang="en-US" b="0" dirty="0">
                <a:solidFill>
                  <a:srgbClr val="317CC5"/>
                </a:solidFill>
                <a:effectLst/>
                <a:latin typeface="+mn-lt"/>
              </a:rPr>
              <a:t>2</a:t>
            </a:r>
          </a:p>
          <a:p>
            <a:pPr algn="ctr" rtl="0" fontAlgn="base"/>
            <a:r>
              <a:rPr lang="en-US" b="0" dirty="0">
                <a:solidFill>
                  <a:srgbClr val="5499DE"/>
                </a:solidFill>
                <a:effectLst/>
                <a:latin typeface="+mn-lt"/>
              </a:rPr>
              <a:t>3</a:t>
            </a:r>
          </a:p>
          <a:p>
            <a:pPr algn="ctr" rtl="0" fontAlgn="base"/>
            <a:r>
              <a:rPr lang="en-US" b="0" dirty="0">
                <a:solidFill>
                  <a:srgbClr val="317CC5"/>
                </a:solidFill>
                <a:effectLst/>
                <a:latin typeface="+mn-lt"/>
              </a:rPr>
              <a:t>4</a:t>
            </a:r>
          </a:p>
          <a:p>
            <a:pPr algn="l" rtl="0" fontAlgn="base"/>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B85C00"/>
                </a:solidFill>
                <a:effectLst/>
                <a:latin typeface="+mn-lt"/>
              </a:rPr>
              <a:t># plot the histogram and pdf</a:t>
            </a:r>
            <a:endParaRPr lang="en-US" b="0" dirty="0">
              <a:solidFill>
                <a:srgbClr val="000000"/>
              </a:solidFill>
              <a:effectLst/>
              <a:latin typeface="+mn-lt"/>
            </a:endParaRPr>
          </a:p>
          <a:p>
            <a:pPr algn="l" rtl="0" fontAlgn="base"/>
            <a:r>
              <a:rPr lang="en-US" b="0" dirty="0" err="1">
                <a:solidFill>
                  <a:srgbClr val="002D7A"/>
                </a:solidFill>
                <a:effectLst/>
                <a:latin typeface="+mn-lt"/>
              </a:rPr>
              <a:t>pyplot</a:t>
            </a:r>
            <a:r>
              <a:rPr lang="en-US" b="0" dirty="0" err="1">
                <a:solidFill>
                  <a:srgbClr val="333333"/>
                </a:solidFill>
                <a:effectLst/>
                <a:latin typeface="+mn-lt"/>
              </a:rPr>
              <a:t>.</a:t>
            </a:r>
            <a:r>
              <a:rPr lang="en-US" b="0" dirty="0" err="1">
                <a:solidFill>
                  <a:srgbClr val="004ED0"/>
                </a:solidFill>
                <a:effectLst/>
                <a:latin typeface="+mn-lt"/>
              </a:rPr>
              <a:t>hist</a:t>
            </a:r>
            <a:r>
              <a:rPr lang="en-US" b="0" dirty="0">
                <a:solidFill>
                  <a:srgbClr val="333333"/>
                </a:solidFill>
                <a:effectLst/>
                <a:latin typeface="+mn-lt"/>
              </a:rPr>
              <a:t>(</a:t>
            </a:r>
            <a:r>
              <a:rPr lang="en-US" b="0" dirty="0">
                <a:solidFill>
                  <a:srgbClr val="002D7A"/>
                </a:solidFill>
                <a:effectLst/>
                <a:latin typeface="+mn-lt"/>
              </a:rPr>
              <a:t>sample</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bins</a:t>
            </a:r>
            <a:r>
              <a:rPr lang="en-US" b="0" dirty="0">
                <a:solidFill>
                  <a:srgbClr val="006FE0"/>
                </a:solidFill>
                <a:effectLst/>
                <a:latin typeface="+mn-lt"/>
              </a:rPr>
              <a:t>=</a:t>
            </a:r>
            <a:r>
              <a:rPr lang="en-US" b="0" dirty="0">
                <a:solidFill>
                  <a:srgbClr val="CE0000"/>
                </a:solidFill>
                <a:effectLst/>
                <a:latin typeface="+mn-lt"/>
              </a:rPr>
              <a:t>10</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density</a:t>
            </a:r>
            <a:r>
              <a:rPr lang="en-US" b="0" dirty="0">
                <a:solidFill>
                  <a:srgbClr val="006FE0"/>
                </a:solidFill>
                <a:effectLst/>
                <a:latin typeface="+mn-lt"/>
              </a:rPr>
              <a:t>=</a:t>
            </a:r>
            <a:r>
              <a:rPr lang="en-US" b="0" dirty="0">
                <a:solidFill>
                  <a:srgbClr val="800080"/>
                </a:solidFill>
                <a:effectLst/>
                <a:latin typeface="+mn-lt"/>
              </a:rPr>
              <a:t>True</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err="1">
                <a:solidFill>
                  <a:srgbClr val="002D7A"/>
                </a:solidFill>
                <a:effectLst/>
                <a:latin typeface="+mn-lt"/>
              </a:rPr>
              <a:t>pyplot</a:t>
            </a:r>
            <a:r>
              <a:rPr lang="en-US" b="0" dirty="0" err="1">
                <a:solidFill>
                  <a:srgbClr val="333333"/>
                </a:solidFill>
                <a:effectLst/>
                <a:latin typeface="+mn-lt"/>
              </a:rPr>
              <a:t>.</a:t>
            </a:r>
            <a:r>
              <a:rPr lang="en-US" b="0" dirty="0" err="1">
                <a:solidFill>
                  <a:srgbClr val="004ED0"/>
                </a:solidFill>
                <a:effectLst/>
                <a:latin typeface="+mn-lt"/>
              </a:rPr>
              <a:t>plot</a:t>
            </a:r>
            <a:r>
              <a:rPr lang="en-US" b="0" dirty="0">
                <a:solidFill>
                  <a:srgbClr val="333333"/>
                </a:solidFill>
                <a:effectLst/>
                <a:latin typeface="+mn-lt"/>
              </a:rPr>
              <a:t>(</a:t>
            </a:r>
            <a:r>
              <a:rPr lang="en-US" b="0" dirty="0">
                <a:solidFill>
                  <a:srgbClr val="002D7A"/>
                </a:solidFill>
                <a:effectLst/>
                <a:latin typeface="+mn-lt"/>
              </a:rPr>
              <a:t>values</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probabilities</a:t>
            </a:r>
            <a:r>
              <a:rPr lang="en-US" b="0" dirty="0">
                <a:solidFill>
                  <a:srgbClr val="333333"/>
                </a:solidFill>
                <a:effectLst/>
                <a:latin typeface="+mn-lt"/>
              </a:rPr>
              <a:t>)</a:t>
            </a:r>
            <a:endParaRPr lang="en-US" b="0" dirty="0">
              <a:solidFill>
                <a:srgbClr val="000000"/>
              </a:solidFill>
              <a:effectLst/>
              <a:latin typeface="+mn-lt"/>
            </a:endParaRPr>
          </a:p>
          <a:p>
            <a:pPr fontAlgn="base"/>
            <a:r>
              <a:rPr lang="en-US" dirty="0">
                <a:solidFill>
                  <a:srgbClr val="555555"/>
                </a:solidFill>
                <a:effectLst/>
                <a:latin typeface="+mn-lt"/>
              </a:rPr>
              <a:t>Tying these snippets together, the complete example of parametric density estimation is listed below.</a:t>
            </a:r>
          </a:p>
          <a:p>
            <a:pPr algn="ctr" rtl="0" fontAlgn="base"/>
            <a:r>
              <a:rPr lang="en-US" b="0" dirty="0">
                <a:solidFill>
                  <a:srgbClr val="5499DE"/>
                </a:solidFill>
                <a:effectLst/>
                <a:latin typeface="+mn-lt"/>
              </a:rPr>
              <a:t>1</a:t>
            </a:r>
          </a:p>
          <a:p>
            <a:pPr algn="ctr" rtl="0" fontAlgn="base"/>
            <a:r>
              <a:rPr lang="en-US" b="0" dirty="0">
                <a:solidFill>
                  <a:srgbClr val="317CC5"/>
                </a:solidFill>
                <a:effectLst/>
                <a:latin typeface="+mn-lt"/>
              </a:rPr>
              <a:t>2</a:t>
            </a:r>
          </a:p>
          <a:p>
            <a:pPr algn="ctr" rtl="0" fontAlgn="base"/>
            <a:r>
              <a:rPr lang="en-US" b="0" dirty="0">
                <a:solidFill>
                  <a:srgbClr val="5499DE"/>
                </a:solidFill>
                <a:effectLst/>
                <a:latin typeface="+mn-lt"/>
              </a:rPr>
              <a:t>3</a:t>
            </a:r>
          </a:p>
          <a:p>
            <a:pPr algn="ctr" rtl="0" fontAlgn="base"/>
            <a:r>
              <a:rPr lang="en-US" b="0" dirty="0">
                <a:solidFill>
                  <a:srgbClr val="317CC5"/>
                </a:solidFill>
                <a:effectLst/>
                <a:latin typeface="+mn-lt"/>
              </a:rPr>
              <a:t>4</a:t>
            </a:r>
          </a:p>
          <a:p>
            <a:pPr algn="ctr" rtl="0" fontAlgn="base"/>
            <a:r>
              <a:rPr lang="en-US" b="0" dirty="0">
                <a:solidFill>
                  <a:srgbClr val="5499DE"/>
                </a:solidFill>
                <a:effectLst/>
                <a:latin typeface="+mn-lt"/>
              </a:rPr>
              <a:t>5</a:t>
            </a:r>
          </a:p>
          <a:p>
            <a:pPr algn="ctr" rtl="0" fontAlgn="base"/>
            <a:r>
              <a:rPr lang="en-US" b="0" dirty="0">
                <a:solidFill>
                  <a:srgbClr val="317CC5"/>
                </a:solidFill>
                <a:effectLst/>
                <a:latin typeface="+mn-lt"/>
              </a:rPr>
              <a:t>6</a:t>
            </a:r>
          </a:p>
          <a:p>
            <a:pPr algn="ctr" rtl="0" fontAlgn="base"/>
            <a:r>
              <a:rPr lang="en-US" b="0" dirty="0">
                <a:solidFill>
                  <a:srgbClr val="5499DE"/>
                </a:solidFill>
                <a:effectLst/>
                <a:latin typeface="+mn-lt"/>
              </a:rPr>
              <a:t>7</a:t>
            </a:r>
          </a:p>
          <a:p>
            <a:pPr algn="ctr" rtl="0" fontAlgn="base"/>
            <a:r>
              <a:rPr lang="en-US" b="0" dirty="0">
                <a:solidFill>
                  <a:srgbClr val="317CC5"/>
                </a:solidFill>
                <a:effectLst/>
                <a:latin typeface="+mn-lt"/>
              </a:rPr>
              <a:t>8</a:t>
            </a:r>
          </a:p>
          <a:p>
            <a:pPr algn="ctr" rtl="0" fontAlgn="base"/>
            <a:r>
              <a:rPr lang="en-US" b="0" dirty="0">
                <a:solidFill>
                  <a:srgbClr val="5499DE"/>
                </a:solidFill>
                <a:effectLst/>
                <a:latin typeface="+mn-lt"/>
              </a:rPr>
              <a:t>9</a:t>
            </a:r>
          </a:p>
          <a:p>
            <a:pPr algn="ctr" rtl="0" fontAlgn="base"/>
            <a:r>
              <a:rPr lang="en-US" b="0" dirty="0">
                <a:solidFill>
                  <a:srgbClr val="317CC5"/>
                </a:solidFill>
                <a:effectLst/>
                <a:latin typeface="+mn-lt"/>
              </a:rPr>
              <a:t>10</a:t>
            </a:r>
          </a:p>
          <a:p>
            <a:pPr algn="ctr" rtl="0" fontAlgn="base"/>
            <a:r>
              <a:rPr lang="en-US" b="0" dirty="0">
                <a:solidFill>
                  <a:srgbClr val="5499DE"/>
                </a:solidFill>
                <a:effectLst/>
                <a:latin typeface="+mn-lt"/>
              </a:rPr>
              <a:t>11</a:t>
            </a:r>
          </a:p>
          <a:p>
            <a:pPr algn="ctr" rtl="0" fontAlgn="base"/>
            <a:r>
              <a:rPr lang="en-US" b="0" dirty="0">
                <a:solidFill>
                  <a:srgbClr val="317CC5"/>
                </a:solidFill>
                <a:effectLst/>
                <a:latin typeface="+mn-lt"/>
              </a:rPr>
              <a:t>12</a:t>
            </a:r>
          </a:p>
          <a:p>
            <a:pPr algn="ctr" rtl="0" fontAlgn="base"/>
            <a:r>
              <a:rPr lang="en-US" b="0" dirty="0">
                <a:solidFill>
                  <a:srgbClr val="5499DE"/>
                </a:solidFill>
                <a:effectLst/>
                <a:latin typeface="+mn-lt"/>
              </a:rPr>
              <a:t>13</a:t>
            </a:r>
          </a:p>
          <a:p>
            <a:pPr algn="ctr" rtl="0" fontAlgn="base"/>
            <a:r>
              <a:rPr lang="en-US" b="0" dirty="0">
                <a:solidFill>
                  <a:srgbClr val="317CC5"/>
                </a:solidFill>
                <a:effectLst/>
                <a:latin typeface="+mn-lt"/>
              </a:rPr>
              <a:t>14</a:t>
            </a:r>
          </a:p>
          <a:p>
            <a:pPr algn="ctr" rtl="0" fontAlgn="base"/>
            <a:r>
              <a:rPr lang="en-US" b="0" dirty="0">
                <a:solidFill>
                  <a:srgbClr val="5499DE"/>
                </a:solidFill>
                <a:effectLst/>
                <a:latin typeface="+mn-lt"/>
              </a:rPr>
              <a:t>15</a:t>
            </a:r>
          </a:p>
          <a:p>
            <a:pPr algn="ctr" rtl="0" fontAlgn="base"/>
            <a:r>
              <a:rPr lang="en-US" b="0" dirty="0">
                <a:solidFill>
                  <a:srgbClr val="317CC5"/>
                </a:solidFill>
                <a:effectLst/>
                <a:latin typeface="+mn-lt"/>
              </a:rPr>
              <a:t>16</a:t>
            </a:r>
          </a:p>
          <a:p>
            <a:pPr algn="ctr" rtl="0" fontAlgn="base"/>
            <a:r>
              <a:rPr lang="en-US" b="0" dirty="0">
                <a:solidFill>
                  <a:srgbClr val="5499DE"/>
                </a:solidFill>
                <a:effectLst/>
                <a:latin typeface="+mn-lt"/>
              </a:rPr>
              <a:t>17</a:t>
            </a:r>
          </a:p>
          <a:p>
            <a:pPr algn="ctr" rtl="0" fontAlgn="base"/>
            <a:r>
              <a:rPr lang="en-US" b="0" dirty="0">
                <a:solidFill>
                  <a:srgbClr val="317CC5"/>
                </a:solidFill>
                <a:effectLst/>
                <a:latin typeface="+mn-lt"/>
              </a:rPr>
              <a:t>18</a:t>
            </a:r>
          </a:p>
          <a:p>
            <a:pPr algn="ctr" rtl="0" fontAlgn="base"/>
            <a:r>
              <a:rPr lang="en-US" b="0" dirty="0">
                <a:solidFill>
                  <a:srgbClr val="5499DE"/>
                </a:solidFill>
                <a:effectLst/>
                <a:latin typeface="+mn-lt"/>
              </a:rPr>
              <a:t>19</a:t>
            </a:r>
          </a:p>
          <a:p>
            <a:pPr algn="ctr" rtl="0" fontAlgn="base"/>
            <a:r>
              <a:rPr lang="en-US" b="0" dirty="0">
                <a:solidFill>
                  <a:srgbClr val="317CC5"/>
                </a:solidFill>
                <a:effectLst/>
                <a:latin typeface="+mn-lt"/>
              </a:rPr>
              <a:t>20</a:t>
            </a:r>
          </a:p>
          <a:p>
            <a:pPr algn="ctr" rtl="0" fontAlgn="base"/>
            <a:r>
              <a:rPr lang="en-US" b="0" dirty="0">
                <a:solidFill>
                  <a:srgbClr val="5499DE"/>
                </a:solidFill>
                <a:effectLst/>
                <a:latin typeface="+mn-lt"/>
              </a:rPr>
              <a:t>21</a:t>
            </a:r>
          </a:p>
          <a:p>
            <a:pPr algn="l" rtl="0" fontAlgn="base"/>
            <a:r>
              <a:rPr lang="en-US" b="0" dirty="0">
                <a:solidFill>
                  <a:srgbClr val="B85C00"/>
                </a:solidFill>
                <a:effectLst/>
                <a:latin typeface="+mn-lt"/>
              </a:rPr>
              <a:t># example of parametric probability density estimation</a:t>
            </a:r>
            <a:endParaRPr lang="en-US" b="0" dirty="0">
              <a:solidFill>
                <a:srgbClr val="000000"/>
              </a:solidFill>
              <a:effectLst/>
              <a:latin typeface="+mn-lt"/>
            </a:endParaRPr>
          </a:p>
          <a:p>
            <a:pPr algn="l" rtl="0" fontAlgn="base"/>
            <a:r>
              <a:rPr lang="en-US" b="0" dirty="0">
                <a:solidFill>
                  <a:srgbClr val="004ED0"/>
                </a:solidFill>
                <a:effectLst/>
                <a:latin typeface="+mn-lt"/>
              </a:rPr>
              <a:t>from matplotlib import </a:t>
            </a:r>
            <a:r>
              <a:rPr lang="en-US" b="0" dirty="0" err="1">
                <a:solidFill>
                  <a:srgbClr val="004ED0"/>
                </a:solidFill>
                <a:effectLst/>
                <a:latin typeface="+mn-lt"/>
              </a:rPr>
              <a:t>pyplot</a:t>
            </a:r>
            <a:endParaRPr lang="en-US" b="0" dirty="0">
              <a:solidFill>
                <a:srgbClr val="000000"/>
              </a:solidFill>
              <a:effectLst/>
              <a:latin typeface="+mn-lt"/>
            </a:endParaRPr>
          </a:p>
          <a:p>
            <a:pPr algn="l" rtl="0" fontAlgn="base"/>
            <a:r>
              <a:rPr lang="en-US" b="0" dirty="0">
                <a:solidFill>
                  <a:srgbClr val="004ED0"/>
                </a:solidFill>
                <a:effectLst/>
                <a:latin typeface="+mn-lt"/>
              </a:rPr>
              <a:t>from </a:t>
            </a:r>
            <a:r>
              <a:rPr lang="en-US" b="0" dirty="0" err="1">
                <a:solidFill>
                  <a:srgbClr val="002D7A"/>
                </a:solidFill>
                <a:effectLst/>
                <a:latin typeface="+mn-lt"/>
              </a:rPr>
              <a:t>numpy</a:t>
            </a:r>
            <a:r>
              <a:rPr lang="en-US" b="0" dirty="0" err="1">
                <a:solidFill>
                  <a:srgbClr val="333333"/>
                </a:solidFill>
                <a:effectLst/>
                <a:latin typeface="+mn-lt"/>
              </a:rPr>
              <a:t>.</a:t>
            </a:r>
            <a:r>
              <a:rPr lang="en-US" b="0" dirty="0" err="1">
                <a:solidFill>
                  <a:srgbClr val="004ED0"/>
                </a:solidFill>
                <a:effectLst/>
                <a:latin typeface="+mn-lt"/>
              </a:rPr>
              <a:t>random</a:t>
            </a:r>
            <a:r>
              <a:rPr lang="en-US" b="0" dirty="0">
                <a:solidFill>
                  <a:srgbClr val="004ED0"/>
                </a:solidFill>
                <a:effectLst/>
                <a:latin typeface="+mn-lt"/>
              </a:rPr>
              <a:t> import normal</a:t>
            </a:r>
            <a:endParaRPr lang="en-US" b="0" dirty="0">
              <a:solidFill>
                <a:srgbClr val="000000"/>
              </a:solidFill>
              <a:effectLst/>
              <a:latin typeface="+mn-lt"/>
            </a:endParaRPr>
          </a:p>
          <a:p>
            <a:pPr algn="l" rtl="0" fontAlgn="base"/>
            <a:r>
              <a:rPr lang="en-US" b="0" dirty="0">
                <a:solidFill>
                  <a:srgbClr val="004ED0"/>
                </a:solidFill>
                <a:effectLst/>
                <a:latin typeface="+mn-lt"/>
              </a:rPr>
              <a:t>from </a:t>
            </a:r>
            <a:r>
              <a:rPr lang="en-US" b="0" dirty="0" err="1">
                <a:solidFill>
                  <a:srgbClr val="004ED0"/>
                </a:solidFill>
                <a:effectLst/>
                <a:latin typeface="+mn-lt"/>
              </a:rPr>
              <a:t>numpy</a:t>
            </a:r>
            <a:r>
              <a:rPr lang="en-US" b="0" dirty="0">
                <a:solidFill>
                  <a:srgbClr val="004ED0"/>
                </a:solidFill>
                <a:effectLst/>
                <a:latin typeface="+mn-lt"/>
              </a:rPr>
              <a:t> import mean</a:t>
            </a:r>
            <a:endParaRPr lang="en-US" b="0" dirty="0">
              <a:solidFill>
                <a:srgbClr val="000000"/>
              </a:solidFill>
              <a:effectLst/>
              <a:latin typeface="+mn-lt"/>
            </a:endParaRPr>
          </a:p>
          <a:p>
            <a:pPr algn="l" rtl="0" fontAlgn="base"/>
            <a:r>
              <a:rPr lang="en-US" b="0" dirty="0">
                <a:solidFill>
                  <a:srgbClr val="004ED0"/>
                </a:solidFill>
                <a:effectLst/>
                <a:latin typeface="+mn-lt"/>
              </a:rPr>
              <a:t>from </a:t>
            </a:r>
            <a:r>
              <a:rPr lang="en-US" b="0" dirty="0" err="1">
                <a:solidFill>
                  <a:srgbClr val="004ED0"/>
                </a:solidFill>
                <a:effectLst/>
                <a:latin typeface="+mn-lt"/>
              </a:rPr>
              <a:t>numpy</a:t>
            </a:r>
            <a:r>
              <a:rPr lang="en-US" b="0" dirty="0">
                <a:solidFill>
                  <a:srgbClr val="004ED0"/>
                </a:solidFill>
                <a:effectLst/>
                <a:latin typeface="+mn-lt"/>
              </a:rPr>
              <a:t> import std</a:t>
            </a:r>
            <a:endParaRPr lang="en-US" b="0" dirty="0">
              <a:solidFill>
                <a:srgbClr val="000000"/>
              </a:solidFill>
              <a:effectLst/>
              <a:latin typeface="+mn-lt"/>
            </a:endParaRPr>
          </a:p>
          <a:p>
            <a:pPr algn="l" rtl="0" fontAlgn="base"/>
            <a:r>
              <a:rPr lang="en-US" b="0" dirty="0">
                <a:solidFill>
                  <a:srgbClr val="004ED0"/>
                </a:solidFill>
                <a:effectLst/>
                <a:latin typeface="+mn-lt"/>
              </a:rPr>
              <a:t>from </a:t>
            </a:r>
            <a:r>
              <a:rPr lang="en-US" b="0" dirty="0" err="1">
                <a:solidFill>
                  <a:srgbClr val="002D7A"/>
                </a:solidFill>
                <a:effectLst/>
                <a:latin typeface="+mn-lt"/>
              </a:rPr>
              <a:t>scipy</a:t>
            </a:r>
            <a:r>
              <a:rPr lang="en-US" b="0" dirty="0" err="1">
                <a:solidFill>
                  <a:srgbClr val="333333"/>
                </a:solidFill>
                <a:effectLst/>
                <a:latin typeface="+mn-lt"/>
              </a:rPr>
              <a:t>.</a:t>
            </a:r>
            <a:r>
              <a:rPr lang="en-US" b="0" dirty="0" err="1">
                <a:solidFill>
                  <a:srgbClr val="004ED0"/>
                </a:solidFill>
                <a:effectLst/>
                <a:latin typeface="+mn-lt"/>
              </a:rPr>
              <a:t>stats</a:t>
            </a:r>
            <a:r>
              <a:rPr lang="en-US" b="0" dirty="0">
                <a:solidFill>
                  <a:srgbClr val="004ED0"/>
                </a:solidFill>
                <a:effectLst/>
                <a:latin typeface="+mn-lt"/>
              </a:rPr>
              <a:t> import </a:t>
            </a:r>
            <a:r>
              <a:rPr lang="en-US" b="0" dirty="0">
                <a:solidFill>
                  <a:srgbClr val="000000"/>
                </a:solidFill>
                <a:effectLst/>
                <a:latin typeface="+mn-lt"/>
              </a:rPr>
              <a:t>norm</a:t>
            </a:r>
          </a:p>
          <a:p>
            <a:pPr algn="l" rtl="0" fontAlgn="base"/>
            <a:r>
              <a:rPr lang="en-US" b="0" dirty="0">
                <a:solidFill>
                  <a:srgbClr val="B85C00"/>
                </a:solidFill>
                <a:effectLst/>
                <a:latin typeface="+mn-lt"/>
              </a:rPr>
              <a:t># generate a sample</a:t>
            </a:r>
            <a:endParaRPr lang="en-US" b="0" dirty="0">
              <a:solidFill>
                <a:srgbClr val="000000"/>
              </a:solidFill>
              <a:effectLst/>
              <a:latin typeface="+mn-lt"/>
            </a:endParaRPr>
          </a:p>
          <a:p>
            <a:pPr algn="l" rtl="0" fontAlgn="base"/>
            <a:r>
              <a:rPr lang="en-US" b="0" dirty="0">
                <a:solidFill>
                  <a:srgbClr val="002D7A"/>
                </a:solidFill>
                <a:effectLst/>
                <a:latin typeface="+mn-lt"/>
              </a:rPr>
              <a:t>sample</a:t>
            </a:r>
            <a:r>
              <a:rPr lang="en-US" b="0" dirty="0">
                <a:solidFill>
                  <a:srgbClr val="006FE0"/>
                </a:solidFill>
                <a:effectLst/>
                <a:latin typeface="+mn-lt"/>
              </a:rPr>
              <a:t> = </a:t>
            </a:r>
            <a:r>
              <a:rPr lang="en-US" b="0" dirty="0">
                <a:solidFill>
                  <a:srgbClr val="004ED0"/>
                </a:solidFill>
                <a:effectLst/>
                <a:latin typeface="+mn-lt"/>
              </a:rPr>
              <a:t>normal</a:t>
            </a:r>
            <a:r>
              <a:rPr lang="en-US" b="0" dirty="0">
                <a:solidFill>
                  <a:srgbClr val="333333"/>
                </a:solidFill>
                <a:effectLst/>
                <a:latin typeface="+mn-lt"/>
              </a:rPr>
              <a:t>(</a:t>
            </a:r>
            <a:r>
              <a:rPr lang="en-US" b="0" dirty="0">
                <a:solidFill>
                  <a:srgbClr val="002D7A"/>
                </a:solidFill>
                <a:effectLst/>
                <a:latin typeface="+mn-lt"/>
              </a:rPr>
              <a:t>loc</a:t>
            </a:r>
            <a:r>
              <a:rPr lang="en-US" b="0" dirty="0">
                <a:solidFill>
                  <a:srgbClr val="006FE0"/>
                </a:solidFill>
                <a:effectLst/>
                <a:latin typeface="+mn-lt"/>
              </a:rPr>
              <a:t>=</a:t>
            </a:r>
            <a:r>
              <a:rPr lang="en-US" b="0" dirty="0">
                <a:solidFill>
                  <a:srgbClr val="CE0000"/>
                </a:solidFill>
                <a:effectLst/>
                <a:latin typeface="+mn-lt"/>
              </a:rPr>
              <a:t>50</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scale</a:t>
            </a:r>
            <a:r>
              <a:rPr lang="en-US" b="0" dirty="0">
                <a:solidFill>
                  <a:srgbClr val="006FE0"/>
                </a:solidFill>
                <a:effectLst/>
                <a:latin typeface="+mn-lt"/>
              </a:rPr>
              <a:t>=</a:t>
            </a:r>
            <a:r>
              <a:rPr lang="en-US" b="0" dirty="0">
                <a:solidFill>
                  <a:srgbClr val="CE0000"/>
                </a:solidFill>
                <a:effectLst/>
                <a:latin typeface="+mn-lt"/>
              </a:rPr>
              <a:t>5</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size</a:t>
            </a:r>
            <a:r>
              <a:rPr lang="en-US" b="0" dirty="0">
                <a:solidFill>
                  <a:srgbClr val="006FE0"/>
                </a:solidFill>
                <a:effectLst/>
                <a:latin typeface="+mn-lt"/>
              </a:rPr>
              <a:t>=</a:t>
            </a:r>
            <a:r>
              <a:rPr lang="en-US" b="0" dirty="0">
                <a:solidFill>
                  <a:srgbClr val="CE0000"/>
                </a:solidFill>
                <a:effectLst/>
                <a:latin typeface="+mn-lt"/>
              </a:rPr>
              <a:t>1000</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B85C00"/>
                </a:solidFill>
                <a:effectLst/>
                <a:latin typeface="+mn-lt"/>
              </a:rPr>
              <a:t># calculate parameters</a:t>
            </a:r>
            <a:endParaRPr lang="en-US" b="0" dirty="0">
              <a:solidFill>
                <a:srgbClr val="000000"/>
              </a:solidFill>
              <a:effectLst/>
              <a:latin typeface="+mn-lt"/>
            </a:endParaRPr>
          </a:p>
          <a:p>
            <a:pPr algn="l" rtl="0" fontAlgn="base"/>
            <a:r>
              <a:rPr lang="en-US" b="0" dirty="0" err="1">
                <a:solidFill>
                  <a:srgbClr val="002D7A"/>
                </a:solidFill>
                <a:effectLst/>
                <a:latin typeface="+mn-lt"/>
              </a:rPr>
              <a:t>sample_mean</a:t>
            </a:r>
            <a:r>
              <a:rPr lang="en-US" b="0" dirty="0">
                <a:solidFill>
                  <a:srgbClr val="006FE0"/>
                </a:solidFill>
                <a:effectLst/>
                <a:latin typeface="+mn-lt"/>
              </a:rPr>
              <a:t> = </a:t>
            </a:r>
            <a:r>
              <a:rPr lang="en-US" b="0" dirty="0">
                <a:solidFill>
                  <a:srgbClr val="004ED0"/>
                </a:solidFill>
                <a:effectLst/>
                <a:latin typeface="+mn-lt"/>
              </a:rPr>
              <a:t>mean</a:t>
            </a:r>
            <a:r>
              <a:rPr lang="en-US" b="0" dirty="0">
                <a:solidFill>
                  <a:srgbClr val="333333"/>
                </a:solidFill>
                <a:effectLst/>
                <a:latin typeface="+mn-lt"/>
              </a:rPr>
              <a:t>(</a:t>
            </a:r>
            <a:r>
              <a:rPr lang="en-US" b="0" dirty="0">
                <a:solidFill>
                  <a:srgbClr val="002D7A"/>
                </a:solidFill>
                <a:effectLst/>
                <a:latin typeface="+mn-lt"/>
              </a:rPr>
              <a:t>sample</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err="1">
                <a:solidFill>
                  <a:srgbClr val="002D7A"/>
                </a:solidFill>
                <a:effectLst/>
                <a:latin typeface="+mn-lt"/>
              </a:rPr>
              <a:t>sample_std</a:t>
            </a:r>
            <a:r>
              <a:rPr lang="en-US" b="0" dirty="0">
                <a:solidFill>
                  <a:srgbClr val="006FE0"/>
                </a:solidFill>
                <a:effectLst/>
                <a:latin typeface="+mn-lt"/>
              </a:rPr>
              <a:t> = </a:t>
            </a:r>
            <a:r>
              <a:rPr lang="en-US" b="0" dirty="0">
                <a:solidFill>
                  <a:srgbClr val="004ED0"/>
                </a:solidFill>
                <a:effectLst/>
                <a:latin typeface="+mn-lt"/>
              </a:rPr>
              <a:t>std</a:t>
            </a:r>
            <a:r>
              <a:rPr lang="en-US" b="0" dirty="0">
                <a:solidFill>
                  <a:srgbClr val="333333"/>
                </a:solidFill>
                <a:effectLst/>
                <a:latin typeface="+mn-lt"/>
              </a:rPr>
              <a:t>(</a:t>
            </a:r>
            <a:r>
              <a:rPr lang="en-US" b="0" dirty="0">
                <a:solidFill>
                  <a:srgbClr val="002D7A"/>
                </a:solidFill>
                <a:effectLst/>
                <a:latin typeface="+mn-lt"/>
              </a:rPr>
              <a:t>sample</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004ED0"/>
                </a:solidFill>
                <a:effectLst/>
                <a:latin typeface="+mn-lt"/>
              </a:rPr>
              <a:t>print</a:t>
            </a:r>
            <a:r>
              <a:rPr lang="en-US" b="0" dirty="0">
                <a:solidFill>
                  <a:srgbClr val="333333"/>
                </a:solidFill>
                <a:effectLst/>
                <a:latin typeface="+mn-lt"/>
              </a:rPr>
              <a:t>(</a:t>
            </a:r>
            <a:r>
              <a:rPr lang="en-US" b="0" dirty="0">
                <a:solidFill>
                  <a:srgbClr val="008000"/>
                </a:solidFill>
                <a:effectLst/>
                <a:latin typeface="+mn-lt"/>
              </a:rPr>
              <a:t>'Mean=%.3f, Standard Deviation=%.3f'</a:t>
            </a:r>
            <a:r>
              <a:rPr lang="en-US" b="0" dirty="0">
                <a:solidFill>
                  <a:srgbClr val="006FE0"/>
                </a:solidFill>
                <a:effectLst/>
                <a:latin typeface="+mn-lt"/>
              </a:rPr>
              <a:t> % </a:t>
            </a:r>
            <a:r>
              <a:rPr lang="en-US" b="0" dirty="0">
                <a:solidFill>
                  <a:srgbClr val="333333"/>
                </a:solidFill>
                <a:effectLst/>
                <a:latin typeface="+mn-lt"/>
              </a:rPr>
              <a:t>(</a:t>
            </a:r>
            <a:r>
              <a:rPr lang="en-US" b="0" dirty="0" err="1">
                <a:solidFill>
                  <a:srgbClr val="002D7A"/>
                </a:solidFill>
                <a:effectLst/>
                <a:latin typeface="+mn-lt"/>
              </a:rPr>
              <a:t>sample_mean</a:t>
            </a:r>
            <a:r>
              <a:rPr lang="en-US" b="0" dirty="0">
                <a:solidFill>
                  <a:srgbClr val="333333"/>
                </a:solidFill>
                <a:effectLst/>
                <a:latin typeface="+mn-lt"/>
              </a:rPr>
              <a:t>,</a:t>
            </a:r>
            <a:r>
              <a:rPr lang="en-US" b="0" dirty="0">
                <a:solidFill>
                  <a:srgbClr val="006FE0"/>
                </a:solidFill>
                <a:effectLst/>
                <a:latin typeface="+mn-lt"/>
              </a:rPr>
              <a:t> </a:t>
            </a:r>
            <a:r>
              <a:rPr lang="en-US" b="0" dirty="0" err="1">
                <a:solidFill>
                  <a:srgbClr val="002D7A"/>
                </a:solidFill>
                <a:effectLst/>
                <a:latin typeface="+mn-lt"/>
              </a:rPr>
              <a:t>sample_std</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B85C00"/>
                </a:solidFill>
                <a:effectLst/>
                <a:latin typeface="+mn-lt"/>
              </a:rPr>
              <a:t># define the distribution</a:t>
            </a:r>
            <a:endParaRPr lang="en-US" b="0" dirty="0">
              <a:solidFill>
                <a:srgbClr val="000000"/>
              </a:solidFill>
              <a:effectLst/>
              <a:latin typeface="+mn-lt"/>
            </a:endParaRPr>
          </a:p>
          <a:p>
            <a:pPr algn="l" rtl="0" fontAlgn="base"/>
            <a:r>
              <a:rPr lang="en-US" b="0" dirty="0" err="1">
                <a:solidFill>
                  <a:srgbClr val="002D7A"/>
                </a:solidFill>
                <a:effectLst/>
                <a:latin typeface="+mn-lt"/>
              </a:rPr>
              <a:t>dist</a:t>
            </a:r>
            <a:r>
              <a:rPr lang="en-US" b="0" dirty="0">
                <a:solidFill>
                  <a:srgbClr val="006FE0"/>
                </a:solidFill>
                <a:effectLst/>
                <a:latin typeface="+mn-lt"/>
              </a:rPr>
              <a:t> = </a:t>
            </a:r>
            <a:r>
              <a:rPr lang="en-US" b="0" dirty="0">
                <a:solidFill>
                  <a:srgbClr val="004ED0"/>
                </a:solidFill>
                <a:effectLst/>
                <a:latin typeface="+mn-lt"/>
              </a:rPr>
              <a:t>norm</a:t>
            </a:r>
            <a:r>
              <a:rPr lang="en-US" b="0" dirty="0">
                <a:solidFill>
                  <a:srgbClr val="333333"/>
                </a:solidFill>
                <a:effectLst/>
                <a:latin typeface="+mn-lt"/>
              </a:rPr>
              <a:t>(</a:t>
            </a:r>
            <a:r>
              <a:rPr lang="en-US" b="0" dirty="0" err="1">
                <a:solidFill>
                  <a:srgbClr val="002D7A"/>
                </a:solidFill>
                <a:effectLst/>
                <a:latin typeface="+mn-lt"/>
              </a:rPr>
              <a:t>sample_mean</a:t>
            </a:r>
            <a:r>
              <a:rPr lang="en-US" b="0" dirty="0">
                <a:solidFill>
                  <a:srgbClr val="333333"/>
                </a:solidFill>
                <a:effectLst/>
                <a:latin typeface="+mn-lt"/>
              </a:rPr>
              <a:t>,</a:t>
            </a:r>
            <a:r>
              <a:rPr lang="en-US" b="0" dirty="0">
                <a:solidFill>
                  <a:srgbClr val="006FE0"/>
                </a:solidFill>
                <a:effectLst/>
                <a:latin typeface="+mn-lt"/>
              </a:rPr>
              <a:t> </a:t>
            </a:r>
            <a:r>
              <a:rPr lang="en-US" b="0" dirty="0" err="1">
                <a:solidFill>
                  <a:srgbClr val="002D7A"/>
                </a:solidFill>
                <a:effectLst/>
                <a:latin typeface="+mn-lt"/>
              </a:rPr>
              <a:t>sample_std</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B85C00"/>
                </a:solidFill>
                <a:effectLst/>
                <a:latin typeface="+mn-lt"/>
              </a:rPr>
              <a:t># sample probabilities for a range of outcomes</a:t>
            </a:r>
            <a:endParaRPr lang="en-US" b="0" dirty="0">
              <a:solidFill>
                <a:srgbClr val="000000"/>
              </a:solidFill>
              <a:effectLst/>
              <a:latin typeface="+mn-lt"/>
            </a:endParaRPr>
          </a:p>
          <a:p>
            <a:pPr algn="l" rtl="0" fontAlgn="base"/>
            <a:r>
              <a:rPr lang="en-US" b="0" dirty="0">
                <a:solidFill>
                  <a:srgbClr val="002D7A"/>
                </a:solidFill>
                <a:effectLst/>
                <a:latin typeface="+mn-lt"/>
              </a:rPr>
              <a:t>values</a:t>
            </a:r>
            <a:r>
              <a:rPr lang="en-US" b="0" dirty="0">
                <a:solidFill>
                  <a:srgbClr val="006FE0"/>
                </a:solidFill>
                <a:effectLst/>
                <a:latin typeface="+mn-lt"/>
              </a:rPr>
              <a:t> = </a:t>
            </a:r>
            <a:r>
              <a:rPr lang="en-US" b="0" dirty="0">
                <a:solidFill>
                  <a:srgbClr val="333333"/>
                </a:solidFill>
                <a:effectLst/>
                <a:latin typeface="+mn-lt"/>
              </a:rPr>
              <a:t>[</a:t>
            </a:r>
            <a:r>
              <a:rPr lang="en-US" b="0" dirty="0">
                <a:solidFill>
                  <a:srgbClr val="004ED0"/>
                </a:solidFill>
                <a:effectLst/>
                <a:latin typeface="+mn-lt"/>
              </a:rPr>
              <a:t>value </a:t>
            </a:r>
            <a:r>
              <a:rPr lang="en-US" b="0" dirty="0">
                <a:solidFill>
                  <a:srgbClr val="800080"/>
                </a:solidFill>
                <a:effectLst/>
                <a:latin typeface="+mn-lt"/>
              </a:rPr>
              <a:t>for</a:t>
            </a:r>
            <a:r>
              <a:rPr lang="en-US" b="0" dirty="0">
                <a:solidFill>
                  <a:srgbClr val="006FE0"/>
                </a:solidFill>
                <a:effectLst/>
                <a:latin typeface="+mn-lt"/>
              </a:rPr>
              <a:t> </a:t>
            </a:r>
            <a:r>
              <a:rPr lang="en-US" b="0" dirty="0">
                <a:solidFill>
                  <a:srgbClr val="004ED0"/>
                </a:solidFill>
                <a:effectLst/>
                <a:latin typeface="+mn-lt"/>
              </a:rPr>
              <a:t>value </a:t>
            </a:r>
            <a:r>
              <a:rPr lang="en-US" b="0" dirty="0">
                <a:solidFill>
                  <a:srgbClr val="800080"/>
                </a:solidFill>
                <a:effectLst/>
                <a:latin typeface="+mn-lt"/>
              </a:rPr>
              <a:t>in</a:t>
            </a:r>
            <a:r>
              <a:rPr lang="en-US" b="0" dirty="0">
                <a:solidFill>
                  <a:srgbClr val="006FE0"/>
                </a:solidFill>
                <a:effectLst/>
                <a:latin typeface="+mn-lt"/>
              </a:rPr>
              <a:t> </a:t>
            </a:r>
            <a:r>
              <a:rPr lang="en-US" b="0" dirty="0">
                <a:solidFill>
                  <a:srgbClr val="004ED0"/>
                </a:solidFill>
                <a:effectLst/>
                <a:latin typeface="+mn-lt"/>
              </a:rPr>
              <a:t>range</a:t>
            </a:r>
            <a:r>
              <a:rPr lang="en-US" b="0" dirty="0">
                <a:solidFill>
                  <a:srgbClr val="333333"/>
                </a:solidFill>
                <a:effectLst/>
                <a:latin typeface="+mn-lt"/>
              </a:rPr>
              <a:t>(</a:t>
            </a:r>
            <a:r>
              <a:rPr lang="en-US" b="0" dirty="0">
                <a:solidFill>
                  <a:srgbClr val="CE0000"/>
                </a:solidFill>
                <a:effectLst/>
                <a:latin typeface="+mn-lt"/>
              </a:rPr>
              <a:t>30</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CE0000"/>
                </a:solidFill>
                <a:effectLst/>
                <a:latin typeface="+mn-lt"/>
              </a:rPr>
              <a:t>70</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002D7A"/>
                </a:solidFill>
                <a:effectLst/>
                <a:latin typeface="+mn-lt"/>
              </a:rPr>
              <a:t>probabilities</a:t>
            </a:r>
            <a:r>
              <a:rPr lang="en-US" b="0" dirty="0">
                <a:solidFill>
                  <a:srgbClr val="006FE0"/>
                </a:solidFill>
                <a:effectLst/>
                <a:latin typeface="+mn-lt"/>
              </a:rPr>
              <a:t> = </a:t>
            </a:r>
            <a:r>
              <a:rPr lang="en-US" b="0" dirty="0">
                <a:solidFill>
                  <a:srgbClr val="333333"/>
                </a:solidFill>
                <a:effectLst/>
                <a:latin typeface="+mn-lt"/>
              </a:rPr>
              <a:t>[</a:t>
            </a:r>
            <a:r>
              <a:rPr lang="en-US" b="0" dirty="0">
                <a:solidFill>
                  <a:srgbClr val="002D7A"/>
                </a:solidFill>
                <a:effectLst/>
                <a:latin typeface="+mn-lt"/>
              </a:rPr>
              <a:t>dist</a:t>
            </a:r>
            <a:r>
              <a:rPr lang="en-US" b="0" dirty="0">
                <a:solidFill>
                  <a:srgbClr val="333333"/>
                </a:solidFill>
                <a:effectLst/>
                <a:latin typeface="+mn-lt"/>
              </a:rPr>
              <a:t>.</a:t>
            </a:r>
            <a:r>
              <a:rPr lang="en-US" b="0" dirty="0">
                <a:solidFill>
                  <a:srgbClr val="004ED0"/>
                </a:solidFill>
                <a:effectLst/>
                <a:latin typeface="+mn-lt"/>
              </a:rPr>
              <a:t>pdf</a:t>
            </a:r>
            <a:r>
              <a:rPr lang="en-US" b="0" dirty="0">
                <a:solidFill>
                  <a:srgbClr val="333333"/>
                </a:solidFill>
                <a:effectLst/>
                <a:latin typeface="+mn-lt"/>
              </a:rPr>
              <a:t>(</a:t>
            </a:r>
            <a:r>
              <a:rPr lang="en-US" b="0" dirty="0">
                <a:solidFill>
                  <a:srgbClr val="002D7A"/>
                </a:solidFill>
                <a:effectLst/>
                <a:latin typeface="+mn-lt"/>
              </a:rPr>
              <a:t>value</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800080"/>
                </a:solidFill>
                <a:effectLst/>
                <a:latin typeface="+mn-lt"/>
              </a:rPr>
              <a:t>for</a:t>
            </a:r>
            <a:r>
              <a:rPr lang="en-US" b="0" dirty="0">
                <a:solidFill>
                  <a:srgbClr val="006FE0"/>
                </a:solidFill>
                <a:effectLst/>
                <a:latin typeface="+mn-lt"/>
              </a:rPr>
              <a:t> </a:t>
            </a:r>
            <a:r>
              <a:rPr lang="en-US" b="0" dirty="0">
                <a:solidFill>
                  <a:srgbClr val="004ED0"/>
                </a:solidFill>
                <a:effectLst/>
                <a:latin typeface="+mn-lt"/>
              </a:rPr>
              <a:t>value </a:t>
            </a:r>
            <a:r>
              <a:rPr lang="en-US" b="0" dirty="0">
                <a:solidFill>
                  <a:srgbClr val="800080"/>
                </a:solidFill>
                <a:effectLst/>
                <a:latin typeface="+mn-lt"/>
              </a:rPr>
              <a:t>in</a:t>
            </a:r>
            <a:r>
              <a:rPr lang="en-US" b="0" dirty="0">
                <a:solidFill>
                  <a:srgbClr val="006FE0"/>
                </a:solidFill>
                <a:effectLst/>
                <a:latin typeface="+mn-lt"/>
              </a:rPr>
              <a:t> </a:t>
            </a:r>
            <a:r>
              <a:rPr lang="en-US" b="0" dirty="0">
                <a:solidFill>
                  <a:srgbClr val="002D7A"/>
                </a:solidFill>
                <a:effectLst/>
                <a:latin typeface="+mn-lt"/>
              </a:rPr>
              <a:t>values</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a:solidFill>
                  <a:srgbClr val="B85C00"/>
                </a:solidFill>
                <a:effectLst/>
                <a:latin typeface="+mn-lt"/>
              </a:rPr>
              <a:t># plot the histogram and pdf</a:t>
            </a:r>
            <a:endParaRPr lang="en-US" b="0" dirty="0">
              <a:solidFill>
                <a:srgbClr val="000000"/>
              </a:solidFill>
              <a:effectLst/>
              <a:latin typeface="+mn-lt"/>
            </a:endParaRPr>
          </a:p>
          <a:p>
            <a:pPr algn="l" rtl="0" fontAlgn="base"/>
            <a:r>
              <a:rPr lang="en-US" b="0" dirty="0" err="1">
                <a:solidFill>
                  <a:srgbClr val="002D7A"/>
                </a:solidFill>
                <a:effectLst/>
                <a:latin typeface="+mn-lt"/>
              </a:rPr>
              <a:t>pyplot</a:t>
            </a:r>
            <a:r>
              <a:rPr lang="en-US" b="0" dirty="0" err="1">
                <a:solidFill>
                  <a:srgbClr val="333333"/>
                </a:solidFill>
                <a:effectLst/>
                <a:latin typeface="+mn-lt"/>
              </a:rPr>
              <a:t>.</a:t>
            </a:r>
            <a:r>
              <a:rPr lang="en-US" b="0" dirty="0" err="1">
                <a:solidFill>
                  <a:srgbClr val="004ED0"/>
                </a:solidFill>
                <a:effectLst/>
                <a:latin typeface="+mn-lt"/>
              </a:rPr>
              <a:t>hist</a:t>
            </a:r>
            <a:r>
              <a:rPr lang="en-US" b="0" dirty="0">
                <a:solidFill>
                  <a:srgbClr val="333333"/>
                </a:solidFill>
                <a:effectLst/>
                <a:latin typeface="+mn-lt"/>
              </a:rPr>
              <a:t>(</a:t>
            </a:r>
            <a:r>
              <a:rPr lang="en-US" b="0" dirty="0">
                <a:solidFill>
                  <a:srgbClr val="002D7A"/>
                </a:solidFill>
                <a:effectLst/>
                <a:latin typeface="+mn-lt"/>
              </a:rPr>
              <a:t>sample</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bins</a:t>
            </a:r>
            <a:r>
              <a:rPr lang="en-US" b="0" dirty="0">
                <a:solidFill>
                  <a:srgbClr val="006FE0"/>
                </a:solidFill>
                <a:effectLst/>
                <a:latin typeface="+mn-lt"/>
              </a:rPr>
              <a:t>=</a:t>
            </a:r>
            <a:r>
              <a:rPr lang="en-US" b="0" dirty="0">
                <a:solidFill>
                  <a:srgbClr val="CE0000"/>
                </a:solidFill>
                <a:effectLst/>
                <a:latin typeface="+mn-lt"/>
              </a:rPr>
              <a:t>10</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density</a:t>
            </a:r>
            <a:r>
              <a:rPr lang="en-US" b="0" dirty="0">
                <a:solidFill>
                  <a:srgbClr val="006FE0"/>
                </a:solidFill>
                <a:effectLst/>
                <a:latin typeface="+mn-lt"/>
              </a:rPr>
              <a:t>=</a:t>
            </a:r>
            <a:r>
              <a:rPr lang="en-US" b="0" dirty="0">
                <a:solidFill>
                  <a:srgbClr val="800080"/>
                </a:solidFill>
                <a:effectLst/>
                <a:latin typeface="+mn-lt"/>
              </a:rPr>
              <a:t>True</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err="1">
                <a:solidFill>
                  <a:srgbClr val="002D7A"/>
                </a:solidFill>
                <a:effectLst/>
                <a:latin typeface="+mn-lt"/>
              </a:rPr>
              <a:t>pyplot</a:t>
            </a:r>
            <a:r>
              <a:rPr lang="en-US" b="0" dirty="0" err="1">
                <a:solidFill>
                  <a:srgbClr val="333333"/>
                </a:solidFill>
                <a:effectLst/>
                <a:latin typeface="+mn-lt"/>
              </a:rPr>
              <a:t>.</a:t>
            </a:r>
            <a:r>
              <a:rPr lang="en-US" b="0" dirty="0" err="1">
                <a:solidFill>
                  <a:srgbClr val="004ED0"/>
                </a:solidFill>
                <a:effectLst/>
                <a:latin typeface="+mn-lt"/>
              </a:rPr>
              <a:t>plot</a:t>
            </a:r>
            <a:r>
              <a:rPr lang="en-US" b="0" dirty="0">
                <a:solidFill>
                  <a:srgbClr val="333333"/>
                </a:solidFill>
                <a:effectLst/>
                <a:latin typeface="+mn-lt"/>
              </a:rPr>
              <a:t>(</a:t>
            </a:r>
            <a:r>
              <a:rPr lang="en-US" b="0" dirty="0">
                <a:solidFill>
                  <a:srgbClr val="002D7A"/>
                </a:solidFill>
                <a:effectLst/>
                <a:latin typeface="+mn-lt"/>
              </a:rPr>
              <a:t>values</a:t>
            </a:r>
            <a:r>
              <a:rPr lang="en-US" b="0" dirty="0">
                <a:solidFill>
                  <a:srgbClr val="333333"/>
                </a:solidFill>
                <a:effectLst/>
                <a:latin typeface="+mn-lt"/>
              </a:rPr>
              <a:t>,</a:t>
            </a:r>
            <a:r>
              <a:rPr lang="en-US" b="0" dirty="0">
                <a:solidFill>
                  <a:srgbClr val="006FE0"/>
                </a:solidFill>
                <a:effectLst/>
                <a:latin typeface="+mn-lt"/>
              </a:rPr>
              <a:t> </a:t>
            </a:r>
            <a:r>
              <a:rPr lang="en-US" b="0" dirty="0">
                <a:solidFill>
                  <a:srgbClr val="002D7A"/>
                </a:solidFill>
                <a:effectLst/>
                <a:latin typeface="+mn-lt"/>
              </a:rPr>
              <a:t>probabilities</a:t>
            </a:r>
            <a:r>
              <a:rPr lang="en-US" b="0" dirty="0">
                <a:solidFill>
                  <a:srgbClr val="333333"/>
                </a:solidFill>
                <a:effectLst/>
                <a:latin typeface="+mn-lt"/>
              </a:rPr>
              <a:t>)</a:t>
            </a:r>
            <a:endParaRPr lang="en-US" b="0" dirty="0">
              <a:solidFill>
                <a:srgbClr val="000000"/>
              </a:solidFill>
              <a:effectLst/>
              <a:latin typeface="+mn-lt"/>
            </a:endParaRPr>
          </a:p>
          <a:p>
            <a:pPr algn="l" rtl="0" fontAlgn="base"/>
            <a:r>
              <a:rPr lang="en-US" b="0" dirty="0" err="1">
                <a:solidFill>
                  <a:srgbClr val="002D7A"/>
                </a:solidFill>
                <a:effectLst/>
                <a:latin typeface="+mn-lt"/>
              </a:rPr>
              <a:t>pyplot</a:t>
            </a:r>
            <a:r>
              <a:rPr lang="en-US" b="0" dirty="0" err="1">
                <a:solidFill>
                  <a:srgbClr val="333333"/>
                </a:solidFill>
                <a:effectLst/>
                <a:latin typeface="+mn-lt"/>
              </a:rPr>
              <a:t>.</a:t>
            </a:r>
            <a:r>
              <a:rPr lang="en-US" b="0" dirty="0" err="1">
                <a:solidFill>
                  <a:srgbClr val="004ED0"/>
                </a:solidFill>
                <a:effectLst/>
                <a:latin typeface="+mn-lt"/>
              </a:rPr>
              <a:t>show</a:t>
            </a:r>
            <a:r>
              <a:rPr lang="en-US" b="0" dirty="0">
                <a:solidFill>
                  <a:srgbClr val="333333"/>
                </a:solidFill>
                <a:effectLst/>
                <a:latin typeface="+mn-lt"/>
              </a:rPr>
              <a:t>()</a:t>
            </a:r>
            <a:endParaRPr lang="en-US" b="0" dirty="0">
              <a:solidFill>
                <a:srgbClr val="000000"/>
              </a:solidFill>
              <a:effectLst/>
              <a:latin typeface="+mn-lt"/>
            </a:endParaRPr>
          </a:p>
          <a:p>
            <a:pPr fontAlgn="base"/>
            <a:r>
              <a:rPr lang="en-US" dirty="0">
                <a:solidFill>
                  <a:srgbClr val="555555"/>
                </a:solidFill>
                <a:effectLst/>
                <a:latin typeface="+mn-lt"/>
              </a:rPr>
              <a:t>Running the example first generates the data sample, then estimates the parameters of the normal probability distribution.</a:t>
            </a:r>
          </a:p>
          <a:p>
            <a:pPr fontAlgn="base"/>
            <a:r>
              <a:rPr lang="en-US" dirty="0">
                <a:solidFill>
                  <a:srgbClr val="555555"/>
                </a:solidFill>
                <a:effectLst/>
                <a:latin typeface="+mn-lt"/>
              </a:rPr>
              <a:t>Note that your results will differ given the random nature of the data sample. Try running the example a few times.</a:t>
            </a:r>
          </a:p>
          <a:p>
            <a:pPr fontAlgn="base"/>
            <a:r>
              <a:rPr lang="en-US" dirty="0">
                <a:solidFill>
                  <a:srgbClr val="555555"/>
                </a:solidFill>
                <a:effectLst/>
                <a:latin typeface="+mn-lt"/>
              </a:rPr>
              <a:t>In this case, we can see that the mean and standard deviation have some noise and are slightly different from the expected values of 50 and 5 respectively. The noise is minor and the distribution is expected to still be a good fit.</a:t>
            </a:r>
          </a:p>
          <a:p>
            <a:pPr algn="ctr" rtl="0" fontAlgn="base"/>
            <a:r>
              <a:rPr lang="en-US" b="0" dirty="0">
                <a:solidFill>
                  <a:srgbClr val="5499DE"/>
                </a:solidFill>
                <a:effectLst/>
                <a:latin typeface="+mn-lt"/>
              </a:rPr>
              <a:t>1</a:t>
            </a:r>
          </a:p>
          <a:p>
            <a:pPr algn="l" rtl="0" fontAlgn="base"/>
            <a:r>
              <a:rPr lang="en-US" b="0" dirty="0">
                <a:solidFill>
                  <a:srgbClr val="000000"/>
                </a:solidFill>
                <a:effectLst/>
                <a:latin typeface="+mn-lt"/>
              </a:rPr>
              <a:t>Mean=49.852, Standard Deviation=5.023</a:t>
            </a:r>
          </a:p>
          <a:p>
            <a:pPr fontAlgn="base"/>
            <a:r>
              <a:rPr lang="en-US" dirty="0">
                <a:solidFill>
                  <a:srgbClr val="555555"/>
                </a:solidFill>
                <a:effectLst/>
                <a:latin typeface="+mn-lt"/>
              </a:rPr>
              <a:t>Next, the PDF is fit using the estimated parameters and the histogram of the data with 10 bins is compared to probabilities for a range of values sampled from the PDF.</a:t>
            </a:r>
          </a:p>
          <a:p>
            <a:pPr fontAlgn="base"/>
            <a:r>
              <a:rPr lang="en-US" dirty="0">
                <a:solidFill>
                  <a:srgbClr val="555555"/>
                </a:solidFill>
                <a:effectLst/>
                <a:latin typeface="+mn-lt"/>
              </a:rPr>
              <a:t>We can see that the PDF is a good match for our data.</a:t>
            </a:r>
          </a:p>
          <a:p>
            <a:pPr algn="ctr" fontAlgn="base"/>
            <a:r>
              <a:rPr lang="en-US" b="0" dirty="0">
                <a:solidFill>
                  <a:srgbClr val="555555"/>
                </a:solidFill>
                <a:effectLst/>
                <a:latin typeface="+mn-lt"/>
              </a:rPr>
              <a:t>Data Sample Histogram With Probability Density Function Overlay for the Normal Distribution</a:t>
            </a:r>
          </a:p>
          <a:p>
            <a:pPr fontAlgn="base"/>
            <a:r>
              <a:rPr lang="en-US" dirty="0">
                <a:solidFill>
                  <a:srgbClr val="555555"/>
                </a:solidFill>
                <a:effectLst/>
                <a:latin typeface="+mn-lt"/>
              </a:rPr>
              <a:t>It is possible that the data does match a common probability distribution, but requires a transformation before parametric density estimation.</a:t>
            </a:r>
          </a:p>
          <a:p>
            <a:pPr fontAlgn="base"/>
            <a:r>
              <a:rPr lang="en-US" dirty="0">
                <a:solidFill>
                  <a:srgbClr val="555555"/>
                </a:solidFill>
                <a:effectLst/>
                <a:latin typeface="+mn-lt"/>
              </a:rPr>
              <a:t>For example, you may have outlier values that are far from the mean or center of mass of the distribution. This may have the effect of giving incorrect estimates of the distribution parameters and, in turn, causing a poor fit to the data. These outliers should be removed prior to estimating the distribution parameters.</a:t>
            </a:r>
          </a:p>
          <a:p>
            <a:pPr fontAlgn="base"/>
            <a:r>
              <a:rPr lang="en-US" dirty="0">
                <a:solidFill>
                  <a:srgbClr val="555555"/>
                </a:solidFill>
                <a:effectLst/>
                <a:latin typeface="+mn-lt"/>
              </a:rPr>
              <a:t>Another example is the data may have a skew or be shifted left or right. In this case, you might need to transform the data prior to estimating the parameters, such as taking the log or square root, or more generally, using a </a:t>
            </a:r>
            <a:r>
              <a:rPr lang="en-US" u="none" strike="noStrike" dirty="0">
                <a:solidFill>
                  <a:srgbClr val="428BCA"/>
                </a:solidFill>
                <a:effectLst/>
                <a:latin typeface="+mn-lt"/>
                <a:hlinkClick r:id="rId11"/>
              </a:rPr>
              <a:t>power transform like the Box-Cox transform</a:t>
            </a:r>
            <a:r>
              <a:rPr lang="en-US" dirty="0">
                <a:solidFill>
                  <a:srgbClr val="555555"/>
                </a:solidFill>
                <a:effectLst/>
                <a:latin typeface="+mn-lt"/>
              </a:rPr>
              <a:t>.</a:t>
            </a:r>
          </a:p>
          <a:p>
            <a:pPr fontAlgn="base"/>
            <a:r>
              <a:rPr lang="en-US" dirty="0">
                <a:solidFill>
                  <a:srgbClr val="555555"/>
                </a:solidFill>
                <a:effectLst/>
                <a:latin typeface="+mn-lt"/>
              </a:rPr>
              <a:t>These types of modifications to the data may not be obvious and effective parametric density estimation may require an iterative process of:</a:t>
            </a:r>
          </a:p>
          <a:p>
            <a:pPr fontAlgn="base">
              <a:buFont typeface="Arial" panose="020B0604020202020204" pitchFamily="34" charset="0"/>
              <a:buChar char="•"/>
            </a:pPr>
            <a:r>
              <a:rPr lang="en-US" dirty="0">
                <a:effectLst/>
                <a:latin typeface="+mn-lt"/>
              </a:rPr>
              <a:t>Loop Until Fit of Distribution to Data is Good Enough:</a:t>
            </a:r>
          </a:p>
          <a:p>
            <a:pPr marL="742950" lvl="1" indent="-285750" fontAlgn="base">
              <a:buFont typeface="Arial" panose="020B0604020202020204" pitchFamily="34" charset="0"/>
              <a:buChar char="•"/>
            </a:pPr>
            <a:r>
              <a:rPr lang="en-US" dirty="0">
                <a:effectLst/>
                <a:latin typeface="+mn-lt"/>
              </a:rPr>
              <a:t>1. Estimating distribution parameters</a:t>
            </a:r>
          </a:p>
          <a:p>
            <a:pPr marL="742950" lvl="1" indent="-285750" fontAlgn="base">
              <a:buFont typeface="Arial" panose="020B0604020202020204" pitchFamily="34" charset="0"/>
              <a:buChar char="•"/>
            </a:pPr>
            <a:r>
              <a:rPr lang="en-US" dirty="0">
                <a:effectLst/>
                <a:latin typeface="+mn-lt"/>
              </a:rPr>
              <a:t>2. Reviewing the resulting PDF against the data</a:t>
            </a:r>
          </a:p>
          <a:p>
            <a:pPr marL="742950" lvl="1" indent="-285750" fontAlgn="base">
              <a:buFont typeface="Arial" panose="020B0604020202020204" pitchFamily="34" charset="0"/>
              <a:buChar char="•"/>
            </a:pPr>
            <a:r>
              <a:rPr lang="en-US" dirty="0">
                <a:effectLst/>
                <a:latin typeface="+mn-lt"/>
              </a:rPr>
              <a:t>3. Transforming the data to better fit the distribution</a:t>
            </a:r>
          </a:p>
          <a:p>
            <a:pPr fontAlgn="base"/>
            <a:r>
              <a:rPr lang="en-US" b="1" dirty="0">
                <a:solidFill>
                  <a:srgbClr val="222222"/>
                </a:solidFill>
                <a:effectLst/>
                <a:latin typeface="+mn-lt"/>
              </a:rPr>
              <a:t>Nonparametric Density Estimation</a:t>
            </a:r>
          </a:p>
          <a:p>
            <a:pPr fontAlgn="base"/>
            <a:r>
              <a:rPr lang="en-US" dirty="0">
                <a:solidFill>
                  <a:srgbClr val="555555"/>
                </a:solidFill>
                <a:effectLst/>
                <a:latin typeface="+mn-lt"/>
              </a:rPr>
              <a:t>In some cases, a data sample may not resemble a common probability distribution or cannot be easily made to fit the distribution.</a:t>
            </a:r>
          </a:p>
          <a:p>
            <a:pPr fontAlgn="base"/>
            <a:r>
              <a:rPr lang="en-US" dirty="0">
                <a:solidFill>
                  <a:srgbClr val="555555"/>
                </a:solidFill>
                <a:effectLst/>
                <a:latin typeface="+mn-lt"/>
              </a:rPr>
              <a:t>This is often the case when the data has two peaks (bimodal distribution) or many peaks (multimodal distribution).</a:t>
            </a:r>
          </a:p>
          <a:p>
            <a:pPr fontAlgn="base"/>
            <a:r>
              <a:rPr lang="en-US" dirty="0">
                <a:solidFill>
                  <a:srgbClr val="555555"/>
                </a:solidFill>
                <a:effectLst/>
                <a:latin typeface="+mn-lt"/>
              </a:rPr>
              <a:t>In this case, parametric density estimation is not feasible and alternative methods can be used that do not use a common distribution. Instead, an algorithm is used to approximate the probability distribution of the data without a pre-defined distribution, referred to as a nonparametric method.</a:t>
            </a:r>
          </a:p>
          <a:p>
            <a:pPr fontAlgn="base"/>
            <a:r>
              <a:rPr lang="en-US" dirty="0">
                <a:solidFill>
                  <a:srgbClr val="555555"/>
                </a:solidFill>
                <a:effectLst/>
                <a:latin typeface="+mn-lt"/>
              </a:rPr>
              <a:t>The distributions will still have parameters but are not directly controllable in the same way as simple probability distributions. For example, a nonparametric method might estimate the density using all observations in a random sample, in effect making all observations in the sample “</a:t>
            </a:r>
            <a:r>
              <a:rPr lang="en-US" i="1" dirty="0">
                <a:solidFill>
                  <a:srgbClr val="555555"/>
                </a:solidFill>
                <a:effectLst/>
                <a:latin typeface="+mn-lt"/>
              </a:rPr>
              <a:t>parameters</a:t>
            </a:r>
            <a:r>
              <a:rPr lang="en-US" dirty="0">
                <a:solidFill>
                  <a:srgbClr val="555555"/>
                </a:solidFill>
                <a:effectLst/>
                <a:latin typeface="+mn-lt"/>
              </a:rPr>
              <a:t>.”</a:t>
            </a:r>
          </a:p>
          <a:p>
            <a:pPr marL="158750" indent="0" algn="l" fontAlgn="base">
              <a:buNone/>
            </a:pPr>
            <a:endParaRPr lang="en-US" b="0" dirty="0">
              <a:solidFill>
                <a:srgbClr val="555555"/>
              </a:solidFill>
              <a:effectLst/>
              <a:latin typeface="+mn-lt"/>
            </a:endParaRPr>
          </a:p>
          <a:p>
            <a:endParaRPr lang="en-US" dirty="0">
              <a:latin typeface="+mn-lt"/>
            </a:endParaRPr>
          </a:p>
        </p:txBody>
      </p:sp>
    </p:spTree>
    <p:extLst>
      <p:ext uri="{BB962C8B-B14F-4D97-AF65-F5344CB8AC3E}">
        <p14:creationId xmlns:p14="http://schemas.microsoft.com/office/powerpoint/2010/main" val="67972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0" i="0" dirty="0">
                <a:solidFill>
                  <a:srgbClr val="333333"/>
                </a:solidFill>
                <a:effectLst/>
                <a:latin typeface="+mn-lt"/>
              </a:rPr>
              <a:t>First, from just looking at the figure, it is never entirely clear where exactly the bars begin. Do they start where the color changes or are they meant to start at zero? In other words, are there about 25 females of age 18–20 or are there almost 80? </a:t>
            </a:r>
          </a:p>
          <a:p>
            <a:pPr marL="158750" indent="0">
              <a:buNone/>
            </a:pPr>
            <a:r>
              <a:rPr lang="en-US" b="0" i="0" dirty="0">
                <a:solidFill>
                  <a:srgbClr val="333333"/>
                </a:solidFill>
                <a:effectLst/>
                <a:latin typeface="+mn-lt"/>
              </a:rPr>
              <a:t>Second, the bar heights for the female counts cannot be directly compared to each other, because the bars all start at a different height. </a:t>
            </a:r>
          </a:p>
          <a:p>
            <a:pPr marL="158750" indent="0">
              <a:buNone/>
            </a:pPr>
            <a:endParaRPr lang="en-US" b="0" i="0" dirty="0">
              <a:solidFill>
                <a:srgbClr val="333333"/>
              </a:solidFill>
              <a:effectLst/>
              <a:latin typeface="+mn-lt"/>
            </a:endParaRPr>
          </a:p>
          <a:p>
            <a:pPr marL="158750" indent="0">
              <a:buNone/>
            </a:pPr>
            <a:r>
              <a:rPr lang="en-US" b="0" i="0" dirty="0">
                <a:solidFill>
                  <a:srgbClr val="333333"/>
                </a:solidFill>
                <a:effectLst/>
                <a:latin typeface="+mn-lt"/>
              </a:rPr>
              <a:t> Now it appears that there are actually three different groups, not just two, and we’re still not entirely sure where each bar starts and ends. Overlapping histograms don’t work well because a semi-transparent bar drawn on top of another tends to not look like a semi-transparent bar but instead like a bar drawn in a different color.</a:t>
            </a:r>
            <a:endParaRPr lang="en-US" b="1" dirty="0">
              <a:latin typeface="+mn-lt"/>
            </a:endParaRPr>
          </a:p>
        </p:txBody>
      </p:sp>
    </p:spTree>
    <p:extLst>
      <p:ext uri="{BB962C8B-B14F-4D97-AF65-F5344CB8AC3E}">
        <p14:creationId xmlns:p14="http://schemas.microsoft.com/office/powerpoint/2010/main" val="355184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tLang="zh-CN" dirty="0"/>
              <a:t>I</a:t>
            </a:r>
            <a:r>
              <a:rPr lang="en-US" altLang="zh-CN" dirty="0"/>
              <a:t>mplementing </a:t>
            </a:r>
            <a:r>
              <a:rPr lang="en" dirty="0"/>
              <a:t>Data Visualization </a:t>
            </a:r>
            <a:r>
              <a:rPr lang="en-US" dirty="0"/>
              <a:t>(II)</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380131-9F3D-A2CA-AA54-9747B9089713}"/>
              </a:ext>
            </a:extLst>
          </p:cNvPr>
          <p:cNvSpPr txBox="1">
            <a:spLocks/>
          </p:cNvSpPr>
          <p:nvPr/>
        </p:nvSpPr>
        <p:spPr>
          <a:xfrm>
            <a:off x="727650" y="641083"/>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How to implement?</a:t>
            </a:r>
          </a:p>
        </p:txBody>
      </p:sp>
      <p:pic>
        <p:nvPicPr>
          <p:cNvPr id="6" name="Picture 5">
            <a:extLst>
              <a:ext uri="{FF2B5EF4-FFF2-40B4-BE49-F238E27FC236}">
                <a16:creationId xmlns:a16="http://schemas.microsoft.com/office/drawing/2014/main" id="{19DCDE8F-F067-2832-FD10-B75C1BC4C3F8}"/>
              </a:ext>
            </a:extLst>
          </p:cNvPr>
          <p:cNvPicPr>
            <a:picLocks noChangeAspect="1"/>
          </p:cNvPicPr>
          <p:nvPr/>
        </p:nvPicPr>
        <p:blipFill>
          <a:blip r:embed="rId2"/>
          <a:stretch>
            <a:fillRect/>
          </a:stretch>
        </p:blipFill>
        <p:spPr>
          <a:xfrm>
            <a:off x="727650" y="1346040"/>
            <a:ext cx="4353359" cy="3510773"/>
          </a:xfrm>
          <a:prstGeom prst="rect">
            <a:avLst/>
          </a:prstGeom>
        </p:spPr>
      </p:pic>
      <p:sp>
        <p:nvSpPr>
          <p:cNvPr id="7" name="Rectangle 6">
            <a:extLst>
              <a:ext uri="{FF2B5EF4-FFF2-40B4-BE49-F238E27FC236}">
                <a16:creationId xmlns:a16="http://schemas.microsoft.com/office/drawing/2014/main" id="{3C229830-6C20-15C4-F3CD-51CCDE327664}"/>
              </a:ext>
            </a:extLst>
          </p:cNvPr>
          <p:cNvSpPr/>
          <p:nvPr/>
        </p:nvSpPr>
        <p:spPr>
          <a:xfrm>
            <a:off x="727650" y="1528997"/>
            <a:ext cx="3147307" cy="1424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7FEBA2F-9478-F133-F055-ECEFF81DB5B6}"/>
              </a:ext>
            </a:extLst>
          </p:cNvPr>
          <p:cNvSpPr txBox="1"/>
          <p:nvPr/>
        </p:nvSpPr>
        <p:spPr>
          <a:xfrm>
            <a:off x="6239327" y="1323343"/>
            <a:ext cx="959370" cy="523220"/>
          </a:xfrm>
          <a:prstGeom prst="rect">
            <a:avLst/>
          </a:prstGeom>
          <a:ln w="63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solidFill>
                  <a:schemeClr val="bg2"/>
                </a:solidFill>
              </a:rPr>
              <a:t>Different kernels</a:t>
            </a:r>
          </a:p>
        </p:txBody>
      </p:sp>
      <p:sp>
        <p:nvSpPr>
          <p:cNvPr id="10" name="Rectangle 9">
            <a:extLst>
              <a:ext uri="{FF2B5EF4-FFF2-40B4-BE49-F238E27FC236}">
                <a16:creationId xmlns:a16="http://schemas.microsoft.com/office/drawing/2014/main" id="{C8DB23C3-6E19-07CB-DA56-E786F8545420}"/>
              </a:ext>
            </a:extLst>
          </p:cNvPr>
          <p:cNvSpPr/>
          <p:nvPr/>
        </p:nvSpPr>
        <p:spPr>
          <a:xfrm>
            <a:off x="727650" y="1831785"/>
            <a:ext cx="3147307" cy="1424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47E69C-76D4-A5B7-22DA-B7ECA68FD96E}"/>
              </a:ext>
            </a:extLst>
          </p:cNvPr>
          <p:cNvSpPr/>
          <p:nvPr/>
        </p:nvSpPr>
        <p:spPr>
          <a:xfrm>
            <a:off x="730150" y="1969195"/>
            <a:ext cx="3147307" cy="1424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8F43561-FBD7-EDA6-824F-D87D0A281D07}"/>
              </a:ext>
            </a:extLst>
          </p:cNvPr>
          <p:cNvSpPr txBox="1"/>
          <p:nvPr/>
        </p:nvSpPr>
        <p:spPr>
          <a:xfrm>
            <a:off x="6239326" y="1927393"/>
            <a:ext cx="959370" cy="523220"/>
          </a:xfrm>
          <a:prstGeom prst="rect">
            <a:avLst/>
          </a:prstGeom>
          <a:ln w="63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solidFill>
                  <a:schemeClr val="bg2"/>
                </a:solidFill>
              </a:rPr>
              <a:t>Sample dataset</a:t>
            </a:r>
          </a:p>
        </p:txBody>
      </p:sp>
      <p:sp>
        <p:nvSpPr>
          <p:cNvPr id="13" name="TextBox 12">
            <a:extLst>
              <a:ext uri="{FF2B5EF4-FFF2-40B4-BE49-F238E27FC236}">
                <a16:creationId xmlns:a16="http://schemas.microsoft.com/office/drawing/2014/main" id="{4C2A2F88-63B5-CC34-1768-A1124F9EDEB0}"/>
              </a:ext>
            </a:extLst>
          </p:cNvPr>
          <p:cNvSpPr txBox="1"/>
          <p:nvPr/>
        </p:nvSpPr>
        <p:spPr>
          <a:xfrm>
            <a:off x="6239326" y="2544070"/>
            <a:ext cx="1158319" cy="307777"/>
          </a:xfrm>
          <a:prstGeom prst="rect">
            <a:avLst/>
          </a:prstGeom>
          <a:ln w="63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solidFill>
                  <a:schemeClr val="bg2"/>
                </a:solidFill>
              </a:rPr>
              <a:t>Population</a:t>
            </a:r>
          </a:p>
        </p:txBody>
      </p:sp>
      <p:cxnSp>
        <p:nvCxnSpPr>
          <p:cNvPr id="15" name="Straight Arrow Connector 14">
            <a:extLst>
              <a:ext uri="{FF2B5EF4-FFF2-40B4-BE49-F238E27FC236}">
                <a16:creationId xmlns:a16="http://schemas.microsoft.com/office/drawing/2014/main" id="{C9174AA6-CA78-8D0D-520A-5852B7283F66}"/>
              </a:ext>
            </a:extLst>
          </p:cNvPr>
          <p:cNvCxnSpPr>
            <a:cxnSpLocks/>
            <a:stCxn id="7" idx="3"/>
            <a:endCxn id="8" idx="1"/>
          </p:cNvCxnSpPr>
          <p:nvPr/>
        </p:nvCxnSpPr>
        <p:spPr>
          <a:xfrm flipV="1">
            <a:off x="3874957" y="1584953"/>
            <a:ext cx="2364370" cy="15247"/>
          </a:xfrm>
          <a:prstGeom prst="straightConnector1">
            <a:avLst/>
          </a:prstGeom>
          <a:ln>
            <a:solidFill>
              <a:srgbClr val="C00000"/>
            </a:solidFill>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7AA67256-4A71-6EE7-06DA-7FC8C843B16A}"/>
              </a:ext>
            </a:extLst>
          </p:cNvPr>
          <p:cNvCxnSpPr>
            <a:stCxn id="10" idx="3"/>
            <a:endCxn id="12" idx="1"/>
          </p:cNvCxnSpPr>
          <p:nvPr/>
        </p:nvCxnSpPr>
        <p:spPr>
          <a:xfrm>
            <a:off x="3874957" y="1902988"/>
            <a:ext cx="2364369" cy="2860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463DCD-9918-CD6C-15B6-32B06E2578E5}"/>
              </a:ext>
            </a:extLst>
          </p:cNvPr>
          <p:cNvCxnSpPr>
            <a:stCxn id="11" idx="3"/>
            <a:endCxn id="13" idx="1"/>
          </p:cNvCxnSpPr>
          <p:nvPr/>
        </p:nvCxnSpPr>
        <p:spPr>
          <a:xfrm>
            <a:off x="3877457" y="2040398"/>
            <a:ext cx="2361869" cy="6575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78CF1C3-FB1A-CD6B-7380-C0901B3C4D0B}"/>
              </a:ext>
            </a:extLst>
          </p:cNvPr>
          <p:cNvSpPr/>
          <p:nvPr/>
        </p:nvSpPr>
        <p:spPr>
          <a:xfrm>
            <a:off x="939207" y="2361802"/>
            <a:ext cx="3722734" cy="1424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3DCE6CA-E6F1-A893-8A9D-14A9B882CC8E}"/>
              </a:ext>
            </a:extLst>
          </p:cNvPr>
          <p:cNvSpPr txBox="1"/>
          <p:nvPr/>
        </p:nvSpPr>
        <p:spPr>
          <a:xfrm>
            <a:off x="6230481" y="2991173"/>
            <a:ext cx="1936430" cy="738664"/>
          </a:xfrm>
          <a:prstGeom prst="rect">
            <a:avLst/>
          </a:prstGeom>
          <a:ln w="63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solidFill>
                  <a:schemeClr val="bg2"/>
                </a:solidFill>
              </a:rPr>
              <a:t>Training a density function with sample data</a:t>
            </a:r>
          </a:p>
        </p:txBody>
      </p:sp>
      <p:sp>
        <p:nvSpPr>
          <p:cNvPr id="27" name="TextBox 26">
            <a:extLst>
              <a:ext uri="{FF2B5EF4-FFF2-40B4-BE49-F238E27FC236}">
                <a16:creationId xmlns:a16="http://schemas.microsoft.com/office/drawing/2014/main" id="{0DD6C89D-F474-5E25-540F-71FFEE5CFC56}"/>
              </a:ext>
            </a:extLst>
          </p:cNvPr>
          <p:cNvSpPr txBox="1"/>
          <p:nvPr/>
        </p:nvSpPr>
        <p:spPr>
          <a:xfrm>
            <a:off x="6230481" y="3860975"/>
            <a:ext cx="1167164" cy="523220"/>
          </a:xfrm>
          <a:prstGeom prst="rect">
            <a:avLst/>
          </a:prstGeom>
          <a:ln w="63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solidFill>
                  <a:schemeClr val="bg2"/>
                </a:solidFill>
              </a:rPr>
              <a:t>Predict the distribution</a:t>
            </a:r>
          </a:p>
        </p:txBody>
      </p:sp>
      <p:cxnSp>
        <p:nvCxnSpPr>
          <p:cNvPr id="28" name="Straight Arrow Connector 27">
            <a:extLst>
              <a:ext uri="{FF2B5EF4-FFF2-40B4-BE49-F238E27FC236}">
                <a16:creationId xmlns:a16="http://schemas.microsoft.com/office/drawing/2014/main" id="{67562C46-835E-EB08-773C-9AF1733CD9A0}"/>
              </a:ext>
            </a:extLst>
          </p:cNvPr>
          <p:cNvCxnSpPr>
            <a:cxnSpLocks/>
            <a:stCxn id="24" idx="3"/>
            <a:endCxn id="25" idx="1"/>
          </p:cNvCxnSpPr>
          <p:nvPr/>
        </p:nvCxnSpPr>
        <p:spPr>
          <a:xfrm>
            <a:off x="4661941" y="2433005"/>
            <a:ext cx="1568540" cy="9275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8A5BC00-B775-9F34-4C5C-A81B7D185B5F}"/>
              </a:ext>
            </a:extLst>
          </p:cNvPr>
          <p:cNvSpPr/>
          <p:nvPr/>
        </p:nvSpPr>
        <p:spPr>
          <a:xfrm>
            <a:off x="934212" y="2506707"/>
            <a:ext cx="3722734" cy="1424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9EF6D63-06B1-FCD9-3ABB-51C0A72F0A84}"/>
              </a:ext>
            </a:extLst>
          </p:cNvPr>
          <p:cNvCxnSpPr>
            <a:cxnSpLocks/>
            <a:stCxn id="30" idx="3"/>
            <a:endCxn id="27" idx="1"/>
          </p:cNvCxnSpPr>
          <p:nvPr/>
        </p:nvCxnSpPr>
        <p:spPr>
          <a:xfrm>
            <a:off x="4656946" y="2577910"/>
            <a:ext cx="1573535" cy="15446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78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EB94AC-705C-6F32-7620-B4AA187C208C}"/>
              </a:ext>
            </a:extLst>
          </p:cNvPr>
          <p:cNvSpPr txBox="1">
            <a:spLocks/>
          </p:cNvSpPr>
          <p:nvPr/>
        </p:nvSpPr>
        <p:spPr>
          <a:xfrm>
            <a:off x="729450" y="629103"/>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latin typeface="+mn-lt"/>
              </a:rPr>
              <a:t>Visualizing Multiple Distributions</a:t>
            </a:r>
          </a:p>
        </p:txBody>
      </p:sp>
      <p:pic>
        <p:nvPicPr>
          <p:cNvPr id="6" name="Picture 5">
            <a:extLst>
              <a:ext uri="{FF2B5EF4-FFF2-40B4-BE49-F238E27FC236}">
                <a16:creationId xmlns:a16="http://schemas.microsoft.com/office/drawing/2014/main" id="{832EB865-8498-ABD2-9516-90353AE70DA8}"/>
              </a:ext>
            </a:extLst>
          </p:cNvPr>
          <p:cNvPicPr>
            <a:picLocks noChangeAspect="1"/>
          </p:cNvPicPr>
          <p:nvPr/>
        </p:nvPicPr>
        <p:blipFill>
          <a:blip r:embed="rId3"/>
          <a:stretch>
            <a:fillRect/>
          </a:stretch>
        </p:blipFill>
        <p:spPr>
          <a:xfrm>
            <a:off x="583460" y="1863212"/>
            <a:ext cx="3704220" cy="2341527"/>
          </a:xfrm>
          <a:prstGeom prst="rect">
            <a:avLst/>
          </a:prstGeom>
        </p:spPr>
      </p:pic>
      <p:pic>
        <p:nvPicPr>
          <p:cNvPr id="8" name="Picture 7">
            <a:extLst>
              <a:ext uri="{FF2B5EF4-FFF2-40B4-BE49-F238E27FC236}">
                <a16:creationId xmlns:a16="http://schemas.microsoft.com/office/drawing/2014/main" id="{D1E5DF8C-FE3D-DDE1-6689-6CB61AB72409}"/>
              </a:ext>
            </a:extLst>
          </p:cNvPr>
          <p:cNvPicPr>
            <a:picLocks noChangeAspect="1"/>
          </p:cNvPicPr>
          <p:nvPr/>
        </p:nvPicPr>
        <p:blipFill>
          <a:blip r:embed="rId4"/>
          <a:stretch>
            <a:fillRect/>
          </a:stretch>
        </p:blipFill>
        <p:spPr>
          <a:xfrm>
            <a:off x="4572000" y="1863212"/>
            <a:ext cx="3711222" cy="2341527"/>
          </a:xfrm>
          <a:prstGeom prst="rect">
            <a:avLst/>
          </a:prstGeom>
        </p:spPr>
      </p:pic>
    </p:spTree>
    <p:extLst>
      <p:ext uri="{BB962C8B-B14F-4D97-AF65-F5344CB8AC3E}">
        <p14:creationId xmlns:p14="http://schemas.microsoft.com/office/powerpoint/2010/main" val="123505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236240-D3AE-5E2D-2438-1A0B02F8E1D2}"/>
              </a:ext>
            </a:extLst>
          </p:cNvPr>
          <p:cNvSpPr txBox="1">
            <a:spLocks/>
          </p:cNvSpPr>
          <p:nvPr/>
        </p:nvSpPr>
        <p:spPr>
          <a:xfrm>
            <a:off x="729450" y="629103"/>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latin typeface="+mn-lt"/>
              </a:rPr>
              <a:t>Density plots</a:t>
            </a:r>
          </a:p>
        </p:txBody>
      </p:sp>
      <p:pic>
        <p:nvPicPr>
          <p:cNvPr id="6" name="Picture 5">
            <a:extLst>
              <a:ext uri="{FF2B5EF4-FFF2-40B4-BE49-F238E27FC236}">
                <a16:creationId xmlns:a16="http://schemas.microsoft.com/office/drawing/2014/main" id="{E480C1B9-31B8-5FD2-430B-4EE85E8ACA2F}"/>
              </a:ext>
            </a:extLst>
          </p:cNvPr>
          <p:cNvPicPr>
            <a:picLocks noChangeAspect="1"/>
          </p:cNvPicPr>
          <p:nvPr/>
        </p:nvPicPr>
        <p:blipFill>
          <a:blip r:embed="rId2"/>
          <a:stretch>
            <a:fillRect/>
          </a:stretch>
        </p:blipFill>
        <p:spPr>
          <a:xfrm>
            <a:off x="852640" y="1959155"/>
            <a:ext cx="4101608" cy="2195492"/>
          </a:xfrm>
          <a:prstGeom prst="rect">
            <a:avLst/>
          </a:prstGeom>
        </p:spPr>
      </p:pic>
      <p:sp>
        <p:nvSpPr>
          <p:cNvPr id="9" name="TextBox 8">
            <a:extLst>
              <a:ext uri="{FF2B5EF4-FFF2-40B4-BE49-F238E27FC236}">
                <a16:creationId xmlns:a16="http://schemas.microsoft.com/office/drawing/2014/main" id="{C1ECEA15-FBF8-E859-90E6-3D8D20FFD834}"/>
              </a:ext>
            </a:extLst>
          </p:cNvPr>
          <p:cNvSpPr txBox="1"/>
          <p:nvPr/>
        </p:nvSpPr>
        <p:spPr>
          <a:xfrm>
            <a:off x="5351489" y="2893103"/>
            <a:ext cx="2450892" cy="523220"/>
          </a:xfrm>
          <a:prstGeom prst="rect">
            <a:avLst/>
          </a:prstGeom>
          <a:noFill/>
        </p:spPr>
        <p:txBody>
          <a:bodyPr wrap="square" rtlCol="0">
            <a:spAutoFit/>
          </a:bodyPr>
          <a:lstStyle/>
          <a:p>
            <a:r>
              <a:rPr lang="en-US" dirty="0"/>
              <a:t>Compare the distributions of male and female students</a:t>
            </a:r>
          </a:p>
        </p:txBody>
      </p:sp>
      <p:pic>
        <p:nvPicPr>
          <p:cNvPr id="11" name="Picture 10">
            <a:extLst>
              <a:ext uri="{FF2B5EF4-FFF2-40B4-BE49-F238E27FC236}">
                <a16:creationId xmlns:a16="http://schemas.microsoft.com/office/drawing/2014/main" id="{06C910CC-A48D-394E-C005-35DF67C9E91D}"/>
              </a:ext>
            </a:extLst>
          </p:cNvPr>
          <p:cNvPicPr>
            <a:picLocks noChangeAspect="1"/>
          </p:cNvPicPr>
          <p:nvPr/>
        </p:nvPicPr>
        <p:blipFill>
          <a:blip r:embed="rId3"/>
          <a:stretch>
            <a:fillRect/>
          </a:stretch>
        </p:blipFill>
        <p:spPr>
          <a:xfrm>
            <a:off x="1032522" y="1562980"/>
            <a:ext cx="6874789" cy="3113432"/>
          </a:xfrm>
          <a:prstGeom prst="rect">
            <a:avLst/>
          </a:prstGeom>
        </p:spPr>
      </p:pic>
    </p:spTree>
    <p:extLst>
      <p:ext uri="{BB962C8B-B14F-4D97-AF65-F5344CB8AC3E}">
        <p14:creationId xmlns:p14="http://schemas.microsoft.com/office/powerpoint/2010/main" val="113088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C225A0-7C9C-8022-1523-B831F19E9D36}"/>
              </a:ext>
            </a:extLst>
          </p:cNvPr>
          <p:cNvSpPr txBox="1">
            <a:spLocks/>
          </p:cNvSpPr>
          <p:nvPr/>
        </p:nvSpPr>
        <p:spPr>
          <a:xfrm>
            <a:off x="729450" y="629103"/>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latin typeface="+mn-lt"/>
              </a:rPr>
              <a:t>Bidirectional bar chart</a:t>
            </a:r>
          </a:p>
        </p:txBody>
      </p:sp>
      <p:pic>
        <p:nvPicPr>
          <p:cNvPr id="8" name="Picture 7">
            <a:extLst>
              <a:ext uri="{FF2B5EF4-FFF2-40B4-BE49-F238E27FC236}">
                <a16:creationId xmlns:a16="http://schemas.microsoft.com/office/drawing/2014/main" id="{CC74F330-BE89-362F-7E0B-71F50A2335EF}"/>
              </a:ext>
            </a:extLst>
          </p:cNvPr>
          <p:cNvPicPr>
            <a:picLocks noChangeAspect="1"/>
          </p:cNvPicPr>
          <p:nvPr/>
        </p:nvPicPr>
        <p:blipFill>
          <a:blip r:embed="rId2"/>
          <a:stretch>
            <a:fillRect/>
          </a:stretch>
        </p:blipFill>
        <p:spPr>
          <a:xfrm>
            <a:off x="490511" y="1524068"/>
            <a:ext cx="4591155" cy="2867590"/>
          </a:xfrm>
          <a:prstGeom prst="rect">
            <a:avLst/>
          </a:prstGeom>
        </p:spPr>
      </p:pic>
      <p:pic>
        <p:nvPicPr>
          <p:cNvPr id="10" name="Picture 9">
            <a:extLst>
              <a:ext uri="{FF2B5EF4-FFF2-40B4-BE49-F238E27FC236}">
                <a16:creationId xmlns:a16="http://schemas.microsoft.com/office/drawing/2014/main" id="{C217F2F9-483E-14D1-BB6E-DE2F07D00CDC}"/>
              </a:ext>
            </a:extLst>
          </p:cNvPr>
          <p:cNvPicPr>
            <a:picLocks noChangeAspect="1"/>
          </p:cNvPicPr>
          <p:nvPr/>
        </p:nvPicPr>
        <p:blipFill>
          <a:blip r:embed="rId3"/>
          <a:stretch>
            <a:fillRect/>
          </a:stretch>
        </p:blipFill>
        <p:spPr>
          <a:xfrm>
            <a:off x="5397952" y="874230"/>
            <a:ext cx="3082421" cy="4167266"/>
          </a:xfrm>
          <a:prstGeom prst="rect">
            <a:avLst/>
          </a:prstGeom>
        </p:spPr>
      </p:pic>
    </p:spTree>
    <p:extLst>
      <p:ext uri="{BB962C8B-B14F-4D97-AF65-F5344CB8AC3E}">
        <p14:creationId xmlns:p14="http://schemas.microsoft.com/office/powerpoint/2010/main" val="1251148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A898BB-75DC-34A6-9335-C2940092D391}"/>
              </a:ext>
            </a:extLst>
          </p:cNvPr>
          <p:cNvSpPr txBox="1">
            <a:spLocks/>
          </p:cNvSpPr>
          <p:nvPr/>
        </p:nvSpPr>
        <p:spPr>
          <a:xfrm>
            <a:off x="729450" y="629103"/>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latin typeface="+mn-lt"/>
              </a:rPr>
              <a:t>Multiple density plots</a:t>
            </a:r>
          </a:p>
        </p:txBody>
      </p:sp>
      <p:pic>
        <p:nvPicPr>
          <p:cNvPr id="6" name="Picture 5">
            <a:extLst>
              <a:ext uri="{FF2B5EF4-FFF2-40B4-BE49-F238E27FC236}">
                <a16:creationId xmlns:a16="http://schemas.microsoft.com/office/drawing/2014/main" id="{B3A119EB-836E-66AF-AB54-024737C8112D}"/>
              </a:ext>
            </a:extLst>
          </p:cNvPr>
          <p:cNvPicPr>
            <a:picLocks noChangeAspect="1"/>
          </p:cNvPicPr>
          <p:nvPr/>
        </p:nvPicPr>
        <p:blipFill>
          <a:blip r:embed="rId2"/>
          <a:stretch>
            <a:fillRect/>
          </a:stretch>
        </p:blipFill>
        <p:spPr>
          <a:xfrm>
            <a:off x="408064" y="1601591"/>
            <a:ext cx="4163936" cy="2518840"/>
          </a:xfrm>
          <a:prstGeom prst="rect">
            <a:avLst/>
          </a:prstGeom>
        </p:spPr>
      </p:pic>
      <p:pic>
        <p:nvPicPr>
          <p:cNvPr id="8" name="Picture 7">
            <a:extLst>
              <a:ext uri="{FF2B5EF4-FFF2-40B4-BE49-F238E27FC236}">
                <a16:creationId xmlns:a16="http://schemas.microsoft.com/office/drawing/2014/main" id="{62488DAA-E66E-8E77-20A2-F7690A228A7F}"/>
              </a:ext>
            </a:extLst>
          </p:cNvPr>
          <p:cNvPicPr>
            <a:picLocks noChangeAspect="1"/>
          </p:cNvPicPr>
          <p:nvPr/>
        </p:nvPicPr>
        <p:blipFill>
          <a:blip r:embed="rId3"/>
          <a:stretch>
            <a:fillRect/>
          </a:stretch>
        </p:blipFill>
        <p:spPr>
          <a:xfrm>
            <a:off x="4572000" y="824639"/>
            <a:ext cx="4509305" cy="3897263"/>
          </a:xfrm>
          <a:prstGeom prst="rect">
            <a:avLst/>
          </a:prstGeom>
        </p:spPr>
      </p:pic>
      <p:sp>
        <p:nvSpPr>
          <p:cNvPr id="9" name="Rectangle 8">
            <a:extLst>
              <a:ext uri="{FF2B5EF4-FFF2-40B4-BE49-F238E27FC236}">
                <a16:creationId xmlns:a16="http://schemas.microsoft.com/office/drawing/2014/main" id="{494E8B4A-F427-5CBB-FF26-323905717EF4}"/>
              </a:ext>
            </a:extLst>
          </p:cNvPr>
          <p:cNvSpPr/>
          <p:nvPr/>
        </p:nvSpPr>
        <p:spPr>
          <a:xfrm>
            <a:off x="4616971" y="1023069"/>
            <a:ext cx="2405921" cy="10305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9779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7;p21">
            <a:extLst>
              <a:ext uri="{FF2B5EF4-FFF2-40B4-BE49-F238E27FC236}">
                <a16:creationId xmlns:a16="http://schemas.microsoft.com/office/drawing/2014/main" id="{4FC00E7D-62F5-31B8-8D32-7F0FEA3DB1F7}"/>
              </a:ext>
            </a:extLst>
          </p:cNvPr>
          <p:cNvSpPr txBox="1">
            <a:spLocks/>
          </p:cNvSpPr>
          <p:nvPr/>
        </p:nvSpPr>
        <p:spPr>
          <a:xfrm>
            <a:off x="808925" y="560125"/>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Additional Practice</a:t>
            </a:r>
          </a:p>
        </p:txBody>
      </p:sp>
      <p:sp>
        <p:nvSpPr>
          <p:cNvPr id="5" name="TextBox 4">
            <a:extLst>
              <a:ext uri="{FF2B5EF4-FFF2-40B4-BE49-F238E27FC236}">
                <a16:creationId xmlns:a16="http://schemas.microsoft.com/office/drawing/2014/main" id="{C0EE05B9-3A5E-936A-8CC6-51B8166973D7}"/>
              </a:ext>
            </a:extLst>
          </p:cNvPr>
          <p:cNvSpPr txBox="1"/>
          <p:nvPr/>
        </p:nvSpPr>
        <p:spPr>
          <a:xfrm>
            <a:off x="1214203" y="1588957"/>
            <a:ext cx="7733207" cy="1600438"/>
          </a:xfrm>
          <a:prstGeom prst="rect">
            <a:avLst/>
          </a:prstGeom>
          <a:noFill/>
        </p:spPr>
        <p:txBody>
          <a:bodyPr wrap="none" rtlCol="0">
            <a:spAutoFit/>
          </a:bodyPr>
          <a:lstStyle/>
          <a:p>
            <a:r>
              <a:rPr lang="en-US" dirty="0"/>
              <a:t>With the student dataset, try to:</a:t>
            </a:r>
          </a:p>
          <a:p>
            <a:pPr marL="342900" indent="-342900">
              <a:buAutoNum type="arabicParenBoth"/>
            </a:pPr>
            <a:r>
              <a:rPr lang="en-US" dirty="0"/>
              <a:t>Visualize the distribution of scores with histogram and density plot</a:t>
            </a:r>
          </a:p>
          <a:p>
            <a:pPr marL="342900" indent="-342900">
              <a:buAutoNum type="arabicParenBoth"/>
            </a:pPr>
            <a:r>
              <a:rPr lang="en-US" dirty="0"/>
              <a:t>Compare the distribution of scores of male and female students with different visualizations</a:t>
            </a:r>
          </a:p>
          <a:p>
            <a:pPr marL="342900" indent="-342900">
              <a:buAutoNum type="arabicParenBoth"/>
            </a:pPr>
            <a:r>
              <a:rPr lang="en-US" dirty="0"/>
              <a:t>Visualize multiple distributions of scores of students with different educational degrees</a:t>
            </a:r>
          </a:p>
          <a:p>
            <a:pPr marL="342900" indent="-342900">
              <a:buAutoNum type="arabicParenBoth"/>
            </a:pPr>
            <a:r>
              <a:rPr lang="en-US" dirty="0"/>
              <a:t>Visualize the proportion of different degrees</a:t>
            </a:r>
          </a:p>
          <a:p>
            <a:pPr marL="342900" indent="-342900">
              <a:buAutoNum type="arabicParenBoth"/>
            </a:pPr>
            <a:r>
              <a:rPr lang="en-US" dirty="0"/>
              <a:t>Compare number of pass/fail/distinction/withdraw students with different degrees</a:t>
            </a:r>
          </a:p>
          <a:p>
            <a:pPr marL="342900" indent="-342900">
              <a:buAutoNum type="arabicParenBoth"/>
            </a:pPr>
            <a:r>
              <a:rPr lang="en-US" dirty="0"/>
              <a:t>Re-run and comment all the shared codes</a:t>
            </a:r>
          </a:p>
        </p:txBody>
      </p:sp>
    </p:spTree>
    <p:extLst>
      <p:ext uri="{BB962C8B-B14F-4D97-AF65-F5344CB8AC3E}">
        <p14:creationId xmlns:p14="http://schemas.microsoft.com/office/powerpoint/2010/main" val="388561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EEC2-8EAB-2C8F-430E-384EA41123EB}"/>
              </a:ext>
            </a:extLst>
          </p:cNvPr>
          <p:cNvSpPr>
            <a:spLocks noGrp="1"/>
          </p:cNvSpPr>
          <p:nvPr>
            <p:ph type="title"/>
          </p:nvPr>
        </p:nvSpPr>
        <p:spPr>
          <a:xfrm>
            <a:off x="1866589" y="2236693"/>
            <a:ext cx="5141313" cy="873765"/>
          </a:xfrm>
        </p:spPr>
        <p:txBody>
          <a:bodyPr>
            <a:normAutofit fontScale="90000"/>
          </a:bodyPr>
          <a:lstStyle/>
          <a:p>
            <a:r>
              <a:rPr lang="en-US" dirty="0"/>
              <a:t>Visualizing distributions with Histograms and Density Plots</a:t>
            </a:r>
          </a:p>
        </p:txBody>
      </p:sp>
    </p:spTree>
    <p:extLst>
      <p:ext uri="{BB962C8B-B14F-4D97-AF65-F5344CB8AC3E}">
        <p14:creationId xmlns:p14="http://schemas.microsoft.com/office/powerpoint/2010/main" val="183997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6B86-D22F-6E74-DEE3-C3195F715C5B}"/>
              </a:ext>
            </a:extLst>
          </p:cNvPr>
          <p:cNvSpPr>
            <a:spLocks noGrp="1"/>
          </p:cNvSpPr>
          <p:nvPr>
            <p:ph type="title"/>
          </p:nvPr>
        </p:nvSpPr>
        <p:spPr>
          <a:xfrm>
            <a:off x="727650" y="629103"/>
            <a:ext cx="7688700" cy="535200"/>
          </a:xfrm>
        </p:spPr>
        <p:txBody>
          <a:bodyPr>
            <a:normAutofit fontScale="90000"/>
          </a:bodyPr>
          <a:lstStyle/>
          <a:p>
            <a:r>
              <a:rPr lang="en-US" dirty="0"/>
              <a:t>Visualizing a single distribution</a:t>
            </a:r>
          </a:p>
        </p:txBody>
      </p:sp>
      <p:sp>
        <p:nvSpPr>
          <p:cNvPr id="4" name="TextBox 3">
            <a:extLst>
              <a:ext uri="{FF2B5EF4-FFF2-40B4-BE49-F238E27FC236}">
                <a16:creationId xmlns:a16="http://schemas.microsoft.com/office/drawing/2014/main" id="{D0118FFF-9BA2-F3D9-B7C0-DEC576E226E3}"/>
              </a:ext>
            </a:extLst>
          </p:cNvPr>
          <p:cNvSpPr txBox="1"/>
          <p:nvPr/>
        </p:nvSpPr>
        <p:spPr>
          <a:xfrm>
            <a:off x="727650" y="1409075"/>
            <a:ext cx="7997252" cy="523220"/>
          </a:xfrm>
          <a:prstGeom prst="rect">
            <a:avLst/>
          </a:prstGeom>
          <a:noFill/>
        </p:spPr>
        <p:txBody>
          <a:bodyPr wrap="square" rtlCol="0">
            <a:spAutoFit/>
          </a:bodyPr>
          <a:lstStyle/>
          <a:p>
            <a:r>
              <a:rPr lang="en-US" dirty="0"/>
              <a:t>Considering the dataset of Titanic, we want to investigate the age distribution of passengers, how should we do?</a:t>
            </a:r>
          </a:p>
        </p:txBody>
      </p:sp>
      <p:sp>
        <p:nvSpPr>
          <p:cNvPr id="5" name="TextBox 4">
            <a:extLst>
              <a:ext uri="{FF2B5EF4-FFF2-40B4-BE49-F238E27FC236}">
                <a16:creationId xmlns:a16="http://schemas.microsoft.com/office/drawing/2014/main" id="{2E9A57D6-2DD4-942D-0AD3-6BF0E2F42438}"/>
              </a:ext>
            </a:extLst>
          </p:cNvPr>
          <p:cNvSpPr txBox="1"/>
          <p:nvPr/>
        </p:nvSpPr>
        <p:spPr>
          <a:xfrm>
            <a:off x="846944" y="2121108"/>
            <a:ext cx="4580100" cy="307777"/>
          </a:xfrm>
          <a:prstGeom prst="rect">
            <a:avLst/>
          </a:prstGeom>
          <a:noFill/>
        </p:spPr>
        <p:txBody>
          <a:bodyPr wrap="none" rtlCol="0">
            <a:spAutoFit/>
          </a:bodyPr>
          <a:lstStyle/>
          <a:p>
            <a:r>
              <a:rPr lang="en-US" dirty="0"/>
              <a:t>We need to count the frequencies of each age category</a:t>
            </a:r>
          </a:p>
        </p:txBody>
      </p:sp>
      <p:pic>
        <p:nvPicPr>
          <p:cNvPr id="7" name="Picture 6">
            <a:extLst>
              <a:ext uri="{FF2B5EF4-FFF2-40B4-BE49-F238E27FC236}">
                <a16:creationId xmlns:a16="http://schemas.microsoft.com/office/drawing/2014/main" id="{84745F32-B611-D92E-6A03-E10F2306F3CF}"/>
              </a:ext>
            </a:extLst>
          </p:cNvPr>
          <p:cNvPicPr>
            <a:picLocks noChangeAspect="1"/>
          </p:cNvPicPr>
          <p:nvPr/>
        </p:nvPicPr>
        <p:blipFill>
          <a:blip r:embed="rId3"/>
          <a:stretch>
            <a:fillRect/>
          </a:stretch>
        </p:blipFill>
        <p:spPr>
          <a:xfrm>
            <a:off x="727650" y="2571750"/>
            <a:ext cx="7377950" cy="1977586"/>
          </a:xfrm>
          <a:prstGeom prst="rect">
            <a:avLst/>
          </a:prstGeom>
        </p:spPr>
      </p:pic>
    </p:spTree>
    <p:extLst>
      <p:ext uri="{BB962C8B-B14F-4D97-AF65-F5344CB8AC3E}">
        <p14:creationId xmlns:p14="http://schemas.microsoft.com/office/powerpoint/2010/main" val="382763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1D4701-9D1C-C967-AFE4-E14759218CC3}"/>
              </a:ext>
            </a:extLst>
          </p:cNvPr>
          <p:cNvSpPr txBox="1">
            <a:spLocks/>
          </p:cNvSpPr>
          <p:nvPr/>
        </p:nvSpPr>
        <p:spPr>
          <a:xfrm>
            <a:off x="727650" y="629103"/>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Visualizing a single distribution</a:t>
            </a:r>
          </a:p>
        </p:txBody>
      </p:sp>
      <p:pic>
        <p:nvPicPr>
          <p:cNvPr id="6" name="Picture 5">
            <a:extLst>
              <a:ext uri="{FF2B5EF4-FFF2-40B4-BE49-F238E27FC236}">
                <a16:creationId xmlns:a16="http://schemas.microsoft.com/office/drawing/2014/main" id="{D0B0AD63-BED4-D8A9-7F83-5C4AD600D330}"/>
              </a:ext>
            </a:extLst>
          </p:cNvPr>
          <p:cNvPicPr>
            <a:picLocks noChangeAspect="1"/>
          </p:cNvPicPr>
          <p:nvPr/>
        </p:nvPicPr>
        <p:blipFill>
          <a:blip r:embed="rId3"/>
          <a:stretch>
            <a:fillRect/>
          </a:stretch>
        </p:blipFill>
        <p:spPr>
          <a:xfrm>
            <a:off x="941459" y="1427114"/>
            <a:ext cx="5601747" cy="3368493"/>
          </a:xfrm>
          <a:prstGeom prst="rect">
            <a:avLst/>
          </a:prstGeom>
        </p:spPr>
      </p:pic>
      <p:sp>
        <p:nvSpPr>
          <p:cNvPr id="7" name="TextBox 6">
            <a:extLst>
              <a:ext uri="{FF2B5EF4-FFF2-40B4-BE49-F238E27FC236}">
                <a16:creationId xmlns:a16="http://schemas.microsoft.com/office/drawing/2014/main" id="{17C6A974-61A5-684D-BE9C-5CE53BD3F949}"/>
              </a:ext>
            </a:extLst>
          </p:cNvPr>
          <p:cNvSpPr txBox="1"/>
          <p:nvPr/>
        </p:nvSpPr>
        <p:spPr>
          <a:xfrm>
            <a:off x="6543206" y="2473377"/>
            <a:ext cx="2136099" cy="738664"/>
          </a:xfrm>
          <a:prstGeom prst="rect">
            <a:avLst/>
          </a:prstGeom>
          <a:noFill/>
        </p:spPr>
        <p:txBody>
          <a:bodyPr wrap="square" rtlCol="0">
            <a:spAutoFit/>
          </a:bodyPr>
          <a:lstStyle/>
          <a:p>
            <a:r>
              <a:rPr lang="en-US" dirty="0"/>
              <a:t>Histogram to show the frequencies of each category</a:t>
            </a:r>
          </a:p>
        </p:txBody>
      </p:sp>
    </p:spTree>
    <p:extLst>
      <p:ext uri="{BB962C8B-B14F-4D97-AF65-F5344CB8AC3E}">
        <p14:creationId xmlns:p14="http://schemas.microsoft.com/office/powerpoint/2010/main" val="368901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C076-E53D-E28A-60C5-A43776A939CD}"/>
              </a:ext>
            </a:extLst>
          </p:cNvPr>
          <p:cNvSpPr>
            <a:spLocks noGrp="1"/>
          </p:cNvSpPr>
          <p:nvPr>
            <p:ph type="title"/>
          </p:nvPr>
        </p:nvSpPr>
        <p:spPr>
          <a:xfrm>
            <a:off x="727650" y="629103"/>
            <a:ext cx="7688700" cy="535200"/>
          </a:xfrm>
        </p:spPr>
        <p:txBody>
          <a:bodyPr>
            <a:normAutofit fontScale="90000"/>
          </a:bodyPr>
          <a:lstStyle/>
          <a:p>
            <a:r>
              <a:rPr lang="en-US" dirty="0"/>
              <a:t>Insights</a:t>
            </a:r>
          </a:p>
        </p:txBody>
      </p:sp>
      <p:sp>
        <p:nvSpPr>
          <p:cNvPr id="6" name="TextBox 5">
            <a:extLst>
              <a:ext uri="{FF2B5EF4-FFF2-40B4-BE49-F238E27FC236}">
                <a16:creationId xmlns:a16="http://schemas.microsoft.com/office/drawing/2014/main" id="{2F6A25D8-BEBB-826C-E5E5-1F1933B0269E}"/>
              </a:ext>
            </a:extLst>
          </p:cNvPr>
          <p:cNvSpPr txBox="1"/>
          <p:nvPr/>
        </p:nvSpPr>
        <p:spPr>
          <a:xfrm>
            <a:off x="925956" y="1596452"/>
            <a:ext cx="7292088" cy="1169551"/>
          </a:xfrm>
          <a:prstGeom prst="rect">
            <a:avLst/>
          </a:prstGeom>
          <a:noFill/>
        </p:spPr>
        <p:txBody>
          <a:bodyPr wrap="square" rtlCol="0">
            <a:spAutoFit/>
          </a:bodyPr>
          <a:lstStyle/>
          <a:p>
            <a:pPr marL="285750" indent="-285750">
              <a:buFont typeface="Arial" panose="020B0604020202020204" pitchFamily="34" charset="0"/>
              <a:buChar char="•"/>
            </a:pPr>
            <a:r>
              <a:rPr lang="en-US" dirty="0"/>
              <a:t>The bin size is defined by human subjectively</a:t>
            </a:r>
          </a:p>
          <a:p>
            <a:pPr marL="285750" indent="-285750">
              <a:buFont typeface="Arial" panose="020B0604020202020204" pitchFamily="34" charset="0"/>
              <a:buChar char="•"/>
            </a:pPr>
            <a:r>
              <a:rPr lang="en-US" dirty="0"/>
              <a:t>The appearance of histogram is determined by the bin size</a:t>
            </a:r>
          </a:p>
          <a:p>
            <a:pPr marL="285750" indent="-285750">
              <a:buFont typeface="Arial" panose="020B0604020202020204" pitchFamily="34" charset="0"/>
              <a:buChar char="•"/>
            </a:pPr>
            <a:r>
              <a:rPr lang="en-US" dirty="0"/>
              <a:t>If the bin size is too small, the histogram becomes very peaky and visually busy and main trends in the data may be obscured. If the bin size is too large, smaller features in the dataset will be disappear.</a:t>
            </a:r>
          </a:p>
        </p:txBody>
      </p:sp>
      <p:sp>
        <p:nvSpPr>
          <p:cNvPr id="7" name="TextBox 6">
            <a:extLst>
              <a:ext uri="{FF2B5EF4-FFF2-40B4-BE49-F238E27FC236}">
                <a16:creationId xmlns:a16="http://schemas.microsoft.com/office/drawing/2014/main" id="{B0916A4F-5682-1B33-00EE-368B702B7F96}"/>
              </a:ext>
            </a:extLst>
          </p:cNvPr>
          <p:cNvSpPr txBox="1"/>
          <p:nvPr/>
        </p:nvSpPr>
        <p:spPr>
          <a:xfrm>
            <a:off x="1274165" y="3138192"/>
            <a:ext cx="6250898" cy="523220"/>
          </a:xfrm>
          <a:prstGeom prst="rect">
            <a:avLst/>
          </a:prstGeom>
          <a:noFill/>
        </p:spPr>
        <p:txBody>
          <a:bodyPr wrap="square" rtlCol="0">
            <a:spAutoFit/>
          </a:bodyPr>
          <a:lstStyle/>
          <a:p>
            <a:r>
              <a:rPr lang="en-US" b="1" dirty="0"/>
              <a:t>Try different bin sizes, do not always depend on the default bin sized provided by the visualization package</a:t>
            </a:r>
          </a:p>
        </p:txBody>
      </p:sp>
    </p:spTree>
    <p:extLst>
      <p:ext uri="{BB962C8B-B14F-4D97-AF65-F5344CB8AC3E}">
        <p14:creationId xmlns:p14="http://schemas.microsoft.com/office/powerpoint/2010/main" val="239991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AA2D1D-9377-B283-D5B3-DB4B2BCB2C23}"/>
              </a:ext>
            </a:extLst>
          </p:cNvPr>
          <p:cNvSpPr txBox="1">
            <a:spLocks/>
          </p:cNvSpPr>
          <p:nvPr/>
        </p:nvSpPr>
        <p:spPr>
          <a:xfrm>
            <a:off x="727650" y="629103"/>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How to implement?</a:t>
            </a:r>
          </a:p>
        </p:txBody>
      </p:sp>
      <p:pic>
        <p:nvPicPr>
          <p:cNvPr id="6" name="Picture 5">
            <a:extLst>
              <a:ext uri="{FF2B5EF4-FFF2-40B4-BE49-F238E27FC236}">
                <a16:creationId xmlns:a16="http://schemas.microsoft.com/office/drawing/2014/main" id="{F2CA20CE-5ED3-4E2C-FC43-B13D01560680}"/>
              </a:ext>
            </a:extLst>
          </p:cNvPr>
          <p:cNvPicPr>
            <a:picLocks noChangeAspect="1"/>
          </p:cNvPicPr>
          <p:nvPr/>
        </p:nvPicPr>
        <p:blipFill>
          <a:blip r:embed="rId2"/>
          <a:stretch>
            <a:fillRect/>
          </a:stretch>
        </p:blipFill>
        <p:spPr>
          <a:xfrm>
            <a:off x="750135" y="1602323"/>
            <a:ext cx="6198860" cy="2467507"/>
          </a:xfrm>
          <a:prstGeom prst="rect">
            <a:avLst/>
          </a:prstGeom>
        </p:spPr>
      </p:pic>
      <p:sp>
        <p:nvSpPr>
          <p:cNvPr id="7" name="Oval 6">
            <a:extLst>
              <a:ext uri="{FF2B5EF4-FFF2-40B4-BE49-F238E27FC236}">
                <a16:creationId xmlns:a16="http://schemas.microsoft.com/office/drawing/2014/main" id="{BF47B365-DD45-30E3-39BB-D268814769F3}"/>
              </a:ext>
            </a:extLst>
          </p:cNvPr>
          <p:cNvSpPr/>
          <p:nvPr/>
        </p:nvSpPr>
        <p:spPr>
          <a:xfrm>
            <a:off x="3032601" y="1763093"/>
            <a:ext cx="816964" cy="2623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4E10A91-A4B8-AD09-FE76-E04E5F0C6399}"/>
              </a:ext>
            </a:extLst>
          </p:cNvPr>
          <p:cNvSpPr/>
          <p:nvPr/>
        </p:nvSpPr>
        <p:spPr>
          <a:xfrm>
            <a:off x="801387" y="2580871"/>
            <a:ext cx="4271570" cy="4047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65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FE94F8-BF83-A2AD-EE9A-41484FF80CEC}"/>
              </a:ext>
            </a:extLst>
          </p:cNvPr>
          <p:cNvSpPr txBox="1">
            <a:spLocks/>
          </p:cNvSpPr>
          <p:nvPr/>
        </p:nvSpPr>
        <p:spPr>
          <a:xfrm>
            <a:off x="727650" y="629103"/>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Visualizing a single distribution</a:t>
            </a:r>
          </a:p>
        </p:txBody>
      </p:sp>
      <p:sp>
        <p:nvSpPr>
          <p:cNvPr id="5" name="TextBox 4">
            <a:extLst>
              <a:ext uri="{FF2B5EF4-FFF2-40B4-BE49-F238E27FC236}">
                <a16:creationId xmlns:a16="http://schemas.microsoft.com/office/drawing/2014/main" id="{4FEC1CFF-0B7E-2CB8-A2E2-F37DB79F6BD9}"/>
              </a:ext>
            </a:extLst>
          </p:cNvPr>
          <p:cNvSpPr txBox="1"/>
          <p:nvPr/>
        </p:nvSpPr>
        <p:spPr>
          <a:xfrm>
            <a:off x="727650" y="1409075"/>
            <a:ext cx="7997252" cy="369332"/>
          </a:xfrm>
          <a:prstGeom prst="rect">
            <a:avLst/>
          </a:prstGeom>
          <a:noFill/>
        </p:spPr>
        <p:txBody>
          <a:bodyPr wrap="square" rtlCol="0">
            <a:spAutoFit/>
          </a:bodyPr>
          <a:lstStyle/>
          <a:p>
            <a:r>
              <a:rPr lang="en-US" sz="1800" dirty="0"/>
              <a:t>Density distribution</a:t>
            </a:r>
          </a:p>
        </p:txBody>
      </p:sp>
      <p:sp>
        <p:nvSpPr>
          <p:cNvPr id="8" name="TextBox 7">
            <a:extLst>
              <a:ext uri="{FF2B5EF4-FFF2-40B4-BE49-F238E27FC236}">
                <a16:creationId xmlns:a16="http://schemas.microsoft.com/office/drawing/2014/main" id="{9DCC3CF0-6910-981A-3786-206E2A62A3B1}"/>
              </a:ext>
            </a:extLst>
          </p:cNvPr>
          <p:cNvSpPr txBox="1"/>
          <p:nvPr/>
        </p:nvSpPr>
        <p:spPr>
          <a:xfrm>
            <a:off x="727650" y="1778407"/>
            <a:ext cx="7277098" cy="738664"/>
          </a:xfrm>
          <a:prstGeom prst="rect">
            <a:avLst/>
          </a:prstGeom>
          <a:noFill/>
        </p:spPr>
        <p:txBody>
          <a:bodyPr wrap="square" rtlCol="0">
            <a:spAutoFit/>
          </a:bodyPr>
          <a:lstStyle/>
          <a:p>
            <a:r>
              <a:rPr lang="en-US" dirty="0"/>
              <a:t>In the density estimation, we attempt to visualize the underlying probability distribution of the data by drawing appropriate continuous curve. This curve needs to be estimated from data.</a:t>
            </a:r>
          </a:p>
        </p:txBody>
      </p:sp>
      <p:sp>
        <p:nvSpPr>
          <p:cNvPr id="11" name="TextBox 10">
            <a:extLst>
              <a:ext uri="{FF2B5EF4-FFF2-40B4-BE49-F238E27FC236}">
                <a16:creationId xmlns:a16="http://schemas.microsoft.com/office/drawing/2014/main" id="{5EE18B90-4698-2628-0E03-03100A5043BF}"/>
              </a:ext>
            </a:extLst>
          </p:cNvPr>
          <p:cNvSpPr txBox="1"/>
          <p:nvPr/>
        </p:nvSpPr>
        <p:spPr>
          <a:xfrm>
            <a:off x="745138" y="2571750"/>
            <a:ext cx="2560193" cy="369332"/>
          </a:xfrm>
          <a:prstGeom prst="rect">
            <a:avLst/>
          </a:prstGeom>
          <a:noFill/>
        </p:spPr>
        <p:txBody>
          <a:bodyPr wrap="square" rtlCol="0">
            <a:spAutoFit/>
          </a:bodyPr>
          <a:lstStyle/>
          <a:p>
            <a:r>
              <a:rPr lang="en-US" sz="1800" dirty="0"/>
              <a:t>Two ways of estimating</a:t>
            </a:r>
          </a:p>
        </p:txBody>
      </p:sp>
      <p:sp>
        <p:nvSpPr>
          <p:cNvPr id="13" name="TextBox 12">
            <a:extLst>
              <a:ext uri="{FF2B5EF4-FFF2-40B4-BE49-F238E27FC236}">
                <a16:creationId xmlns:a16="http://schemas.microsoft.com/office/drawing/2014/main" id="{381A5E03-38C3-46E0-332D-19BFC8EF1782}"/>
              </a:ext>
            </a:extLst>
          </p:cNvPr>
          <p:cNvSpPr txBox="1"/>
          <p:nvPr/>
        </p:nvSpPr>
        <p:spPr>
          <a:xfrm>
            <a:off x="745138" y="2896908"/>
            <a:ext cx="7259610" cy="738664"/>
          </a:xfrm>
          <a:prstGeom prst="rect">
            <a:avLst/>
          </a:prstGeom>
          <a:noFill/>
        </p:spPr>
        <p:txBody>
          <a:bodyPr wrap="square">
            <a:spAutoFit/>
          </a:bodyPr>
          <a:lstStyle/>
          <a:p>
            <a:pPr algn="l" fontAlgn="base"/>
            <a:r>
              <a:rPr lang="en-US" b="1" dirty="0">
                <a:solidFill>
                  <a:srgbClr val="222222"/>
                </a:solidFill>
                <a:effectLst/>
                <a:latin typeface="+mn-lt"/>
              </a:rPr>
              <a:t>Parametric Density Estimation: </a:t>
            </a:r>
            <a:r>
              <a:rPr lang="en-US" dirty="0">
                <a:solidFill>
                  <a:srgbClr val="222222"/>
                </a:solidFill>
                <a:effectLst/>
                <a:latin typeface="+mn-lt"/>
              </a:rPr>
              <a:t>The shape of a histogram of most random samples will match a well-known probability distribution, and then calculated the parameters for the distribution based on the samples</a:t>
            </a:r>
          </a:p>
        </p:txBody>
      </p:sp>
      <p:sp>
        <p:nvSpPr>
          <p:cNvPr id="15" name="TextBox 14">
            <a:extLst>
              <a:ext uri="{FF2B5EF4-FFF2-40B4-BE49-F238E27FC236}">
                <a16:creationId xmlns:a16="http://schemas.microsoft.com/office/drawing/2014/main" id="{2EAD1802-171F-4A88-A5E9-519D097112BB}"/>
              </a:ext>
            </a:extLst>
          </p:cNvPr>
          <p:cNvSpPr txBox="1"/>
          <p:nvPr/>
        </p:nvSpPr>
        <p:spPr>
          <a:xfrm>
            <a:off x="745137" y="3635572"/>
            <a:ext cx="7199649" cy="954107"/>
          </a:xfrm>
          <a:prstGeom prst="rect">
            <a:avLst/>
          </a:prstGeom>
          <a:noFill/>
        </p:spPr>
        <p:txBody>
          <a:bodyPr wrap="square">
            <a:spAutoFit/>
          </a:bodyPr>
          <a:lstStyle/>
          <a:p>
            <a:r>
              <a:rPr lang="en-US" b="1" dirty="0"/>
              <a:t>Nonparametric Density Estimation: </a:t>
            </a:r>
            <a:r>
              <a:rPr lang="en-US" dirty="0"/>
              <a:t>In some cases, a data sample may not resemble a common probability distribution or cannot be easily made to fit the distribution. An algorithm is used to approximate the probability distribution of the data without a pre-defined distribution, referred to as a nonparametric method.</a:t>
            </a:r>
          </a:p>
        </p:txBody>
      </p:sp>
    </p:spTree>
    <p:extLst>
      <p:ext uri="{BB962C8B-B14F-4D97-AF65-F5344CB8AC3E}">
        <p14:creationId xmlns:p14="http://schemas.microsoft.com/office/powerpoint/2010/main" val="46872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B2D-B662-0570-D17A-847884744CEA}"/>
              </a:ext>
            </a:extLst>
          </p:cNvPr>
          <p:cNvSpPr>
            <a:spLocks noGrp="1"/>
          </p:cNvSpPr>
          <p:nvPr>
            <p:ph type="title"/>
          </p:nvPr>
        </p:nvSpPr>
        <p:spPr>
          <a:xfrm>
            <a:off x="729450" y="629103"/>
            <a:ext cx="7688700" cy="535200"/>
          </a:xfrm>
        </p:spPr>
        <p:txBody>
          <a:bodyPr>
            <a:normAutofit fontScale="90000"/>
          </a:bodyPr>
          <a:lstStyle/>
          <a:p>
            <a:r>
              <a:rPr lang="en-US" dirty="0"/>
              <a:t>Nonparametric Density Estimation</a:t>
            </a:r>
          </a:p>
        </p:txBody>
      </p:sp>
      <p:sp>
        <p:nvSpPr>
          <p:cNvPr id="6" name="TextBox 5">
            <a:extLst>
              <a:ext uri="{FF2B5EF4-FFF2-40B4-BE49-F238E27FC236}">
                <a16:creationId xmlns:a16="http://schemas.microsoft.com/office/drawing/2014/main" id="{2FA52E87-4E1F-D735-6A23-98280D0E2CF3}"/>
              </a:ext>
            </a:extLst>
          </p:cNvPr>
          <p:cNvSpPr txBox="1"/>
          <p:nvPr/>
        </p:nvSpPr>
        <p:spPr>
          <a:xfrm>
            <a:off x="831954" y="1491521"/>
            <a:ext cx="2236510" cy="307777"/>
          </a:xfrm>
          <a:prstGeom prst="rect">
            <a:avLst/>
          </a:prstGeom>
          <a:noFill/>
        </p:spPr>
        <p:txBody>
          <a:bodyPr wrap="none" rtlCol="0">
            <a:spAutoFit/>
          </a:bodyPr>
          <a:lstStyle/>
          <a:p>
            <a:r>
              <a:rPr lang="en-US" dirty="0"/>
              <a:t>K</a:t>
            </a:r>
            <a:r>
              <a:rPr lang="en-US" altLang="zh-CN" dirty="0"/>
              <a:t>ernel Density Estimation</a:t>
            </a:r>
            <a:endParaRPr lang="en-US" dirty="0"/>
          </a:p>
        </p:txBody>
      </p:sp>
      <p:sp>
        <p:nvSpPr>
          <p:cNvPr id="7" name="TextBox 6">
            <a:extLst>
              <a:ext uri="{FF2B5EF4-FFF2-40B4-BE49-F238E27FC236}">
                <a16:creationId xmlns:a16="http://schemas.microsoft.com/office/drawing/2014/main" id="{C4217231-26EA-4692-BAC2-525193E71AD9}"/>
              </a:ext>
            </a:extLst>
          </p:cNvPr>
          <p:cNvSpPr txBox="1"/>
          <p:nvPr/>
        </p:nvSpPr>
        <p:spPr>
          <a:xfrm>
            <a:off x="951875" y="1941226"/>
            <a:ext cx="7307705" cy="954107"/>
          </a:xfrm>
          <a:prstGeom prst="rect">
            <a:avLst/>
          </a:prstGeom>
          <a:noFill/>
        </p:spPr>
        <p:txBody>
          <a:bodyPr wrap="square" rtlCol="0">
            <a:spAutoFit/>
          </a:bodyPr>
          <a:lstStyle/>
          <a:p>
            <a:r>
              <a:rPr lang="en-US" dirty="0"/>
              <a:t>A kernel is a mathematical function that returns a probability for a given value of a random variable. The kernel function weights the contribution of observations from a data sample based on their relationship or distance to a given query sample for which the probability is requested.</a:t>
            </a:r>
          </a:p>
        </p:txBody>
      </p:sp>
      <p:sp>
        <p:nvSpPr>
          <p:cNvPr id="9" name="TextBox 8">
            <a:extLst>
              <a:ext uri="{FF2B5EF4-FFF2-40B4-BE49-F238E27FC236}">
                <a16:creationId xmlns:a16="http://schemas.microsoft.com/office/drawing/2014/main" id="{65DE7B4D-BA5D-17BA-0EF6-C12E065DEE05}"/>
              </a:ext>
            </a:extLst>
          </p:cNvPr>
          <p:cNvSpPr txBox="1"/>
          <p:nvPr/>
        </p:nvSpPr>
        <p:spPr>
          <a:xfrm>
            <a:off x="951874" y="3108386"/>
            <a:ext cx="7307705" cy="523220"/>
          </a:xfrm>
          <a:prstGeom prst="rect">
            <a:avLst/>
          </a:prstGeom>
          <a:noFill/>
        </p:spPr>
        <p:txBody>
          <a:bodyPr wrap="square">
            <a:spAutoFit/>
          </a:bodyPr>
          <a:lstStyle/>
          <a:p>
            <a:r>
              <a:rPr lang="en-US" b="1" dirty="0"/>
              <a:t>Smoothing Parameter (bandwidth): </a:t>
            </a:r>
            <a:r>
              <a:rPr lang="en-US" dirty="0"/>
              <a:t>Parameter that controls the number of samples or window of samples used to estimate the probability for a new point.</a:t>
            </a:r>
          </a:p>
        </p:txBody>
      </p:sp>
    </p:spTree>
    <p:extLst>
      <p:ext uri="{BB962C8B-B14F-4D97-AF65-F5344CB8AC3E}">
        <p14:creationId xmlns:p14="http://schemas.microsoft.com/office/powerpoint/2010/main" val="259520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A5AA09-DA7E-BB58-5FBB-2E335F2C647E}"/>
              </a:ext>
            </a:extLst>
          </p:cNvPr>
          <p:cNvSpPr txBox="1">
            <a:spLocks/>
          </p:cNvSpPr>
          <p:nvPr/>
        </p:nvSpPr>
        <p:spPr>
          <a:xfrm>
            <a:off x="729450" y="629103"/>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latin typeface="+mn-lt"/>
              </a:rPr>
              <a:t>Nonparametric Density Estimation</a:t>
            </a:r>
          </a:p>
        </p:txBody>
      </p:sp>
      <p:sp>
        <p:nvSpPr>
          <p:cNvPr id="5" name="TextBox 4">
            <a:extLst>
              <a:ext uri="{FF2B5EF4-FFF2-40B4-BE49-F238E27FC236}">
                <a16:creationId xmlns:a16="http://schemas.microsoft.com/office/drawing/2014/main" id="{4637EABA-E362-43F8-8EA1-BF0023307406}"/>
              </a:ext>
            </a:extLst>
          </p:cNvPr>
          <p:cNvSpPr txBox="1"/>
          <p:nvPr/>
        </p:nvSpPr>
        <p:spPr>
          <a:xfrm>
            <a:off x="861934" y="1558977"/>
            <a:ext cx="7556216" cy="738664"/>
          </a:xfrm>
          <a:prstGeom prst="rect">
            <a:avLst/>
          </a:prstGeom>
          <a:noFill/>
        </p:spPr>
        <p:txBody>
          <a:bodyPr wrap="square" rtlCol="0">
            <a:spAutoFit/>
          </a:bodyPr>
          <a:lstStyle/>
          <a:p>
            <a:r>
              <a:rPr lang="en-US" dirty="0">
                <a:latin typeface="+mn-lt"/>
              </a:rPr>
              <a:t>Density curves are usually scaled such that the area under the curve equals one. </a:t>
            </a:r>
            <a:r>
              <a:rPr lang="en-US" b="0" i="0" dirty="0">
                <a:solidFill>
                  <a:srgbClr val="333333"/>
                </a:solidFill>
                <a:effectLst/>
                <a:latin typeface="+mn-lt"/>
              </a:rPr>
              <a:t>This convention can make the </a:t>
            </a:r>
            <a:r>
              <a:rPr lang="en-US" b="0" i="1" dirty="0">
                <a:solidFill>
                  <a:srgbClr val="333333"/>
                </a:solidFill>
                <a:effectLst/>
                <a:latin typeface="+mn-lt"/>
              </a:rPr>
              <a:t>y</a:t>
            </a:r>
            <a:r>
              <a:rPr lang="en-US" b="0" i="0" dirty="0">
                <a:solidFill>
                  <a:srgbClr val="333333"/>
                </a:solidFill>
                <a:effectLst/>
                <a:latin typeface="+mn-lt"/>
              </a:rPr>
              <a:t> axis scale confusing, because it depends on the units of the </a:t>
            </a:r>
            <a:r>
              <a:rPr lang="en-US" b="0" i="1" dirty="0">
                <a:solidFill>
                  <a:srgbClr val="333333"/>
                </a:solidFill>
                <a:effectLst/>
                <a:latin typeface="+mn-lt"/>
              </a:rPr>
              <a:t>x</a:t>
            </a:r>
            <a:r>
              <a:rPr lang="en-US" b="0" i="0" dirty="0">
                <a:solidFill>
                  <a:srgbClr val="333333"/>
                </a:solidFill>
                <a:effectLst/>
                <a:latin typeface="+mn-lt"/>
              </a:rPr>
              <a:t> axis. </a:t>
            </a:r>
            <a:endParaRPr lang="en-US" dirty="0">
              <a:latin typeface="+mn-lt"/>
            </a:endParaRPr>
          </a:p>
        </p:txBody>
      </p:sp>
      <p:pic>
        <p:nvPicPr>
          <p:cNvPr id="9" name="Picture 8">
            <a:extLst>
              <a:ext uri="{FF2B5EF4-FFF2-40B4-BE49-F238E27FC236}">
                <a16:creationId xmlns:a16="http://schemas.microsoft.com/office/drawing/2014/main" id="{E5774BA7-4528-097A-7267-5D2A8FFEE56E}"/>
              </a:ext>
            </a:extLst>
          </p:cNvPr>
          <p:cNvPicPr>
            <a:picLocks noChangeAspect="1"/>
          </p:cNvPicPr>
          <p:nvPr/>
        </p:nvPicPr>
        <p:blipFill>
          <a:blip r:embed="rId2"/>
          <a:stretch>
            <a:fillRect/>
          </a:stretch>
        </p:blipFill>
        <p:spPr>
          <a:xfrm>
            <a:off x="538869" y="2297641"/>
            <a:ext cx="3965090" cy="2332406"/>
          </a:xfrm>
          <a:prstGeom prst="rect">
            <a:avLst/>
          </a:prstGeom>
        </p:spPr>
      </p:pic>
      <p:pic>
        <p:nvPicPr>
          <p:cNvPr id="11" name="Picture 10">
            <a:extLst>
              <a:ext uri="{FF2B5EF4-FFF2-40B4-BE49-F238E27FC236}">
                <a16:creationId xmlns:a16="http://schemas.microsoft.com/office/drawing/2014/main" id="{B16FE0D3-5632-CACD-938F-95A07635D0BF}"/>
              </a:ext>
            </a:extLst>
          </p:cNvPr>
          <p:cNvPicPr>
            <a:picLocks noChangeAspect="1"/>
          </p:cNvPicPr>
          <p:nvPr/>
        </p:nvPicPr>
        <p:blipFill>
          <a:blip r:embed="rId3"/>
          <a:stretch>
            <a:fillRect/>
          </a:stretch>
        </p:blipFill>
        <p:spPr>
          <a:xfrm>
            <a:off x="4646951" y="2147739"/>
            <a:ext cx="3635115" cy="2482308"/>
          </a:xfrm>
          <a:prstGeom prst="rect">
            <a:avLst/>
          </a:prstGeom>
        </p:spPr>
      </p:pic>
      <p:sp>
        <p:nvSpPr>
          <p:cNvPr id="13" name="TextBox 12">
            <a:extLst>
              <a:ext uri="{FF2B5EF4-FFF2-40B4-BE49-F238E27FC236}">
                <a16:creationId xmlns:a16="http://schemas.microsoft.com/office/drawing/2014/main" id="{E3349F30-3AF1-FE6D-D9F7-2A3461C86A2C}"/>
              </a:ext>
            </a:extLst>
          </p:cNvPr>
          <p:cNvSpPr txBox="1"/>
          <p:nvPr/>
        </p:nvSpPr>
        <p:spPr>
          <a:xfrm>
            <a:off x="2521414" y="2774695"/>
            <a:ext cx="4572000" cy="738664"/>
          </a:xfrm>
          <a:prstGeom prst="rect">
            <a:avLst/>
          </a:prstGeom>
          <a:solidFill>
            <a:schemeClr val="bg1"/>
          </a:solidFill>
        </p:spPr>
        <p:txBody>
          <a:bodyPr wrap="square">
            <a:spAutoFit/>
          </a:bodyPr>
          <a:lstStyle/>
          <a:p>
            <a:r>
              <a:rPr lang="en-US" dirty="0">
                <a:solidFill>
                  <a:srgbClr val="333333"/>
                </a:solidFill>
                <a:latin typeface="+mn-lt"/>
              </a:rPr>
              <a:t>Density estimations</a:t>
            </a:r>
            <a:r>
              <a:rPr lang="en-US" b="0" i="0" dirty="0">
                <a:solidFill>
                  <a:srgbClr val="333333"/>
                </a:solidFill>
                <a:effectLst/>
                <a:latin typeface="+mn-lt"/>
              </a:rPr>
              <a:t> have a tendency to produce the appearance of data where none exists, in particular in the tails</a:t>
            </a:r>
            <a:endParaRPr lang="en-US" dirty="0">
              <a:latin typeface="+mn-lt"/>
            </a:endParaRPr>
          </a:p>
        </p:txBody>
      </p:sp>
    </p:spTree>
    <p:extLst>
      <p:ext uri="{BB962C8B-B14F-4D97-AF65-F5344CB8AC3E}">
        <p14:creationId xmlns:p14="http://schemas.microsoft.com/office/powerpoint/2010/main" val="22449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3804</Words>
  <Application>Microsoft Macintosh PowerPoint</Application>
  <PresentationFormat>On-screen Show (16:9)</PresentationFormat>
  <Paragraphs>266</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Raleway</vt:lpstr>
      <vt:lpstr>Arial</vt:lpstr>
      <vt:lpstr>Streamline</vt:lpstr>
      <vt:lpstr>Implementing Data Visualization (II)</vt:lpstr>
      <vt:lpstr>Visualizing distributions with Histograms and Density Plots</vt:lpstr>
      <vt:lpstr>Visualizing a single distribution</vt:lpstr>
      <vt:lpstr>PowerPoint Presentation</vt:lpstr>
      <vt:lpstr>Insights</vt:lpstr>
      <vt:lpstr>PowerPoint Presentation</vt:lpstr>
      <vt:lpstr>PowerPoint Presentation</vt:lpstr>
      <vt:lpstr>Nonparametric Density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Data Visualization</dc:title>
  <cp:lastModifiedBy>Bo Pei</cp:lastModifiedBy>
  <cp:revision>92</cp:revision>
  <dcterms:modified xsi:type="dcterms:W3CDTF">2023-08-02T02:49:31Z</dcterms:modified>
</cp:coreProperties>
</file>