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4" r:id="rId2"/>
    <p:sldId id="272" r:id="rId3"/>
    <p:sldId id="273" r:id="rId4"/>
    <p:sldId id="274" r:id="rId5"/>
    <p:sldId id="277" r:id="rId6"/>
    <p:sldId id="278" r:id="rId7"/>
    <p:sldId id="279" r:id="rId8"/>
    <p:sldId id="280" r:id="rId9"/>
    <p:sldId id="281" r:id="rId10"/>
    <p:sldId id="282" r:id="rId11"/>
    <p:sldId id="276" r:id="rId12"/>
    <p:sldId id="283" r:id="rId13"/>
    <p:sldId id="284" r:id="rId14"/>
    <p:sldId id="271" r:id="rId15"/>
    <p:sldId id="286" r:id="rId16"/>
    <p:sldId id="285" r:id="rId17"/>
    <p:sldId id="289" r:id="rId18"/>
    <p:sldId id="288" r:id="rId19"/>
    <p:sldId id="292" r:id="rId20"/>
    <p:sldId id="291" r:id="rId21"/>
    <p:sldId id="293" r:id="rId22"/>
    <p:sldId id="295" r:id="rId23"/>
    <p:sldId id="294" r:id="rId24"/>
    <p:sldId id="290" r:id="rId25"/>
    <p:sldId id="267" r:id="rId2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96A0"/>
    <a:srgbClr val="ECEAD1"/>
    <a:srgbClr val="CFC493"/>
    <a:srgbClr val="006747"/>
    <a:srgbClr val="4660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3"/>
    <p:restoredTop sz="94674"/>
  </p:normalViewPr>
  <p:slideViewPr>
    <p:cSldViewPr snapToGrid="0" snapToObjects="1">
      <p:cViewPr varScale="1">
        <p:scale>
          <a:sx n="108" d="100"/>
          <a:sy n="108" d="100"/>
        </p:scale>
        <p:origin x="86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969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6637642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29904835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7E96A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89620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57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109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50415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275374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18015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3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1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7/19/2023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48561185"/>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7" r:id="rId3"/>
    <p:sldLayoutId id="2147483676" r:id="rId4"/>
    <p:sldLayoutId id="2147483662" r:id="rId5"/>
    <p:sldLayoutId id="2147483664" r:id="rId6"/>
    <p:sldLayoutId id="2147483672" r:id="rId7"/>
    <p:sldLayoutId id="2147483675" r:id="rId8"/>
    <p:sldLayoutId id="2147483665" r:id="rId9"/>
    <p:sldLayoutId id="2147483666" r:id="rId10"/>
    <p:sldLayoutId id="2147483671" r:id="rId11"/>
    <p:sldLayoutId id="2147483667" r:id="rId12"/>
    <p:sldLayoutId id="2147483670" r:id="rId13"/>
    <p:sldLayoutId id="2147483668" r:id="rId14"/>
    <p:sldLayoutId id="2147483673" r:id="rId15"/>
    <p:sldLayoutId id="2147483669" r:id="rId16"/>
    <p:sldLayoutId id="2147483678" r:id="rId17"/>
    <p:sldLayoutId id="2147483674" r:id="rId18"/>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6D8BF3-04A4-1A46-A68C-BD2437928091}"/>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p:txBody>
          <a:bodyPr/>
          <a:lstStyle/>
          <a:p>
            <a:r>
              <a:rPr lang="en-US" dirty="0"/>
              <a:t>Visualizing distributions</a:t>
            </a: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p:txBody>
          <a:bodyPr>
            <a:normAutofit/>
          </a:bodyPr>
          <a:lstStyle/>
          <a:p>
            <a:r>
              <a:rPr lang="en-US" dirty="0"/>
              <a:t>Empirical cumulative distribution functions and q-q plots</a:t>
            </a:r>
          </a:p>
        </p:txBody>
      </p:sp>
      <p:sp>
        <p:nvSpPr>
          <p:cNvPr id="4" name="Text Placeholder 3">
            <a:extLst>
              <a:ext uri="{FF2B5EF4-FFF2-40B4-BE49-F238E27FC236}">
                <a16:creationId xmlns:a16="http://schemas.microsoft.com/office/drawing/2014/main" id="{1CA854F3-E1E6-B445-9497-094416CE94BE}"/>
              </a:ext>
            </a:extLst>
          </p:cNvPr>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107824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1B5B01DB-CC58-9639-0212-0745C3DDA4E9}"/>
              </a:ext>
            </a:extLst>
          </p:cNvPr>
          <p:cNvSpPr txBox="1"/>
          <p:nvPr/>
        </p:nvSpPr>
        <p:spPr>
          <a:xfrm>
            <a:off x="439482" y="1833948"/>
            <a:ext cx="4132518" cy="2751522"/>
          </a:xfrm>
          <a:prstGeom prst="rect">
            <a:avLst/>
          </a:prstGeom>
          <a:noFill/>
        </p:spPr>
        <p:txBody>
          <a:bodyPr wrap="square">
            <a:spAutoFit/>
          </a:bodyPr>
          <a:lstStyle/>
          <a:p>
            <a:pPr>
              <a:lnSpc>
                <a:spcPct val="90000"/>
              </a:lnSpc>
              <a:spcBef>
                <a:spcPts val="750"/>
              </a:spcBef>
            </a:pPr>
            <a:r>
              <a:rPr lang="en-US" altLang="zh-CN" sz="1200" dirty="0">
                <a:solidFill>
                  <a:srgbClr val="466069"/>
                </a:solidFill>
                <a:latin typeface="Arial" panose="020B0604020202020204" pitchFamily="34" charset="0"/>
                <a:cs typeface="Arial" panose="020B0604020202020204" pitchFamily="34" charset="0"/>
              </a:rPr>
              <a:t>For example, in this example, there’s a fairly long horizontal line right below 80 points, followed by a steep rise right at 80. This feature is caused by three students receiving 80 points on their exam while the next poorer performing student received only 76. In this scenario, I might decide that everybody with a point score of 80 or more receives a B and everybody with 79 or less receives a C. The three students with 80 points are happy that they just made a B, and the student with 76 realizes that they would have had to perform much better to not receive a C. If I had set the cutoff at 77, the distribution of letter grades would have been exactly the same, but I might find the student with 76 points visiting my office hoping to negotiate their grade up. Likewise, if I had set the cutoff at 81, I would likely have had three students in my office trying to negotiate their grade.</a:t>
            </a:r>
            <a:endParaRPr lang="zh-CN" altLang="en-US" sz="1200" dirty="0">
              <a:solidFill>
                <a:srgbClr val="466069"/>
              </a:solidFill>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2212663A-268A-8BA0-CEB3-D7EFCD9B6E92}"/>
              </a:ext>
            </a:extLst>
          </p:cNvPr>
          <p:cNvSpPr txBox="1"/>
          <p:nvPr/>
        </p:nvSpPr>
        <p:spPr>
          <a:xfrm>
            <a:off x="439482" y="840196"/>
            <a:ext cx="7187606" cy="881780"/>
          </a:xfrm>
          <a:prstGeom prst="rect">
            <a:avLst/>
          </a:prstGeom>
          <a:noFill/>
        </p:spPr>
        <p:txBody>
          <a:bodyPr wrap="square">
            <a:spAutoFit/>
          </a:bodyPr>
          <a:lstStyle/>
          <a:p>
            <a:pPr>
              <a:lnSpc>
                <a:spcPct val="90000"/>
              </a:lnSpc>
              <a:spcBef>
                <a:spcPts val="750"/>
              </a:spcBef>
            </a:pPr>
            <a:r>
              <a:rPr lang="en-US" altLang="zh-CN" sz="1900" dirty="0">
                <a:solidFill>
                  <a:srgbClr val="466069"/>
                </a:solidFill>
                <a:latin typeface="Arial" panose="020B0604020202020204" pitchFamily="34" charset="0"/>
                <a:cs typeface="Arial" panose="020B0604020202020204" pitchFamily="34" charset="0"/>
              </a:rPr>
              <a:t>I find </a:t>
            </a:r>
            <a:r>
              <a:rPr lang="en-US" altLang="zh-CN" sz="1900" dirty="0" err="1">
                <a:solidFill>
                  <a:srgbClr val="466069"/>
                </a:solidFill>
                <a:latin typeface="Arial" panose="020B0604020202020204" pitchFamily="34" charset="0"/>
                <a:cs typeface="Arial" panose="020B0604020202020204" pitchFamily="34" charset="0"/>
              </a:rPr>
              <a:t>ecdfs</a:t>
            </a:r>
            <a:r>
              <a:rPr lang="en-US" altLang="zh-CN" sz="1900" dirty="0">
                <a:solidFill>
                  <a:srgbClr val="466069"/>
                </a:solidFill>
                <a:latin typeface="Arial" panose="020B0604020202020204" pitchFamily="34" charset="0"/>
                <a:cs typeface="Arial" panose="020B0604020202020204" pitchFamily="34" charset="0"/>
              </a:rPr>
              <a:t> handy for assigning grade boundaries because they help me locate the exact cutoffs that minimize student unhappiness. </a:t>
            </a:r>
          </a:p>
        </p:txBody>
      </p:sp>
      <p:grpSp>
        <p:nvGrpSpPr>
          <p:cNvPr id="11" name="组合 10">
            <a:extLst>
              <a:ext uri="{FF2B5EF4-FFF2-40B4-BE49-F238E27FC236}">
                <a16:creationId xmlns:a16="http://schemas.microsoft.com/office/drawing/2014/main" id="{ECA152FC-3EB5-AE25-C887-A2BDD77EEDA9}"/>
              </a:ext>
            </a:extLst>
          </p:cNvPr>
          <p:cNvGrpSpPr/>
          <p:nvPr/>
        </p:nvGrpSpPr>
        <p:grpSpPr>
          <a:xfrm>
            <a:off x="4486939" y="2048660"/>
            <a:ext cx="3999171" cy="2322099"/>
            <a:chOff x="4486939" y="2048660"/>
            <a:chExt cx="3999171" cy="2322099"/>
          </a:xfrm>
        </p:grpSpPr>
        <p:pic>
          <p:nvPicPr>
            <p:cNvPr id="5" name="图片 4">
              <a:extLst>
                <a:ext uri="{FF2B5EF4-FFF2-40B4-BE49-F238E27FC236}">
                  <a16:creationId xmlns:a16="http://schemas.microsoft.com/office/drawing/2014/main" id="{F2A140B0-1D9A-1034-47DB-643D1511A832}"/>
                </a:ext>
              </a:extLst>
            </p:cNvPr>
            <p:cNvPicPr>
              <a:picLocks noChangeAspect="1"/>
            </p:cNvPicPr>
            <p:nvPr/>
          </p:nvPicPr>
          <p:blipFill>
            <a:blip r:embed="rId2"/>
            <a:stretch>
              <a:fillRect/>
            </a:stretch>
          </p:blipFill>
          <p:spPr>
            <a:xfrm>
              <a:off x="4486939" y="2048660"/>
              <a:ext cx="3999171" cy="2322099"/>
            </a:xfrm>
            <a:prstGeom prst="rect">
              <a:avLst/>
            </a:prstGeom>
          </p:spPr>
        </p:pic>
        <p:sp>
          <p:nvSpPr>
            <p:cNvPr id="10" name="椭圆 9">
              <a:extLst>
                <a:ext uri="{FF2B5EF4-FFF2-40B4-BE49-F238E27FC236}">
                  <a16:creationId xmlns:a16="http://schemas.microsoft.com/office/drawing/2014/main" id="{5B5140A8-F5A7-6107-CA73-007B7F916F2D}"/>
                </a:ext>
              </a:extLst>
            </p:cNvPr>
            <p:cNvSpPr/>
            <p:nvPr/>
          </p:nvSpPr>
          <p:spPr>
            <a:xfrm>
              <a:off x="7258050" y="3103245"/>
              <a:ext cx="133350" cy="139065"/>
            </a:xfrm>
            <a:prstGeom prst="ellipse">
              <a:avLst/>
            </a:prstGeom>
            <a:noFill/>
            <a:ln w="635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3933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pPr marL="0" indent="0">
              <a:buNone/>
            </a:pPr>
            <a:r>
              <a:rPr lang="en-US" altLang="zh-CN" dirty="0"/>
              <a:t>Compared to a histogram or density plot:</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lstStyle/>
          <a:p>
            <a:pPr>
              <a:buFont typeface="Wingdings" panose="05000000000000000000" pitchFamily="2" charset="2"/>
              <a:buChar char="u"/>
            </a:pPr>
            <a:r>
              <a:rPr lang="en-US" altLang="zh-CN" b="1" dirty="0"/>
              <a:t>Advantage: </a:t>
            </a:r>
            <a:r>
              <a:rPr lang="en-US" altLang="zh-CN" dirty="0"/>
              <a:t>each observation is visualized directly, meaning that there are no binning or smoothing parameters that need to be adjusted. It also aids direct comparisons between multiple distributions. </a:t>
            </a:r>
          </a:p>
          <a:p>
            <a:pPr>
              <a:buFont typeface="Wingdings" panose="05000000000000000000" pitchFamily="2" charset="2"/>
              <a:buChar char="u"/>
            </a:pPr>
            <a:r>
              <a:rPr lang="en-US" altLang="zh-CN" b="1" dirty="0"/>
              <a:t>Downside: </a:t>
            </a:r>
            <a:r>
              <a:rPr lang="en-US" altLang="zh-CN" dirty="0"/>
              <a:t>the relationship between the appearance of the plot and the basic properties of the distribution (such as its central tendency, variance, and the presence of any bimodality) may not be as intuitive.</a:t>
            </a:r>
          </a:p>
          <a:p>
            <a:pPr marL="0" indent="0">
              <a:buNone/>
            </a:pPr>
            <a:endParaRPr lang="en-US" dirty="0"/>
          </a:p>
        </p:txBody>
      </p:sp>
    </p:spTree>
    <p:extLst>
      <p:ext uri="{BB962C8B-B14F-4D97-AF65-F5344CB8AC3E}">
        <p14:creationId xmlns:p14="http://schemas.microsoft.com/office/powerpoint/2010/main" val="2471255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8.2 Highly skewed distributions</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normAutofit fontScale="92500"/>
          </a:bodyPr>
          <a:lstStyle/>
          <a:p>
            <a:pPr marL="0" indent="0">
              <a:buNone/>
            </a:pPr>
            <a:r>
              <a:rPr lang="en-US" dirty="0"/>
              <a:t>Many empirical datasets display highly skewed distributions, in particular with heavy tails to the right, and these distributions can be challenging to visualize. Examples of such distributions include the number of people living in different cities or counties, the number of contacts in a social network, the frequency with which individual words appear in a book, the number of academic papers written by different authors, the net worth of individuals, and the number of interaction partners of individual proteins in protein–protein interaction networks (</a:t>
            </a:r>
            <a:r>
              <a:rPr lang="en-US" dirty="0" err="1"/>
              <a:t>Clauset</a:t>
            </a:r>
            <a:r>
              <a:rPr lang="en-US" dirty="0"/>
              <a:t>, Shalizi, and Newman (2009)). All these distributions have in common that their right tail decays slower than an exponential function. In practice, this means that very large values are not that rare, even if the mean of the distribution is small. </a:t>
            </a:r>
          </a:p>
        </p:txBody>
      </p:sp>
    </p:spTree>
    <p:extLst>
      <p:ext uri="{BB962C8B-B14F-4D97-AF65-F5344CB8AC3E}">
        <p14:creationId xmlns:p14="http://schemas.microsoft.com/office/powerpoint/2010/main" val="2969220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Power-law distributions</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lstStyle/>
          <a:p>
            <a:pPr marL="0" indent="0">
              <a:buNone/>
            </a:pPr>
            <a:r>
              <a:rPr lang="en-US" dirty="0"/>
              <a:t>An important class of h</a:t>
            </a:r>
            <a:r>
              <a:rPr lang="en-US" altLang="zh-CN" dirty="0"/>
              <a:t>ighly skewed</a:t>
            </a:r>
            <a:r>
              <a:rPr lang="en-US" dirty="0"/>
              <a:t> distributions are </a:t>
            </a:r>
            <a:r>
              <a:rPr lang="en-US" b="1" dirty="0"/>
              <a:t>power-law distributions</a:t>
            </a:r>
            <a:r>
              <a:rPr lang="en-US" dirty="0"/>
              <a:t>, where the likelihood to observe a value that is x times larger than some reference point declines as a power of x. To give a concrete example, consider net worth in the US, which is distributed according to a power law with exponent 2. At any given level of net worth (say, $1 million), people with half that net worth are four times as frequent, and people with twice that net worth are one-fourth as frequent. Importantly, the same relationship holds if we use $10,000 as reference point or if we use $100 million. For this reason, power-law distributions are also called scale-free distributions.</a:t>
            </a:r>
          </a:p>
        </p:txBody>
      </p:sp>
    </p:spTree>
    <p:extLst>
      <p:ext uri="{BB962C8B-B14F-4D97-AF65-F5344CB8AC3E}">
        <p14:creationId xmlns:p14="http://schemas.microsoft.com/office/powerpoint/2010/main" val="199720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altLang="zh-CN" dirty="0"/>
              <a:t>Example of highly skewed distributions</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lstStyle/>
          <a:p>
            <a:pPr marL="0" indent="0">
              <a:buNone/>
            </a:pPr>
            <a:r>
              <a:rPr lang="en-US" dirty="0"/>
              <a:t>Here, I will first discuss the number of people living in different US counties according to the 2010 US Census. This distribution has a very long tail to the right. Even though most counties have relatively small numbers of inhabitants (the median is 25,857), a few counties have extremely large numbers of inhabitants (e.g., Los Angeles County, with 9,818,605 inhabitants). If we try to visualize the distribution of population counts as either a density plot or an </a:t>
            </a:r>
            <a:r>
              <a:rPr lang="en-US" dirty="0" err="1"/>
              <a:t>ecdf</a:t>
            </a:r>
            <a:r>
              <a:rPr lang="en-US" dirty="0"/>
              <a:t>, we obtain figures that are essentially useless (Figure 8.4).</a:t>
            </a:r>
          </a:p>
        </p:txBody>
      </p:sp>
    </p:spTree>
    <p:extLst>
      <p:ext uri="{BB962C8B-B14F-4D97-AF65-F5344CB8AC3E}">
        <p14:creationId xmlns:p14="http://schemas.microsoft.com/office/powerpoint/2010/main" val="3183933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grpSp>
        <p:nvGrpSpPr>
          <p:cNvPr id="17" name="组合 16">
            <a:extLst>
              <a:ext uri="{FF2B5EF4-FFF2-40B4-BE49-F238E27FC236}">
                <a16:creationId xmlns:a16="http://schemas.microsoft.com/office/drawing/2014/main" id="{73342591-323A-AFC1-69E6-5D19DC1D2EC6}"/>
              </a:ext>
            </a:extLst>
          </p:cNvPr>
          <p:cNvGrpSpPr/>
          <p:nvPr/>
        </p:nvGrpSpPr>
        <p:grpSpPr>
          <a:xfrm>
            <a:off x="842742" y="716280"/>
            <a:ext cx="3215640" cy="4140805"/>
            <a:chOff x="842742" y="716280"/>
            <a:chExt cx="3215640" cy="4140805"/>
          </a:xfrm>
        </p:grpSpPr>
        <p:pic>
          <p:nvPicPr>
            <p:cNvPr id="12" name="图片 11">
              <a:extLst>
                <a:ext uri="{FF2B5EF4-FFF2-40B4-BE49-F238E27FC236}">
                  <a16:creationId xmlns:a16="http://schemas.microsoft.com/office/drawing/2014/main" id="{A0E02812-4486-257F-B49F-71F6A9C426C4}"/>
                </a:ext>
              </a:extLst>
            </p:cNvPr>
            <p:cNvPicPr>
              <a:picLocks noChangeAspect="1"/>
            </p:cNvPicPr>
            <p:nvPr/>
          </p:nvPicPr>
          <p:blipFill>
            <a:blip r:embed="rId3"/>
            <a:stretch>
              <a:fillRect/>
            </a:stretch>
          </p:blipFill>
          <p:spPr>
            <a:xfrm>
              <a:off x="976824" y="716280"/>
              <a:ext cx="2909376" cy="1705164"/>
            </a:xfrm>
            <a:prstGeom prst="rect">
              <a:avLst/>
            </a:prstGeom>
          </p:spPr>
        </p:pic>
        <p:pic>
          <p:nvPicPr>
            <p:cNvPr id="14" name="图片 13">
              <a:extLst>
                <a:ext uri="{FF2B5EF4-FFF2-40B4-BE49-F238E27FC236}">
                  <a16:creationId xmlns:a16="http://schemas.microsoft.com/office/drawing/2014/main" id="{94C6BC0A-BF1D-9A77-CF5D-F4E5B89F81E7}"/>
                </a:ext>
              </a:extLst>
            </p:cNvPr>
            <p:cNvPicPr>
              <a:picLocks noChangeAspect="1"/>
            </p:cNvPicPr>
            <p:nvPr/>
          </p:nvPicPr>
          <p:blipFill>
            <a:blip r:embed="rId4"/>
            <a:stretch>
              <a:fillRect/>
            </a:stretch>
          </p:blipFill>
          <p:spPr>
            <a:xfrm>
              <a:off x="1014924" y="2571750"/>
              <a:ext cx="2871276" cy="1722765"/>
            </a:xfrm>
            <a:prstGeom prst="rect">
              <a:avLst/>
            </a:prstGeom>
          </p:spPr>
        </p:pic>
        <p:sp>
          <p:nvSpPr>
            <p:cNvPr id="16" name="文本框 15">
              <a:extLst>
                <a:ext uri="{FF2B5EF4-FFF2-40B4-BE49-F238E27FC236}">
                  <a16:creationId xmlns:a16="http://schemas.microsoft.com/office/drawing/2014/main" id="{C3E50E9C-4682-72F8-F528-51DC43E45386}"/>
                </a:ext>
              </a:extLst>
            </p:cNvPr>
            <p:cNvSpPr txBox="1"/>
            <p:nvPr/>
          </p:nvSpPr>
          <p:spPr>
            <a:xfrm>
              <a:off x="842742" y="4349254"/>
              <a:ext cx="3215640" cy="507831"/>
            </a:xfrm>
            <a:prstGeom prst="rect">
              <a:avLst/>
            </a:prstGeom>
            <a:noFill/>
          </p:spPr>
          <p:txBody>
            <a:bodyPr wrap="square">
              <a:spAutoFit/>
            </a:bodyPr>
            <a:lstStyle/>
            <a:p>
              <a:r>
                <a:rPr lang="en-US" altLang="zh-CN" sz="900" b="0" i="0" dirty="0">
                  <a:solidFill>
                    <a:srgbClr val="333333"/>
                  </a:solidFill>
                  <a:effectLst/>
                  <a:latin typeface="Helvetica Neue"/>
                </a:rPr>
                <a:t>Figure 8.4: Distribution of the number of inhabitants in US counties, according to the 2010 US Census. (a) Density plot. (b) Empirical cumulative distribution function.</a:t>
              </a:r>
              <a:endParaRPr lang="zh-CN" altLang="en-US" sz="900" dirty="0"/>
            </a:p>
          </p:txBody>
        </p:sp>
      </p:grpSp>
      <p:sp>
        <p:nvSpPr>
          <p:cNvPr id="19" name="文本框 18">
            <a:extLst>
              <a:ext uri="{FF2B5EF4-FFF2-40B4-BE49-F238E27FC236}">
                <a16:creationId xmlns:a16="http://schemas.microsoft.com/office/drawing/2014/main" id="{A92A145E-6A02-CAAE-77ED-A39DF32CDD38}"/>
              </a:ext>
            </a:extLst>
          </p:cNvPr>
          <p:cNvSpPr txBox="1"/>
          <p:nvPr/>
        </p:nvSpPr>
        <p:spPr>
          <a:xfrm>
            <a:off x="4328160" y="1684958"/>
            <a:ext cx="4373880" cy="2521716"/>
          </a:xfrm>
          <a:prstGeom prst="rect">
            <a:avLst/>
          </a:prstGeom>
          <a:noFill/>
        </p:spPr>
        <p:txBody>
          <a:bodyPr wrap="square">
            <a:spAutoFit/>
          </a:bodyPr>
          <a:lstStyle/>
          <a:p>
            <a:pPr>
              <a:lnSpc>
                <a:spcPct val="90000"/>
              </a:lnSpc>
              <a:spcBef>
                <a:spcPts val="750"/>
              </a:spcBef>
            </a:pPr>
            <a:r>
              <a:rPr lang="en-US" altLang="zh-CN" sz="2100" dirty="0">
                <a:solidFill>
                  <a:srgbClr val="466069"/>
                </a:solidFill>
                <a:latin typeface="Arial" panose="020B0604020202020204" pitchFamily="34" charset="0"/>
                <a:cs typeface="Arial" panose="020B0604020202020204" pitchFamily="34" charset="0"/>
              </a:rPr>
              <a:t>The density plot (Figure 8.4a) shows a sharp peak right at 0 and virtually no details of the distribution are visible. </a:t>
            </a:r>
          </a:p>
          <a:p>
            <a:pPr>
              <a:lnSpc>
                <a:spcPct val="90000"/>
              </a:lnSpc>
              <a:spcBef>
                <a:spcPts val="750"/>
              </a:spcBef>
            </a:pPr>
            <a:r>
              <a:rPr lang="en-US" altLang="zh-CN" sz="2100" dirty="0">
                <a:solidFill>
                  <a:srgbClr val="466069"/>
                </a:solidFill>
                <a:latin typeface="Arial" panose="020B0604020202020204" pitchFamily="34" charset="0"/>
                <a:cs typeface="Arial" panose="020B0604020202020204" pitchFamily="34" charset="0"/>
              </a:rPr>
              <a:t>Similarly, the </a:t>
            </a:r>
            <a:r>
              <a:rPr lang="en-US" altLang="zh-CN" sz="2100" dirty="0" err="1">
                <a:solidFill>
                  <a:srgbClr val="466069"/>
                </a:solidFill>
                <a:latin typeface="Arial" panose="020B0604020202020204" pitchFamily="34" charset="0"/>
                <a:cs typeface="Arial" panose="020B0604020202020204" pitchFamily="34" charset="0"/>
              </a:rPr>
              <a:t>ecdf</a:t>
            </a:r>
            <a:r>
              <a:rPr lang="en-US" altLang="zh-CN" sz="2100" dirty="0">
                <a:solidFill>
                  <a:srgbClr val="466069"/>
                </a:solidFill>
                <a:latin typeface="Arial" panose="020B0604020202020204" pitchFamily="34" charset="0"/>
                <a:cs typeface="Arial" panose="020B0604020202020204" pitchFamily="34" charset="0"/>
              </a:rPr>
              <a:t> (Figure 8.4b) shows a rapid rise near 0 and again no details of the distribution are visible. </a:t>
            </a:r>
            <a:endParaRPr lang="zh-CN" altLang="en-US" sz="2100" dirty="0">
              <a:solidFill>
                <a:srgbClr val="46606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0417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3741420" y="784860"/>
            <a:ext cx="4949190" cy="3909060"/>
          </a:xfrm>
        </p:spPr>
        <p:txBody>
          <a:bodyPr>
            <a:normAutofit/>
          </a:bodyPr>
          <a:lstStyle/>
          <a:p>
            <a:pPr marL="0" indent="0">
              <a:buNone/>
            </a:pPr>
            <a:r>
              <a:rPr lang="en-US" dirty="0"/>
              <a:t>For this particular dataset, we can log-transform the data and visualize the distribution of the log-transformed values. This transformation works here because the population numbers in counties is not actually a power law, but instead follow a nearly perfect log-normal distribution (see Section 8.3). Indeed, the density plot of the log-transformed values shows a nice bell curve and the corresponding </a:t>
            </a:r>
            <a:r>
              <a:rPr lang="en-US" dirty="0" err="1"/>
              <a:t>ecdf</a:t>
            </a:r>
            <a:r>
              <a:rPr lang="en-US" dirty="0"/>
              <a:t> shows a nice sigmoidal shape (Figure 8.5).</a:t>
            </a:r>
          </a:p>
        </p:txBody>
      </p:sp>
      <p:grpSp>
        <p:nvGrpSpPr>
          <p:cNvPr id="17" name="组合 16">
            <a:extLst>
              <a:ext uri="{FF2B5EF4-FFF2-40B4-BE49-F238E27FC236}">
                <a16:creationId xmlns:a16="http://schemas.microsoft.com/office/drawing/2014/main" id="{EC4FEE08-759C-FC0C-84E1-C01D17309E3F}"/>
              </a:ext>
            </a:extLst>
          </p:cNvPr>
          <p:cNvGrpSpPr/>
          <p:nvPr/>
        </p:nvGrpSpPr>
        <p:grpSpPr>
          <a:xfrm>
            <a:off x="453390" y="944880"/>
            <a:ext cx="3031106" cy="3643811"/>
            <a:chOff x="453390" y="944880"/>
            <a:chExt cx="3031106" cy="3643811"/>
          </a:xfrm>
        </p:grpSpPr>
        <p:pic>
          <p:nvPicPr>
            <p:cNvPr id="8" name="图片 7">
              <a:extLst>
                <a:ext uri="{FF2B5EF4-FFF2-40B4-BE49-F238E27FC236}">
                  <a16:creationId xmlns:a16="http://schemas.microsoft.com/office/drawing/2014/main" id="{C2D9C534-E88B-72A3-09F7-FEC6F0E6D503}"/>
                </a:ext>
              </a:extLst>
            </p:cNvPr>
            <p:cNvPicPr>
              <a:picLocks noChangeAspect="1"/>
            </p:cNvPicPr>
            <p:nvPr/>
          </p:nvPicPr>
          <p:blipFill>
            <a:blip r:embed="rId3"/>
            <a:stretch>
              <a:fillRect/>
            </a:stretch>
          </p:blipFill>
          <p:spPr>
            <a:xfrm>
              <a:off x="657648" y="944880"/>
              <a:ext cx="2686298" cy="1530667"/>
            </a:xfrm>
            <a:prstGeom prst="rect">
              <a:avLst/>
            </a:prstGeom>
          </p:spPr>
        </p:pic>
        <p:pic>
          <p:nvPicPr>
            <p:cNvPr id="10" name="图片 9">
              <a:extLst>
                <a:ext uri="{FF2B5EF4-FFF2-40B4-BE49-F238E27FC236}">
                  <a16:creationId xmlns:a16="http://schemas.microsoft.com/office/drawing/2014/main" id="{045A7CA0-5FA7-82A9-3C8D-79095015209B}"/>
                </a:ext>
              </a:extLst>
            </p:cNvPr>
            <p:cNvPicPr>
              <a:picLocks noChangeAspect="1"/>
            </p:cNvPicPr>
            <p:nvPr/>
          </p:nvPicPr>
          <p:blipFill>
            <a:blip r:embed="rId4"/>
            <a:stretch>
              <a:fillRect/>
            </a:stretch>
          </p:blipFill>
          <p:spPr>
            <a:xfrm>
              <a:off x="657648" y="2475547"/>
              <a:ext cx="2632748" cy="1530667"/>
            </a:xfrm>
            <a:prstGeom prst="rect">
              <a:avLst/>
            </a:prstGeom>
          </p:spPr>
        </p:pic>
        <p:sp>
          <p:nvSpPr>
            <p:cNvPr id="16" name="文本框 15">
              <a:extLst>
                <a:ext uri="{FF2B5EF4-FFF2-40B4-BE49-F238E27FC236}">
                  <a16:creationId xmlns:a16="http://schemas.microsoft.com/office/drawing/2014/main" id="{2A6FA1D1-BA77-3E30-C78E-7135B48C5280}"/>
                </a:ext>
              </a:extLst>
            </p:cNvPr>
            <p:cNvSpPr txBox="1"/>
            <p:nvPr/>
          </p:nvSpPr>
          <p:spPr>
            <a:xfrm>
              <a:off x="453390" y="4080860"/>
              <a:ext cx="3031106" cy="507831"/>
            </a:xfrm>
            <a:prstGeom prst="rect">
              <a:avLst/>
            </a:prstGeom>
            <a:noFill/>
          </p:spPr>
          <p:txBody>
            <a:bodyPr wrap="square">
              <a:spAutoFit/>
            </a:bodyPr>
            <a:lstStyle/>
            <a:p>
              <a:r>
                <a:rPr lang="en-US" altLang="zh-CN" sz="900" b="0" i="0" dirty="0">
                  <a:solidFill>
                    <a:srgbClr val="333333"/>
                  </a:solidFill>
                  <a:effectLst/>
                  <a:latin typeface="Helvetica Neue"/>
                </a:rPr>
                <a:t>Figure 8.5: Distribution of the logarithm of the number of inhabitants in US counties. (a) Density plot. (b) Empirical cumulative distribution function.</a:t>
              </a:r>
              <a:endParaRPr lang="zh-CN" altLang="en-US" sz="900" dirty="0"/>
            </a:p>
          </p:txBody>
        </p:sp>
      </p:grpSp>
    </p:spTree>
    <p:extLst>
      <p:ext uri="{BB962C8B-B14F-4D97-AF65-F5344CB8AC3E}">
        <p14:creationId xmlns:p14="http://schemas.microsoft.com/office/powerpoint/2010/main" val="3053490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552450" y="3579826"/>
            <a:ext cx="7886700" cy="1401274"/>
          </a:xfrm>
        </p:spPr>
        <p:txBody>
          <a:bodyPr>
            <a:normAutofit/>
          </a:bodyPr>
          <a:lstStyle/>
          <a:p>
            <a:pPr marL="0" indent="0">
              <a:buNone/>
            </a:pPr>
            <a:r>
              <a:rPr lang="en-US" sz="1800" dirty="0"/>
              <a:t>To see that this distribution is not a power law, we plot it as a descending </a:t>
            </a:r>
            <a:r>
              <a:rPr lang="en-US" sz="1800" dirty="0" err="1"/>
              <a:t>ecdf</a:t>
            </a:r>
            <a:r>
              <a:rPr lang="en-US" sz="1800" dirty="0"/>
              <a:t> with logarithmic x and y axes. In this visualization, a power law appears as a perfect straight line. For the population counts in counties, the right tail forms almost but not quite a straight line on the descending log-log </a:t>
            </a:r>
            <a:r>
              <a:rPr lang="en-US" sz="1800" dirty="0" err="1"/>
              <a:t>ecdf</a:t>
            </a:r>
            <a:r>
              <a:rPr lang="en-US" sz="1800" dirty="0"/>
              <a:t> plot (Figure 8.6).</a:t>
            </a:r>
          </a:p>
        </p:txBody>
      </p:sp>
      <p:pic>
        <p:nvPicPr>
          <p:cNvPr id="8" name="图片 7">
            <a:extLst>
              <a:ext uri="{FF2B5EF4-FFF2-40B4-BE49-F238E27FC236}">
                <a16:creationId xmlns:a16="http://schemas.microsoft.com/office/drawing/2014/main" id="{9FF33698-E34F-13CE-18F8-336234E68815}"/>
              </a:ext>
            </a:extLst>
          </p:cNvPr>
          <p:cNvPicPr>
            <a:picLocks noChangeAspect="1"/>
          </p:cNvPicPr>
          <p:nvPr/>
        </p:nvPicPr>
        <p:blipFill>
          <a:blip r:embed="rId3"/>
          <a:stretch>
            <a:fillRect/>
          </a:stretch>
        </p:blipFill>
        <p:spPr>
          <a:xfrm>
            <a:off x="1828800" y="702653"/>
            <a:ext cx="5377210" cy="2877173"/>
          </a:xfrm>
          <a:prstGeom prst="rect">
            <a:avLst/>
          </a:prstGeom>
        </p:spPr>
      </p:pic>
    </p:spTree>
    <p:extLst>
      <p:ext uri="{BB962C8B-B14F-4D97-AF65-F5344CB8AC3E}">
        <p14:creationId xmlns:p14="http://schemas.microsoft.com/office/powerpoint/2010/main" val="2112663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152400"/>
            <a:ext cx="9144000" cy="5143500"/>
          </a:xfrm>
          <a:prstGeom prst="rect">
            <a:avLst/>
          </a:prstGeom>
        </p:spPr>
      </p:pic>
      <p:pic>
        <p:nvPicPr>
          <p:cNvPr id="8" name="图片 7">
            <a:extLst>
              <a:ext uri="{FF2B5EF4-FFF2-40B4-BE49-F238E27FC236}">
                <a16:creationId xmlns:a16="http://schemas.microsoft.com/office/drawing/2014/main" id="{0D5660BC-D904-9C37-2040-99C4AF9DADE8}"/>
              </a:ext>
            </a:extLst>
          </p:cNvPr>
          <p:cNvPicPr>
            <a:picLocks noChangeAspect="1"/>
          </p:cNvPicPr>
          <p:nvPr/>
        </p:nvPicPr>
        <p:blipFill>
          <a:blip r:embed="rId3"/>
          <a:stretch>
            <a:fillRect/>
          </a:stretch>
        </p:blipFill>
        <p:spPr>
          <a:xfrm>
            <a:off x="1676400" y="612311"/>
            <a:ext cx="5478780" cy="2985233"/>
          </a:xfrm>
          <a:prstGeom prst="rect">
            <a:avLst/>
          </a:prstGeom>
        </p:spPr>
      </p:pic>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3703320"/>
            <a:ext cx="7886700" cy="1196340"/>
          </a:xfrm>
        </p:spPr>
        <p:txBody>
          <a:bodyPr>
            <a:normAutofit/>
          </a:bodyPr>
          <a:lstStyle/>
          <a:p>
            <a:pPr marL="0" indent="0">
              <a:buNone/>
            </a:pPr>
            <a:r>
              <a:rPr lang="en-US" sz="1800" dirty="0"/>
              <a:t>As a second example, I will use the distribution of word frequencies for all words that appear in the novel Moby Dick. This distribution follows a perfect power law. When plotted as descending </a:t>
            </a:r>
            <a:r>
              <a:rPr lang="en-US" sz="1800" dirty="0" err="1"/>
              <a:t>ecdf</a:t>
            </a:r>
            <a:r>
              <a:rPr lang="en-US" sz="1800" dirty="0"/>
              <a:t> with logarithmic axes, we see a nearly perfect straight line (Figure 8.7).</a:t>
            </a:r>
          </a:p>
        </p:txBody>
      </p:sp>
    </p:spTree>
    <p:extLst>
      <p:ext uri="{BB962C8B-B14F-4D97-AF65-F5344CB8AC3E}">
        <p14:creationId xmlns:p14="http://schemas.microsoft.com/office/powerpoint/2010/main" val="560128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8.3 Quantile–quantile plots</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4305300" y="1369219"/>
            <a:ext cx="4210050" cy="3263504"/>
          </a:xfrm>
        </p:spPr>
        <p:txBody>
          <a:bodyPr/>
          <a:lstStyle/>
          <a:p>
            <a:pPr marL="0" indent="0">
              <a:buNone/>
            </a:pPr>
            <a:r>
              <a:rPr lang="en-US" dirty="0"/>
              <a:t>In statistics, a Q–Q plot (quantile-quantile plot) is a probability plot, a graphical method for comparing two probability distributions by plotting their quantiles against each other. A point (x, y) on the plot corresponds to one of the quantiles of the second distribution (y-coordinate) plotted against the same quantile of the first distribution (x-coordinate). </a:t>
            </a:r>
          </a:p>
        </p:txBody>
      </p:sp>
      <p:pic>
        <p:nvPicPr>
          <p:cNvPr id="8" name="图片 7">
            <a:extLst>
              <a:ext uri="{FF2B5EF4-FFF2-40B4-BE49-F238E27FC236}">
                <a16:creationId xmlns:a16="http://schemas.microsoft.com/office/drawing/2014/main" id="{65DEF04A-ECFC-60CA-16AE-14B7CF42A926}"/>
              </a:ext>
            </a:extLst>
          </p:cNvPr>
          <p:cNvPicPr>
            <a:picLocks noChangeAspect="1"/>
          </p:cNvPicPr>
          <p:nvPr/>
        </p:nvPicPr>
        <p:blipFill>
          <a:blip r:embed="rId3"/>
          <a:stretch>
            <a:fillRect/>
          </a:stretch>
        </p:blipFill>
        <p:spPr>
          <a:xfrm>
            <a:off x="975444" y="1600200"/>
            <a:ext cx="3015390" cy="2801779"/>
          </a:xfrm>
          <a:prstGeom prst="rect">
            <a:avLst/>
          </a:prstGeom>
        </p:spPr>
      </p:pic>
    </p:spTree>
    <p:extLst>
      <p:ext uri="{BB962C8B-B14F-4D97-AF65-F5344CB8AC3E}">
        <p14:creationId xmlns:p14="http://schemas.microsoft.com/office/powerpoint/2010/main" val="224430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Visualizing distributions</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lstStyle/>
          <a:p>
            <a:pPr marL="0" indent="0">
              <a:buNone/>
            </a:pPr>
            <a:r>
              <a:rPr lang="en-US" altLang="zh-CN" dirty="0"/>
              <a:t>Histograms and density plots</a:t>
            </a:r>
            <a:r>
              <a:rPr lang="en-US" dirty="0"/>
              <a:t> are highly intuitive and visually appealing. However, they both share the </a:t>
            </a:r>
            <a:r>
              <a:rPr lang="en-US" b="1" dirty="0"/>
              <a:t>limitation</a:t>
            </a:r>
            <a:r>
              <a:rPr lang="en-US" dirty="0"/>
              <a:t> that the resulting figure depends to a substantial degree on </a:t>
            </a:r>
            <a:r>
              <a:rPr lang="en-US" b="1" dirty="0"/>
              <a:t>parameters the user has to choose</a:t>
            </a:r>
            <a:r>
              <a:rPr lang="en-US" dirty="0"/>
              <a:t>, such as the bin width for histograms and the bandwidth for density plots. </a:t>
            </a:r>
          </a:p>
          <a:p>
            <a:pPr marL="0" indent="0">
              <a:buNone/>
            </a:pPr>
            <a:r>
              <a:rPr lang="en-US" dirty="0"/>
              <a:t>As a result, both have to be considered as an interpretation of the data rather than a direct visualization of the data itself.</a:t>
            </a:r>
          </a:p>
        </p:txBody>
      </p:sp>
    </p:spTree>
    <p:extLst>
      <p:ext uri="{BB962C8B-B14F-4D97-AF65-F5344CB8AC3E}">
        <p14:creationId xmlns:p14="http://schemas.microsoft.com/office/powerpoint/2010/main" val="2311015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When is it used?</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lstStyle/>
          <a:p>
            <a:pPr marL="0" indent="0">
              <a:buNone/>
            </a:pPr>
            <a:r>
              <a:rPr lang="en-US" dirty="0"/>
              <a:t>Quantile–quantile (q-q) plots are a useful visualization when we want to determine to what extent the observed data points do or do not follow a given distribution. Just like </a:t>
            </a:r>
            <a:r>
              <a:rPr lang="en-US" dirty="0" err="1"/>
              <a:t>ecdfs</a:t>
            </a:r>
            <a:r>
              <a:rPr lang="en-US" dirty="0"/>
              <a:t>, q-q plots are also based on ranking the data and visualizing the relationship between ranks and actual values. However, in q-q plots we don’t plot the ranks directly, we use them to predict where a given data point should fall if the data were distributed according to a specified reference distribution. </a:t>
            </a:r>
          </a:p>
        </p:txBody>
      </p:sp>
    </p:spTree>
    <p:extLst>
      <p:ext uri="{BB962C8B-B14F-4D97-AF65-F5344CB8AC3E}">
        <p14:creationId xmlns:p14="http://schemas.microsoft.com/office/powerpoint/2010/main" val="30838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Example of q-q plot</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normAutofit fontScale="92500"/>
          </a:bodyPr>
          <a:lstStyle/>
          <a:p>
            <a:pPr marL="0" indent="0">
              <a:buNone/>
            </a:pPr>
            <a:r>
              <a:rPr lang="en-US" dirty="0"/>
              <a:t>Most commonly, q-q plots are constructed using a normal distribution as the reference. To give a concrete example, assume the actual data values have a mean of 10 and a standard deviation of 3. Then, assuming a normal distribution, we would expect a data point ranked at the 50th percentile to lie at position 10 (the mean), a data point at the 84th percentile to lie at position 13 (one standard deviation above from the mean), and a data point at the 2.3rd percentile to lie at position 4 (two standard deviations below the mean). We can carry out this calculation for all points in the dataset and then plot the observed values (i.e., values in the dataset) against the theoretical values (i.e., values expected given each data point’s rank and the assumed reference distribution).</a:t>
            </a:r>
          </a:p>
        </p:txBody>
      </p:sp>
    </p:spTree>
    <p:extLst>
      <p:ext uri="{BB962C8B-B14F-4D97-AF65-F5344CB8AC3E}">
        <p14:creationId xmlns:p14="http://schemas.microsoft.com/office/powerpoint/2010/main" val="2776822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4831080" y="670560"/>
            <a:ext cx="3899535" cy="4320540"/>
          </a:xfrm>
        </p:spPr>
        <p:txBody>
          <a:bodyPr>
            <a:normAutofit/>
          </a:bodyPr>
          <a:lstStyle/>
          <a:p>
            <a:pPr marL="0" indent="0">
              <a:buNone/>
            </a:pPr>
            <a:r>
              <a:rPr lang="en-US" sz="1600" dirty="0"/>
              <a:t>The solid line here is not a regression line but indicates the points where x equals y, i.e., where the observed values equal the theoretical ones. To the extent that points fall onto that line, the data follow the assumed distribution (here, normal). We see that the student grades follow mostly a normal distribution, with a few deviations at the bottom and at the top (a few students performed worse than expected on either end). The deviations from the distribution at the top end are caused by the maximum point value of 100 in the hypothetical exam; regardless of how good the best student is, he or she could at most obtain 100 points.</a:t>
            </a:r>
          </a:p>
        </p:txBody>
      </p:sp>
      <p:sp>
        <p:nvSpPr>
          <p:cNvPr id="10" name="文本框 9">
            <a:extLst>
              <a:ext uri="{FF2B5EF4-FFF2-40B4-BE49-F238E27FC236}">
                <a16:creationId xmlns:a16="http://schemas.microsoft.com/office/drawing/2014/main" id="{2FC472AB-60E3-A50E-17D8-69963B1A95AB}"/>
              </a:ext>
            </a:extLst>
          </p:cNvPr>
          <p:cNvSpPr txBox="1"/>
          <p:nvPr/>
        </p:nvSpPr>
        <p:spPr>
          <a:xfrm>
            <a:off x="207645" y="670560"/>
            <a:ext cx="4572000" cy="757130"/>
          </a:xfrm>
          <a:prstGeom prst="rect">
            <a:avLst/>
          </a:prstGeom>
          <a:noFill/>
        </p:spPr>
        <p:txBody>
          <a:bodyPr wrap="square">
            <a:spAutoFit/>
          </a:bodyPr>
          <a:lstStyle/>
          <a:p>
            <a:pPr>
              <a:lnSpc>
                <a:spcPct val="90000"/>
              </a:lnSpc>
              <a:spcBef>
                <a:spcPts val="750"/>
              </a:spcBef>
            </a:pPr>
            <a:r>
              <a:rPr lang="en-US" altLang="zh-CN" sz="1600" dirty="0">
                <a:solidFill>
                  <a:srgbClr val="466069"/>
                </a:solidFill>
                <a:latin typeface="Arial" panose="020B0604020202020204" pitchFamily="34" charset="0"/>
                <a:cs typeface="Arial" panose="020B0604020202020204" pitchFamily="34" charset="0"/>
              </a:rPr>
              <a:t>When we perform this procedure for the student grades distribution from the beginning of this chapter, we obtain Figure 8.8.</a:t>
            </a:r>
            <a:endParaRPr lang="zh-CN" altLang="en-US" sz="1600" dirty="0">
              <a:solidFill>
                <a:srgbClr val="466069"/>
              </a:solidFill>
              <a:latin typeface="Arial" panose="020B0604020202020204" pitchFamily="34" charset="0"/>
              <a:cs typeface="Arial" panose="020B0604020202020204" pitchFamily="34" charset="0"/>
            </a:endParaRPr>
          </a:p>
        </p:txBody>
      </p:sp>
      <p:grpSp>
        <p:nvGrpSpPr>
          <p:cNvPr id="15" name="组合 14">
            <a:extLst>
              <a:ext uri="{FF2B5EF4-FFF2-40B4-BE49-F238E27FC236}">
                <a16:creationId xmlns:a16="http://schemas.microsoft.com/office/drawing/2014/main" id="{F1011F45-6822-9448-FD65-AD81FA34A3BE}"/>
              </a:ext>
            </a:extLst>
          </p:cNvPr>
          <p:cNvGrpSpPr/>
          <p:nvPr/>
        </p:nvGrpSpPr>
        <p:grpSpPr>
          <a:xfrm>
            <a:off x="883057" y="1546150"/>
            <a:ext cx="3527045" cy="2631426"/>
            <a:chOff x="883057" y="1546150"/>
            <a:chExt cx="3527045" cy="2631426"/>
          </a:xfrm>
        </p:grpSpPr>
        <p:pic>
          <p:nvPicPr>
            <p:cNvPr id="12" name="图片 11">
              <a:extLst>
                <a:ext uri="{FF2B5EF4-FFF2-40B4-BE49-F238E27FC236}">
                  <a16:creationId xmlns:a16="http://schemas.microsoft.com/office/drawing/2014/main" id="{7D93993F-6872-1AF4-C231-5FD5D3CFC0C1}"/>
                </a:ext>
              </a:extLst>
            </p:cNvPr>
            <p:cNvPicPr>
              <a:picLocks noChangeAspect="1"/>
            </p:cNvPicPr>
            <p:nvPr/>
          </p:nvPicPr>
          <p:blipFill>
            <a:blip r:embed="rId3"/>
            <a:stretch>
              <a:fillRect/>
            </a:stretch>
          </p:blipFill>
          <p:spPr>
            <a:xfrm>
              <a:off x="883057" y="1546150"/>
              <a:ext cx="2643988" cy="2446019"/>
            </a:xfrm>
            <a:prstGeom prst="rect">
              <a:avLst/>
            </a:prstGeom>
          </p:spPr>
        </p:pic>
        <p:sp>
          <p:nvSpPr>
            <p:cNvPr id="14" name="文本框 13">
              <a:extLst>
                <a:ext uri="{FF2B5EF4-FFF2-40B4-BE49-F238E27FC236}">
                  <a16:creationId xmlns:a16="http://schemas.microsoft.com/office/drawing/2014/main" id="{3A8A8A5A-B4CA-3F18-7C30-C8B71D5BC3AB}"/>
                </a:ext>
              </a:extLst>
            </p:cNvPr>
            <p:cNvSpPr txBox="1"/>
            <p:nvPr/>
          </p:nvSpPr>
          <p:spPr>
            <a:xfrm>
              <a:off x="1201219" y="3915966"/>
              <a:ext cx="3208883" cy="261610"/>
            </a:xfrm>
            <a:prstGeom prst="rect">
              <a:avLst/>
            </a:prstGeom>
            <a:noFill/>
          </p:spPr>
          <p:txBody>
            <a:bodyPr wrap="square">
              <a:spAutoFit/>
            </a:bodyPr>
            <a:lstStyle/>
            <a:p>
              <a:r>
                <a:rPr lang="en-US" altLang="zh-CN" sz="1100" b="0" i="0" dirty="0">
                  <a:solidFill>
                    <a:srgbClr val="333333"/>
                  </a:solidFill>
                  <a:effectLst/>
                  <a:latin typeface="Helvetica Neue"/>
                </a:rPr>
                <a:t>Figure 8.8: q-q plot of student grades.</a:t>
              </a:r>
              <a:endParaRPr lang="zh-CN" altLang="en-US" sz="1100" dirty="0"/>
            </a:p>
          </p:txBody>
        </p:sp>
      </p:grpSp>
    </p:spTree>
    <p:extLst>
      <p:ext uri="{BB962C8B-B14F-4D97-AF65-F5344CB8AC3E}">
        <p14:creationId xmlns:p14="http://schemas.microsoft.com/office/powerpoint/2010/main" val="617764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4061460" y="937260"/>
            <a:ext cx="4674870" cy="3421380"/>
          </a:xfrm>
        </p:spPr>
        <p:txBody>
          <a:bodyPr>
            <a:normAutofit/>
          </a:bodyPr>
          <a:lstStyle/>
          <a:p>
            <a:pPr marL="0" indent="0">
              <a:buNone/>
            </a:pPr>
            <a:r>
              <a:rPr lang="en-US" sz="1800" dirty="0"/>
              <a:t>We can also use a q-q plot to test my assertion from earlier in this chapter that the population counts in US counties follow a log-normal distribution. If these counts are log-normally distributed, then their log-transformed values are normally distributed and hence should fall right onto the x = y line. When making this plot, we see that the agreement between the observed and the theoretical values is exceptional (Figure 8.9). This demonstrates that the distribution of population counts among counties is indeed log-normal.</a:t>
            </a:r>
          </a:p>
        </p:txBody>
      </p:sp>
      <p:grpSp>
        <p:nvGrpSpPr>
          <p:cNvPr id="11" name="组合 10">
            <a:extLst>
              <a:ext uri="{FF2B5EF4-FFF2-40B4-BE49-F238E27FC236}">
                <a16:creationId xmlns:a16="http://schemas.microsoft.com/office/drawing/2014/main" id="{9E792E4D-4211-ECAF-1D4D-63F3875B407C}"/>
              </a:ext>
            </a:extLst>
          </p:cNvPr>
          <p:cNvGrpSpPr/>
          <p:nvPr/>
        </p:nvGrpSpPr>
        <p:grpSpPr>
          <a:xfrm>
            <a:off x="645519" y="834055"/>
            <a:ext cx="3415941" cy="3657908"/>
            <a:chOff x="645519" y="834055"/>
            <a:chExt cx="3415941" cy="3657908"/>
          </a:xfrm>
        </p:grpSpPr>
        <p:pic>
          <p:nvPicPr>
            <p:cNvPr id="8" name="图片 7">
              <a:extLst>
                <a:ext uri="{FF2B5EF4-FFF2-40B4-BE49-F238E27FC236}">
                  <a16:creationId xmlns:a16="http://schemas.microsoft.com/office/drawing/2014/main" id="{1E8434F1-945E-53E4-392D-B7BBC37289AB}"/>
                </a:ext>
              </a:extLst>
            </p:cNvPr>
            <p:cNvPicPr>
              <a:picLocks noChangeAspect="1"/>
            </p:cNvPicPr>
            <p:nvPr/>
          </p:nvPicPr>
          <p:blipFill>
            <a:blip r:embed="rId3"/>
            <a:stretch>
              <a:fillRect/>
            </a:stretch>
          </p:blipFill>
          <p:spPr>
            <a:xfrm>
              <a:off x="645519" y="834055"/>
              <a:ext cx="3136182" cy="3006373"/>
            </a:xfrm>
            <a:prstGeom prst="rect">
              <a:avLst/>
            </a:prstGeom>
          </p:spPr>
        </p:pic>
        <p:sp>
          <p:nvSpPr>
            <p:cNvPr id="10" name="文本框 9">
              <a:extLst>
                <a:ext uri="{FF2B5EF4-FFF2-40B4-BE49-F238E27FC236}">
                  <a16:creationId xmlns:a16="http://schemas.microsoft.com/office/drawing/2014/main" id="{0B649924-F074-CD45-AB92-D688FDE2309C}"/>
                </a:ext>
              </a:extLst>
            </p:cNvPr>
            <p:cNvSpPr txBox="1"/>
            <p:nvPr/>
          </p:nvSpPr>
          <p:spPr>
            <a:xfrm>
              <a:off x="925278" y="4061076"/>
              <a:ext cx="3136182" cy="430887"/>
            </a:xfrm>
            <a:prstGeom prst="rect">
              <a:avLst/>
            </a:prstGeom>
            <a:noFill/>
          </p:spPr>
          <p:txBody>
            <a:bodyPr wrap="square">
              <a:spAutoFit/>
            </a:bodyPr>
            <a:lstStyle/>
            <a:p>
              <a:r>
                <a:rPr lang="en-US" altLang="zh-CN" sz="1100" b="0" i="0" dirty="0">
                  <a:solidFill>
                    <a:srgbClr val="333333"/>
                  </a:solidFill>
                  <a:effectLst/>
                  <a:latin typeface="Helvetica Neue"/>
                </a:rPr>
                <a:t>Figure 8.9: q-q plot of the logarithm of the number of inhabitants in US counties.</a:t>
              </a:r>
              <a:endParaRPr lang="zh-CN" altLang="en-US" sz="1100" dirty="0"/>
            </a:p>
          </p:txBody>
        </p:sp>
      </p:grpSp>
    </p:spTree>
    <p:extLst>
      <p:ext uri="{BB962C8B-B14F-4D97-AF65-F5344CB8AC3E}">
        <p14:creationId xmlns:p14="http://schemas.microsoft.com/office/powerpoint/2010/main" val="1246067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normAutofit/>
          </a:bodyPr>
          <a:lstStyle/>
          <a:p>
            <a:pPr marL="0" indent="0">
              <a:buNone/>
            </a:pPr>
            <a:r>
              <a:rPr lang="en-US" sz="1800" dirty="0"/>
              <a:t>Empirical cumulative distribution functions </a:t>
            </a:r>
            <a:r>
              <a:rPr lang="en-US" altLang="zh-CN" sz="1800" dirty="0"/>
              <a:t>and </a:t>
            </a:r>
            <a:r>
              <a:rPr lang="en-US" sz="1800" dirty="0"/>
              <a:t>Quantile–quantile plots:</a:t>
            </a:r>
          </a:p>
          <a:p>
            <a:pPr marL="0" indent="0">
              <a:buNone/>
            </a:pPr>
            <a:r>
              <a:rPr lang="en-US" sz="1800" dirty="0"/>
              <a:t>1.Similarities:</a:t>
            </a:r>
          </a:p>
          <a:p>
            <a:pPr marL="0" indent="0">
              <a:buNone/>
            </a:pPr>
            <a:r>
              <a:rPr lang="en-US" sz="1800" dirty="0"/>
              <a:t>	no arbitrary parameter choices.</a:t>
            </a:r>
          </a:p>
          <a:p>
            <a:pPr marL="0" indent="0">
              <a:buNone/>
            </a:pPr>
            <a:r>
              <a:rPr lang="en-US" sz="1800" dirty="0"/>
              <a:t>	show all of the data at once.</a:t>
            </a:r>
          </a:p>
          <a:p>
            <a:pPr marL="0" indent="0">
              <a:buNone/>
            </a:pPr>
            <a:r>
              <a:rPr lang="en-US" sz="1800" dirty="0"/>
              <a:t>2.differences:</a:t>
            </a:r>
          </a:p>
          <a:p>
            <a:pPr marL="0" indent="0">
              <a:buNone/>
            </a:pPr>
            <a:r>
              <a:rPr lang="en-US" sz="1800" dirty="0"/>
              <a:t>	</a:t>
            </a:r>
            <a:r>
              <a:rPr lang="en-US" altLang="zh-CN" sz="1800" dirty="0"/>
              <a:t> ECDF aids direct comparisons between multiple distributions. </a:t>
            </a:r>
          </a:p>
          <a:p>
            <a:pPr marL="0" indent="0">
              <a:buNone/>
            </a:pPr>
            <a:r>
              <a:rPr lang="en-US" sz="1800" dirty="0"/>
              <a:t>	q-q plots can determine to what extent the observed data points do or do not follow a given distribution.</a:t>
            </a:r>
          </a:p>
        </p:txBody>
      </p:sp>
    </p:spTree>
    <p:extLst>
      <p:ext uri="{BB962C8B-B14F-4D97-AF65-F5344CB8AC3E}">
        <p14:creationId xmlns:p14="http://schemas.microsoft.com/office/powerpoint/2010/main" val="3415109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64089C-B04C-CA4E-A745-D717B94AE6C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293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How to avoid parameter selection?</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lstStyle/>
          <a:p>
            <a:pPr marL="0" indent="0">
              <a:buNone/>
            </a:pPr>
            <a:r>
              <a:rPr lang="en-US" dirty="0"/>
              <a:t>We could simply show all the data points individually, as a point cloud. However, this approach becomes unwieldy for very large datasets.</a:t>
            </a:r>
            <a:r>
              <a:rPr lang="zh-CN" altLang="en-US" dirty="0"/>
              <a:t> </a:t>
            </a:r>
            <a:r>
              <a:rPr lang="en-US" altLang="zh-CN" dirty="0"/>
              <a:t>To solve this problem, statisticians have invented </a:t>
            </a:r>
            <a:r>
              <a:rPr lang="en-US" altLang="zh-CN" b="1" dirty="0"/>
              <a:t>empirical cumulative distribution functions (</a:t>
            </a:r>
            <a:r>
              <a:rPr lang="en-US" altLang="zh-CN" b="1" dirty="0" err="1"/>
              <a:t>ecdfs</a:t>
            </a:r>
            <a:r>
              <a:rPr lang="en-US" altLang="zh-CN" b="1" dirty="0"/>
              <a:t>) </a:t>
            </a:r>
            <a:r>
              <a:rPr lang="en-US" altLang="zh-CN" dirty="0"/>
              <a:t>and </a:t>
            </a:r>
            <a:r>
              <a:rPr lang="en-US" altLang="zh-CN" b="1" dirty="0"/>
              <a:t>quantile–quantile (q-q) plots</a:t>
            </a:r>
            <a:r>
              <a:rPr lang="en-US" altLang="zh-CN" dirty="0"/>
              <a:t>. These types of visualizations require no arbitrary parameter choices, and they show all of the data at once.</a:t>
            </a:r>
            <a:endParaRPr lang="en-US" dirty="0"/>
          </a:p>
        </p:txBody>
      </p:sp>
    </p:spTree>
    <p:extLst>
      <p:ext uri="{BB962C8B-B14F-4D97-AF65-F5344CB8AC3E}">
        <p14:creationId xmlns:p14="http://schemas.microsoft.com/office/powerpoint/2010/main" val="176904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normAutofit fontScale="90000"/>
          </a:bodyPr>
          <a:lstStyle/>
          <a:p>
            <a:r>
              <a:rPr lang="en-US" dirty="0"/>
              <a:t>8.1 Empirical cumulative distribution functions(ECDF)</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5606902" y="1992174"/>
            <a:ext cx="2778642" cy="2420479"/>
          </a:xfrm>
        </p:spPr>
        <p:txBody>
          <a:bodyPr>
            <a:normAutofit/>
          </a:bodyPr>
          <a:lstStyle/>
          <a:p>
            <a:pPr marL="0" indent="0">
              <a:buNone/>
            </a:pPr>
            <a:r>
              <a:rPr lang="en-US" dirty="0"/>
              <a:t>An ECDF represents the proportion or count of observations falling below each unique value in a dataset.</a:t>
            </a:r>
          </a:p>
          <a:p>
            <a:pPr marL="0" indent="0">
              <a:buNone/>
            </a:pPr>
            <a:endParaRPr lang="en-US" dirty="0"/>
          </a:p>
        </p:txBody>
      </p:sp>
      <p:pic>
        <p:nvPicPr>
          <p:cNvPr id="6" name="图片 5">
            <a:extLst>
              <a:ext uri="{FF2B5EF4-FFF2-40B4-BE49-F238E27FC236}">
                <a16:creationId xmlns:a16="http://schemas.microsoft.com/office/drawing/2014/main" id="{EF6E2D6D-2FA5-D54E-E5E2-F7075F198D29}"/>
              </a:ext>
            </a:extLst>
          </p:cNvPr>
          <p:cNvPicPr>
            <a:picLocks noChangeAspect="1"/>
          </p:cNvPicPr>
          <p:nvPr/>
        </p:nvPicPr>
        <p:blipFill>
          <a:blip r:embed="rId3"/>
          <a:stretch>
            <a:fillRect/>
          </a:stretch>
        </p:blipFill>
        <p:spPr>
          <a:xfrm>
            <a:off x="628650" y="1538341"/>
            <a:ext cx="4757405" cy="2778134"/>
          </a:xfrm>
          <a:prstGeom prst="rect">
            <a:avLst/>
          </a:prstGeom>
        </p:spPr>
      </p:pic>
    </p:spTree>
    <p:extLst>
      <p:ext uri="{BB962C8B-B14F-4D97-AF65-F5344CB8AC3E}">
        <p14:creationId xmlns:p14="http://schemas.microsoft.com/office/powerpoint/2010/main" val="205289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Example of ECDF </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lstStyle/>
          <a:p>
            <a:pPr marL="0" indent="0">
              <a:buNone/>
            </a:pPr>
            <a:r>
              <a:rPr lang="en-US" dirty="0"/>
              <a:t> I will begin with a hypothetical example, assume our hypothetical class has 50 students, and the students just completed an exam on which they could score between 0 and 100 points. </a:t>
            </a:r>
          </a:p>
          <a:p>
            <a:pPr marL="0" indent="0">
              <a:buNone/>
            </a:pPr>
            <a:endParaRPr lang="en-US" dirty="0"/>
          </a:p>
          <a:p>
            <a:pPr marL="0" indent="0">
              <a:buNone/>
            </a:pPr>
            <a:r>
              <a:rPr lang="en-US" dirty="0"/>
              <a:t>How can we best visualize the class performance, for example to determine appropriate grade boundaries?</a:t>
            </a:r>
          </a:p>
        </p:txBody>
      </p:sp>
    </p:spTree>
    <p:extLst>
      <p:ext uri="{BB962C8B-B14F-4D97-AF65-F5344CB8AC3E}">
        <p14:creationId xmlns:p14="http://schemas.microsoft.com/office/powerpoint/2010/main" val="394216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079852"/>
            <a:ext cx="7886700" cy="3263504"/>
          </a:xfrm>
        </p:spPr>
        <p:txBody>
          <a:bodyPr>
            <a:normAutofit fontScale="92500"/>
          </a:bodyPr>
          <a:lstStyle/>
          <a:p>
            <a:pPr marL="0" indent="0">
              <a:buNone/>
            </a:pPr>
            <a:r>
              <a:rPr lang="en-US" dirty="0"/>
              <a:t>We can plot the total number of students that have received at most a certain number of points versus all possible point scores. This plot will be an ascending function, starting at 0 for 0 points and ending at 50 for 100 points. A different way of thinking about this visualization is the following: We can rank all students by the number of points they obtained, in ascending order (so the student with the fewest points receives the lowest rank and the student with the most points the highest), and then plot the rank versus the actual points obtained. The result is an empirical cumulative distribution function (</a:t>
            </a:r>
            <a:r>
              <a:rPr lang="en-US" dirty="0" err="1"/>
              <a:t>ecdf</a:t>
            </a:r>
            <a:r>
              <a:rPr lang="en-US" dirty="0"/>
              <a:t>) or simply cumulative distribution. Each dot represents one student, and the lines visualize the highest student rank observed for any possible point value (Figure 8.1).</a:t>
            </a:r>
          </a:p>
        </p:txBody>
      </p:sp>
    </p:spTree>
    <p:extLst>
      <p:ext uri="{BB962C8B-B14F-4D97-AF65-F5344CB8AC3E}">
        <p14:creationId xmlns:p14="http://schemas.microsoft.com/office/powerpoint/2010/main" val="2596694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1B58FA93-741B-065F-8625-0916B78B44E9}"/>
              </a:ext>
            </a:extLst>
          </p:cNvPr>
          <p:cNvPicPr>
            <a:picLocks noChangeAspect="1"/>
          </p:cNvPicPr>
          <p:nvPr/>
        </p:nvPicPr>
        <p:blipFill>
          <a:blip r:embed="rId2"/>
          <a:stretch>
            <a:fillRect/>
          </a:stretch>
        </p:blipFill>
        <p:spPr>
          <a:xfrm>
            <a:off x="1561712" y="685636"/>
            <a:ext cx="6020575" cy="3613903"/>
          </a:xfrm>
          <a:prstGeom prst="rect">
            <a:avLst/>
          </a:prstGeom>
        </p:spPr>
      </p:pic>
      <p:sp>
        <p:nvSpPr>
          <p:cNvPr id="12" name="文本框 11">
            <a:extLst>
              <a:ext uri="{FF2B5EF4-FFF2-40B4-BE49-F238E27FC236}">
                <a16:creationId xmlns:a16="http://schemas.microsoft.com/office/drawing/2014/main" id="{9626989D-06EA-C2EA-97F1-B5FA6F1ED1B2}"/>
              </a:ext>
            </a:extLst>
          </p:cNvPr>
          <p:cNvSpPr txBox="1"/>
          <p:nvPr/>
        </p:nvSpPr>
        <p:spPr>
          <a:xfrm>
            <a:off x="435933" y="4449580"/>
            <a:ext cx="8452885" cy="300082"/>
          </a:xfrm>
          <a:prstGeom prst="rect">
            <a:avLst/>
          </a:prstGeom>
          <a:noFill/>
        </p:spPr>
        <p:txBody>
          <a:bodyPr wrap="square">
            <a:spAutoFit/>
          </a:bodyPr>
          <a:lstStyle/>
          <a:p>
            <a:r>
              <a:rPr lang="en-US" altLang="zh-CN" b="0" i="0" dirty="0">
                <a:solidFill>
                  <a:srgbClr val="333333"/>
                </a:solidFill>
                <a:effectLst/>
                <a:latin typeface="Helvetica Neue"/>
              </a:rPr>
              <a:t>Figure 8.1: Empirical cumulative distribution function of student grades for a hypothetical class of 50 students.</a:t>
            </a:r>
            <a:endParaRPr lang="zh-CN" altLang="en-US" dirty="0"/>
          </a:p>
        </p:txBody>
      </p:sp>
    </p:spTree>
    <p:extLst>
      <p:ext uri="{BB962C8B-B14F-4D97-AF65-F5344CB8AC3E}">
        <p14:creationId xmlns:p14="http://schemas.microsoft.com/office/powerpoint/2010/main" val="2256656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9A564EA-FADF-437F-8B23-840493661BD4}"/>
              </a:ext>
            </a:extLst>
          </p:cNvPr>
          <p:cNvPicPr>
            <a:picLocks noChangeAspect="1"/>
          </p:cNvPicPr>
          <p:nvPr/>
        </p:nvPicPr>
        <p:blipFill>
          <a:blip r:embed="rId2"/>
          <a:stretch>
            <a:fillRect/>
          </a:stretch>
        </p:blipFill>
        <p:spPr>
          <a:xfrm>
            <a:off x="4770476" y="741848"/>
            <a:ext cx="3677956" cy="2227153"/>
          </a:xfrm>
          <a:prstGeom prst="rect">
            <a:avLst/>
          </a:prstGeom>
        </p:spPr>
      </p:pic>
      <p:sp>
        <p:nvSpPr>
          <p:cNvPr id="9" name="文本框 8">
            <a:extLst>
              <a:ext uri="{FF2B5EF4-FFF2-40B4-BE49-F238E27FC236}">
                <a16:creationId xmlns:a16="http://schemas.microsoft.com/office/drawing/2014/main" id="{C7D2CF5F-E11C-D64A-5077-995999ABEFB5}"/>
              </a:ext>
            </a:extLst>
          </p:cNvPr>
          <p:cNvSpPr txBox="1"/>
          <p:nvPr/>
        </p:nvSpPr>
        <p:spPr>
          <a:xfrm>
            <a:off x="5113353" y="3073753"/>
            <a:ext cx="3335079" cy="430887"/>
          </a:xfrm>
          <a:prstGeom prst="rect">
            <a:avLst/>
          </a:prstGeom>
          <a:noFill/>
        </p:spPr>
        <p:txBody>
          <a:bodyPr wrap="square">
            <a:spAutoFit/>
          </a:bodyPr>
          <a:lstStyle/>
          <a:p>
            <a:r>
              <a:rPr lang="en-US" altLang="zh-CN" sz="1100" b="0" i="0" dirty="0">
                <a:solidFill>
                  <a:srgbClr val="333333"/>
                </a:solidFill>
                <a:effectLst/>
                <a:latin typeface="Helvetica Neue"/>
              </a:rPr>
              <a:t>Figure 8.2: Distribution of student grades plotted as a descending </a:t>
            </a:r>
            <a:r>
              <a:rPr lang="en-US" altLang="zh-CN" sz="1100" b="0" i="0" dirty="0" err="1">
                <a:solidFill>
                  <a:srgbClr val="333333"/>
                </a:solidFill>
                <a:effectLst/>
                <a:latin typeface="Helvetica Neue"/>
              </a:rPr>
              <a:t>ecdf</a:t>
            </a:r>
            <a:r>
              <a:rPr lang="en-US" altLang="zh-CN" sz="1100" b="0" i="0" dirty="0">
                <a:solidFill>
                  <a:srgbClr val="333333"/>
                </a:solidFill>
                <a:effectLst/>
                <a:latin typeface="Helvetica Neue"/>
              </a:rPr>
              <a:t>.</a:t>
            </a:r>
            <a:endParaRPr lang="zh-CN" altLang="en-US" sz="1100" dirty="0"/>
          </a:p>
        </p:txBody>
      </p:sp>
      <p:sp>
        <p:nvSpPr>
          <p:cNvPr id="11" name="文本框 10">
            <a:extLst>
              <a:ext uri="{FF2B5EF4-FFF2-40B4-BE49-F238E27FC236}">
                <a16:creationId xmlns:a16="http://schemas.microsoft.com/office/drawing/2014/main" id="{D8541350-F505-3C5E-106F-5461B7C6B54F}"/>
              </a:ext>
            </a:extLst>
          </p:cNvPr>
          <p:cNvSpPr txBox="1"/>
          <p:nvPr/>
        </p:nvSpPr>
        <p:spPr>
          <a:xfrm>
            <a:off x="506820" y="1144725"/>
            <a:ext cx="4008474" cy="2723823"/>
          </a:xfrm>
          <a:prstGeom prst="rect">
            <a:avLst/>
          </a:prstGeom>
          <a:noFill/>
        </p:spPr>
        <p:txBody>
          <a:bodyPr wrap="square">
            <a:spAutoFit/>
          </a:bodyPr>
          <a:lstStyle/>
          <a:p>
            <a:pPr>
              <a:lnSpc>
                <a:spcPct val="90000"/>
              </a:lnSpc>
              <a:spcBef>
                <a:spcPts val="750"/>
              </a:spcBef>
            </a:pPr>
            <a:r>
              <a:rPr lang="en-US" altLang="zh-CN" sz="1900" dirty="0">
                <a:solidFill>
                  <a:srgbClr val="466069"/>
                </a:solidFill>
                <a:latin typeface="Arial" panose="020B0604020202020204" pitchFamily="34" charset="0"/>
                <a:cs typeface="Arial" panose="020B0604020202020204" pitchFamily="34" charset="0"/>
              </a:rPr>
              <a:t>You may wonder what happens if we rank the students the other way round, in descending order. This ranking simply flips the function on its head. The result is still an empirical cumulative distribution function, but the lines now represent the lowest student rank observed for any possible point value.</a:t>
            </a:r>
            <a:endParaRPr lang="zh-CN" altLang="en-US" sz="1900" dirty="0">
              <a:solidFill>
                <a:srgbClr val="466069"/>
              </a:solidFill>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E96CD2F2-DFD5-272E-6A2E-7A559627298F}"/>
              </a:ext>
            </a:extLst>
          </p:cNvPr>
          <p:cNvSpPr txBox="1"/>
          <p:nvPr/>
        </p:nvSpPr>
        <p:spPr>
          <a:xfrm>
            <a:off x="4525469" y="3732295"/>
            <a:ext cx="4101077" cy="978729"/>
          </a:xfrm>
          <a:prstGeom prst="rect">
            <a:avLst/>
          </a:prstGeom>
          <a:noFill/>
        </p:spPr>
        <p:txBody>
          <a:bodyPr wrap="square">
            <a:spAutoFit/>
          </a:bodyPr>
          <a:lstStyle/>
          <a:p>
            <a:pPr marL="342900" indent="-342900">
              <a:lnSpc>
                <a:spcPct val="90000"/>
              </a:lnSpc>
              <a:spcBef>
                <a:spcPts val="750"/>
              </a:spcBef>
              <a:buFont typeface="Wingdings" panose="05000000000000000000" pitchFamily="2" charset="2"/>
              <a:buChar char="u"/>
            </a:pPr>
            <a:r>
              <a:rPr lang="en-US" altLang="zh-CN" sz="1600" dirty="0">
                <a:solidFill>
                  <a:srgbClr val="466069"/>
                </a:solidFill>
                <a:latin typeface="Arial" panose="020B0604020202020204" pitchFamily="34" charset="0"/>
                <a:cs typeface="Arial" panose="020B0604020202020204" pitchFamily="34" charset="0"/>
              </a:rPr>
              <a:t>Descending cumulative distribution functions are critical when we want to visualize </a:t>
            </a:r>
            <a:r>
              <a:rPr lang="en-US" altLang="zh-CN" sz="1600" b="1" dirty="0">
                <a:solidFill>
                  <a:srgbClr val="466069"/>
                </a:solidFill>
                <a:latin typeface="Arial" panose="020B0604020202020204" pitchFamily="34" charset="0"/>
                <a:cs typeface="Arial" panose="020B0604020202020204" pitchFamily="34" charset="0"/>
              </a:rPr>
              <a:t>highly skewed distributions </a:t>
            </a:r>
            <a:r>
              <a:rPr lang="en-US" altLang="zh-CN" sz="1600" dirty="0">
                <a:solidFill>
                  <a:srgbClr val="466069"/>
                </a:solidFill>
                <a:latin typeface="Arial" panose="020B0604020202020204" pitchFamily="34" charset="0"/>
                <a:cs typeface="Arial" panose="020B0604020202020204" pitchFamily="34" charset="0"/>
              </a:rPr>
              <a:t>(see Section 8.2).</a:t>
            </a:r>
            <a:endParaRPr lang="zh-CN" altLang="en-US" sz="1600" dirty="0">
              <a:solidFill>
                <a:srgbClr val="46606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73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8" name="文本框 7">
            <a:extLst>
              <a:ext uri="{FF2B5EF4-FFF2-40B4-BE49-F238E27FC236}">
                <a16:creationId xmlns:a16="http://schemas.microsoft.com/office/drawing/2014/main" id="{E88C5638-0778-B0B2-C870-AA356CB3C7C1}"/>
              </a:ext>
            </a:extLst>
          </p:cNvPr>
          <p:cNvSpPr txBox="1"/>
          <p:nvPr/>
        </p:nvSpPr>
        <p:spPr>
          <a:xfrm>
            <a:off x="4915786" y="719562"/>
            <a:ext cx="3327990" cy="2197525"/>
          </a:xfrm>
          <a:prstGeom prst="rect">
            <a:avLst/>
          </a:prstGeom>
          <a:noFill/>
        </p:spPr>
        <p:txBody>
          <a:bodyPr wrap="square">
            <a:spAutoFit/>
          </a:bodyPr>
          <a:lstStyle/>
          <a:p>
            <a:pPr>
              <a:lnSpc>
                <a:spcPct val="90000"/>
              </a:lnSpc>
              <a:spcBef>
                <a:spcPts val="750"/>
              </a:spcBef>
            </a:pPr>
            <a:r>
              <a:rPr lang="en-US" altLang="zh-CN" sz="1900" dirty="0">
                <a:solidFill>
                  <a:srgbClr val="466069"/>
                </a:solidFill>
                <a:latin typeface="Arial" panose="020B0604020202020204" pitchFamily="34" charset="0"/>
                <a:cs typeface="Arial" panose="020B0604020202020204" pitchFamily="34" charset="0"/>
              </a:rPr>
              <a:t>In practical applications, it is quite common to draw the </a:t>
            </a:r>
            <a:r>
              <a:rPr lang="en-US" altLang="zh-CN" sz="1900" dirty="0" err="1">
                <a:solidFill>
                  <a:srgbClr val="466069"/>
                </a:solidFill>
                <a:latin typeface="Arial" panose="020B0604020202020204" pitchFamily="34" charset="0"/>
                <a:cs typeface="Arial" panose="020B0604020202020204" pitchFamily="34" charset="0"/>
              </a:rPr>
              <a:t>ecdf</a:t>
            </a:r>
            <a:r>
              <a:rPr lang="en-US" altLang="zh-CN" sz="1900" dirty="0">
                <a:solidFill>
                  <a:srgbClr val="466069"/>
                </a:solidFill>
                <a:latin typeface="Arial" panose="020B0604020202020204" pitchFamily="34" charset="0"/>
                <a:cs typeface="Arial" panose="020B0604020202020204" pitchFamily="34" charset="0"/>
              </a:rPr>
              <a:t> without highlighting the individual points and to normalize the ranks by the maximum rank, so that the y axis represents the cumulative frequency.</a:t>
            </a:r>
            <a:endParaRPr lang="zh-CN" altLang="en-US" sz="1900" dirty="0">
              <a:solidFill>
                <a:srgbClr val="466069"/>
              </a:solidFill>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A5B4C3E8-B1EA-93CF-9A95-6FD41FC50631}"/>
              </a:ext>
            </a:extLst>
          </p:cNvPr>
          <p:cNvSpPr txBox="1"/>
          <p:nvPr/>
        </p:nvSpPr>
        <p:spPr>
          <a:xfrm>
            <a:off x="4915785" y="3102950"/>
            <a:ext cx="3413051" cy="1421928"/>
          </a:xfrm>
          <a:prstGeom prst="rect">
            <a:avLst/>
          </a:prstGeom>
          <a:noFill/>
        </p:spPr>
        <p:txBody>
          <a:bodyPr wrap="square">
            <a:spAutoFit/>
          </a:bodyPr>
          <a:lstStyle/>
          <a:p>
            <a:pPr>
              <a:lnSpc>
                <a:spcPct val="90000"/>
              </a:lnSpc>
              <a:spcBef>
                <a:spcPts val="750"/>
              </a:spcBef>
            </a:pPr>
            <a:r>
              <a:rPr lang="en-US" altLang="zh-CN" sz="1600" dirty="0">
                <a:solidFill>
                  <a:srgbClr val="466069"/>
                </a:solidFill>
                <a:latin typeface="Arial" panose="020B0604020202020204" pitchFamily="34" charset="0"/>
                <a:cs typeface="Arial" panose="020B0604020202020204" pitchFamily="34" charset="0"/>
              </a:rPr>
              <a:t>We can directly read off key properties of the student grade distribution from this plot. For example, approximately a quarter of the students (25%) received less than 75 points.</a:t>
            </a:r>
            <a:endParaRPr lang="zh-CN" altLang="en-US" sz="1600" dirty="0">
              <a:solidFill>
                <a:srgbClr val="466069"/>
              </a:solidFill>
              <a:latin typeface="Arial" panose="020B0604020202020204" pitchFamily="34" charset="0"/>
              <a:cs typeface="Arial" panose="020B0604020202020204" pitchFamily="34" charset="0"/>
            </a:endParaRPr>
          </a:p>
        </p:txBody>
      </p:sp>
      <p:grpSp>
        <p:nvGrpSpPr>
          <p:cNvPr id="21" name="组合 20">
            <a:extLst>
              <a:ext uri="{FF2B5EF4-FFF2-40B4-BE49-F238E27FC236}">
                <a16:creationId xmlns:a16="http://schemas.microsoft.com/office/drawing/2014/main" id="{63141601-320B-560A-1FA5-2FBF63DFEE7A}"/>
              </a:ext>
            </a:extLst>
          </p:cNvPr>
          <p:cNvGrpSpPr/>
          <p:nvPr/>
        </p:nvGrpSpPr>
        <p:grpSpPr>
          <a:xfrm>
            <a:off x="221708" y="1265432"/>
            <a:ext cx="4472371" cy="2459349"/>
            <a:chOff x="163032" y="588651"/>
            <a:chExt cx="4472371" cy="2459349"/>
          </a:xfrm>
        </p:grpSpPr>
        <p:pic>
          <p:nvPicPr>
            <p:cNvPr id="10" name="图片 9">
              <a:extLst>
                <a:ext uri="{FF2B5EF4-FFF2-40B4-BE49-F238E27FC236}">
                  <a16:creationId xmlns:a16="http://schemas.microsoft.com/office/drawing/2014/main" id="{8109CFC8-634B-DFBD-B5D9-85A8ECD6515B}"/>
                </a:ext>
              </a:extLst>
            </p:cNvPr>
            <p:cNvPicPr>
              <a:picLocks noChangeAspect="1"/>
            </p:cNvPicPr>
            <p:nvPr/>
          </p:nvPicPr>
          <p:blipFill>
            <a:blip r:embed="rId3"/>
            <a:stretch>
              <a:fillRect/>
            </a:stretch>
          </p:blipFill>
          <p:spPr>
            <a:xfrm>
              <a:off x="163032" y="588651"/>
              <a:ext cx="4472371" cy="2459349"/>
            </a:xfrm>
            <a:prstGeom prst="rect">
              <a:avLst/>
            </a:prstGeom>
          </p:spPr>
        </p:pic>
        <p:grpSp>
          <p:nvGrpSpPr>
            <p:cNvPr id="20" name="组合 19">
              <a:extLst>
                <a:ext uri="{FF2B5EF4-FFF2-40B4-BE49-F238E27FC236}">
                  <a16:creationId xmlns:a16="http://schemas.microsoft.com/office/drawing/2014/main" id="{3D65A282-E48B-0888-8EE7-961ACEF08F00}"/>
                </a:ext>
              </a:extLst>
            </p:cNvPr>
            <p:cNvGrpSpPr/>
            <p:nvPr/>
          </p:nvGrpSpPr>
          <p:grpSpPr>
            <a:xfrm>
              <a:off x="2682240" y="1460205"/>
              <a:ext cx="346707" cy="1127235"/>
              <a:chOff x="2682240" y="1460205"/>
              <a:chExt cx="346707" cy="1127235"/>
            </a:xfrm>
          </p:grpSpPr>
          <p:cxnSp>
            <p:nvCxnSpPr>
              <p:cNvPr id="14" name="直接连接符 13">
                <a:extLst>
                  <a:ext uri="{FF2B5EF4-FFF2-40B4-BE49-F238E27FC236}">
                    <a16:creationId xmlns:a16="http://schemas.microsoft.com/office/drawing/2014/main" id="{8BD98679-EE8D-B0CC-8F15-A85859AF2C20}"/>
                  </a:ext>
                </a:extLst>
              </p:cNvPr>
              <p:cNvCxnSpPr>
                <a:cxnSpLocks/>
              </p:cNvCxnSpPr>
              <p:nvPr/>
            </p:nvCxnSpPr>
            <p:spPr>
              <a:xfrm>
                <a:off x="2721933" y="1460205"/>
                <a:ext cx="0" cy="1034902"/>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28F1DE8F-E55B-89C1-26F2-C43FE5C0EEDF}"/>
                  </a:ext>
                </a:extLst>
              </p:cNvPr>
              <p:cNvSpPr/>
              <p:nvPr/>
            </p:nvSpPr>
            <p:spPr>
              <a:xfrm>
                <a:off x="2793061" y="2390169"/>
                <a:ext cx="36000" cy="36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CAFAB777-AC41-E0E5-51F9-6DC983C40562}"/>
                  </a:ext>
                </a:extLst>
              </p:cNvPr>
              <p:cNvSpPr txBox="1"/>
              <p:nvPr/>
            </p:nvSpPr>
            <p:spPr>
              <a:xfrm>
                <a:off x="2682240" y="2402774"/>
                <a:ext cx="346707" cy="184666"/>
              </a:xfrm>
              <a:prstGeom prst="rect">
                <a:avLst/>
              </a:prstGeom>
              <a:noFill/>
            </p:spPr>
            <p:txBody>
              <a:bodyPr wrap="square">
                <a:spAutoFit/>
              </a:bodyPr>
              <a:lstStyle/>
              <a:p>
                <a:r>
                  <a:rPr lang="en-US" altLang="zh-CN" sz="600" b="0" i="0" dirty="0">
                    <a:solidFill>
                      <a:srgbClr val="333333"/>
                    </a:solidFill>
                    <a:effectLst/>
                    <a:latin typeface="Helvetica Neue"/>
                  </a:rPr>
                  <a:t>75</a:t>
                </a:r>
                <a:endParaRPr lang="zh-CN" altLang="en-US" sz="600" dirty="0"/>
              </a:p>
            </p:txBody>
          </p:sp>
        </p:grpSp>
      </p:grpSp>
    </p:spTree>
    <p:extLst>
      <p:ext uri="{BB962C8B-B14F-4D97-AF65-F5344CB8AC3E}">
        <p14:creationId xmlns:p14="http://schemas.microsoft.com/office/powerpoint/2010/main" val="32329540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{59DB9003-08C6-A44B-B374-62BE413F1DB3}tf16401378</Template>
  <TotalTime>9131</TotalTime>
  <Words>2206</Words>
  <Application>Microsoft Office PowerPoint</Application>
  <PresentationFormat>全屏显示(16:9)</PresentationFormat>
  <Paragraphs>58</Paragraphs>
  <Slides>25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25</vt:i4>
      </vt:variant>
    </vt:vector>
  </HeadingPairs>
  <TitlesOfParts>
    <vt:vector size="29" baseType="lpstr">
      <vt:lpstr>Helvetica Neue</vt:lpstr>
      <vt:lpstr>Arial</vt:lpstr>
      <vt:lpstr>Wingdings</vt:lpstr>
      <vt:lpstr>Office Theme</vt:lpstr>
      <vt:lpstr>Visualizing distributions</vt:lpstr>
      <vt:lpstr>Visualizing distributions</vt:lpstr>
      <vt:lpstr>How to avoid parameter selection?</vt:lpstr>
      <vt:lpstr>8.1 Empirical cumulative distribution functions(ECDF)</vt:lpstr>
      <vt:lpstr>Example of ECDF </vt:lpstr>
      <vt:lpstr>PowerPoint 演示文稿</vt:lpstr>
      <vt:lpstr>PowerPoint 演示文稿</vt:lpstr>
      <vt:lpstr>PowerPoint 演示文稿</vt:lpstr>
      <vt:lpstr>PowerPoint 演示文稿</vt:lpstr>
      <vt:lpstr>PowerPoint 演示文稿</vt:lpstr>
      <vt:lpstr>Compared to a histogram or density plot:</vt:lpstr>
      <vt:lpstr>8.2 Highly skewed distributions</vt:lpstr>
      <vt:lpstr>Power-law distributions</vt:lpstr>
      <vt:lpstr>Example of highly skewed distributions</vt:lpstr>
      <vt:lpstr>PowerPoint 演示文稿</vt:lpstr>
      <vt:lpstr>PowerPoint 演示文稿</vt:lpstr>
      <vt:lpstr>PowerPoint 演示文稿</vt:lpstr>
      <vt:lpstr>PowerPoint 演示文稿</vt:lpstr>
      <vt:lpstr>8.3 Quantile–quantile plots</vt:lpstr>
      <vt:lpstr>When is it used?</vt:lpstr>
      <vt:lpstr>Example of q-q plot</vt:lpstr>
      <vt:lpstr>PowerPoint 演示文稿</vt:lpstr>
      <vt:lpstr>PowerPoint 演示文稿</vt:lpstr>
      <vt:lpstr>Summary</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DiMercurio, Kyrstin</dc:creator>
  <cp:lastModifiedBy>李 阳</cp:lastModifiedBy>
  <cp:revision>41</cp:revision>
  <cp:lastPrinted>2020-08-31T13:00:47Z</cp:lastPrinted>
  <dcterms:created xsi:type="dcterms:W3CDTF">2019-11-06T18:18:56Z</dcterms:created>
  <dcterms:modified xsi:type="dcterms:W3CDTF">2023-07-19T13:31:58Z</dcterms:modified>
</cp:coreProperties>
</file>