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2" r:id="rId3"/>
    <p:sldId id="273" r:id="rId4"/>
    <p:sldId id="274" r:id="rId5"/>
    <p:sldId id="275" r:id="rId6"/>
    <p:sldId id="276"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77" r:id="rId20"/>
    <p:sldId id="271" r:id="rId21"/>
    <p:sldId id="267"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74"/>
  </p:normalViewPr>
  <p:slideViewPr>
    <p:cSldViewPr snapToGrid="0" snapToObjects="1">
      <p:cViewPr varScale="1">
        <p:scale>
          <a:sx n="108" d="100"/>
          <a:sy n="108" d="100"/>
        </p:scale>
        <p:origin x="86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7/22/2023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Visualizing many distributions at once</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Visualizing distributions along the vertical axis</a:t>
            </a:r>
            <a:r>
              <a:rPr lang="zh-CN" altLang="en-US" dirty="0"/>
              <a:t> </a:t>
            </a:r>
            <a:r>
              <a:rPr lang="en-US" altLang="zh-CN" dirty="0"/>
              <a:t>and along the horizontal axis</a:t>
            </a:r>
            <a:endParaRPr lang="en-US" dirty="0"/>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V</a:t>
            </a:r>
            <a:r>
              <a:rPr lang="en-US" dirty="0"/>
              <a:t>iolin plots </a:t>
            </a:r>
            <a:r>
              <a:rPr lang="en-US" altLang="zh-CN" dirty="0"/>
              <a:t>—— replace boxplot</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348218" y="1356204"/>
            <a:ext cx="3890629" cy="3627185"/>
          </a:xfrm>
        </p:spPr>
        <p:txBody>
          <a:bodyPr>
            <a:normAutofit fontScale="92500" lnSpcReduction="20000"/>
          </a:bodyPr>
          <a:lstStyle/>
          <a:p>
            <a:pPr marL="0" indent="0">
              <a:buNone/>
            </a:pPr>
            <a:r>
              <a:rPr lang="en-US" dirty="0"/>
              <a:t>With modern computing and visualization capabilities, we are not limited to what is easily drawn by hand. Therefore, more recently, we see boxplots being replaced by violin plots, which are equivalent to the density estimates discussed in Chapter 7 but rotated by 90 degrees and then mirrored (Figure 9.4). Violins can be used whenever one would otherwise use a boxplot, and they provide </a:t>
            </a:r>
            <a:r>
              <a:rPr lang="en-US" b="1" dirty="0"/>
              <a:t>a much more nuanced picture of the data</a:t>
            </a:r>
            <a:r>
              <a:rPr lang="en-US" dirty="0"/>
              <a:t>. In particular, violin plots will </a:t>
            </a:r>
            <a:r>
              <a:rPr lang="en-US" b="1" dirty="0"/>
              <a:t>accurately represent bimodal data </a:t>
            </a:r>
            <a:r>
              <a:rPr lang="en-US" dirty="0"/>
              <a:t>whereas a boxplot will not.</a:t>
            </a:r>
          </a:p>
        </p:txBody>
      </p:sp>
      <p:grpSp>
        <p:nvGrpSpPr>
          <p:cNvPr id="9" name="组合 8">
            <a:extLst>
              <a:ext uri="{FF2B5EF4-FFF2-40B4-BE49-F238E27FC236}">
                <a16:creationId xmlns:a16="http://schemas.microsoft.com/office/drawing/2014/main" id="{6D5D5D12-791D-8496-7D1E-75C89C2E5E26}"/>
              </a:ext>
            </a:extLst>
          </p:cNvPr>
          <p:cNvGrpSpPr/>
          <p:nvPr/>
        </p:nvGrpSpPr>
        <p:grpSpPr>
          <a:xfrm>
            <a:off x="4313275" y="1517521"/>
            <a:ext cx="4628706" cy="3465869"/>
            <a:chOff x="4313275" y="1517521"/>
            <a:chExt cx="4628706" cy="3465869"/>
          </a:xfrm>
        </p:grpSpPr>
        <p:pic>
          <p:nvPicPr>
            <p:cNvPr id="6" name="图片 5">
              <a:extLst>
                <a:ext uri="{FF2B5EF4-FFF2-40B4-BE49-F238E27FC236}">
                  <a16:creationId xmlns:a16="http://schemas.microsoft.com/office/drawing/2014/main" id="{0B387C4C-7B8B-D272-9455-6B7F5A60188D}"/>
                </a:ext>
              </a:extLst>
            </p:cNvPr>
            <p:cNvPicPr>
              <a:picLocks noChangeAspect="1"/>
            </p:cNvPicPr>
            <p:nvPr/>
          </p:nvPicPr>
          <p:blipFill>
            <a:blip r:embed="rId3"/>
            <a:stretch>
              <a:fillRect/>
            </a:stretch>
          </p:blipFill>
          <p:spPr>
            <a:xfrm>
              <a:off x="5306589" y="1517521"/>
              <a:ext cx="2900362" cy="2547937"/>
            </a:xfrm>
            <a:prstGeom prst="rect">
              <a:avLst/>
            </a:prstGeom>
          </p:spPr>
        </p:pic>
        <p:sp>
          <p:nvSpPr>
            <p:cNvPr id="8" name="文本框 7">
              <a:extLst>
                <a:ext uri="{FF2B5EF4-FFF2-40B4-BE49-F238E27FC236}">
                  <a16:creationId xmlns:a16="http://schemas.microsoft.com/office/drawing/2014/main" id="{209F9026-E368-4F31-40A2-F639F7703ACD}"/>
                </a:ext>
              </a:extLst>
            </p:cNvPr>
            <p:cNvSpPr txBox="1"/>
            <p:nvPr/>
          </p:nvSpPr>
          <p:spPr>
            <a:xfrm>
              <a:off x="4313275" y="4152393"/>
              <a:ext cx="4628706" cy="830997"/>
            </a:xfrm>
            <a:prstGeom prst="rect">
              <a:avLst/>
            </a:prstGeom>
            <a:noFill/>
          </p:spPr>
          <p:txBody>
            <a:bodyPr wrap="square">
              <a:spAutoFit/>
            </a:bodyPr>
            <a:lstStyle/>
            <a:p>
              <a:r>
                <a:rPr lang="en-US" altLang="zh-CN" sz="800" b="0" i="0" dirty="0">
                  <a:solidFill>
                    <a:srgbClr val="333333"/>
                  </a:solidFill>
                  <a:effectLst/>
                  <a:latin typeface="Helvetica Neue"/>
                </a:rPr>
                <a:t>Figure 9.4: Anatomy of a violin plot. Shown are a cloud of points (left) and the corresponding violin plot (right). Only the </a:t>
              </a:r>
              <a:r>
                <a:rPr lang="en-US" altLang="zh-CN" sz="800" b="0" i="1" dirty="0">
                  <a:solidFill>
                    <a:srgbClr val="333333"/>
                  </a:solidFill>
                  <a:effectLst/>
                  <a:latin typeface="Helvetica Neue"/>
                </a:rPr>
                <a:t>y</a:t>
              </a:r>
              <a:r>
                <a:rPr lang="en-US" altLang="zh-CN" sz="800" b="0" i="0" dirty="0">
                  <a:solidFill>
                    <a:srgbClr val="333333"/>
                  </a:solidFill>
                  <a:effectLst/>
                  <a:latin typeface="Helvetica Neue"/>
                </a:rPr>
                <a:t> values of the points are visualized in the violin plot. The width of the violin at a given </a:t>
              </a:r>
              <a:r>
                <a:rPr lang="en-US" altLang="zh-CN" sz="800" b="0" i="1" dirty="0">
                  <a:solidFill>
                    <a:srgbClr val="333333"/>
                  </a:solidFill>
                  <a:effectLst/>
                  <a:latin typeface="Helvetica Neue"/>
                </a:rPr>
                <a:t>y</a:t>
              </a:r>
              <a:r>
                <a:rPr lang="en-US" altLang="zh-CN" sz="800" b="0" i="0" dirty="0">
                  <a:solidFill>
                    <a:srgbClr val="333333"/>
                  </a:solidFill>
                  <a:effectLst/>
                  <a:latin typeface="Helvetica Neue"/>
                </a:rPr>
                <a:t> value represents the point density at that </a:t>
              </a:r>
              <a:r>
                <a:rPr lang="en-US" altLang="zh-CN" sz="800" b="0" i="1" dirty="0">
                  <a:solidFill>
                    <a:srgbClr val="333333"/>
                  </a:solidFill>
                  <a:effectLst/>
                  <a:latin typeface="Helvetica Neue"/>
                </a:rPr>
                <a:t>y</a:t>
              </a:r>
              <a:r>
                <a:rPr lang="en-US" altLang="zh-CN" sz="800" b="0" i="0" dirty="0">
                  <a:solidFill>
                    <a:srgbClr val="333333"/>
                  </a:solidFill>
                  <a:effectLst/>
                  <a:latin typeface="Helvetica Neue"/>
                </a:rPr>
                <a:t> value. Technically, a violin plot is a density estimate rotated by 90 degrees and then mirrored. Violins are therefore symmetric. Violins begin and end at the minimum and maximum data values, respectively. The thickest part of the violin corresponds to the highest point density in the dataset.</a:t>
              </a:r>
              <a:endParaRPr lang="zh-CN" altLang="en-US" sz="800" dirty="0"/>
            </a:p>
          </p:txBody>
        </p:sp>
      </p:grpSp>
    </p:spTree>
    <p:extLst>
      <p:ext uri="{BB962C8B-B14F-4D97-AF65-F5344CB8AC3E}">
        <p14:creationId xmlns:p14="http://schemas.microsoft.com/office/powerpoint/2010/main" val="333950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50435" y="732611"/>
            <a:ext cx="3549811" cy="2184209"/>
          </a:xfrm>
        </p:spPr>
        <p:txBody>
          <a:bodyPr>
            <a:normAutofit/>
          </a:bodyPr>
          <a:lstStyle/>
          <a:p>
            <a:pPr marL="0" indent="0">
              <a:buNone/>
            </a:pPr>
            <a:r>
              <a:rPr lang="en-US" altLang="zh-CN" sz="1600" b="1" dirty="0"/>
              <a:t>Tips</a:t>
            </a:r>
            <a:r>
              <a:rPr lang="zh-CN" altLang="en-US" sz="1600" dirty="0"/>
              <a:t>：</a:t>
            </a:r>
            <a:r>
              <a:rPr lang="en-US" sz="1600" dirty="0"/>
              <a:t>Before using violins to visualize distributions, verify that you have sufficiently many data points in each group to justify showing the point densities as smooth lines.</a:t>
            </a:r>
          </a:p>
        </p:txBody>
      </p:sp>
      <p:sp>
        <p:nvSpPr>
          <p:cNvPr id="10" name="文本框 9">
            <a:extLst>
              <a:ext uri="{FF2B5EF4-FFF2-40B4-BE49-F238E27FC236}">
                <a16:creationId xmlns:a16="http://schemas.microsoft.com/office/drawing/2014/main" id="{0AE31230-DCAC-026C-004A-53640C3BA8A1}"/>
              </a:ext>
            </a:extLst>
          </p:cNvPr>
          <p:cNvSpPr txBox="1"/>
          <p:nvPr/>
        </p:nvSpPr>
        <p:spPr>
          <a:xfrm>
            <a:off x="713054" y="982847"/>
            <a:ext cx="3666156" cy="3582519"/>
          </a:xfrm>
          <a:prstGeom prst="rect">
            <a:avLst/>
          </a:prstGeom>
          <a:noFill/>
        </p:spPr>
        <p:txBody>
          <a:bodyPr wrap="square">
            <a:spAutoFit/>
          </a:bodyPr>
          <a:lstStyle/>
          <a:p>
            <a:pPr>
              <a:lnSpc>
                <a:spcPct val="90000"/>
              </a:lnSpc>
              <a:spcBef>
                <a:spcPts val="750"/>
              </a:spcBef>
            </a:pPr>
            <a:r>
              <a:rPr lang="en-US" altLang="zh-CN" sz="2100" dirty="0">
                <a:solidFill>
                  <a:srgbClr val="466069"/>
                </a:solidFill>
                <a:latin typeface="Arial" panose="020B0604020202020204" pitchFamily="34" charset="0"/>
                <a:cs typeface="Arial" panose="020B0604020202020204" pitchFamily="34" charset="0"/>
              </a:rPr>
              <a:t>When we visualize the Lincoln temperature data with violins, we obtain Figure 9.5. We can now see that some months do have moderately bimodal data. For example, the month of November seems to have had two temperature clusters, one around 50 degrees and one around 35 degrees Fahrenheit.</a:t>
            </a:r>
            <a:endParaRPr lang="zh-CN" altLang="en-US" sz="2100" dirty="0">
              <a:solidFill>
                <a:srgbClr val="466069"/>
              </a:solidFill>
              <a:latin typeface="Arial" panose="020B0604020202020204" pitchFamily="34" charset="0"/>
              <a:cs typeface="Arial" panose="020B0604020202020204" pitchFamily="34" charset="0"/>
            </a:endParaRPr>
          </a:p>
        </p:txBody>
      </p:sp>
      <p:grpSp>
        <p:nvGrpSpPr>
          <p:cNvPr id="15" name="组合 14">
            <a:extLst>
              <a:ext uri="{FF2B5EF4-FFF2-40B4-BE49-F238E27FC236}">
                <a16:creationId xmlns:a16="http://schemas.microsoft.com/office/drawing/2014/main" id="{DB04DDE4-E9B6-00A7-2357-55B31EEDCF22}"/>
              </a:ext>
            </a:extLst>
          </p:cNvPr>
          <p:cNvGrpSpPr/>
          <p:nvPr/>
        </p:nvGrpSpPr>
        <p:grpSpPr>
          <a:xfrm>
            <a:off x="5092264" y="2222311"/>
            <a:ext cx="3577326" cy="2594941"/>
            <a:chOff x="4912244" y="1105068"/>
            <a:chExt cx="3577326" cy="2594941"/>
          </a:xfrm>
        </p:grpSpPr>
        <p:pic>
          <p:nvPicPr>
            <p:cNvPr id="12" name="图片 11">
              <a:extLst>
                <a:ext uri="{FF2B5EF4-FFF2-40B4-BE49-F238E27FC236}">
                  <a16:creationId xmlns:a16="http://schemas.microsoft.com/office/drawing/2014/main" id="{5C5510CC-091F-BF23-44B3-75B5B207C230}"/>
                </a:ext>
              </a:extLst>
            </p:cNvPr>
            <p:cNvPicPr>
              <a:picLocks noChangeAspect="1"/>
            </p:cNvPicPr>
            <p:nvPr/>
          </p:nvPicPr>
          <p:blipFill>
            <a:blip r:embed="rId3"/>
            <a:stretch>
              <a:fillRect/>
            </a:stretch>
          </p:blipFill>
          <p:spPr>
            <a:xfrm>
              <a:off x="4912244" y="1105068"/>
              <a:ext cx="3577326" cy="2184209"/>
            </a:xfrm>
            <a:prstGeom prst="rect">
              <a:avLst/>
            </a:prstGeom>
          </p:spPr>
        </p:pic>
        <p:sp>
          <p:nvSpPr>
            <p:cNvPr id="14" name="文本框 13">
              <a:extLst>
                <a:ext uri="{FF2B5EF4-FFF2-40B4-BE49-F238E27FC236}">
                  <a16:creationId xmlns:a16="http://schemas.microsoft.com/office/drawing/2014/main" id="{6898B9D6-F015-5AB9-6D9B-1C3BCD7933F6}"/>
                </a:ext>
              </a:extLst>
            </p:cNvPr>
            <p:cNvSpPr txBox="1"/>
            <p:nvPr/>
          </p:nvSpPr>
          <p:spPr>
            <a:xfrm>
              <a:off x="5228411" y="3330677"/>
              <a:ext cx="3203942" cy="369332"/>
            </a:xfrm>
            <a:prstGeom prst="rect">
              <a:avLst/>
            </a:prstGeom>
            <a:noFill/>
          </p:spPr>
          <p:txBody>
            <a:bodyPr wrap="square">
              <a:spAutoFit/>
            </a:bodyPr>
            <a:lstStyle/>
            <a:p>
              <a:r>
                <a:rPr lang="en-US" altLang="zh-CN" sz="900" b="0" i="0" dirty="0">
                  <a:solidFill>
                    <a:srgbClr val="333333"/>
                  </a:solidFill>
                  <a:effectLst/>
                  <a:latin typeface="Helvetica Neue"/>
                </a:rPr>
                <a:t>Figure 9.5: Mean daily temperatures in Lincoln, Nebraska, visualized as violin plots.</a:t>
              </a:r>
              <a:endParaRPr lang="zh-CN" altLang="en-US" sz="900" dirty="0"/>
            </a:p>
          </p:txBody>
        </p:sp>
      </p:grpSp>
    </p:spTree>
    <p:extLst>
      <p:ext uri="{BB962C8B-B14F-4D97-AF65-F5344CB8AC3E}">
        <p14:creationId xmlns:p14="http://schemas.microsoft.com/office/powerpoint/2010/main" val="172460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Strip chart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06187"/>
            <a:ext cx="4127648" cy="3521757"/>
          </a:xfrm>
        </p:spPr>
        <p:txBody>
          <a:bodyPr>
            <a:normAutofit fontScale="92500" lnSpcReduction="10000"/>
          </a:bodyPr>
          <a:lstStyle/>
          <a:p>
            <a:pPr marL="0" indent="0">
              <a:buNone/>
            </a:pPr>
            <a:r>
              <a:rPr lang="en-US" dirty="0"/>
              <a:t>Because violin plots are derived from density estimates, they have similar </a:t>
            </a:r>
            <a:r>
              <a:rPr lang="en-US" b="1" dirty="0"/>
              <a:t>shortcomings</a:t>
            </a:r>
            <a:r>
              <a:rPr lang="en-US" dirty="0"/>
              <a:t> (Chapter 7).</a:t>
            </a:r>
          </a:p>
          <a:p>
            <a:pPr marL="0" indent="0">
              <a:buNone/>
            </a:pPr>
            <a:r>
              <a:rPr lang="en-US" dirty="0"/>
              <a:t> In particular, they can generate the appearance that there is data where none exists, or that the data set is very dense when actually it is quite sparse. </a:t>
            </a:r>
          </a:p>
          <a:p>
            <a:pPr marL="0" indent="0">
              <a:buNone/>
            </a:pPr>
            <a:r>
              <a:rPr lang="en-US" dirty="0"/>
              <a:t>We can try to circumvent these issues by simply plotting all the individual data points directly, as dots (Figure 9.6). </a:t>
            </a:r>
          </a:p>
          <a:p>
            <a:pPr marL="0" indent="0">
              <a:buNone/>
            </a:pPr>
            <a:r>
              <a:rPr lang="en-US" dirty="0"/>
              <a:t>Such a figure is called a </a:t>
            </a:r>
            <a:r>
              <a:rPr lang="en-US" b="1" dirty="0"/>
              <a:t>strip chart</a:t>
            </a:r>
            <a:r>
              <a:rPr lang="en-US" dirty="0"/>
              <a:t>.</a:t>
            </a:r>
          </a:p>
        </p:txBody>
      </p:sp>
      <p:grpSp>
        <p:nvGrpSpPr>
          <p:cNvPr id="13" name="组合 12">
            <a:extLst>
              <a:ext uri="{FF2B5EF4-FFF2-40B4-BE49-F238E27FC236}">
                <a16:creationId xmlns:a16="http://schemas.microsoft.com/office/drawing/2014/main" id="{B7FBDECD-14C9-71A0-40B1-74A755A15B67}"/>
              </a:ext>
            </a:extLst>
          </p:cNvPr>
          <p:cNvGrpSpPr/>
          <p:nvPr/>
        </p:nvGrpSpPr>
        <p:grpSpPr>
          <a:xfrm>
            <a:off x="4572000" y="1247500"/>
            <a:ext cx="4304077" cy="3463351"/>
            <a:chOff x="4572000" y="1346735"/>
            <a:chExt cx="4304077" cy="3463351"/>
          </a:xfrm>
        </p:grpSpPr>
        <p:pic>
          <p:nvPicPr>
            <p:cNvPr id="10" name="图片 9">
              <a:extLst>
                <a:ext uri="{FF2B5EF4-FFF2-40B4-BE49-F238E27FC236}">
                  <a16:creationId xmlns:a16="http://schemas.microsoft.com/office/drawing/2014/main" id="{23BE4185-6FF0-59B2-7191-70B16D272ACE}"/>
                </a:ext>
              </a:extLst>
            </p:cNvPr>
            <p:cNvPicPr>
              <a:picLocks noChangeAspect="1"/>
            </p:cNvPicPr>
            <p:nvPr/>
          </p:nvPicPr>
          <p:blipFill>
            <a:blip r:embed="rId3"/>
            <a:stretch>
              <a:fillRect/>
            </a:stretch>
          </p:blipFill>
          <p:spPr>
            <a:xfrm>
              <a:off x="4572000" y="1346735"/>
              <a:ext cx="4304077" cy="2590578"/>
            </a:xfrm>
            <a:prstGeom prst="rect">
              <a:avLst/>
            </a:prstGeom>
          </p:spPr>
        </p:pic>
        <p:sp>
          <p:nvSpPr>
            <p:cNvPr id="12" name="文本框 11">
              <a:extLst>
                <a:ext uri="{FF2B5EF4-FFF2-40B4-BE49-F238E27FC236}">
                  <a16:creationId xmlns:a16="http://schemas.microsoft.com/office/drawing/2014/main" id="{20595459-D52E-7CDD-7DC5-A52CE88904E4}"/>
                </a:ext>
              </a:extLst>
            </p:cNvPr>
            <p:cNvSpPr txBox="1"/>
            <p:nvPr/>
          </p:nvSpPr>
          <p:spPr>
            <a:xfrm>
              <a:off x="5026373" y="4025256"/>
              <a:ext cx="3741943" cy="784830"/>
            </a:xfrm>
            <a:prstGeom prst="rect">
              <a:avLst/>
            </a:prstGeom>
            <a:noFill/>
          </p:spPr>
          <p:txBody>
            <a:bodyPr wrap="square">
              <a:spAutoFit/>
            </a:bodyPr>
            <a:lstStyle/>
            <a:p>
              <a:r>
                <a:rPr lang="en-US" altLang="zh-CN" sz="900" b="0" i="0" dirty="0">
                  <a:solidFill>
                    <a:srgbClr val="333333"/>
                  </a:solidFill>
                  <a:effectLst/>
                  <a:latin typeface="Helvetica Neue"/>
                </a:rPr>
                <a:t>Figure 9.6: Mean daily temperatures in Lincoln, Nebraska, visualized as strip chart. Each point represents the mean temperature for one day. This figure is labeled as “bad” because so many points are plotted on top of each other that it is not possible to ascertain which temperatures were the most common in each month.</a:t>
              </a:r>
              <a:endParaRPr lang="zh-CN" altLang="en-US" sz="900" dirty="0"/>
            </a:p>
          </p:txBody>
        </p:sp>
      </p:grpSp>
    </p:spTree>
    <p:extLst>
      <p:ext uri="{BB962C8B-B14F-4D97-AF65-F5344CB8AC3E}">
        <p14:creationId xmlns:p14="http://schemas.microsoft.com/office/powerpoint/2010/main" val="6159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 Jittering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3735006" cy="3263504"/>
          </a:xfrm>
        </p:spPr>
        <p:txBody>
          <a:bodyPr>
            <a:normAutofit fontScale="92500"/>
          </a:bodyPr>
          <a:lstStyle/>
          <a:p>
            <a:pPr marL="0" indent="0">
              <a:buNone/>
            </a:pPr>
            <a:r>
              <a:rPr lang="en-US" dirty="0"/>
              <a:t>Strip charts are fine in principle, as long as we make sure that we don’t plot too many points on top of each other. A simple solution to </a:t>
            </a:r>
            <a:r>
              <a:rPr lang="en-US" b="1" dirty="0"/>
              <a:t>overplotting</a:t>
            </a:r>
            <a:r>
              <a:rPr lang="en-US" dirty="0"/>
              <a:t> is to spread out the points somewhat along the x axis, by </a:t>
            </a:r>
            <a:r>
              <a:rPr lang="en-US" b="1" dirty="0"/>
              <a:t>adding some random noise in the x dimension </a:t>
            </a:r>
            <a:r>
              <a:rPr lang="en-US" dirty="0"/>
              <a:t>(Figure 9.7). </a:t>
            </a:r>
          </a:p>
          <a:p>
            <a:pPr marL="0" indent="0">
              <a:buNone/>
            </a:pPr>
            <a:r>
              <a:rPr lang="en-US" dirty="0"/>
              <a:t>This technique is also called jittering.</a:t>
            </a:r>
          </a:p>
        </p:txBody>
      </p:sp>
      <p:grpSp>
        <p:nvGrpSpPr>
          <p:cNvPr id="9" name="组合 8">
            <a:extLst>
              <a:ext uri="{FF2B5EF4-FFF2-40B4-BE49-F238E27FC236}">
                <a16:creationId xmlns:a16="http://schemas.microsoft.com/office/drawing/2014/main" id="{78476A80-6AC5-769B-7539-DBF6C83909A4}"/>
              </a:ext>
            </a:extLst>
          </p:cNvPr>
          <p:cNvGrpSpPr/>
          <p:nvPr/>
        </p:nvGrpSpPr>
        <p:grpSpPr>
          <a:xfrm>
            <a:off x="4400344" y="1751865"/>
            <a:ext cx="4628706" cy="3044935"/>
            <a:chOff x="4485400" y="1680983"/>
            <a:chExt cx="4628706" cy="3044935"/>
          </a:xfrm>
        </p:grpSpPr>
        <p:pic>
          <p:nvPicPr>
            <p:cNvPr id="6" name="图片 5">
              <a:extLst>
                <a:ext uri="{FF2B5EF4-FFF2-40B4-BE49-F238E27FC236}">
                  <a16:creationId xmlns:a16="http://schemas.microsoft.com/office/drawing/2014/main" id="{2DF39EC0-1913-CAFD-E439-EBBA12771ADF}"/>
                </a:ext>
              </a:extLst>
            </p:cNvPr>
            <p:cNvPicPr>
              <a:picLocks noChangeAspect="1"/>
            </p:cNvPicPr>
            <p:nvPr/>
          </p:nvPicPr>
          <p:blipFill>
            <a:blip r:embed="rId3"/>
            <a:stretch>
              <a:fillRect/>
            </a:stretch>
          </p:blipFill>
          <p:spPr>
            <a:xfrm>
              <a:off x="4485400" y="1680983"/>
              <a:ext cx="4337961" cy="2639976"/>
            </a:xfrm>
            <a:prstGeom prst="rect">
              <a:avLst/>
            </a:prstGeom>
          </p:spPr>
        </p:pic>
        <p:sp>
          <p:nvSpPr>
            <p:cNvPr id="8" name="文本框 7">
              <a:extLst>
                <a:ext uri="{FF2B5EF4-FFF2-40B4-BE49-F238E27FC236}">
                  <a16:creationId xmlns:a16="http://schemas.microsoft.com/office/drawing/2014/main" id="{C0F2BFF1-5E1B-C855-5512-33F9183B3E10}"/>
                </a:ext>
              </a:extLst>
            </p:cNvPr>
            <p:cNvSpPr txBox="1"/>
            <p:nvPr/>
          </p:nvSpPr>
          <p:spPr>
            <a:xfrm>
              <a:off x="4485400" y="4387364"/>
              <a:ext cx="4628706" cy="338554"/>
            </a:xfrm>
            <a:prstGeom prst="rect">
              <a:avLst/>
            </a:prstGeom>
            <a:noFill/>
          </p:spPr>
          <p:txBody>
            <a:bodyPr wrap="square">
              <a:spAutoFit/>
            </a:bodyPr>
            <a:lstStyle/>
            <a:p>
              <a:r>
                <a:rPr lang="en-US" altLang="zh-CN" sz="800" b="0" i="0" dirty="0">
                  <a:solidFill>
                    <a:srgbClr val="333333"/>
                  </a:solidFill>
                  <a:effectLst/>
                  <a:latin typeface="Helvetica Neue"/>
                </a:rPr>
                <a:t>Figure 9.7: Mean daily temperatures in Lincoln, Nebraska, visualized as strip chart. The points have been jittered along the </a:t>
              </a:r>
              <a:r>
                <a:rPr lang="en-US" altLang="zh-CN" sz="800" b="0" i="1" dirty="0">
                  <a:solidFill>
                    <a:srgbClr val="333333"/>
                  </a:solidFill>
                  <a:effectLst/>
                  <a:latin typeface="Helvetica Neue"/>
                </a:rPr>
                <a:t>x</a:t>
              </a:r>
              <a:r>
                <a:rPr lang="en-US" altLang="zh-CN" sz="800" b="0" i="0" dirty="0">
                  <a:solidFill>
                    <a:srgbClr val="333333"/>
                  </a:solidFill>
                  <a:effectLst/>
                  <a:latin typeface="Helvetica Neue"/>
                </a:rPr>
                <a:t> axis to better show the density of points at each temperature value.</a:t>
              </a:r>
              <a:endParaRPr lang="zh-CN" altLang="en-US" sz="800" dirty="0"/>
            </a:p>
          </p:txBody>
        </p:sp>
      </p:grpSp>
      <p:sp>
        <p:nvSpPr>
          <p:cNvPr id="11" name="文本框 10">
            <a:extLst>
              <a:ext uri="{FF2B5EF4-FFF2-40B4-BE49-F238E27FC236}">
                <a16:creationId xmlns:a16="http://schemas.microsoft.com/office/drawing/2014/main" id="{C0467215-BCA8-CEB7-2365-90810BC48C50}"/>
              </a:ext>
            </a:extLst>
          </p:cNvPr>
          <p:cNvSpPr txBox="1"/>
          <p:nvPr/>
        </p:nvSpPr>
        <p:spPr>
          <a:xfrm>
            <a:off x="4915024" y="729406"/>
            <a:ext cx="4049329" cy="1077218"/>
          </a:xfrm>
          <a:prstGeom prst="rect">
            <a:avLst/>
          </a:prstGeom>
          <a:noFill/>
        </p:spPr>
        <p:txBody>
          <a:bodyPr wrap="square">
            <a:spAutoFit/>
          </a:bodyPr>
          <a:lstStyle/>
          <a:p>
            <a:r>
              <a:rPr lang="en-US" altLang="zh-CN" sz="1600" b="1" dirty="0">
                <a:solidFill>
                  <a:srgbClr val="466069"/>
                </a:solidFill>
                <a:latin typeface="Arial" panose="020B0604020202020204" pitchFamily="34" charset="0"/>
                <a:cs typeface="Arial" panose="020B0604020202020204" pitchFamily="34" charset="0"/>
              </a:rPr>
              <a:t>Tips: </a:t>
            </a:r>
            <a:r>
              <a:rPr lang="en-US" altLang="zh-CN" sz="1600" dirty="0">
                <a:solidFill>
                  <a:srgbClr val="466069"/>
                </a:solidFill>
                <a:latin typeface="Arial" panose="020B0604020202020204" pitchFamily="34" charset="0"/>
                <a:cs typeface="Arial" panose="020B0604020202020204" pitchFamily="34" charset="0"/>
              </a:rPr>
              <a:t>Whenever the dataset is too sparse to justify the violin visualization, plotting the raw data as individual points will be possible.</a:t>
            </a:r>
            <a:endParaRPr lang="zh-CN" altLang="en-US" sz="1600" dirty="0">
              <a:solidFill>
                <a:srgbClr val="46606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96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575352"/>
            <a:ext cx="8217638" cy="692663"/>
          </a:xfrm>
        </p:spPr>
        <p:txBody>
          <a:bodyPr>
            <a:noAutofit/>
          </a:bodyPr>
          <a:lstStyle/>
          <a:p>
            <a:r>
              <a:rPr lang="en-US" sz="2400" dirty="0"/>
              <a:t>Sina plot </a:t>
            </a:r>
            <a:r>
              <a:rPr lang="en-US" altLang="zh-CN" sz="2400" dirty="0"/>
              <a:t>—— hybrid of a violin plot and jittered points</a:t>
            </a:r>
            <a:endParaRPr lang="en-US" sz="24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65617" y="1269178"/>
            <a:ext cx="4106383" cy="3571376"/>
          </a:xfrm>
        </p:spPr>
        <p:txBody>
          <a:bodyPr>
            <a:normAutofit fontScale="92500" lnSpcReduction="10000"/>
          </a:bodyPr>
          <a:lstStyle/>
          <a:p>
            <a:pPr marL="0" indent="0">
              <a:buNone/>
            </a:pPr>
            <a:r>
              <a:rPr lang="en-US" altLang="zh-CN" dirty="0"/>
              <a:t>W</a:t>
            </a:r>
            <a:r>
              <a:rPr lang="en-US" dirty="0"/>
              <a:t>e can combine the best of both worlds by spreading out the dots in proportion to the point density at a given y coordinate. This method, called a </a:t>
            </a:r>
            <a:r>
              <a:rPr lang="en-US" dirty="0" err="1"/>
              <a:t>sina</a:t>
            </a:r>
            <a:r>
              <a:rPr lang="en-US" dirty="0"/>
              <a:t> plot (</a:t>
            </a:r>
            <a:r>
              <a:rPr lang="en-US" dirty="0" err="1"/>
              <a:t>Sidiropoulos</a:t>
            </a:r>
            <a:r>
              <a:rPr lang="en-US" dirty="0"/>
              <a:t> et al. 2018), can be thought of as a hybrid between a violin plot and jittered points, and it shows each individual point while also visualizing the distributions.</a:t>
            </a:r>
          </a:p>
          <a:p>
            <a:pPr marL="0" indent="0">
              <a:buNone/>
            </a:pPr>
            <a:r>
              <a:rPr lang="en-US" dirty="0"/>
              <a:t> I have here drawn the </a:t>
            </a:r>
            <a:r>
              <a:rPr lang="en-US" dirty="0" err="1"/>
              <a:t>sina</a:t>
            </a:r>
            <a:r>
              <a:rPr lang="en-US" dirty="0"/>
              <a:t> plots on top of the violins to highlight the relationship between these two approaches (Figure 9.8).</a:t>
            </a:r>
          </a:p>
        </p:txBody>
      </p:sp>
      <p:grpSp>
        <p:nvGrpSpPr>
          <p:cNvPr id="9" name="组合 8">
            <a:extLst>
              <a:ext uri="{FF2B5EF4-FFF2-40B4-BE49-F238E27FC236}">
                <a16:creationId xmlns:a16="http://schemas.microsoft.com/office/drawing/2014/main" id="{E99800E3-81E2-E70B-8696-55CEB55078A3}"/>
              </a:ext>
            </a:extLst>
          </p:cNvPr>
          <p:cNvGrpSpPr/>
          <p:nvPr/>
        </p:nvGrpSpPr>
        <p:grpSpPr>
          <a:xfrm>
            <a:off x="4394791" y="1368565"/>
            <a:ext cx="4628706" cy="3372602"/>
            <a:chOff x="4394791" y="1551008"/>
            <a:chExt cx="4628706" cy="3372602"/>
          </a:xfrm>
        </p:grpSpPr>
        <p:pic>
          <p:nvPicPr>
            <p:cNvPr id="6" name="图片 5">
              <a:extLst>
                <a:ext uri="{FF2B5EF4-FFF2-40B4-BE49-F238E27FC236}">
                  <a16:creationId xmlns:a16="http://schemas.microsoft.com/office/drawing/2014/main" id="{4D14A6A0-CACF-9F4A-7C27-6BD9F875B820}"/>
                </a:ext>
              </a:extLst>
            </p:cNvPr>
            <p:cNvPicPr>
              <a:picLocks noChangeAspect="1"/>
            </p:cNvPicPr>
            <p:nvPr/>
          </p:nvPicPr>
          <p:blipFill>
            <a:blip r:embed="rId3"/>
            <a:stretch>
              <a:fillRect/>
            </a:stretch>
          </p:blipFill>
          <p:spPr>
            <a:xfrm>
              <a:off x="4593401" y="1551008"/>
              <a:ext cx="4252887" cy="2595382"/>
            </a:xfrm>
            <a:prstGeom prst="rect">
              <a:avLst/>
            </a:prstGeom>
          </p:spPr>
        </p:pic>
        <p:sp>
          <p:nvSpPr>
            <p:cNvPr id="8" name="文本框 7">
              <a:extLst>
                <a:ext uri="{FF2B5EF4-FFF2-40B4-BE49-F238E27FC236}">
                  <a16:creationId xmlns:a16="http://schemas.microsoft.com/office/drawing/2014/main" id="{5344A7EF-BA23-8BC1-947F-8114E0C35CF3}"/>
                </a:ext>
              </a:extLst>
            </p:cNvPr>
            <p:cNvSpPr txBox="1"/>
            <p:nvPr/>
          </p:nvSpPr>
          <p:spPr>
            <a:xfrm>
              <a:off x="4394791" y="4092613"/>
              <a:ext cx="4628706" cy="830997"/>
            </a:xfrm>
            <a:prstGeom prst="rect">
              <a:avLst/>
            </a:prstGeom>
            <a:noFill/>
          </p:spPr>
          <p:txBody>
            <a:bodyPr wrap="square">
              <a:spAutoFit/>
            </a:bodyPr>
            <a:lstStyle/>
            <a:p>
              <a:r>
                <a:rPr lang="en-US" altLang="zh-CN" sz="800" b="0" i="0" dirty="0">
                  <a:solidFill>
                    <a:srgbClr val="333333"/>
                  </a:solidFill>
                  <a:effectLst/>
                  <a:latin typeface="Helvetica Neue"/>
                </a:rPr>
                <a:t>Figure 9.8: Mean daily temperatures in Lincoln, Nebraska, visualized as a </a:t>
              </a:r>
              <a:r>
                <a:rPr lang="en-US" altLang="zh-CN" sz="800" b="0" i="0" dirty="0" err="1">
                  <a:solidFill>
                    <a:srgbClr val="333333"/>
                  </a:solidFill>
                  <a:effectLst/>
                  <a:latin typeface="Helvetica Neue"/>
                </a:rPr>
                <a:t>sina</a:t>
              </a:r>
              <a:r>
                <a:rPr lang="en-US" altLang="zh-CN" sz="800" b="0" i="0" dirty="0">
                  <a:solidFill>
                    <a:srgbClr val="333333"/>
                  </a:solidFill>
                  <a:effectLst/>
                  <a:latin typeface="Helvetica Neue"/>
                </a:rPr>
                <a:t> plot (combination of individual points and violins). The points have been jittered along the </a:t>
              </a:r>
              <a:r>
                <a:rPr lang="en-US" altLang="zh-CN" sz="800" b="0" i="1" dirty="0">
                  <a:solidFill>
                    <a:srgbClr val="333333"/>
                  </a:solidFill>
                  <a:effectLst/>
                  <a:latin typeface="Helvetica Neue"/>
                </a:rPr>
                <a:t>x</a:t>
              </a:r>
              <a:r>
                <a:rPr lang="en-US" altLang="zh-CN" sz="800" b="0" i="0" dirty="0">
                  <a:solidFill>
                    <a:srgbClr val="333333"/>
                  </a:solidFill>
                  <a:effectLst/>
                  <a:latin typeface="Helvetica Neue"/>
                </a:rPr>
                <a:t> axis in proportion to the point density at the respective temperature. The name </a:t>
              </a:r>
              <a:r>
                <a:rPr lang="en-US" altLang="zh-CN" sz="800" b="0" i="1" dirty="0" err="1">
                  <a:solidFill>
                    <a:srgbClr val="333333"/>
                  </a:solidFill>
                  <a:effectLst/>
                  <a:latin typeface="Helvetica Neue"/>
                </a:rPr>
                <a:t>sina</a:t>
              </a:r>
              <a:r>
                <a:rPr lang="en-US" altLang="zh-CN" sz="800" b="0" i="1" dirty="0">
                  <a:solidFill>
                    <a:srgbClr val="333333"/>
                  </a:solidFill>
                  <a:effectLst/>
                  <a:latin typeface="Helvetica Neue"/>
                </a:rPr>
                <a:t> plot</a:t>
              </a:r>
              <a:r>
                <a:rPr lang="en-US" altLang="zh-CN" sz="800" b="0" i="0" dirty="0">
                  <a:solidFill>
                    <a:srgbClr val="333333"/>
                  </a:solidFill>
                  <a:effectLst/>
                  <a:latin typeface="Helvetica Neue"/>
                </a:rPr>
                <a:t> is meant to honor Sina Hadi Sohi, a student at the University of Copenhagen, Denmark, who wrote the first version of the code that researchers at the university used to make such plots (Frederik O. Bagger, personal communication).</a:t>
              </a:r>
              <a:endParaRPr lang="zh-CN" altLang="en-US" sz="800" dirty="0"/>
            </a:p>
          </p:txBody>
        </p:sp>
      </p:grpSp>
    </p:spTree>
    <p:extLst>
      <p:ext uri="{BB962C8B-B14F-4D97-AF65-F5344CB8AC3E}">
        <p14:creationId xmlns:p14="http://schemas.microsoft.com/office/powerpoint/2010/main" val="239635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a:bodyPr>
          <a:lstStyle/>
          <a:p>
            <a:r>
              <a:rPr lang="en-US" sz="2400" dirty="0"/>
              <a:t>9.2 Visualizing distributions along the horizontal axis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In Chapter 7, we visualized distributions along the horizontal axis using histograms and density plots. </a:t>
            </a:r>
          </a:p>
          <a:p>
            <a:pPr marL="0" indent="0">
              <a:buNone/>
            </a:pPr>
            <a:r>
              <a:rPr lang="en-US" dirty="0"/>
              <a:t>Here, we will expand on this idea by staggering the distribution plots in the vertical direction. The resulting visualization is called a </a:t>
            </a:r>
            <a:r>
              <a:rPr lang="en-US" b="1" dirty="0"/>
              <a:t>ridgeline plot</a:t>
            </a:r>
            <a:r>
              <a:rPr lang="en-US" dirty="0"/>
              <a:t>, because these plots look like mountain ridgelines. </a:t>
            </a:r>
          </a:p>
          <a:p>
            <a:pPr marL="0" indent="0">
              <a:buNone/>
            </a:pPr>
            <a:r>
              <a:rPr lang="en-US" dirty="0"/>
              <a:t>Ridgeline plots tend to work particularly well if want to </a:t>
            </a:r>
            <a:r>
              <a:rPr lang="en-US" b="1" dirty="0"/>
              <a:t>show trends in distributions over time.</a:t>
            </a:r>
          </a:p>
        </p:txBody>
      </p:sp>
    </p:spTree>
    <p:extLst>
      <p:ext uri="{BB962C8B-B14F-4D97-AF65-F5344CB8AC3E}">
        <p14:creationId xmlns:p14="http://schemas.microsoft.com/office/powerpoint/2010/main" val="408361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 </a:t>
            </a:r>
            <a:r>
              <a:rPr lang="en-US" altLang="zh-CN" dirty="0"/>
              <a:t>S</a:t>
            </a:r>
            <a:r>
              <a:rPr lang="en-US" dirty="0"/>
              <a:t>tandard ridgeline plot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5236" y="1369219"/>
            <a:ext cx="4056764" cy="3263504"/>
          </a:xfrm>
        </p:spPr>
        <p:txBody>
          <a:bodyPr>
            <a:normAutofit fontScale="92500"/>
          </a:bodyPr>
          <a:lstStyle/>
          <a:p>
            <a:pPr marL="0" indent="0">
              <a:buNone/>
            </a:pPr>
            <a:r>
              <a:rPr lang="en-US" dirty="0"/>
              <a:t>The standard ridgeline plot uses density estimates (Figure 9.9). </a:t>
            </a:r>
          </a:p>
          <a:p>
            <a:pPr marL="0" indent="0">
              <a:buNone/>
            </a:pPr>
            <a:r>
              <a:rPr lang="en-US" dirty="0"/>
              <a:t>It is quite closely related to the violin plot, but frequently evokes a </a:t>
            </a:r>
            <a:r>
              <a:rPr lang="en-US" b="1" dirty="0"/>
              <a:t>more intuitive understanding of the data</a:t>
            </a:r>
            <a:r>
              <a:rPr lang="en-US" dirty="0"/>
              <a:t>. </a:t>
            </a:r>
          </a:p>
          <a:p>
            <a:pPr marL="0" indent="0">
              <a:buNone/>
            </a:pPr>
            <a:r>
              <a:rPr lang="en-US" dirty="0"/>
              <a:t>For example, the two clusters of temperatures around 35 degrees and 50 degrees Fahrenheit in November are much more obvious in Figure 9.9 than in Figure 9.5.</a:t>
            </a:r>
          </a:p>
        </p:txBody>
      </p:sp>
      <p:grpSp>
        <p:nvGrpSpPr>
          <p:cNvPr id="13" name="组合 12">
            <a:extLst>
              <a:ext uri="{FF2B5EF4-FFF2-40B4-BE49-F238E27FC236}">
                <a16:creationId xmlns:a16="http://schemas.microsoft.com/office/drawing/2014/main" id="{851DD1E4-E24A-5805-7888-5ED0DAE6E887}"/>
              </a:ext>
            </a:extLst>
          </p:cNvPr>
          <p:cNvGrpSpPr/>
          <p:nvPr/>
        </p:nvGrpSpPr>
        <p:grpSpPr>
          <a:xfrm>
            <a:off x="4675256" y="1369219"/>
            <a:ext cx="3840094" cy="3198227"/>
            <a:chOff x="4675256" y="1369219"/>
            <a:chExt cx="3840094" cy="3198227"/>
          </a:xfrm>
        </p:grpSpPr>
        <p:pic>
          <p:nvPicPr>
            <p:cNvPr id="6" name="图片 5">
              <a:extLst>
                <a:ext uri="{FF2B5EF4-FFF2-40B4-BE49-F238E27FC236}">
                  <a16:creationId xmlns:a16="http://schemas.microsoft.com/office/drawing/2014/main" id="{4D3055C5-82DC-35CA-C580-385978E821EF}"/>
                </a:ext>
              </a:extLst>
            </p:cNvPr>
            <p:cNvPicPr>
              <a:picLocks noChangeAspect="1"/>
            </p:cNvPicPr>
            <p:nvPr/>
          </p:nvPicPr>
          <p:blipFill>
            <a:blip r:embed="rId3"/>
            <a:stretch>
              <a:fillRect/>
            </a:stretch>
          </p:blipFill>
          <p:spPr>
            <a:xfrm>
              <a:off x="4675256" y="1369219"/>
              <a:ext cx="3840094" cy="2408935"/>
            </a:xfrm>
            <a:prstGeom prst="rect">
              <a:avLst/>
            </a:prstGeom>
          </p:spPr>
        </p:pic>
        <p:sp>
          <p:nvSpPr>
            <p:cNvPr id="12" name="文本框 11">
              <a:extLst>
                <a:ext uri="{FF2B5EF4-FFF2-40B4-BE49-F238E27FC236}">
                  <a16:creationId xmlns:a16="http://schemas.microsoft.com/office/drawing/2014/main" id="{CC0C8D9F-C0A4-1807-98D5-9B1E53490DAD}"/>
                </a:ext>
              </a:extLst>
            </p:cNvPr>
            <p:cNvSpPr txBox="1"/>
            <p:nvPr/>
          </p:nvSpPr>
          <p:spPr>
            <a:xfrm>
              <a:off x="4944140" y="3982671"/>
              <a:ext cx="3420140" cy="584775"/>
            </a:xfrm>
            <a:prstGeom prst="rect">
              <a:avLst/>
            </a:prstGeom>
            <a:noFill/>
          </p:spPr>
          <p:txBody>
            <a:bodyPr wrap="square">
              <a:spAutoFit/>
            </a:bodyPr>
            <a:lstStyle/>
            <a:p>
              <a:r>
                <a:rPr lang="en-US" altLang="zh-CN" sz="800" dirty="0"/>
                <a:t>Figure 9.9: Temperatures in Lincoln, Nebraska, in 2016, visualized as a ridgeline plot. For each month, we show the distribution of daily mean temperatures measured in Fahrenheit. Original figure concept: </a:t>
              </a:r>
              <a:r>
                <a:rPr lang="en-US" altLang="zh-CN" sz="800" dirty="0" err="1"/>
                <a:t>Wehrwein</a:t>
              </a:r>
              <a:r>
                <a:rPr lang="en-US" altLang="zh-CN" sz="800" dirty="0"/>
                <a:t> (2017).</a:t>
              </a:r>
              <a:endParaRPr lang="zh-CN" altLang="en-US" sz="800" dirty="0"/>
            </a:p>
          </p:txBody>
        </p:sp>
      </p:grpSp>
    </p:spTree>
    <p:extLst>
      <p:ext uri="{BB962C8B-B14F-4D97-AF65-F5344CB8AC3E}">
        <p14:creationId xmlns:p14="http://schemas.microsoft.com/office/powerpoint/2010/main" val="318933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939998"/>
            <a:ext cx="7886700" cy="3263504"/>
          </a:xfrm>
        </p:spPr>
        <p:txBody>
          <a:bodyPr/>
          <a:lstStyle/>
          <a:p>
            <a:pPr marL="0" indent="0">
              <a:buNone/>
            </a:pPr>
            <a:r>
              <a:rPr lang="en-US" altLang="zh-CN" dirty="0"/>
              <a:t>In Figure 9.9,b</a:t>
            </a:r>
            <a:r>
              <a:rPr lang="en-US" dirty="0"/>
              <a:t>ecause the </a:t>
            </a:r>
            <a:r>
              <a:rPr lang="en-US" b="1" dirty="0"/>
              <a:t>x axis </a:t>
            </a:r>
            <a:r>
              <a:rPr lang="en-US" dirty="0"/>
              <a:t>shows the response variable and the </a:t>
            </a:r>
            <a:r>
              <a:rPr lang="en-US" b="1" dirty="0"/>
              <a:t>y axis </a:t>
            </a:r>
            <a:r>
              <a:rPr lang="en-US" dirty="0"/>
              <a:t>shows the grouping variable, </a:t>
            </a:r>
            <a:r>
              <a:rPr lang="en-US" b="1" dirty="0"/>
              <a:t>there is no separate axis for the density estimates in a ridgeline plot</a:t>
            </a:r>
            <a:r>
              <a:rPr lang="en-US" dirty="0"/>
              <a:t>. </a:t>
            </a:r>
          </a:p>
          <a:p>
            <a:pPr marL="0" indent="0">
              <a:buNone/>
            </a:pPr>
            <a:r>
              <a:rPr lang="en-US" b="1" dirty="0"/>
              <a:t>Density estimates are shown alongside the grouping variable</a:t>
            </a:r>
            <a:r>
              <a:rPr lang="en-US" dirty="0"/>
              <a:t>. This is no different from the violin plot, where densities are also shown alongside the grouping variable, without a separate, explicit scale. </a:t>
            </a:r>
          </a:p>
          <a:p>
            <a:pPr marL="0" indent="0">
              <a:buNone/>
            </a:pPr>
            <a:r>
              <a:rPr lang="en-US" dirty="0"/>
              <a:t>In both cases, the purpose of the plot is not to show specific density values but instead </a:t>
            </a:r>
            <a:r>
              <a:rPr lang="en-US" b="1" dirty="0"/>
              <a:t>to allow for easy comparison of density shapes and relative heights across groups.</a:t>
            </a:r>
          </a:p>
        </p:txBody>
      </p:sp>
    </p:spTree>
    <p:extLst>
      <p:ext uri="{BB962C8B-B14F-4D97-AF65-F5344CB8AC3E}">
        <p14:creationId xmlns:p14="http://schemas.microsoft.com/office/powerpoint/2010/main" val="409858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49" y="575352"/>
            <a:ext cx="8231815" cy="692663"/>
          </a:xfrm>
        </p:spPr>
        <p:txBody>
          <a:bodyPr>
            <a:noAutofit/>
          </a:bodyPr>
          <a:lstStyle/>
          <a:p>
            <a:r>
              <a:rPr lang="en-US" altLang="zh-CN" sz="2400" dirty="0"/>
              <a:t>Ridgeline plot ——histograms instead of density plots</a:t>
            </a:r>
            <a:endParaRPr lang="en-US" sz="24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49" y="1369219"/>
            <a:ext cx="4205621" cy="3479228"/>
          </a:xfrm>
        </p:spPr>
        <p:txBody>
          <a:bodyPr>
            <a:normAutofit fontScale="85000" lnSpcReduction="10000"/>
          </a:bodyPr>
          <a:lstStyle/>
          <a:p>
            <a:pPr marL="0" indent="0">
              <a:buNone/>
            </a:pPr>
            <a:r>
              <a:rPr lang="en-US" dirty="0"/>
              <a:t>In principle, we can use histograms instead of density plots in a ridgeline visualization. However, the resulting figures often </a:t>
            </a:r>
            <a:r>
              <a:rPr lang="en-US" b="1" dirty="0"/>
              <a:t>don’t look very good </a:t>
            </a:r>
            <a:r>
              <a:rPr lang="en-US" dirty="0"/>
              <a:t>(Figure 9.10). </a:t>
            </a:r>
          </a:p>
          <a:p>
            <a:pPr marL="0" indent="0">
              <a:buNone/>
            </a:pPr>
            <a:r>
              <a:rPr lang="en-US" dirty="0"/>
              <a:t>The </a:t>
            </a:r>
            <a:r>
              <a:rPr lang="en-US" b="1" dirty="0"/>
              <a:t>problems</a:t>
            </a:r>
            <a:r>
              <a:rPr lang="en-US" dirty="0"/>
              <a:t> are similar to those of stacked or overlapping histograms (Chapter 7). Because the vertical lines in these ridgeline histograms appear always at the exact same x values, the bars from different histograms align with each other in confusing ways. </a:t>
            </a:r>
          </a:p>
          <a:p>
            <a:pPr marL="0" indent="0">
              <a:buNone/>
            </a:pPr>
            <a:r>
              <a:rPr lang="en-US" dirty="0"/>
              <a:t>In my opinion, it is </a:t>
            </a:r>
            <a:r>
              <a:rPr lang="en-US" b="1" dirty="0"/>
              <a:t>better to not draw such overlapping histograms.</a:t>
            </a:r>
          </a:p>
        </p:txBody>
      </p:sp>
      <p:grpSp>
        <p:nvGrpSpPr>
          <p:cNvPr id="9" name="组合 8">
            <a:extLst>
              <a:ext uri="{FF2B5EF4-FFF2-40B4-BE49-F238E27FC236}">
                <a16:creationId xmlns:a16="http://schemas.microsoft.com/office/drawing/2014/main" id="{C88AD9F3-581C-B8CB-3DE4-5935E17B423B}"/>
              </a:ext>
            </a:extLst>
          </p:cNvPr>
          <p:cNvGrpSpPr/>
          <p:nvPr/>
        </p:nvGrpSpPr>
        <p:grpSpPr>
          <a:xfrm>
            <a:off x="4744556" y="1444976"/>
            <a:ext cx="4115046" cy="3202660"/>
            <a:chOff x="4744556" y="1444976"/>
            <a:chExt cx="4115046" cy="3202660"/>
          </a:xfrm>
        </p:grpSpPr>
        <p:pic>
          <p:nvPicPr>
            <p:cNvPr id="6" name="图片 5">
              <a:extLst>
                <a:ext uri="{FF2B5EF4-FFF2-40B4-BE49-F238E27FC236}">
                  <a16:creationId xmlns:a16="http://schemas.microsoft.com/office/drawing/2014/main" id="{67A72F5C-3CAA-1AAB-8F75-D57AF6E80078}"/>
                </a:ext>
              </a:extLst>
            </p:cNvPr>
            <p:cNvPicPr>
              <a:picLocks noChangeAspect="1"/>
            </p:cNvPicPr>
            <p:nvPr/>
          </p:nvPicPr>
          <p:blipFill>
            <a:blip r:embed="rId3"/>
            <a:stretch>
              <a:fillRect/>
            </a:stretch>
          </p:blipFill>
          <p:spPr>
            <a:xfrm>
              <a:off x="4744556" y="1444976"/>
              <a:ext cx="4115046" cy="2564034"/>
            </a:xfrm>
            <a:prstGeom prst="rect">
              <a:avLst/>
            </a:prstGeom>
          </p:spPr>
        </p:pic>
        <p:sp>
          <p:nvSpPr>
            <p:cNvPr id="8" name="文本框 7">
              <a:extLst>
                <a:ext uri="{FF2B5EF4-FFF2-40B4-BE49-F238E27FC236}">
                  <a16:creationId xmlns:a16="http://schemas.microsoft.com/office/drawing/2014/main" id="{33FF85C2-04CB-691B-0689-569B7D005C79}"/>
                </a:ext>
              </a:extLst>
            </p:cNvPr>
            <p:cNvSpPr txBox="1"/>
            <p:nvPr/>
          </p:nvSpPr>
          <p:spPr>
            <a:xfrm>
              <a:off x="5088908" y="4185971"/>
              <a:ext cx="3516056" cy="461665"/>
            </a:xfrm>
            <a:prstGeom prst="rect">
              <a:avLst/>
            </a:prstGeom>
            <a:noFill/>
          </p:spPr>
          <p:txBody>
            <a:bodyPr wrap="square">
              <a:spAutoFit/>
            </a:bodyPr>
            <a:lstStyle/>
            <a:p>
              <a:r>
                <a:rPr lang="en-US" altLang="zh-CN" sz="800" b="0" i="0" dirty="0">
                  <a:solidFill>
                    <a:srgbClr val="333333"/>
                  </a:solidFill>
                  <a:effectLst/>
                  <a:latin typeface="Helvetica Neue"/>
                </a:rPr>
                <a:t>Figure 9.10: Temperatures in Lincoln, Nebraska, in 2016, visualized as a ridgeline plot of histograms. The individual histograms don’t separate well visually, and the overall figure is quite busy and confusing.</a:t>
              </a:r>
              <a:endParaRPr lang="zh-CN" altLang="en-US" sz="800" dirty="0"/>
            </a:p>
          </p:txBody>
        </p:sp>
      </p:grpSp>
    </p:spTree>
    <p:extLst>
      <p:ext uri="{BB962C8B-B14F-4D97-AF65-F5344CB8AC3E}">
        <p14:creationId xmlns:p14="http://schemas.microsoft.com/office/powerpoint/2010/main" val="313468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Autofit/>
          </a:bodyPr>
          <a:lstStyle/>
          <a:p>
            <a:r>
              <a:rPr lang="en-US" altLang="zh-CN" sz="2400" dirty="0"/>
              <a:t>A</a:t>
            </a:r>
            <a:r>
              <a:rPr lang="en-US" sz="2400" dirty="0"/>
              <a:t>pplicable scene </a:t>
            </a:r>
            <a:r>
              <a:rPr lang="en-US" altLang="zh-CN" sz="2400" dirty="0"/>
              <a:t>—— Ridgeline plots scale to very large numbers of distributions</a:t>
            </a:r>
            <a:endParaRPr lang="en-US" sz="24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3943350" cy="3263504"/>
          </a:xfrm>
        </p:spPr>
        <p:txBody>
          <a:bodyPr>
            <a:normAutofit lnSpcReduction="10000"/>
          </a:bodyPr>
          <a:lstStyle/>
          <a:p>
            <a:pPr marL="0" indent="0">
              <a:buNone/>
            </a:pPr>
            <a:r>
              <a:rPr lang="en-US" dirty="0"/>
              <a:t>Figure 9.11 shows the distributions of </a:t>
            </a:r>
            <a:r>
              <a:rPr lang="en-US" b="1" dirty="0"/>
              <a:t>movie lengths</a:t>
            </a:r>
            <a:r>
              <a:rPr lang="en-US" dirty="0"/>
              <a:t> from 1913 to 2005. </a:t>
            </a:r>
          </a:p>
          <a:p>
            <a:pPr marL="0" indent="0">
              <a:buNone/>
            </a:pPr>
            <a:r>
              <a:rPr lang="en-US" dirty="0"/>
              <a:t>This figure contains almost 100 distinct distributions and yet it is </a:t>
            </a:r>
            <a:r>
              <a:rPr lang="en-US" b="1" dirty="0"/>
              <a:t>very easy to read</a:t>
            </a:r>
            <a:r>
              <a:rPr lang="en-US" dirty="0"/>
              <a:t>. </a:t>
            </a:r>
          </a:p>
          <a:p>
            <a:pPr marL="0" indent="0">
              <a:buNone/>
            </a:pPr>
            <a:r>
              <a:rPr lang="en-US" dirty="0"/>
              <a:t>We can see that in the 1920s, movies came in many different lengths, but since about 1960 movie length has standardized to approximately 90 minutes.</a:t>
            </a:r>
          </a:p>
        </p:txBody>
      </p:sp>
      <p:grpSp>
        <p:nvGrpSpPr>
          <p:cNvPr id="9" name="组合 8">
            <a:extLst>
              <a:ext uri="{FF2B5EF4-FFF2-40B4-BE49-F238E27FC236}">
                <a16:creationId xmlns:a16="http://schemas.microsoft.com/office/drawing/2014/main" id="{0DA3119E-EB79-55B1-52A4-DBF361B7DC65}"/>
              </a:ext>
            </a:extLst>
          </p:cNvPr>
          <p:cNvGrpSpPr/>
          <p:nvPr/>
        </p:nvGrpSpPr>
        <p:grpSpPr>
          <a:xfrm>
            <a:off x="4821941" y="1268015"/>
            <a:ext cx="3509111" cy="3530965"/>
            <a:chOff x="4821941" y="1268015"/>
            <a:chExt cx="3509111" cy="3530965"/>
          </a:xfrm>
        </p:grpSpPr>
        <p:pic>
          <p:nvPicPr>
            <p:cNvPr id="6" name="图片 5">
              <a:extLst>
                <a:ext uri="{FF2B5EF4-FFF2-40B4-BE49-F238E27FC236}">
                  <a16:creationId xmlns:a16="http://schemas.microsoft.com/office/drawing/2014/main" id="{6C348BE5-D442-450C-0CC5-2672CAB53490}"/>
                </a:ext>
              </a:extLst>
            </p:cNvPr>
            <p:cNvPicPr>
              <a:picLocks noChangeAspect="1"/>
            </p:cNvPicPr>
            <p:nvPr/>
          </p:nvPicPr>
          <p:blipFill>
            <a:blip r:embed="rId3"/>
            <a:stretch>
              <a:fillRect/>
            </a:stretch>
          </p:blipFill>
          <p:spPr>
            <a:xfrm>
              <a:off x="5046924" y="1268015"/>
              <a:ext cx="2940934" cy="2966156"/>
            </a:xfrm>
            <a:prstGeom prst="rect">
              <a:avLst/>
            </a:prstGeom>
          </p:spPr>
        </p:pic>
        <p:sp>
          <p:nvSpPr>
            <p:cNvPr id="8" name="文本框 7">
              <a:extLst>
                <a:ext uri="{FF2B5EF4-FFF2-40B4-BE49-F238E27FC236}">
                  <a16:creationId xmlns:a16="http://schemas.microsoft.com/office/drawing/2014/main" id="{649C9159-ACF2-EE80-CE2F-575432FC47B5}"/>
                </a:ext>
              </a:extLst>
            </p:cNvPr>
            <p:cNvSpPr txBox="1"/>
            <p:nvPr/>
          </p:nvSpPr>
          <p:spPr>
            <a:xfrm>
              <a:off x="4821941" y="4337315"/>
              <a:ext cx="3509111" cy="461665"/>
            </a:xfrm>
            <a:prstGeom prst="rect">
              <a:avLst/>
            </a:prstGeom>
            <a:noFill/>
          </p:spPr>
          <p:txBody>
            <a:bodyPr wrap="square">
              <a:spAutoFit/>
            </a:bodyPr>
            <a:lstStyle/>
            <a:p>
              <a:r>
                <a:rPr lang="en-US" altLang="zh-CN" sz="800" b="0" i="0" dirty="0">
                  <a:solidFill>
                    <a:srgbClr val="333333"/>
                  </a:solidFill>
                  <a:effectLst/>
                  <a:latin typeface="Helvetica Neue"/>
                </a:rPr>
                <a:t>Figure 9.11: Evolution of movie lengths over time. Since the 1960s, the majority of all movies are approximately 90 minutes long. Data source: Internet Movie Database, IMDB</a:t>
              </a:r>
              <a:endParaRPr lang="zh-CN" altLang="en-US" sz="800" dirty="0"/>
            </a:p>
          </p:txBody>
        </p:sp>
      </p:grpSp>
    </p:spTree>
    <p:extLst>
      <p:ext uri="{BB962C8B-B14F-4D97-AF65-F5344CB8AC3E}">
        <p14:creationId xmlns:p14="http://schemas.microsoft.com/office/powerpoint/2010/main" val="17194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9. Visualizing many distributions at once</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We may want to visualize how temperature varies across different months while also showing the distribution of observed temperatures within each month. This scenario requires showing twelve temperature distributions at once, one for each month.</a:t>
            </a:r>
          </a:p>
          <a:p>
            <a:pPr marL="0" indent="0">
              <a:buNone/>
            </a:pPr>
            <a:r>
              <a:rPr lang="en-US" dirty="0"/>
              <a:t>None of the visualizations discussed in Chapters 7 or 8 work well in this case. Instead, viable approaches include </a:t>
            </a:r>
            <a:r>
              <a:rPr lang="en-US" b="1" dirty="0"/>
              <a:t>boxplots</a:t>
            </a:r>
            <a:r>
              <a:rPr lang="en-US" dirty="0"/>
              <a:t>, </a:t>
            </a:r>
            <a:r>
              <a:rPr lang="en-US" b="1" dirty="0"/>
              <a:t>violin plots</a:t>
            </a:r>
            <a:r>
              <a:rPr lang="en-US" dirty="0"/>
              <a:t>, and </a:t>
            </a:r>
            <a:r>
              <a:rPr lang="en-US" b="1" dirty="0"/>
              <a:t>ridgeline plots</a:t>
            </a:r>
            <a:r>
              <a:rPr lang="en-US" dirty="0"/>
              <a:t>.</a:t>
            </a:r>
          </a:p>
        </p:txBody>
      </p:sp>
    </p:spTree>
    <p:extLst>
      <p:ext uri="{BB962C8B-B14F-4D97-AF65-F5344CB8AC3E}">
        <p14:creationId xmlns:p14="http://schemas.microsoft.com/office/powerpoint/2010/main" val="276796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Autofit/>
          </a:bodyPr>
          <a:lstStyle/>
          <a:p>
            <a:r>
              <a:rPr lang="en-US" altLang="zh-CN" sz="2400" dirty="0"/>
              <a:t>Applicable scene —— compare two trends over time</a:t>
            </a:r>
            <a:endParaRPr lang="en-US" sz="24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379879" y="1391647"/>
            <a:ext cx="3943350" cy="3263504"/>
          </a:xfrm>
        </p:spPr>
        <p:txBody>
          <a:bodyPr>
            <a:normAutofit fontScale="92500"/>
          </a:bodyPr>
          <a:lstStyle/>
          <a:p>
            <a:pPr marL="0" indent="0">
              <a:buNone/>
            </a:pPr>
            <a:r>
              <a:rPr lang="en-US" dirty="0"/>
              <a:t> This is a scenario that arises commonly if we want to analyze the voting patterns of the members of two different parties. </a:t>
            </a:r>
          </a:p>
          <a:p>
            <a:pPr marL="0" indent="0">
              <a:buNone/>
            </a:pPr>
            <a:r>
              <a:rPr lang="en-US" dirty="0"/>
              <a:t>We can make this comparison by staggering the distributions vertically by time and drawing two differently colored distributions at each time point, representing the two parties (Figure 9.12).</a:t>
            </a:r>
          </a:p>
        </p:txBody>
      </p:sp>
      <p:grpSp>
        <p:nvGrpSpPr>
          <p:cNvPr id="11" name="组合 10">
            <a:extLst>
              <a:ext uri="{FF2B5EF4-FFF2-40B4-BE49-F238E27FC236}">
                <a16:creationId xmlns:a16="http://schemas.microsoft.com/office/drawing/2014/main" id="{41C269C0-28BA-2622-383E-4E0B7966B000}"/>
              </a:ext>
            </a:extLst>
          </p:cNvPr>
          <p:cNvGrpSpPr/>
          <p:nvPr/>
        </p:nvGrpSpPr>
        <p:grpSpPr>
          <a:xfrm>
            <a:off x="4323229" y="1500847"/>
            <a:ext cx="4572000" cy="3067301"/>
            <a:chOff x="4327671" y="1490012"/>
            <a:chExt cx="4572000" cy="3067301"/>
          </a:xfrm>
        </p:grpSpPr>
        <p:pic>
          <p:nvPicPr>
            <p:cNvPr id="6" name="图片 5">
              <a:extLst>
                <a:ext uri="{FF2B5EF4-FFF2-40B4-BE49-F238E27FC236}">
                  <a16:creationId xmlns:a16="http://schemas.microsoft.com/office/drawing/2014/main" id="{C4ABD1CD-EF76-E3CB-BEF3-EBD558CBC9AC}"/>
                </a:ext>
              </a:extLst>
            </p:cNvPr>
            <p:cNvPicPr>
              <a:picLocks noChangeAspect="1"/>
            </p:cNvPicPr>
            <p:nvPr/>
          </p:nvPicPr>
          <p:blipFill>
            <a:blip r:embed="rId3"/>
            <a:stretch>
              <a:fillRect/>
            </a:stretch>
          </p:blipFill>
          <p:spPr>
            <a:xfrm>
              <a:off x="4412174" y="1490012"/>
              <a:ext cx="4332115" cy="2198525"/>
            </a:xfrm>
            <a:prstGeom prst="rect">
              <a:avLst/>
            </a:prstGeom>
          </p:spPr>
        </p:pic>
        <p:sp>
          <p:nvSpPr>
            <p:cNvPr id="10" name="文本框 9">
              <a:extLst>
                <a:ext uri="{FF2B5EF4-FFF2-40B4-BE49-F238E27FC236}">
                  <a16:creationId xmlns:a16="http://schemas.microsoft.com/office/drawing/2014/main" id="{644D930C-99E6-A485-7C94-F8B0A252B23C}"/>
                </a:ext>
              </a:extLst>
            </p:cNvPr>
            <p:cNvSpPr txBox="1"/>
            <p:nvPr/>
          </p:nvSpPr>
          <p:spPr>
            <a:xfrm>
              <a:off x="4327671" y="3849427"/>
              <a:ext cx="4572000" cy="707886"/>
            </a:xfrm>
            <a:prstGeom prst="rect">
              <a:avLst/>
            </a:prstGeom>
            <a:noFill/>
          </p:spPr>
          <p:txBody>
            <a:bodyPr wrap="square">
              <a:spAutoFit/>
            </a:bodyPr>
            <a:lstStyle/>
            <a:p>
              <a:r>
                <a:rPr lang="en-US" altLang="zh-CN" sz="800" dirty="0"/>
                <a:t>Figure 9.12: Voting patterns in the U.S. House of Representatives have become increasingly polarized. DW-NOMINATE scores are frequently used to compare voting patterns of representatives between parties and over time. Here, score distributions are shown for each Congress from 1963 to 2013 separately for Democrats and Republicans. Each Congress is represented by its first year. Original figure concept: McDonald (2017).</a:t>
              </a:r>
              <a:endParaRPr lang="zh-CN" altLang="en-US" sz="800" dirty="0"/>
            </a:p>
          </p:txBody>
        </p:sp>
      </p:grpSp>
    </p:spTree>
    <p:extLst>
      <p:ext uri="{BB962C8B-B14F-4D97-AF65-F5344CB8AC3E}">
        <p14:creationId xmlns:p14="http://schemas.microsoft.com/office/powerpoint/2010/main" val="3183933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9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Response variable and grouping variables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lnSpcReduction="10000"/>
          </a:bodyPr>
          <a:lstStyle/>
          <a:p>
            <a:pPr marL="0" indent="0">
              <a:buNone/>
            </a:pPr>
            <a:r>
              <a:rPr lang="en-US" sz="2000" dirty="0"/>
              <a:t>Whenever we are dealing with many distributions, it is helpful to think in terms of the response variable and one or more grouping variables. </a:t>
            </a:r>
          </a:p>
          <a:p>
            <a:pPr marL="0" indent="0">
              <a:buNone/>
            </a:pPr>
            <a:r>
              <a:rPr lang="en-US" sz="2000" b="1" dirty="0"/>
              <a:t>response variable</a:t>
            </a:r>
            <a:r>
              <a:rPr lang="en-US" sz="2000" dirty="0"/>
              <a:t>: the variable whose distributions we want to show.</a:t>
            </a:r>
          </a:p>
          <a:p>
            <a:pPr marL="0" indent="0">
              <a:buNone/>
            </a:pPr>
            <a:r>
              <a:rPr lang="en-US" sz="2000" b="1" dirty="0"/>
              <a:t>grouping variables</a:t>
            </a:r>
            <a:r>
              <a:rPr lang="en-US" sz="2000" dirty="0"/>
              <a:t>: the variable define subsets of the data with distinct distributions of response variable.</a:t>
            </a:r>
          </a:p>
          <a:p>
            <a:pPr marL="0" indent="0">
              <a:buNone/>
            </a:pPr>
            <a:endParaRPr lang="en-US" sz="2000" dirty="0"/>
          </a:p>
          <a:p>
            <a:pPr marL="0" indent="0">
              <a:buNone/>
            </a:pPr>
            <a:r>
              <a:rPr lang="en-US" sz="2000" dirty="0"/>
              <a:t>For example, for temperature distributions across months, the response variable is the temperature and the grouping variable is the month. </a:t>
            </a:r>
          </a:p>
        </p:txBody>
      </p:sp>
    </p:spTree>
    <p:extLst>
      <p:ext uri="{BB962C8B-B14F-4D97-AF65-F5344CB8AC3E}">
        <p14:creationId xmlns:p14="http://schemas.microsoft.com/office/powerpoint/2010/main" val="267354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 All techniques discussed in this chapter draw the response variable along one axis and the grouping variables along the other. </a:t>
            </a:r>
          </a:p>
          <a:p>
            <a:pPr marL="0" indent="0">
              <a:buNone/>
            </a:pPr>
            <a:r>
              <a:rPr lang="en-US" dirty="0"/>
              <a:t>In the following, I will first describe approaches that show the response variable along the vertical axis, and then I will describe approaches that show the response variable along the horizontal axis.</a:t>
            </a:r>
          </a:p>
          <a:p>
            <a:pPr marL="0" indent="0">
              <a:buNone/>
            </a:pPr>
            <a:r>
              <a:rPr lang="en-US" dirty="0"/>
              <a:t> In all cases discussed, we could flip the axes and arrive at an alternative and viable visualization. I am showing here the canonical forms of the various visualizations.</a:t>
            </a:r>
          </a:p>
        </p:txBody>
      </p:sp>
    </p:spTree>
    <p:extLst>
      <p:ext uri="{BB962C8B-B14F-4D97-AF65-F5344CB8AC3E}">
        <p14:creationId xmlns:p14="http://schemas.microsoft.com/office/powerpoint/2010/main" val="157866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Autofit/>
          </a:bodyPr>
          <a:lstStyle/>
          <a:p>
            <a:r>
              <a:rPr lang="en-US" sz="2400" dirty="0"/>
              <a:t>9.1 Visualizing distributions along the vertical axis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3962400" y="1305807"/>
            <a:ext cx="4552950" cy="3263504"/>
          </a:xfrm>
        </p:spPr>
        <p:txBody>
          <a:bodyPr>
            <a:normAutofit lnSpcReduction="10000"/>
          </a:bodyPr>
          <a:lstStyle/>
          <a:p>
            <a:pPr marL="0" indent="0">
              <a:buNone/>
            </a:pPr>
            <a:r>
              <a:rPr lang="en-US" dirty="0"/>
              <a:t>The simplest approach to showing many distributions at once is to show their </a:t>
            </a:r>
            <a:r>
              <a:rPr lang="en-US" b="1" dirty="0"/>
              <a:t>mean or median</a:t>
            </a:r>
            <a:r>
              <a:rPr lang="en-US" dirty="0"/>
              <a:t> as points, with some indication of the variation around the mean or median shown by </a:t>
            </a:r>
            <a:r>
              <a:rPr lang="en-US" b="1" dirty="0"/>
              <a:t>error bars</a:t>
            </a:r>
            <a:r>
              <a:rPr lang="en-US" dirty="0"/>
              <a:t>. Figure 9.1 demonstrates this approach for the distributions of monthly temperatures in Lincoln, Nebraska, in 2016. I have labeled this figure as </a:t>
            </a:r>
            <a:r>
              <a:rPr lang="en-US" b="1" dirty="0"/>
              <a:t>bad</a:t>
            </a:r>
            <a:r>
              <a:rPr lang="en-US" dirty="0"/>
              <a:t> because there are multiple problems with this approach. </a:t>
            </a:r>
          </a:p>
        </p:txBody>
      </p:sp>
      <p:grpSp>
        <p:nvGrpSpPr>
          <p:cNvPr id="9" name="组合 8">
            <a:extLst>
              <a:ext uri="{FF2B5EF4-FFF2-40B4-BE49-F238E27FC236}">
                <a16:creationId xmlns:a16="http://schemas.microsoft.com/office/drawing/2014/main" id="{E84722D1-4C0C-AF8C-A8B1-2E14B58438F4}"/>
              </a:ext>
            </a:extLst>
          </p:cNvPr>
          <p:cNvGrpSpPr/>
          <p:nvPr/>
        </p:nvGrpSpPr>
        <p:grpSpPr>
          <a:xfrm>
            <a:off x="258947" y="1305807"/>
            <a:ext cx="3703453" cy="3213971"/>
            <a:chOff x="258947" y="1305807"/>
            <a:chExt cx="3703453" cy="3213971"/>
          </a:xfrm>
        </p:grpSpPr>
        <p:pic>
          <p:nvPicPr>
            <p:cNvPr id="6" name="图片 5">
              <a:extLst>
                <a:ext uri="{FF2B5EF4-FFF2-40B4-BE49-F238E27FC236}">
                  <a16:creationId xmlns:a16="http://schemas.microsoft.com/office/drawing/2014/main" id="{C4EC9246-8A50-7E0C-A434-4EBA20ED443B}"/>
                </a:ext>
              </a:extLst>
            </p:cNvPr>
            <p:cNvPicPr>
              <a:picLocks noChangeAspect="1"/>
            </p:cNvPicPr>
            <p:nvPr/>
          </p:nvPicPr>
          <p:blipFill>
            <a:blip r:embed="rId3"/>
            <a:stretch>
              <a:fillRect/>
            </a:stretch>
          </p:blipFill>
          <p:spPr>
            <a:xfrm>
              <a:off x="258947" y="1305807"/>
              <a:ext cx="3703453" cy="2222072"/>
            </a:xfrm>
            <a:prstGeom prst="rect">
              <a:avLst/>
            </a:prstGeom>
          </p:spPr>
        </p:pic>
        <p:sp>
          <p:nvSpPr>
            <p:cNvPr id="8" name="文本框 7">
              <a:extLst>
                <a:ext uri="{FF2B5EF4-FFF2-40B4-BE49-F238E27FC236}">
                  <a16:creationId xmlns:a16="http://schemas.microsoft.com/office/drawing/2014/main" id="{CCEF1201-C482-9080-7B21-50473E63D8E1}"/>
                </a:ext>
              </a:extLst>
            </p:cNvPr>
            <p:cNvSpPr txBox="1"/>
            <p:nvPr/>
          </p:nvSpPr>
          <p:spPr>
            <a:xfrm>
              <a:off x="344007" y="3565671"/>
              <a:ext cx="3533332" cy="954107"/>
            </a:xfrm>
            <a:prstGeom prst="rect">
              <a:avLst/>
            </a:prstGeom>
            <a:noFill/>
          </p:spPr>
          <p:txBody>
            <a:bodyPr wrap="square">
              <a:spAutoFit/>
            </a:bodyPr>
            <a:lstStyle/>
            <a:p>
              <a:r>
                <a:rPr lang="en-US" altLang="zh-CN" sz="800" b="0" i="0" dirty="0">
                  <a:solidFill>
                    <a:srgbClr val="333333"/>
                  </a:solidFill>
                  <a:effectLst/>
                  <a:latin typeface="Helvetica Neue"/>
                </a:rPr>
                <a:t>Figure 9.1: Mean daily temperatures in Lincoln, Nebraska in 2016. Points represent the average daily mean temperatures for each month, averaged over all days of the month, and error bars represent twice the standard deviation of the daily mean temperatures within each month. This figure has been labeled as “bad” because </a:t>
              </a:r>
              <a:r>
                <a:rPr lang="en-US" altLang="zh-CN" sz="800" b="0" i="0" dirty="0" err="1">
                  <a:solidFill>
                    <a:srgbClr val="333333"/>
                  </a:solidFill>
                  <a:effectLst/>
                  <a:latin typeface="Helvetica Neue"/>
                </a:rPr>
                <a:t>because</a:t>
              </a:r>
              <a:r>
                <a:rPr lang="en-US" altLang="zh-CN" sz="800" b="0" i="0" dirty="0">
                  <a:solidFill>
                    <a:srgbClr val="333333"/>
                  </a:solidFill>
                  <a:effectLst/>
                  <a:latin typeface="Helvetica Neue"/>
                </a:rPr>
                <a:t> error bars are conventionally used to visualize the uncertainty of an estimate, not the variability in a population. Data source: Weather Underground</a:t>
              </a:r>
              <a:endParaRPr lang="zh-CN" altLang="en-US" sz="800" dirty="0"/>
            </a:p>
          </p:txBody>
        </p:sp>
      </p:grpSp>
    </p:spTree>
    <p:extLst>
      <p:ext uri="{BB962C8B-B14F-4D97-AF65-F5344CB8AC3E}">
        <p14:creationId xmlns:p14="http://schemas.microsoft.com/office/powerpoint/2010/main" val="271943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What are the problems with figure 9.1?</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92500"/>
          </a:bodyPr>
          <a:lstStyle/>
          <a:p>
            <a:pPr marL="0" indent="0">
              <a:buNone/>
            </a:pPr>
            <a:r>
              <a:rPr lang="en-US" dirty="0"/>
              <a:t>1.By representing each distribution by only one point and two error bars, we are losing a lot of information about the data.</a:t>
            </a:r>
          </a:p>
          <a:p>
            <a:pPr marL="0" indent="0">
              <a:buNone/>
            </a:pPr>
            <a:r>
              <a:rPr lang="en-US" dirty="0"/>
              <a:t>2. it is not immediately obvious what the points represent, even though most readers would likely guess that they represent either the mean or the median. </a:t>
            </a:r>
          </a:p>
          <a:p>
            <a:pPr marL="0" indent="0">
              <a:buNone/>
            </a:pPr>
            <a:r>
              <a:rPr lang="en-US" dirty="0"/>
              <a:t>3. it is definitely not obvious what the error bars represent. Do they represent the standard deviation of the data, the standard error of the mean, a 95% confidence interval, or something else altogether? There is no commonly accepted standard. </a:t>
            </a:r>
          </a:p>
          <a:p>
            <a:pPr marL="0" indent="0">
              <a:buNone/>
            </a:pPr>
            <a:r>
              <a:rPr lang="en-US" dirty="0"/>
              <a:t>4. symmetric error bars are misleading if there is any skew in the data, which is the case here and almost always for real-world datasets.</a:t>
            </a:r>
          </a:p>
          <a:p>
            <a:pPr marL="0" indent="0">
              <a:buNone/>
            </a:pPr>
            <a:endParaRPr lang="en-US" dirty="0"/>
          </a:p>
        </p:txBody>
      </p:sp>
    </p:spTree>
    <p:extLst>
      <p:ext uri="{BB962C8B-B14F-4D97-AF65-F5344CB8AC3E}">
        <p14:creationId xmlns:p14="http://schemas.microsoft.com/office/powerpoint/2010/main" val="19153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Detailed explanation of the third question</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92500" lnSpcReduction="10000"/>
          </a:bodyPr>
          <a:lstStyle/>
          <a:p>
            <a:pPr marL="0" indent="0">
              <a:buNone/>
            </a:pPr>
            <a:r>
              <a:rPr lang="en-US" dirty="0"/>
              <a:t>By reading the figure caption of Figure 9.1, we can see that they represent here twice the standard deviation of the daily mean temperatures, meant to indicate the range that contains approximately 95% of the data. However, error bars are more commonly employed to visualize the standard error (or twice the standard error for a 95% confidence interval), and it is easy for readers to confuse the standard error with the standard deviation.</a:t>
            </a:r>
          </a:p>
          <a:p>
            <a:pPr marL="0" indent="0">
              <a:buNone/>
            </a:pPr>
            <a:r>
              <a:rPr lang="en-US" b="1" dirty="0"/>
              <a:t>The standard error </a:t>
            </a:r>
            <a:r>
              <a:rPr lang="en-US" dirty="0"/>
              <a:t>quantifies how accurate our estimate of the mean is, whereas </a:t>
            </a:r>
            <a:r>
              <a:rPr lang="en-US" b="1" dirty="0"/>
              <a:t>the standard deviation</a:t>
            </a:r>
            <a:r>
              <a:rPr lang="en-US" dirty="0"/>
              <a:t> estimates how much spread there is in the data around the mean. </a:t>
            </a:r>
          </a:p>
          <a:p>
            <a:pPr marL="0" indent="0">
              <a:buNone/>
            </a:pPr>
            <a:r>
              <a:rPr lang="en-US" dirty="0"/>
              <a:t>It is possible for a dataset to have both a very small standard error of the mean and a very large standard deviation.</a:t>
            </a:r>
          </a:p>
        </p:txBody>
      </p:sp>
    </p:spTree>
    <p:extLst>
      <p:ext uri="{BB962C8B-B14F-4D97-AF65-F5344CB8AC3E}">
        <p14:creationId xmlns:p14="http://schemas.microsoft.com/office/powerpoint/2010/main" val="374546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515675" y="547575"/>
            <a:ext cx="8153763" cy="692663"/>
          </a:xfrm>
        </p:spPr>
        <p:txBody>
          <a:bodyPr>
            <a:noAutofit/>
          </a:bodyPr>
          <a:lstStyle/>
          <a:p>
            <a:r>
              <a:rPr lang="en-US" sz="2300" dirty="0"/>
              <a:t>Boxplot </a:t>
            </a:r>
            <a:r>
              <a:rPr lang="en-US" altLang="zh-CN" sz="2300" dirty="0"/>
              <a:t>—— address all four shortcomings of Figure 9.1</a:t>
            </a:r>
            <a:endParaRPr lang="en-US" sz="2300"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515675" y="2021730"/>
            <a:ext cx="3646971" cy="1375551"/>
          </a:xfrm>
        </p:spPr>
        <p:txBody>
          <a:bodyPr>
            <a:noAutofit/>
          </a:bodyPr>
          <a:lstStyle/>
          <a:p>
            <a:pPr marL="0" indent="0">
              <a:buNone/>
            </a:pPr>
            <a:r>
              <a:rPr lang="en-US" dirty="0"/>
              <a:t>A boxplot divides the data into quartiles and visualizes them in a standardized manner (Figure 9.2).</a:t>
            </a:r>
          </a:p>
        </p:txBody>
      </p:sp>
      <p:grpSp>
        <p:nvGrpSpPr>
          <p:cNvPr id="9" name="组合 8">
            <a:extLst>
              <a:ext uri="{FF2B5EF4-FFF2-40B4-BE49-F238E27FC236}">
                <a16:creationId xmlns:a16="http://schemas.microsoft.com/office/drawing/2014/main" id="{E171C256-9CF4-6EE7-786C-45C152B4993A}"/>
              </a:ext>
            </a:extLst>
          </p:cNvPr>
          <p:cNvGrpSpPr/>
          <p:nvPr/>
        </p:nvGrpSpPr>
        <p:grpSpPr>
          <a:xfrm>
            <a:off x="1974109" y="1157460"/>
            <a:ext cx="7169891" cy="3914022"/>
            <a:chOff x="1974109" y="1157460"/>
            <a:chExt cx="7169891" cy="3914022"/>
          </a:xfrm>
        </p:grpSpPr>
        <p:pic>
          <p:nvPicPr>
            <p:cNvPr id="6" name="图片 5">
              <a:extLst>
                <a:ext uri="{FF2B5EF4-FFF2-40B4-BE49-F238E27FC236}">
                  <a16:creationId xmlns:a16="http://schemas.microsoft.com/office/drawing/2014/main" id="{FAEA7EF7-E519-AF7B-6A81-9E54AE72ED17}"/>
                </a:ext>
              </a:extLst>
            </p:cNvPr>
            <p:cNvPicPr>
              <a:picLocks noChangeAspect="1"/>
            </p:cNvPicPr>
            <p:nvPr/>
          </p:nvPicPr>
          <p:blipFill>
            <a:blip r:embed="rId3"/>
            <a:stretch>
              <a:fillRect/>
            </a:stretch>
          </p:blipFill>
          <p:spPr>
            <a:xfrm>
              <a:off x="4749210" y="1157460"/>
              <a:ext cx="3460565" cy="2898359"/>
            </a:xfrm>
            <a:prstGeom prst="rect">
              <a:avLst/>
            </a:prstGeom>
          </p:spPr>
        </p:pic>
        <p:sp>
          <p:nvSpPr>
            <p:cNvPr id="8" name="文本框 7">
              <a:extLst>
                <a:ext uri="{FF2B5EF4-FFF2-40B4-BE49-F238E27FC236}">
                  <a16:creationId xmlns:a16="http://schemas.microsoft.com/office/drawing/2014/main" id="{AD6E8438-498D-BEB9-6CDD-2E31C124F591}"/>
                </a:ext>
              </a:extLst>
            </p:cNvPr>
            <p:cNvSpPr txBox="1"/>
            <p:nvPr/>
          </p:nvSpPr>
          <p:spPr>
            <a:xfrm>
              <a:off x="1974109" y="4055819"/>
              <a:ext cx="7169891" cy="1015663"/>
            </a:xfrm>
            <a:prstGeom prst="rect">
              <a:avLst/>
            </a:prstGeom>
            <a:noFill/>
          </p:spPr>
          <p:txBody>
            <a:bodyPr wrap="square">
              <a:spAutoFit/>
            </a:bodyPr>
            <a:lstStyle/>
            <a:p>
              <a:r>
                <a:rPr lang="en-US" altLang="zh-CN" sz="1000" b="0" i="0" dirty="0">
                  <a:solidFill>
                    <a:srgbClr val="333333"/>
                  </a:solidFill>
                  <a:effectLst/>
                  <a:latin typeface="Helvetica Neue"/>
                </a:rPr>
                <a:t>Figure 9.2: Anatomy of a boxplot. Shown are a cloud of points (left) and the corresponding boxplot (right). Only the </a:t>
              </a:r>
              <a:r>
                <a:rPr lang="en-US" altLang="zh-CN" sz="1000" b="0" i="1" dirty="0">
                  <a:solidFill>
                    <a:srgbClr val="333333"/>
                  </a:solidFill>
                  <a:effectLst/>
                  <a:latin typeface="Helvetica Neue"/>
                </a:rPr>
                <a:t>y</a:t>
              </a:r>
              <a:r>
                <a:rPr lang="en-US" altLang="zh-CN" sz="1000" b="0" i="0" dirty="0">
                  <a:solidFill>
                    <a:srgbClr val="333333"/>
                  </a:solidFill>
                  <a:effectLst/>
                  <a:latin typeface="Helvetica Neue"/>
                </a:rPr>
                <a:t> values of the points are visualized in the boxplot. The line in the middle of the boxplot represents the median, and the box encloses the middle 50% of the data. The top and bottom whiskers extend either to the maximum and minimum of the data or to the maximum or minimum that falls within 1.5 times the height of the box, whichever yields the shorter whisker. The distances of 1.5 times the height of the box in either direction are called the upper and the lower fences. Individual data points that fall beyond the fences are referred to as outliers and are usually </a:t>
              </a:r>
              <a:r>
                <a:rPr lang="en-US" altLang="zh-CN" sz="1000" b="0" i="0" dirty="0" err="1">
                  <a:solidFill>
                    <a:srgbClr val="333333"/>
                  </a:solidFill>
                  <a:effectLst/>
                  <a:latin typeface="Helvetica Neue"/>
                </a:rPr>
                <a:t>showns</a:t>
              </a:r>
              <a:r>
                <a:rPr lang="en-US" altLang="zh-CN" sz="1000" b="0" i="0" dirty="0">
                  <a:solidFill>
                    <a:srgbClr val="333333"/>
                  </a:solidFill>
                  <a:effectLst/>
                  <a:latin typeface="Helvetica Neue"/>
                </a:rPr>
                <a:t> as individual dots.</a:t>
              </a:r>
              <a:endParaRPr lang="zh-CN" altLang="en-US" sz="1000" dirty="0"/>
            </a:p>
          </p:txBody>
        </p:sp>
      </p:grpSp>
    </p:spTree>
    <p:extLst>
      <p:ext uri="{BB962C8B-B14F-4D97-AF65-F5344CB8AC3E}">
        <p14:creationId xmlns:p14="http://schemas.microsoft.com/office/powerpoint/2010/main" val="372988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389860" y="876300"/>
            <a:ext cx="4607441" cy="4267200"/>
          </a:xfrm>
        </p:spPr>
        <p:txBody>
          <a:bodyPr>
            <a:normAutofit fontScale="92500" lnSpcReduction="20000"/>
          </a:bodyPr>
          <a:lstStyle/>
          <a:p>
            <a:pPr marL="0" indent="0">
              <a:buNone/>
            </a:pPr>
            <a:r>
              <a:rPr lang="en-US" dirty="0"/>
              <a:t>Boxplots are </a:t>
            </a:r>
            <a:r>
              <a:rPr lang="en-US" b="1" dirty="0"/>
              <a:t>simple</a:t>
            </a:r>
            <a:r>
              <a:rPr lang="en-US" dirty="0"/>
              <a:t> yet </a:t>
            </a:r>
            <a:r>
              <a:rPr lang="en-US" b="1" dirty="0"/>
              <a:t>informative</a:t>
            </a:r>
            <a:r>
              <a:rPr lang="en-US" dirty="0"/>
              <a:t>, and they </a:t>
            </a:r>
            <a:r>
              <a:rPr lang="en-US" b="1" dirty="0"/>
              <a:t>work well when plotted next to each other to visualize many distributions at once</a:t>
            </a:r>
            <a:r>
              <a:rPr lang="en-US" dirty="0"/>
              <a:t>. For the Lincoln temperature data, using boxplots leads to Figure 9.3. In that figure, we can now see that temperature is highly skewed in December (most days are moderately cold and a few are extremely cold) and not very skewed at all in some other months, for example in July.</a:t>
            </a:r>
          </a:p>
          <a:p>
            <a:pPr marL="0" indent="0">
              <a:buNone/>
            </a:pPr>
            <a:r>
              <a:rPr lang="en-US" dirty="0"/>
              <a:t>Boxplots were invented by the statistician John Tukey in the early 1970s, and they quickly gained popularity because they were highly informative while </a:t>
            </a:r>
            <a:r>
              <a:rPr lang="en-US" b="1" dirty="0"/>
              <a:t>being easy to draw by hand</a:t>
            </a:r>
            <a:r>
              <a:rPr lang="en-US" dirty="0"/>
              <a:t>. Most data visualizations were drawn by hand at that time.</a:t>
            </a:r>
          </a:p>
        </p:txBody>
      </p:sp>
      <p:grpSp>
        <p:nvGrpSpPr>
          <p:cNvPr id="11" name="组合 10">
            <a:extLst>
              <a:ext uri="{FF2B5EF4-FFF2-40B4-BE49-F238E27FC236}">
                <a16:creationId xmlns:a16="http://schemas.microsoft.com/office/drawing/2014/main" id="{1A1E43B3-AD2C-BE6A-4AEE-AE54A4542CD2}"/>
              </a:ext>
            </a:extLst>
          </p:cNvPr>
          <p:cNvGrpSpPr/>
          <p:nvPr/>
        </p:nvGrpSpPr>
        <p:grpSpPr>
          <a:xfrm>
            <a:off x="5061951" y="1591066"/>
            <a:ext cx="3642570" cy="2498611"/>
            <a:chOff x="5061951" y="1591066"/>
            <a:chExt cx="3642570" cy="2498611"/>
          </a:xfrm>
        </p:grpSpPr>
        <p:pic>
          <p:nvPicPr>
            <p:cNvPr id="8" name="图片 7">
              <a:extLst>
                <a:ext uri="{FF2B5EF4-FFF2-40B4-BE49-F238E27FC236}">
                  <a16:creationId xmlns:a16="http://schemas.microsoft.com/office/drawing/2014/main" id="{08059A49-68B3-6677-D362-7ACCB3A01219}"/>
                </a:ext>
              </a:extLst>
            </p:cNvPr>
            <p:cNvPicPr>
              <a:picLocks noChangeAspect="1"/>
            </p:cNvPicPr>
            <p:nvPr/>
          </p:nvPicPr>
          <p:blipFill>
            <a:blip r:embed="rId3"/>
            <a:stretch>
              <a:fillRect/>
            </a:stretch>
          </p:blipFill>
          <p:spPr>
            <a:xfrm>
              <a:off x="5061951" y="1591066"/>
              <a:ext cx="3642570" cy="2129279"/>
            </a:xfrm>
            <a:prstGeom prst="rect">
              <a:avLst/>
            </a:prstGeom>
          </p:spPr>
        </p:pic>
        <p:sp>
          <p:nvSpPr>
            <p:cNvPr id="10" name="文本框 9">
              <a:extLst>
                <a:ext uri="{FF2B5EF4-FFF2-40B4-BE49-F238E27FC236}">
                  <a16:creationId xmlns:a16="http://schemas.microsoft.com/office/drawing/2014/main" id="{3A2828B5-0928-89E5-E903-1E4729E19DF8}"/>
                </a:ext>
              </a:extLst>
            </p:cNvPr>
            <p:cNvSpPr txBox="1"/>
            <p:nvPr/>
          </p:nvSpPr>
          <p:spPr>
            <a:xfrm>
              <a:off x="5695506" y="3720345"/>
              <a:ext cx="2750288" cy="369332"/>
            </a:xfrm>
            <a:prstGeom prst="rect">
              <a:avLst/>
            </a:prstGeom>
            <a:noFill/>
          </p:spPr>
          <p:txBody>
            <a:bodyPr wrap="square">
              <a:spAutoFit/>
            </a:bodyPr>
            <a:lstStyle/>
            <a:p>
              <a:r>
                <a:rPr lang="en-US" altLang="zh-CN" sz="900" b="0" i="0" dirty="0">
                  <a:solidFill>
                    <a:srgbClr val="333333"/>
                  </a:solidFill>
                  <a:effectLst/>
                  <a:latin typeface="Helvetica Neue"/>
                </a:rPr>
                <a:t>Figure 9.3: Mean daily temperatures in Lincoln, Nebraska, visualized as boxplots.</a:t>
              </a:r>
              <a:endParaRPr lang="zh-CN" altLang="en-US" sz="900" dirty="0"/>
            </a:p>
          </p:txBody>
        </p:sp>
      </p:grpSp>
    </p:spTree>
    <p:extLst>
      <p:ext uri="{BB962C8B-B14F-4D97-AF65-F5344CB8AC3E}">
        <p14:creationId xmlns:p14="http://schemas.microsoft.com/office/powerpoint/2010/main" val="2133043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8592</TotalTime>
  <Words>2449</Words>
  <Application>Microsoft Office PowerPoint</Application>
  <PresentationFormat>全屏显示(16:9)</PresentationFormat>
  <Paragraphs>80</Paragraphs>
  <Slides>21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21</vt:i4>
      </vt:variant>
    </vt:vector>
  </HeadingPairs>
  <TitlesOfParts>
    <vt:vector size="24" baseType="lpstr">
      <vt:lpstr>Helvetica Neue</vt:lpstr>
      <vt:lpstr>Arial</vt:lpstr>
      <vt:lpstr>Office Theme</vt:lpstr>
      <vt:lpstr>Visualizing many distributions at once</vt:lpstr>
      <vt:lpstr>9. Visualizing many distributions at once</vt:lpstr>
      <vt:lpstr>Response variable and grouping variables</vt:lpstr>
      <vt:lpstr>Tips</vt:lpstr>
      <vt:lpstr>9.1 Visualizing distributions along the vertical axis</vt:lpstr>
      <vt:lpstr>What are the problems with figure 9.1?</vt:lpstr>
      <vt:lpstr>Detailed explanation of the third question</vt:lpstr>
      <vt:lpstr>Boxplot —— address all four shortcomings of Figure 9.1</vt:lpstr>
      <vt:lpstr>PowerPoint 演示文稿</vt:lpstr>
      <vt:lpstr>Violin plots —— replace boxplot</vt:lpstr>
      <vt:lpstr>PowerPoint 演示文稿</vt:lpstr>
      <vt:lpstr>Strip chart</vt:lpstr>
      <vt:lpstr> Jittering</vt:lpstr>
      <vt:lpstr>Sina plot —— hybrid of a violin plot and jittered points</vt:lpstr>
      <vt:lpstr>9.2 Visualizing distributions along the horizontal axis</vt:lpstr>
      <vt:lpstr> Standard ridgeline plot</vt:lpstr>
      <vt:lpstr>PowerPoint 演示文稿</vt:lpstr>
      <vt:lpstr>Ridgeline plot ——histograms instead of density plots</vt:lpstr>
      <vt:lpstr>Applicable scene —— Ridgeline plots scale to very large numbers of distributions</vt:lpstr>
      <vt:lpstr>Applicable scene —— compare two trends over time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李 阳</cp:lastModifiedBy>
  <cp:revision>87</cp:revision>
  <cp:lastPrinted>2020-08-31T13:00:47Z</cp:lastPrinted>
  <dcterms:created xsi:type="dcterms:W3CDTF">2019-11-06T18:18:56Z</dcterms:created>
  <dcterms:modified xsi:type="dcterms:W3CDTF">2023-07-22T11:30:05Z</dcterms:modified>
</cp:coreProperties>
</file>