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71" r:id="rId3"/>
    <p:sldId id="272" r:id="rId4"/>
    <p:sldId id="273" r:id="rId5"/>
    <p:sldId id="274" r:id="rId6"/>
    <p:sldId id="275" r:id="rId7"/>
    <p:sldId id="276" r:id="rId8"/>
    <p:sldId id="277" r:id="rId9"/>
    <p:sldId id="278" r:id="rId10"/>
    <p:sldId id="279" r:id="rId11"/>
    <p:sldId id="280" r:id="rId12"/>
    <p:sldId id="283" r:id="rId13"/>
    <p:sldId id="284" r:id="rId14"/>
    <p:sldId id="285" r:id="rId15"/>
    <p:sldId id="286" r:id="rId16"/>
    <p:sldId id="287" r:id="rId17"/>
    <p:sldId id="289" r:id="rId18"/>
    <p:sldId id="290" r:id="rId19"/>
    <p:sldId id="267"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6446"/>
    <a:srgbClr val="7E96A0"/>
    <a:srgbClr val="ECEAD1"/>
    <a:srgbClr val="CFC493"/>
    <a:srgbClr val="006747"/>
    <a:srgbClr val="4660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4674"/>
  </p:normalViewPr>
  <p:slideViewPr>
    <p:cSldViewPr snapToGrid="0" snapToObjects="1">
      <p:cViewPr varScale="1">
        <p:scale>
          <a:sx n="108" d="100"/>
          <a:sy n="108" d="100"/>
        </p:scale>
        <p:origin x="86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7E96A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7/28/2023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D8BF3-04A4-1A46-A68C-BD2437928091}"/>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a:xfrm>
            <a:off x="623888" y="470006"/>
            <a:ext cx="8257842" cy="1512038"/>
          </a:xfrm>
        </p:spPr>
        <p:txBody>
          <a:bodyPr>
            <a:normAutofit/>
          </a:bodyPr>
          <a:lstStyle/>
          <a:p>
            <a:r>
              <a:rPr lang="en-US" sz="4300" dirty="0"/>
              <a:t>Visualizing nested proportions</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a:xfrm>
            <a:off x="623888" y="2002284"/>
            <a:ext cx="7886700" cy="1655316"/>
          </a:xfrm>
        </p:spPr>
        <p:txBody>
          <a:bodyPr>
            <a:normAutofit/>
          </a:bodyPr>
          <a:lstStyle/>
          <a:p>
            <a:pPr marL="285750" indent="-285750">
              <a:buFont typeface="Wingdings" panose="05000000000000000000" pitchFamily="2" charset="2"/>
              <a:buChar char="u"/>
            </a:pPr>
            <a:r>
              <a:rPr lang="en-US" dirty="0"/>
              <a:t>Mosaic plots</a:t>
            </a:r>
          </a:p>
          <a:p>
            <a:pPr marL="285750" indent="-285750">
              <a:buFont typeface="Wingdings" panose="05000000000000000000" pitchFamily="2" charset="2"/>
              <a:buChar char="u"/>
            </a:pPr>
            <a:r>
              <a:rPr lang="en-US" dirty="0"/>
              <a:t>Treemaps</a:t>
            </a:r>
          </a:p>
          <a:p>
            <a:pPr marL="285750" indent="-285750">
              <a:buFont typeface="Wingdings" panose="05000000000000000000" pitchFamily="2" charset="2"/>
              <a:buChar char="u"/>
            </a:pPr>
            <a:r>
              <a:rPr lang="en-US" dirty="0"/>
              <a:t>Nested pies</a:t>
            </a:r>
          </a:p>
          <a:p>
            <a:pPr marL="285750" indent="-285750">
              <a:buFont typeface="Wingdings" panose="05000000000000000000" pitchFamily="2" charset="2"/>
              <a:buChar char="u"/>
            </a:pPr>
            <a:r>
              <a:rPr lang="en-US" dirty="0"/>
              <a:t>Parallel sets</a:t>
            </a:r>
          </a:p>
          <a:p>
            <a:endParaRPr lang="en-US" dirty="0"/>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fontScale="90000"/>
          </a:bodyPr>
          <a:lstStyle/>
          <a:p>
            <a:r>
              <a:rPr lang="en-US" dirty="0"/>
              <a:t>Limitations of both mosaic plots and treemaps </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fontScale="85000" lnSpcReduction="20000"/>
          </a:bodyPr>
          <a:lstStyle/>
          <a:p>
            <a:pPr marL="0" indent="0">
              <a:buNone/>
            </a:pPr>
            <a:r>
              <a:rPr lang="en-US" dirty="0"/>
              <a:t>Both mosaic plots and treemaps are commonly used and can be illuminating, but they have similar limitations as do stacked bars: </a:t>
            </a:r>
            <a:r>
              <a:rPr lang="en-US" b="1" dirty="0"/>
              <a:t>A direct comparison among conditions can be difficult</a:t>
            </a:r>
            <a:r>
              <a:rPr lang="en-US" dirty="0"/>
              <a:t>, because different rectangles do not necessarily share baselines that enable visual comparison.</a:t>
            </a:r>
          </a:p>
          <a:p>
            <a:pPr marL="0" indent="0">
              <a:buNone/>
            </a:pPr>
            <a:r>
              <a:rPr lang="en-US" dirty="0"/>
              <a:t>In mosaic plots or treemaps, this problem is exacerbated by the fact that the shapes of the different rectangles can vary. For example, there are the same number of iron bridges (three) among the emerging and the mature bridges, but this is difficult to discern in the mosaic plot (Figure 11.3), because the two rectangles representing these two groups of three bridges have entirely different shapes.</a:t>
            </a:r>
          </a:p>
          <a:p>
            <a:pPr marL="0" indent="0">
              <a:buNone/>
            </a:pPr>
            <a:r>
              <a:rPr lang="en-US" dirty="0"/>
              <a:t>There </a:t>
            </a:r>
            <a:r>
              <a:rPr lang="en-US" b="1" dirty="0"/>
              <a:t>isn’t necessarily a solution</a:t>
            </a:r>
            <a:r>
              <a:rPr lang="en-US" dirty="0"/>
              <a:t> to this problem—visualizing nested proportions can be tricky. Whenever possible, I </a:t>
            </a:r>
            <a:r>
              <a:rPr lang="en-US" b="1" dirty="0"/>
              <a:t>recommend</a:t>
            </a:r>
            <a:r>
              <a:rPr lang="en-US" dirty="0"/>
              <a:t> showing the actual counts or percentages on the plot, so readers can verify that their intuitive interpretation of the shaded areas is correct.</a:t>
            </a:r>
          </a:p>
        </p:txBody>
      </p:sp>
    </p:spTree>
    <p:extLst>
      <p:ext uri="{BB962C8B-B14F-4D97-AF65-F5344CB8AC3E}">
        <p14:creationId xmlns:p14="http://schemas.microsoft.com/office/powerpoint/2010/main" val="163776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11.3 Nested pies </a:t>
            </a:r>
            <a:r>
              <a:rPr lang="en-US" altLang="zh-CN" dirty="0"/>
              <a:t>—— variant of pie chart</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lnSpcReduction="10000"/>
          </a:bodyPr>
          <a:lstStyle/>
          <a:p>
            <a:pPr marL="0" indent="0">
              <a:buNone/>
            </a:pPr>
            <a:r>
              <a:rPr lang="en-US" dirty="0"/>
              <a:t>At the beginning of this chapter, I visualized the bridges dataset with a flawed pie chart (Figure 11.1), and I then argued that a mosaic plot or a treemap are more appropriate. </a:t>
            </a:r>
          </a:p>
          <a:p>
            <a:pPr marL="0" indent="0">
              <a:buNone/>
            </a:pPr>
            <a:r>
              <a:rPr lang="en-US" dirty="0"/>
              <a:t>However, both of these latter plot types are closely related to pie charts, since they all use area to represent data values. The primary difference is the type of coordinate system, polar in the case of a pie chart versus cartesian in the case of a mosaic plot or treemap. </a:t>
            </a:r>
          </a:p>
          <a:p>
            <a:pPr marL="0" indent="0">
              <a:buNone/>
            </a:pPr>
            <a:r>
              <a:rPr lang="en-US" dirty="0"/>
              <a:t>This close relationship between these different plots begs the question </a:t>
            </a:r>
            <a:r>
              <a:rPr lang="en-US" b="1" dirty="0"/>
              <a:t>whether some variant of a pie chart can be used to visualize this dataset</a:t>
            </a:r>
            <a:r>
              <a:rPr lang="en-US" dirty="0"/>
              <a:t>. There are two possibilities.</a:t>
            </a:r>
          </a:p>
        </p:txBody>
      </p:sp>
    </p:spTree>
    <p:extLst>
      <p:ext uri="{BB962C8B-B14F-4D97-AF65-F5344CB8AC3E}">
        <p14:creationId xmlns:p14="http://schemas.microsoft.com/office/powerpoint/2010/main" val="131082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Variant 1</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183758"/>
            <a:ext cx="4432448" cy="3848986"/>
          </a:xfrm>
        </p:spPr>
        <p:txBody>
          <a:bodyPr>
            <a:normAutofit fontScale="62500" lnSpcReduction="20000"/>
          </a:bodyPr>
          <a:lstStyle/>
          <a:p>
            <a:pPr marL="0" indent="0">
              <a:spcBef>
                <a:spcPts val="600"/>
              </a:spcBef>
              <a:buNone/>
            </a:pPr>
            <a:r>
              <a:rPr lang="en-US" sz="2700" dirty="0"/>
              <a:t>First possibility, we can draw a pie chart composed of an inner and an outer circle (Figure 11.6). The inner circle shows the breakdown of the data by one variable (here, building material) and the outer circle shows the breakdown of each slice of the inner circle by the second variable (here, era of bridge construction). </a:t>
            </a:r>
          </a:p>
          <a:p>
            <a:pPr marL="0" indent="0">
              <a:spcBef>
                <a:spcPts val="600"/>
              </a:spcBef>
              <a:buNone/>
            </a:pPr>
            <a:r>
              <a:rPr lang="en-US" sz="2700" dirty="0"/>
              <a:t>This visualization is reasonable but I have my reservations, and therefore I have labeled it “ugly”. </a:t>
            </a:r>
          </a:p>
          <a:p>
            <a:pPr marL="0" indent="0">
              <a:spcBef>
                <a:spcPts val="600"/>
              </a:spcBef>
              <a:buNone/>
            </a:pPr>
            <a:r>
              <a:rPr lang="en-US" sz="2700" dirty="0"/>
              <a:t>Most importantly, the two separate circles </a:t>
            </a:r>
            <a:r>
              <a:rPr lang="en-US" sz="2700" b="1" dirty="0"/>
              <a:t>obscure the fact</a:t>
            </a:r>
            <a:r>
              <a:rPr lang="en-US" sz="2700" dirty="0"/>
              <a:t> that each bridge in the dataset has both a building material and an era of bridge construction. In effect, we are </a:t>
            </a:r>
            <a:r>
              <a:rPr lang="en-US" sz="2700" b="1" dirty="0"/>
              <a:t>still double-counting</a:t>
            </a:r>
            <a:r>
              <a:rPr lang="en-US" sz="2700" dirty="0"/>
              <a:t> each bridge. If we add up all the numbers shown in the two circles we obtain 212, which is twice the number of bridges in the dataset.</a:t>
            </a:r>
          </a:p>
          <a:p>
            <a:pPr marL="0" indent="0">
              <a:spcBef>
                <a:spcPts val="300"/>
              </a:spcBef>
              <a:buNone/>
            </a:pPr>
            <a:endParaRPr lang="en-US" dirty="0"/>
          </a:p>
          <a:p>
            <a:pPr marL="0" indent="0">
              <a:spcBef>
                <a:spcPts val="300"/>
              </a:spcBef>
              <a:buNone/>
            </a:pPr>
            <a:endParaRPr lang="en-US" dirty="0"/>
          </a:p>
        </p:txBody>
      </p:sp>
      <p:grpSp>
        <p:nvGrpSpPr>
          <p:cNvPr id="13" name="组合 12">
            <a:extLst>
              <a:ext uri="{FF2B5EF4-FFF2-40B4-BE49-F238E27FC236}">
                <a16:creationId xmlns:a16="http://schemas.microsoft.com/office/drawing/2014/main" id="{89B472B8-CC6F-471E-3224-8D77132349CC}"/>
              </a:ext>
            </a:extLst>
          </p:cNvPr>
          <p:cNvGrpSpPr/>
          <p:nvPr/>
        </p:nvGrpSpPr>
        <p:grpSpPr>
          <a:xfrm>
            <a:off x="5138265" y="1268015"/>
            <a:ext cx="3625702" cy="3447764"/>
            <a:chOff x="5138265" y="1268015"/>
            <a:chExt cx="3625702" cy="3447764"/>
          </a:xfrm>
        </p:grpSpPr>
        <p:pic>
          <p:nvPicPr>
            <p:cNvPr id="8" name="图片 7">
              <a:extLst>
                <a:ext uri="{FF2B5EF4-FFF2-40B4-BE49-F238E27FC236}">
                  <a16:creationId xmlns:a16="http://schemas.microsoft.com/office/drawing/2014/main" id="{02D5711C-BD83-0568-A4B0-E2CACF777F27}"/>
                </a:ext>
              </a:extLst>
            </p:cNvPr>
            <p:cNvPicPr>
              <a:picLocks noChangeAspect="1"/>
            </p:cNvPicPr>
            <p:nvPr/>
          </p:nvPicPr>
          <p:blipFill>
            <a:blip r:embed="rId3"/>
            <a:stretch>
              <a:fillRect/>
            </a:stretch>
          </p:blipFill>
          <p:spPr>
            <a:xfrm>
              <a:off x="5386883" y="1268015"/>
              <a:ext cx="3128467" cy="2520412"/>
            </a:xfrm>
            <a:prstGeom prst="rect">
              <a:avLst/>
            </a:prstGeom>
          </p:spPr>
        </p:pic>
        <p:sp>
          <p:nvSpPr>
            <p:cNvPr id="12" name="文本框 11">
              <a:extLst>
                <a:ext uri="{FF2B5EF4-FFF2-40B4-BE49-F238E27FC236}">
                  <a16:creationId xmlns:a16="http://schemas.microsoft.com/office/drawing/2014/main" id="{F6A4E77D-B76F-8928-4E83-7EAF37E025F5}"/>
                </a:ext>
              </a:extLst>
            </p:cNvPr>
            <p:cNvSpPr txBox="1"/>
            <p:nvPr/>
          </p:nvSpPr>
          <p:spPr>
            <a:xfrm>
              <a:off x="5138265" y="3792449"/>
              <a:ext cx="3625702" cy="923330"/>
            </a:xfrm>
            <a:prstGeom prst="rect">
              <a:avLst/>
            </a:prstGeom>
            <a:noFill/>
          </p:spPr>
          <p:txBody>
            <a:bodyPr wrap="square">
              <a:spAutoFit/>
            </a:bodyPr>
            <a:lstStyle/>
            <a:p>
              <a:r>
                <a:rPr lang="en-US" altLang="zh-CN" sz="900" dirty="0"/>
                <a:t>Figure 11.6: Breakdown of bridges in Pittsburgh by construction material (steel, wood, iron, inner circle) and by era of construction (crafts, emerging, mature, modern, outer circle). Numbers represent the counts of bridges within each category. Data source: Yoram Reich and Steven J. Fenves, via the UCI Machine Learning Repository (Dua and </a:t>
              </a:r>
              <a:r>
                <a:rPr lang="en-US" altLang="zh-CN" sz="900" dirty="0" err="1"/>
                <a:t>Karra</a:t>
              </a:r>
              <a:r>
                <a:rPr lang="en-US" altLang="zh-CN" sz="900" dirty="0"/>
                <a:t> </a:t>
              </a:r>
              <a:r>
                <a:rPr lang="en-US" altLang="zh-CN" sz="900" dirty="0" err="1"/>
                <a:t>Taniskidou</a:t>
              </a:r>
              <a:r>
                <a:rPr lang="en-US" altLang="zh-CN" sz="900" dirty="0"/>
                <a:t> 2017)</a:t>
              </a:r>
              <a:endParaRPr lang="zh-CN" altLang="en-US" sz="900" dirty="0"/>
            </a:p>
          </p:txBody>
        </p:sp>
      </p:grpSp>
    </p:spTree>
    <p:extLst>
      <p:ext uri="{BB962C8B-B14F-4D97-AF65-F5344CB8AC3E}">
        <p14:creationId xmlns:p14="http://schemas.microsoft.com/office/powerpoint/2010/main" val="233422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Variant 2</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268015"/>
            <a:ext cx="4552949" cy="3535934"/>
          </a:xfrm>
        </p:spPr>
        <p:txBody>
          <a:bodyPr>
            <a:normAutofit fontScale="70000" lnSpcReduction="20000"/>
          </a:bodyPr>
          <a:lstStyle/>
          <a:p>
            <a:pPr marL="0" indent="0">
              <a:buNone/>
            </a:pPr>
            <a:r>
              <a:rPr lang="en-US" dirty="0"/>
              <a:t>Second possibility, we can first slice the pie into pieces representing the proportions according to one variable (e.g. material) and then subdivide these slices further according to the other variable (construction era) (Figure 11.7). In this way, in effect we are making a normal pie chart with a large number of small pie slices. </a:t>
            </a:r>
          </a:p>
          <a:p>
            <a:pPr marL="0" indent="0">
              <a:buNone/>
            </a:pPr>
            <a:r>
              <a:rPr lang="en-US" dirty="0"/>
              <a:t>However, we can then </a:t>
            </a:r>
            <a:r>
              <a:rPr lang="en-US" b="1" dirty="0"/>
              <a:t>use</a:t>
            </a:r>
            <a:r>
              <a:rPr lang="en-US" dirty="0"/>
              <a:t> </a:t>
            </a:r>
            <a:r>
              <a:rPr lang="en-US" b="1" dirty="0"/>
              <a:t>coloring to indicate the nested nature of the pie</a:t>
            </a:r>
            <a:r>
              <a:rPr lang="en-US" dirty="0"/>
              <a:t>. In Figure 11.7, green colors represent wood bridges, orange colors represent iron bridges, and blue colors represent steel bridges. </a:t>
            </a:r>
            <a:r>
              <a:rPr lang="en-US" b="1" dirty="0"/>
              <a:t>The darkness of each color represents the construction era</a:t>
            </a:r>
            <a:r>
              <a:rPr lang="en-US" dirty="0"/>
              <a:t>, with darker colors corresponding to more recently constructed bridges. </a:t>
            </a:r>
          </a:p>
          <a:p>
            <a:pPr marL="0" indent="0">
              <a:buNone/>
            </a:pPr>
            <a:r>
              <a:rPr lang="en-US" dirty="0"/>
              <a:t>By using a nested color scale in this way, we can visualize the breakdown of the data both by the primary variable (construction material) and by the secondary variable (construction era).</a:t>
            </a:r>
          </a:p>
        </p:txBody>
      </p:sp>
      <p:grpSp>
        <p:nvGrpSpPr>
          <p:cNvPr id="13" name="组合 12">
            <a:extLst>
              <a:ext uri="{FF2B5EF4-FFF2-40B4-BE49-F238E27FC236}">
                <a16:creationId xmlns:a16="http://schemas.microsoft.com/office/drawing/2014/main" id="{473A60A2-CEFD-8431-BBBC-C39471498303}"/>
              </a:ext>
            </a:extLst>
          </p:cNvPr>
          <p:cNvGrpSpPr/>
          <p:nvPr/>
        </p:nvGrpSpPr>
        <p:grpSpPr>
          <a:xfrm>
            <a:off x="5461242" y="1268015"/>
            <a:ext cx="3403115" cy="3425248"/>
            <a:chOff x="5461242" y="1268015"/>
            <a:chExt cx="3403115" cy="3425248"/>
          </a:xfrm>
        </p:grpSpPr>
        <p:pic>
          <p:nvPicPr>
            <p:cNvPr id="6" name="图片 5">
              <a:extLst>
                <a:ext uri="{FF2B5EF4-FFF2-40B4-BE49-F238E27FC236}">
                  <a16:creationId xmlns:a16="http://schemas.microsoft.com/office/drawing/2014/main" id="{E94CA4A3-2995-6EC9-27B0-11541BE2545F}"/>
                </a:ext>
              </a:extLst>
            </p:cNvPr>
            <p:cNvPicPr>
              <a:picLocks noChangeAspect="1"/>
            </p:cNvPicPr>
            <p:nvPr/>
          </p:nvPicPr>
          <p:blipFill>
            <a:blip r:embed="rId3"/>
            <a:stretch>
              <a:fillRect/>
            </a:stretch>
          </p:blipFill>
          <p:spPr>
            <a:xfrm>
              <a:off x="5461242" y="1268015"/>
              <a:ext cx="3403115" cy="2533872"/>
            </a:xfrm>
            <a:prstGeom prst="rect">
              <a:avLst/>
            </a:prstGeom>
          </p:spPr>
        </p:pic>
        <p:sp>
          <p:nvSpPr>
            <p:cNvPr id="12" name="文本框 11">
              <a:extLst>
                <a:ext uri="{FF2B5EF4-FFF2-40B4-BE49-F238E27FC236}">
                  <a16:creationId xmlns:a16="http://schemas.microsoft.com/office/drawing/2014/main" id="{69FC910F-C78F-2369-6BD8-D49C03356F6B}"/>
                </a:ext>
              </a:extLst>
            </p:cNvPr>
            <p:cNvSpPr txBox="1"/>
            <p:nvPr/>
          </p:nvSpPr>
          <p:spPr>
            <a:xfrm>
              <a:off x="5461242" y="3769933"/>
              <a:ext cx="3403115" cy="923330"/>
            </a:xfrm>
            <a:prstGeom prst="rect">
              <a:avLst/>
            </a:prstGeom>
            <a:noFill/>
          </p:spPr>
          <p:txBody>
            <a:bodyPr wrap="square">
              <a:spAutoFit/>
            </a:bodyPr>
            <a:lstStyle/>
            <a:p>
              <a:r>
                <a:rPr lang="en-US" altLang="zh-CN" sz="900" dirty="0"/>
                <a:t>Figure 11.7: Breakdown of bridges in Pittsburgh by construction material (steel, wood, iron) and by era of construction (crafts, emerging, mature, modern). Numbers represent the counts of bridges within each category. Data source: Yoram Reich and Steven J. Fenves, via the UCI Machine Learning Repository (Dua and </a:t>
              </a:r>
              <a:r>
                <a:rPr lang="en-US" altLang="zh-CN" sz="900" dirty="0" err="1"/>
                <a:t>Karra</a:t>
              </a:r>
              <a:r>
                <a:rPr lang="en-US" altLang="zh-CN" sz="900" dirty="0"/>
                <a:t> </a:t>
              </a:r>
              <a:r>
                <a:rPr lang="en-US" altLang="zh-CN" sz="900" dirty="0" err="1"/>
                <a:t>Taniskidou</a:t>
              </a:r>
              <a:r>
                <a:rPr lang="en-US" altLang="zh-CN" sz="900" dirty="0"/>
                <a:t> 2017)</a:t>
              </a:r>
              <a:endParaRPr lang="zh-CN" altLang="en-US" sz="900" dirty="0"/>
            </a:p>
          </p:txBody>
        </p:sp>
      </p:grpSp>
    </p:spTree>
    <p:extLst>
      <p:ext uri="{BB962C8B-B14F-4D97-AF65-F5344CB8AC3E}">
        <p14:creationId xmlns:p14="http://schemas.microsoft.com/office/powerpoint/2010/main" val="74410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458528" y="575352"/>
            <a:ext cx="8345230" cy="692663"/>
          </a:xfrm>
        </p:spPr>
        <p:txBody>
          <a:bodyPr>
            <a:noAutofit/>
          </a:bodyPr>
          <a:lstStyle/>
          <a:p>
            <a:r>
              <a:rPr lang="en-US" sz="2300" dirty="0"/>
              <a:t>Treemap (Figure 11.4) is better than variant 2 (Figure 11.7)</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8"/>
            <a:ext cx="7886700" cy="3351637"/>
          </a:xfrm>
        </p:spPr>
        <p:txBody>
          <a:bodyPr>
            <a:normAutofit fontScale="92500" lnSpcReduction="10000"/>
          </a:bodyPr>
          <a:lstStyle/>
          <a:p>
            <a:pPr marL="0" indent="0">
              <a:buNone/>
            </a:pPr>
            <a:r>
              <a:rPr lang="en-US" dirty="0"/>
              <a:t>The pie chart of Figure 11.7 represents a reasonable visualization of the bridges dataset, but in a direct comparison to the equivalent treemap (Figure 11.4) I think the </a:t>
            </a:r>
            <a:r>
              <a:rPr lang="en-US" b="1" dirty="0"/>
              <a:t>treemap is preferable</a:t>
            </a:r>
            <a:r>
              <a:rPr lang="en-US" dirty="0"/>
              <a:t>. </a:t>
            </a:r>
          </a:p>
          <a:p>
            <a:pPr marL="0" indent="0">
              <a:buNone/>
            </a:pPr>
            <a:r>
              <a:rPr lang="en-US" dirty="0"/>
              <a:t>First, the rectangular shape of the treemap allows it to </a:t>
            </a:r>
            <a:r>
              <a:rPr lang="en-US" b="1" dirty="0"/>
              <a:t>make better use of the available space</a:t>
            </a:r>
            <a:r>
              <a:rPr lang="en-US" dirty="0"/>
              <a:t>. Figures 11.4 and 11.7 are of exactly equal size, but in Figure 11.7 much of the figure is wasted as white space. Figure 11.4, the treemap, has virtually no superfluous white space. This matters because it enables me to place the labels inside the shaded areas in the treemap. Inside labels always create a stronger visual unit with the data than outside labels and hence are preferred.</a:t>
            </a:r>
          </a:p>
          <a:p>
            <a:pPr marL="0" indent="0">
              <a:buNone/>
            </a:pPr>
            <a:r>
              <a:rPr lang="en-US" dirty="0"/>
              <a:t>Second, some of the </a:t>
            </a:r>
            <a:r>
              <a:rPr lang="en-US" b="1" dirty="0"/>
              <a:t>pie slices in Figure 11.7 are very thin and thus hard to see</a:t>
            </a:r>
            <a:r>
              <a:rPr lang="en-US" dirty="0"/>
              <a:t>. By contrast, every rectangle in Figure 11.4 is of a reasonable size.</a:t>
            </a:r>
          </a:p>
        </p:txBody>
      </p:sp>
    </p:spTree>
    <p:extLst>
      <p:ext uri="{BB962C8B-B14F-4D97-AF65-F5344CB8AC3E}">
        <p14:creationId xmlns:p14="http://schemas.microsoft.com/office/powerpoint/2010/main" val="421053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11.4 Parallel sets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When we want to </a:t>
            </a:r>
            <a:r>
              <a:rPr lang="en-US" b="1" dirty="0"/>
              <a:t>visualize proportions described by more than two categorical variables</a:t>
            </a:r>
            <a:r>
              <a:rPr lang="en-US" dirty="0"/>
              <a:t>, mosaic plots, treemaps, and pie charts all can quickly become unwieldy. A </a:t>
            </a:r>
            <a:r>
              <a:rPr lang="en-US" b="1" dirty="0"/>
              <a:t>viable alternative</a:t>
            </a:r>
            <a:r>
              <a:rPr lang="en-US" dirty="0"/>
              <a:t> in this case can be a </a:t>
            </a:r>
            <a:r>
              <a:rPr lang="en-US" b="1" dirty="0"/>
              <a:t>parallel sets plot</a:t>
            </a:r>
            <a:r>
              <a:rPr lang="en-US" dirty="0"/>
              <a:t>.</a:t>
            </a:r>
          </a:p>
          <a:p>
            <a:pPr marL="0" indent="0">
              <a:buNone/>
            </a:pPr>
            <a:r>
              <a:rPr lang="en-US" dirty="0"/>
              <a:t>In a parallel sets plot, </a:t>
            </a:r>
            <a:r>
              <a:rPr lang="en-US" b="1" dirty="0"/>
              <a:t>(1)</a:t>
            </a:r>
            <a:r>
              <a:rPr lang="en-US" dirty="0"/>
              <a:t> we show how the total dataset breaks down by each individual categorical variable, and then </a:t>
            </a:r>
            <a:r>
              <a:rPr lang="en-US" b="1" dirty="0"/>
              <a:t>(2) </a:t>
            </a:r>
            <a:r>
              <a:rPr lang="en-US" dirty="0"/>
              <a:t>we draw shaded bands that show how the subgroups relate to each other.</a:t>
            </a:r>
          </a:p>
          <a:p>
            <a:pPr marL="0" indent="0">
              <a:buNone/>
            </a:pPr>
            <a:r>
              <a:rPr lang="en-US" dirty="0"/>
              <a:t>See Figure 11.8 for an example. </a:t>
            </a:r>
          </a:p>
        </p:txBody>
      </p:sp>
    </p:spTree>
    <p:extLst>
      <p:ext uri="{BB962C8B-B14F-4D97-AF65-F5344CB8AC3E}">
        <p14:creationId xmlns:p14="http://schemas.microsoft.com/office/powerpoint/2010/main" val="124350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58529" y="708836"/>
            <a:ext cx="4262328" cy="4089991"/>
          </a:xfrm>
        </p:spPr>
        <p:txBody>
          <a:bodyPr>
            <a:noAutofit/>
          </a:bodyPr>
          <a:lstStyle/>
          <a:p>
            <a:pPr marL="0" indent="0">
              <a:buNone/>
            </a:pPr>
            <a:r>
              <a:rPr lang="en-US" sz="1600" dirty="0"/>
              <a:t>In this figure, I have </a:t>
            </a:r>
            <a:r>
              <a:rPr lang="en-US" sz="1600" b="1" dirty="0"/>
              <a:t>broken down the bridges dataset by</a:t>
            </a:r>
            <a:r>
              <a:rPr lang="en-US" sz="1600" dirty="0"/>
              <a:t> construction material (iron, steel, wood), length of each bridge (long, medium, short), the era during which each bridge was constructed (crafts, emerging, mature, modern), and the river each bridge spans (Allegheny, Monongahela, Ohio). </a:t>
            </a:r>
          </a:p>
          <a:p>
            <a:pPr marL="0" indent="0">
              <a:buNone/>
            </a:pPr>
            <a:r>
              <a:rPr lang="en-US" sz="1600" b="1" dirty="0"/>
              <a:t>The bands that connect the parallel sets are colored by construction material. </a:t>
            </a:r>
          </a:p>
          <a:p>
            <a:pPr marL="0" indent="0">
              <a:buNone/>
            </a:pPr>
            <a:r>
              <a:rPr lang="en-US" altLang="zh-CN" sz="1200" dirty="0"/>
              <a:t>For example, t</a:t>
            </a:r>
            <a:r>
              <a:rPr lang="en-US" sz="1200" dirty="0"/>
              <a:t>his shows that wood bridges are mostly of medium length (with a few short bridges), were primarily erected during the crafts period (with a few bridges of medium length erected during the emerging and mature periods), and span primarily the Allegheny river (with a few crafts bridges spanning the Monongahela river). By contrast, iron bridges are all of medium length, were primarily erected during the crafts period, and span the Allegheny and Monongahela rivers in approximately equal proportions.</a:t>
            </a:r>
          </a:p>
        </p:txBody>
      </p:sp>
      <p:grpSp>
        <p:nvGrpSpPr>
          <p:cNvPr id="15" name="组合 14">
            <a:extLst>
              <a:ext uri="{FF2B5EF4-FFF2-40B4-BE49-F238E27FC236}">
                <a16:creationId xmlns:a16="http://schemas.microsoft.com/office/drawing/2014/main" id="{0DDA8657-09E7-69BE-299E-5801FF99582E}"/>
              </a:ext>
            </a:extLst>
          </p:cNvPr>
          <p:cNvGrpSpPr/>
          <p:nvPr/>
        </p:nvGrpSpPr>
        <p:grpSpPr>
          <a:xfrm>
            <a:off x="4720857" y="919370"/>
            <a:ext cx="4203405" cy="3652461"/>
            <a:chOff x="4720857" y="919370"/>
            <a:chExt cx="4203405" cy="3652461"/>
          </a:xfrm>
        </p:grpSpPr>
        <p:pic>
          <p:nvPicPr>
            <p:cNvPr id="8" name="图片 7">
              <a:extLst>
                <a:ext uri="{FF2B5EF4-FFF2-40B4-BE49-F238E27FC236}">
                  <a16:creationId xmlns:a16="http://schemas.microsoft.com/office/drawing/2014/main" id="{4EE1CCEF-8068-6FE3-0056-E396A803266D}"/>
                </a:ext>
              </a:extLst>
            </p:cNvPr>
            <p:cNvPicPr>
              <a:picLocks noChangeAspect="1"/>
            </p:cNvPicPr>
            <p:nvPr/>
          </p:nvPicPr>
          <p:blipFill>
            <a:blip r:embed="rId3"/>
            <a:stretch>
              <a:fillRect/>
            </a:stretch>
          </p:blipFill>
          <p:spPr>
            <a:xfrm>
              <a:off x="4720857" y="919370"/>
              <a:ext cx="4203405" cy="2608646"/>
            </a:xfrm>
            <a:prstGeom prst="rect">
              <a:avLst/>
            </a:prstGeom>
          </p:spPr>
        </p:pic>
        <p:sp>
          <p:nvSpPr>
            <p:cNvPr id="14" name="文本框 13">
              <a:extLst>
                <a:ext uri="{FF2B5EF4-FFF2-40B4-BE49-F238E27FC236}">
                  <a16:creationId xmlns:a16="http://schemas.microsoft.com/office/drawing/2014/main" id="{8F52E241-BB9C-CA2E-1A13-5524DDBD53A9}"/>
                </a:ext>
              </a:extLst>
            </p:cNvPr>
            <p:cNvSpPr txBox="1"/>
            <p:nvPr/>
          </p:nvSpPr>
          <p:spPr>
            <a:xfrm>
              <a:off x="4896294" y="3648501"/>
              <a:ext cx="3852531" cy="923330"/>
            </a:xfrm>
            <a:prstGeom prst="rect">
              <a:avLst/>
            </a:prstGeom>
            <a:noFill/>
          </p:spPr>
          <p:txBody>
            <a:bodyPr wrap="square">
              <a:spAutoFit/>
            </a:bodyPr>
            <a:lstStyle/>
            <a:p>
              <a:r>
                <a:rPr lang="en-US" altLang="zh-CN" sz="900" dirty="0"/>
                <a:t>Figure 11.8: Breakdown of bridges in Pittsburgh by construction material, length, era of construction, and the river they span, shown as a parallel sets plot. The coloring of the bands highlights the construction material of the different bridges. Data source: Yoram Reich and Steven J. Fenves, via the UCI Machine Learning Repository (Dua and </a:t>
              </a:r>
              <a:r>
                <a:rPr lang="en-US" altLang="zh-CN" sz="900" dirty="0" err="1"/>
                <a:t>Karra</a:t>
              </a:r>
              <a:r>
                <a:rPr lang="en-US" altLang="zh-CN" sz="900" dirty="0"/>
                <a:t> </a:t>
              </a:r>
              <a:r>
                <a:rPr lang="en-US" altLang="zh-CN" sz="900" dirty="0" err="1"/>
                <a:t>Taniskidou</a:t>
              </a:r>
              <a:r>
                <a:rPr lang="en-US" altLang="zh-CN" sz="900" dirty="0"/>
                <a:t> 2017)</a:t>
              </a:r>
              <a:endParaRPr lang="zh-CN" altLang="en-US" sz="900" dirty="0"/>
            </a:p>
          </p:txBody>
        </p:sp>
      </p:grpSp>
    </p:spTree>
    <p:extLst>
      <p:ext uri="{BB962C8B-B14F-4D97-AF65-F5344CB8AC3E}">
        <p14:creationId xmlns:p14="http://schemas.microsoft.com/office/powerpoint/2010/main" val="158751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a:xfrm>
            <a:off x="628650" y="456640"/>
            <a:ext cx="7886700" cy="692663"/>
          </a:xfrm>
        </p:spPr>
        <p:txBody>
          <a:bodyPr/>
          <a:lstStyle/>
          <a:p>
            <a:r>
              <a:rPr lang="en-US" altLang="zh-CN" dirty="0"/>
              <a:t>Above parallel sets —— color by river</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30804" y="1575201"/>
            <a:ext cx="3567666" cy="3263504"/>
          </a:xfrm>
        </p:spPr>
        <p:txBody>
          <a:bodyPr>
            <a:normAutofit lnSpcReduction="10000"/>
          </a:bodyPr>
          <a:lstStyle/>
          <a:p>
            <a:pPr marL="0" indent="0">
              <a:buNone/>
            </a:pPr>
            <a:r>
              <a:rPr lang="en-US" dirty="0"/>
              <a:t>The same visualization looks quite different if we color by a different criterion, for example by river (Figure 11.9). </a:t>
            </a:r>
          </a:p>
          <a:p>
            <a:pPr marL="0" indent="0">
              <a:buNone/>
            </a:pPr>
            <a:r>
              <a:rPr lang="en-US" dirty="0"/>
              <a:t>This figure is visually</a:t>
            </a:r>
            <a:r>
              <a:rPr lang="en-US" b="1" dirty="0"/>
              <a:t> busy</a:t>
            </a:r>
            <a:r>
              <a:rPr lang="en-US" dirty="0"/>
              <a:t>, with many </a:t>
            </a:r>
            <a:r>
              <a:rPr lang="en-US" dirty="0" err="1"/>
              <a:t>criss-crossing</a:t>
            </a:r>
            <a:r>
              <a:rPr lang="en-US" dirty="0"/>
              <a:t> bands, but we do see that nearly any bridge of any type can be found to span each river.</a:t>
            </a:r>
          </a:p>
        </p:txBody>
      </p:sp>
      <p:grpSp>
        <p:nvGrpSpPr>
          <p:cNvPr id="11" name="组合 10">
            <a:extLst>
              <a:ext uri="{FF2B5EF4-FFF2-40B4-BE49-F238E27FC236}">
                <a16:creationId xmlns:a16="http://schemas.microsoft.com/office/drawing/2014/main" id="{BDE87A92-93F4-B740-75F9-CED80C50EE83}"/>
              </a:ext>
            </a:extLst>
          </p:cNvPr>
          <p:cNvGrpSpPr/>
          <p:nvPr/>
        </p:nvGrpSpPr>
        <p:grpSpPr>
          <a:xfrm>
            <a:off x="4198470" y="1077592"/>
            <a:ext cx="4572000" cy="3775099"/>
            <a:chOff x="4198470" y="1077592"/>
            <a:chExt cx="4572000" cy="3775099"/>
          </a:xfrm>
        </p:grpSpPr>
        <p:pic>
          <p:nvPicPr>
            <p:cNvPr id="6" name="图片 5">
              <a:extLst>
                <a:ext uri="{FF2B5EF4-FFF2-40B4-BE49-F238E27FC236}">
                  <a16:creationId xmlns:a16="http://schemas.microsoft.com/office/drawing/2014/main" id="{1061446D-B1E7-23A5-93AF-2DAC259F993A}"/>
                </a:ext>
              </a:extLst>
            </p:cNvPr>
            <p:cNvPicPr>
              <a:picLocks noChangeAspect="1"/>
            </p:cNvPicPr>
            <p:nvPr/>
          </p:nvPicPr>
          <p:blipFill>
            <a:blip r:embed="rId3"/>
            <a:stretch>
              <a:fillRect/>
            </a:stretch>
          </p:blipFill>
          <p:spPr>
            <a:xfrm>
              <a:off x="4503644" y="1077592"/>
              <a:ext cx="4073961" cy="2623233"/>
            </a:xfrm>
            <a:prstGeom prst="rect">
              <a:avLst/>
            </a:prstGeom>
          </p:spPr>
        </p:pic>
        <p:sp>
          <p:nvSpPr>
            <p:cNvPr id="10" name="文本框 9">
              <a:extLst>
                <a:ext uri="{FF2B5EF4-FFF2-40B4-BE49-F238E27FC236}">
                  <a16:creationId xmlns:a16="http://schemas.microsoft.com/office/drawing/2014/main" id="{68C80D27-6C87-D084-D145-6FC3E0065CA6}"/>
                </a:ext>
              </a:extLst>
            </p:cNvPr>
            <p:cNvSpPr txBox="1"/>
            <p:nvPr/>
          </p:nvSpPr>
          <p:spPr>
            <a:xfrm>
              <a:off x="4198470" y="3790862"/>
              <a:ext cx="4572000" cy="1061829"/>
            </a:xfrm>
            <a:prstGeom prst="rect">
              <a:avLst/>
            </a:prstGeom>
            <a:noFill/>
          </p:spPr>
          <p:txBody>
            <a:bodyPr wrap="square">
              <a:spAutoFit/>
            </a:bodyPr>
            <a:lstStyle/>
            <a:p>
              <a:r>
                <a:rPr lang="en-US" altLang="zh-CN" sz="900" dirty="0"/>
                <a:t>Figure 11.9: Breakdown of bridges in Pittsburgh by construction material, length, era of construction, and the river they span. This figure is similar to Figure 11.8 but now the coloring of the bands highlights the river spanned by the different bridges. This figure is labeled “ugly” because the arrangement of the colored bands in the middle of the figure is very busy, and also because the bands need to be read from right to left. Data source: Yoram Reich and Steven J. Fenves, via the UCI Machine Learning Repository (Dua and </a:t>
              </a:r>
              <a:r>
                <a:rPr lang="en-US" altLang="zh-CN" sz="900" dirty="0" err="1"/>
                <a:t>Karra</a:t>
              </a:r>
              <a:r>
                <a:rPr lang="en-US" altLang="zh-CN" sz="900" dirty="0"/>
                <a:t> </a:t>
              </a:r>
              <a:r>
                <a:rPr lang="en-US" altLang="zh-CN" sz="900" dirty="0" err="1"/>
                <a:t>Taniskidou</a:t>
              </a:r>
              <a:r>
                <a:rPr lang="en-US" altLang="zh-CN" sz="900" dirty="0"/>
                <a:t> 2017)</a:t>
              </a:r>
              <a:endParaRPr lang="zh-CN" altLang="en-US" sz="900" dirty="0"/>
            </a:p>
          </p:txBody>
        </p:sp>
      </p:grpSp>
    </p:spTree>
    <p:extLst>
      <p:ext uri="{BB962C8B-B14F-4D97-AF65-F5344CB8AC3E}">
        <p14:creationId xmlns:p14="http://schemas.microsoft.com/office/powerpoint/2010/main" val="3158661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Improve the </a:t>
            </a:r>
            <a:r>
              <a:rPr lang="en-US" altLang="zh-CN" dirty="0"/>
              <a:t>parallel sets</a:t>
            </a:r>
            <a:r>
              <a:rPr lang="en-US" dirty="0"/>
              <a:t> above</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3773229" cy="3642260"/>
          </a:xfrm>
        </p:spPr>
        <p:txBody>
          <a:bodyPr>
            <a:normAutofit fontScale="92500" lnSpcReduction="20000"/>
          </a:bodyPr>
          <a:lstStyle/>
          <a:p>
            <a:pPr marL="0" indent="0">
              <a:buNone/>
            </a:pPr>
            <a:r>
              <a:rPr lang="en-US" sz="1800" dirty="0"/>
              <a:t>I have labeled Figure 11.9 as “ugly” because I think it is overly complex and confusing. </a:t>
            </a:r>
          </a:p>
          <a:p>
            <a:pPr marL="0" indent="0">
              <a:buNone/>
            </a:pPr>
            <a:r>
              <a:rPr lang="en-US" sz="1800" dirty="0"/>
              <a:t>First, since we are used to reading from left to right I think the sets that define the coloring should appear all the way to the left, not on the right. This will make it easier to see where the coloring originates and how it flows through the dataset. </a:t>
            </a:r>
          </a:p>
          <a:p>
            <a:pPr marL="0" indent="0">
              <a:buNone/>
            </a:pPr>
            <a:r>
              <a:rPr lang="en-US" sz="1800" dirty="0"/>
              <a:t>Second, it is a good idea to change the order of the sets such that the amount of </a:t>
            </a:r>
            <a:r>
              <a:rPr lang="en-US" sz="1800" dirty="0" err="1"/>
              <a:t>criss-crossing</a:t>
            </a:r>
            <a:r>
              <a:rPr lang="en-US" sz="1800" dirty="0"/>
              <a:t> bands is minimized. </a:t>
            </a:r>
          </a:p>
          <a:p>
            <a:pPr marL="0" indent="0">
              <a:buNone/>
            </a:pPr>
            <a:r>
              <a:rPr lang="en-US" sz="1800" dirty="0"/>
              <a:t>Following these principles, I arrive at Figure 11.10, which I consider preferable to Figure 11.9.</a:t>
            </a:r>
          </a:p>
        </p:txBody>
      </p:sp>
      <p:grpSp>
        <p:nvGrpSpPr>
          <p:cNvPr id="13" name="组合 12">
            <a:extLst>
              <a:ext uri="{FF2B5EF4-FFF2-40B4-BE49-F238E27FC236}">
                <a16:creationId xmlns:a16="http://schemas.microsoft.com/office/drawing/2014/main" id="{C2A28428-0926-A7C2-1BD3-F740014E0DC2}"/>
              </a:ext>
            </a:extLst>
          </p:cNvPr>
          <p:cNvGrpSpPr/>
          <p:nvPr/>
        </p:nvGrpSpPr>
        <p:grpSpPr>
          <a:xfrm>
            <a:off x="4580084" y="1385321"/>
            <a:ext cx="4221237" cy="3407642"/>
            <a:chOff x="4580084" y="1385321"/>
            <a:chExt cx="4221237" cy="3407642"/>
          </a:xfrm>
        </p:grpSpPr>
        <p:pic>
          <p:nvPicPr>
            <p:cNvPr id="6" name="图片 5">
              <a:extLst>
                <a:ext uri="{FF2B5EF4-FFF2-40B4-BE49-F238E27FC236}">
                  <a16:creationId xmlns:a16="http://schemas.microsoft.com/office/drawing/2014/main" id="{043A3C23-41B6-C458-74EC-D748FF3988CB}"/>
                </a:ext>
              </a:extLst>
            </p:cNvPr>
            <p:cNvPicPr>
              <a:picLocks noChangeAspect="1"/>
            </p:cNvPicPr>
            <p:nvPr/>
          </p:nvPicPr>
          <p:blipFill>
            <a:blip r:embed="rId3"/>
            <a:stretch>
              <a:fillRect/>
            </a:stretch>
          </p:blipFill>
          <p:spPr>
            <a:xfrm>
              <a:off x="4632140" y="1385321"/>
              <a:ext cx="4117126" cy="2550660"/>
            </a:xfrm>
            <a:prstGeom prst="rect">
              <a:avLst/>
            </a:prstGeom>
          </p:spPr>
        </p:pic>
        <p:sp>
          <p:nvSpPr>
            <p:cNvPr id="12" name="文本框 11">
              <a:extLst>
                <a:ext uri="{FF2B5EF4-FFF2-40B4-BE49-F238E27FC236}">
                  <a16:creationId xmlns:a16="http://schemas.microsoft.com/office/drawing/2014/main" id="{AC1C5EF5-AD75-98FF-4A7A-1980BC678E02}"/>
                </a:ext>
              </a:extLst>
            </p:cNvPr>
            <p:cNvSpPr txBox="1"/>
            <p:nvPr/>
          </p:nvSpPr>
          <p:spPr>
            <a:xfrm>
              <a:off x="4580084" y="4008133"/>
              <a:ext cx="4221237" cy="784830"/>
            </a:xfrm>
            <a:prstGeom prst="rect">
              <a:avLst/>
            </a:prstGeom>
            <a:noFill/>
          </p:spPr>
          <p:txBody>
            <a:bodyPr wrap="square">
              <a:spAutoFit/>
            </a:bodyPr>
            <a:lstStyle/>
            <a:p>
              <a:r>
                <a:rPr lang="en-US" altLang="zh-CN" sz="900" dirty="0"/>
                <a:t>Figure 11.10: Breakdown of bridges in Pittsburgh by river, era of construction, length, and construction material. This figure differs from Figure 11.9 only in the order of the parallel sets. However, the modified order results in a figure that is easier to read and less busy. Data source: Yoram Reich and Steven J. Fenves, via the UCI Machine Learning Repository (Dua and </a:t>
              </a:r>
              <a:r>
                <a:rPr lang="en-US" altLang="zh-CN" sz="900" dirty="0" err="1"/>
                <a:t>Karra</a:t>
              </a:r>
              <a:r>
                <a:rPr lang="en-US" altLang="zh-CN" sz="900" dirty="0"/>
                <a:t> </a:t>
              </a:r>
              <a:r>
                <a:rPr lang="en-US" altLang="zh-CN" sz="900" dirty="0" err="1"/>
                <a:t>Taniskidou</a:t>
              </a:r>
              <a:r>
                <a:rPr lang="en-US" altLang="zh-CN" sz="900" dirty="0"/>
                <a:t> 2017)</a:t>
              </a:r>
              <a:endParaRPr lang="zh-CN" altLang="en-US" sz="900" dirty="0"/>
            </a:p>
          </p:txBody>
        </p:sp>
      </p:grpSp>
    </p:spTree>
    <p:extLst>
      <p:ext uri="{BB962C8B-B14F-4D97-AF65-F5344CB8AC3E}">
        <p14:creationId xmlns:p14="http://schemas.microsoft.com/office/powerpoint/2010/main" val="107037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64089C-B04C-CA4E-A745-D717B94AE6C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293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Nested proportions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8"/>
            <a:ext cx="7886700" cy="3436697"/>
          </a:xfrm>
        </p:spPr>
        <p:txBody>
          <a:bodyPr>
            <a:normAutofit lnSpcReduction="10000"/>
          </a:bodyPr>
          <a:lstStyle/>
          <a:p>
            <a:pPr marL="0" indent="0">
              <a:buNone/>
            </a:pPr>
            <a:r>
              <a:rPr lang="en-US" dirty="0"/>
              <a:t>I discussed scenarios where a dataset is broken into pieces defined by </a:t>
            </a:r>
            <a:r>
              <a:rPr lang="en-US" b="1" dirty="0"/>
              <a:t>one </a:t>
            </a:r>
            <a:r>
              <a:rPr lang="en-US" b="1" dirty="0" err="1"/>
              <a:t>cateogical</a:t>
            </a:r>
            <a:r>
              <a:rPr lang="en-US" b="1" dirty="0"/>
              <a:t> variable</a:t>
            </a:r>
            <a:r>
              <a:rPr lang="en-US" dirty="0"/>
              <a:t>. however, It is common that we want to drill down further and break down a dataset by </a:t>
            </a:r>
            <a:r>
              <a:rPr lang="en-US" b="1" dirty="0"/>
              <a:t>multiple categorical variables</a:t>
            </a:r>
            <a:r>
              <a:rPr lang="en-US" dirty="0"/>
              <a:t> at once. </a:t>
            </a:r>
          </a:p>
          <a:p>
            <a:pPr marL="0" indent="0">
              <a:buNone/>
            </a:pPr>
            <a:r>
              <a:rPr lang="en-US" dirty="0"/>
              <a:t>For example, in the case of parliamentary seats, we could be interested in the proportions of seats by party and by the gender of the representatives. I refer to this scenario as</a:t>
            </a:r>
            <a:r>
              <a:rPr lang="en-US" b="1" dirty="0"/>
              <a:t> nested proportions</a:t>
            </a:r>
            <a:r>
              <a:rPr lang="en-US" dirty="0"/>
              <a:t>, because </a:t>
            </a:r>
            <a:r>
              <a:rPr lang="en-US" b="1" dirty="0"/>
              <a:t>each additional categorical variable that we add creates a finer subdivision of the data nested within the previous proportions.</a:t>
            </a:r>
          </a:p>
          <a:p>
            <a:pPr marL="0" indent="0">
              <a:buNone/>
            </a:pPr>
            <a:r>
              <a:rPr lang="en-US" dirty="0"/>
              <a:t>Suitable </a:t>
            </a:r>
            <a:r>
              <a:rPr lang="en-US" b="1" dirty="0"/>
              <a:t>approaches</a:t>
            </a:r>
            <a:r>
              <a:rPr lang="en-US" dirty="0"/>
              <a:t> </a:t>
            </a:r>
            <a:r>
              <a:rPr lang="en-US" b="1" dirty="0"/>
              <a:t>to visualize </a:t>
            </a:r>
            <a:r>
              <a:rPr lang="en-US" dirty="0"/>
              <a:t>such nested proportion: </a:t>
            </a:r>
            <a:r>
              <a:rPr lang="en-US" b="1" dirty="0"/>
              <a:t>mosaic plots</a:t>
            </a:r>
            <a:r>
              <a:rPr lang="en-US" dirty="0"/>
              <a:t>, </a:t>
            </a:r>
            <a:r>
              <a:rPr lang="en-US" b="1" dirty="0"/>
              <a:t>treemaps</a:t>
            </a:r>
            <a:r>
              <a:rPr lang="en-US" dirty="0"/>
              <a:t>, and </a:t>
            </a:r>
            <a:r>
              <a:rPr lang="en-US" b="1" dirty="0"/>
              <a:t>parallel sets</a:t>
            </a:r>
            <a:r>
              <a:rPr lang="en-US" dirty="0"/>
              <a:t>.</a:t>
            </a:r>
          </a:p>
          <a:p>
            <a:pPr marL="0" indent="0">
              <a:buNone/>
            </a:pPr>
            <a:endParaRPr lang="en-US" b="1" dirty="0"/>
          </a:p>
        </p:txBody>
      </p:sp>
    </p:spTree>
    <p:extLst>
      <p:ext uri="{BB962C8B-B14F-4D97-AF65-F5344CB8AC3E}">
        <p14:creationId xmlns:p14="http://schemas.microsoft.com/office/powerpoint/2010/main" val="318393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11.1 Nested proportions gone wrong</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normAutofit lnSpcReduction="10000"/>
          </a:bodyPr>
          <a:lstStyle/>
          <a:p>
            <a:pPr marL="0" indent="0">
              <a:buNone/>
            </a:pPr>
            <a:r>
              <a:rPr lang="en-US" dirty="0"/>
              <a:t>I will begin by demonstrating </a:t>
            </a:r>
            <a:r>
              <a:rPr lang="en-US" b="1" dirty="0"/>
              <a:t>two flawed approache</a:t>
            </a:r>
            <a:r>
              <a:rPr lang="en-US" dirty="0"/>
              <a:t>s to visualizing nested proportions, and I think they warrant discussion.</a:t>
            </a:r>
          </a:p>
          <a:p>
            <a:pPr marL="0" indent="0">
              <a:buNone/>
            </a:pPr>
            <a:r>
              <a:rPr lang="en-US" dirty="0"/>
              <a:t>Throughout this chapter, I will work with a dataset of 106 bridges in Pittsburgh. This dataset contains various pieces of information about the bridges, such as the material from which they are constructed (steel, iron, or wood) and the year when they were erected.</a:t>
            </a:r>
          </a:p>
          <a:p>
            <a:pPr marL="0" indent="0">
              <a:buNone/>
            </a:pPr>
            <a:r>
              <a:rPr lang="en-US" dirty="0"/>
              <a:t>Based on the year of erection, bridges are grouped into distinct categories, such as </a:t>
            </a:r>
            <a:r>
              <a:rPr lang="en-US" b="1" dirty="0"/>
              <a:t>crafts bridges</a:t>
            </a:r>
            <a:r>
              <a:rPr lang="en-US" dirty="0"/>
              <a:t> that were erected </a:t>
            </a:r>
            <a:r>
              <a:rPr lang="en-US" b="1" dirty="0"/>
              <a:t>before 1870 </a:t>
            </a:r>
            <a:r>
              <a:rPr lang="en-US" dirty="0"/>
              <a:t>and </a:t>
            </a:r>
            <a:r>
              <a:rPr lang="en-US" b="1" dirty="0"/>
              <a:t>modern bridges</a:t>
            </a:r>
            <a:r>
              <a:rPr lang="en-US" dirty="0"/>
              <a:t> that were erected </a:t>
            </a:r>
            <a:r>
              <a:rPr lang="en-US" b="1" dirty="0"/>
              <a:t>after 1940.</a:t>
            </a:r>
          </a:p>
        </p:txBody>
      </p:sp>
    </p:spTree>
    <p:extLst>
      <p:ext uri="{BB962C8B-B14F-4D97-AF65-F5344CB8AC3E}">
        <p14:creationId xmlns:p14="http://schemas.microsoft.com/office/powerpoint/2010/main" val="278485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Combined pie chart go wrong</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369219"/>
            <a:ext cx="5105843" cy="3263504"/>
          </a:xfrm>
        </p:spPr>
        <p:txBody>
          <a:bodyPr>
            <a:normAutofit fontScale="85000" lnSpcReduction="20000"/>
          </a:bodyPr>
          <a:lstStyle/>
          <a:p>
            <a:pPr marL="0" indent="0">
              <a:buNone/>
            </a:pPr>
            <a:r>
              <a:rPr lang="en-US" dirty="0"/>
              <a:t>We have drawn a </a:t>
            </a:r>
            <a:r>
              <a:rPr lang="en-US" b="1" dirty="0"/>
              <a:t>combined pie chart</a:t>
            </a:r>
            <a:r>
              <a:rPr lang="en-US" dirty="0"/>
              <a:t> (Figure 11.1), that visualize both the fraction of bridges made from steel, iron, or wood and the fraction that are crafts or modern. However, this visualization is </a:t>
            </a:r>
            <a:r>
              <a:rPr lang="en-US" b="1" dirty="0"/>
              <a:t>not valid</a:t>
            </a:r>
            <a:r>
              <a:rPr lang="en-US" dirty="0"/>
              <a:t>. </a:t>
            </a:r>
          </a:p>
          <a:p>
            <a:pPr marL="0" indent="0">
              <a:buNone/>
            </a:pPr>
            <a:r>
              <a:rPr lang="en-US" b="1" dirty="0"/>
              <a:t>Wrong: </a:t>
            </a:r>
            <a:r>
              <a:rPr lang="en-US" dirty="0"/>
              <a:t>All the slices in a pie chart must add up to 100%, and here the slices </a:t>
            </a:r>
            <a:r>
              <a:rPr lang="en-US" b="1" dirty="0"/>
              <a:t>add up to 135%</a:t>
            </a:r>
            <a:r>
              <a:rPr lang="en-US" dirty="0"/>
              <a:t>. </a:t>
            </a:r>
          </a:p>
          <a:p>
            <a:pPr marL="0" indent="0">
              <a:buNone/>
            </a:pPr>
            <a:r>
              <a:rPr lang="en-US" b="1" dirty="0"/>
              <a:t>Reason: </a:t>
            </a:r>
            <a:r>
              <a:rPr lang="en-US" dirty="0"/>
              <a:t>We reach a total percentage in excess of 100% because we are double-counting bridges. Every bridge in the dataset is made of steel, iron, or wood, so these three slices of the pie already represent 100% of the bridges. Every crafts or modern bridge is also a steel, iron, or wood bridge, and hence is counted twice in the pie chart.</a:t>
            </a:r>
          </a:p>
        </p:txBody>
      </p:sp>
      <p:grpSp>
        <p:nvGrpSpPr>
          <p:cNvPr id="11" name="组合 10">
            <a:extLst>
              <a:ext uri="{FF2B5EF4-FFF2-40B4-BE49-F238E27FC236}">
                <a16:creationId xmlns:a16="http://schemas.microsoft.com/office/drawing/2014/main" id="{A6FF7592-0468-A563-C2DC-EEDAD637DC7A}"/>
              </a:ext>
            </a:extLst>
          </p:cNvPr>
          <p:cNvGrpSpPr/>
          <p:nvPr/>
        </p:nvGrpSpPr>
        <p:grpSpPr>
          <a:xfrm>
            <a:off x="5734492" y="1369219"/>
            <a:ext cx="3296093" cy="3154056"/>
            <a:chOff x="5734492" y="1369219"/>
            <a:chExt cx="3296093" cy="3154056"/>
          </a:xfrm>
        </p:grpSpPr>
        <p:pic>
          <p:nvPicPr>
            <p:cNvPr id="6" name="图片 5">
              <a:extLst>
                <a:ext uri="{FF2B5EF4-FFF2-40B4-BE49-F238E27FC236}">
                  <a16:creationId xmlns:a16="http://schemas.microsoft.com/office/drawing/2014/main" id="{06384BD6-48F9-399A-B5C1-322318D324A0}"/>
                </a:ext>
              </a:extLst>
            </p:cNvPr>
            <p:cNvPicPr>
              <a:picLocks noChangeAspect="1"/>
            </p:cNvPicPr>
            <p:nvPr/>
          </p:nvPicPr>
          <p:blipFill>
            <a:blip r:embed="rId3"/>
            <a:stretch>
              <a:fillRect/>
            </a:stretch>
          </p:blipFill>
          <p:spPr>
            <a:xfrm>
              <a:off x="5900149" y="1369219"/>
              <a:ext cx="2665706" cy="1991023"/>
            </a:xfrm>
            <a:prstGeom prst="rect">
              <a:avLst/>
            </a:prstGeom>
          </p:spPr>
        </p:pic>
        <p:sp>
          <p:nvSpPr>
            <p:cNvPr id="10" name="文本框 9">
              <a:extLst>
                <a:ext uri="{FF2B5EF4-FFF2-40B4-BE49-F238E27FC236}">
                  <a16:creationId xmlns:a16="http://schemas.microsoft.com/office/drawing/2014/main" id="{9A6A75F5-CD70-BB1C-26A1-23A8258CB450}"/>
                </a:ext>
              </a:extLst>
            </p:cNvPr>
            <p:cNvSpPr txBox="1"/>
            <p:nvPr/>
          </p:nvSpPr>
          <p:spPr>
            <a:xfrm>
              <a:off x="5734492" y="3461446"/>
              <a:ext cx="3296093" cy="1061829"/>
            </a:xfrm>
            <a:prstGeom prst="rect">
              <a:avLst/>
            </a:prstGeom>
            <a:noFill/>
          </p:spPr>
          <p:txBody>
            <a:bodyPr wrap="square">
              <a:spAutoFit/>
            </a:bodyPr>
            <a:lstStyle/>
            <a:p>
              <a:r>
                <a:rPr lang="en-US" altLang="zh-CN" sz="900" dirty="0"/>
                <a:t>Figure 11.1: Breakdown of bridges in Pittsburgh by construction material (steel, wood, iron) and by date of construction (crafts, before 1870, and modern, after 1940), shown as a pie chart. </a:t>
              </a:r>
              <a:r>
                <a:rPr lang="en-US" altLang="zh-CN" sz="900" b="1" dirty="0"/>
                <a:t>Numbers represent the percentages</a:t>
              </a:r>
              <a:r>
                <a:rPr lang="en-US" altLang="zh-CN" sz="900" dirty="0"/>
                <a:t> of bridges of a given type among all bridges. Data source: Yoram Reich and Steven J. Fenves, via the UCI Machine Learning Repository (Dua and </a:t>
              </a:r>
              <a:r>
                <a:rPr lang="en-US" altLang="zh-CN" sz="900" dirty="0" err="1"/>
                <a:t>Karra</a:t>
              </a:r>
              <a:r>
                <a:rPr lang="en-US" altLang="zh-CN" sz="900" dirty="0"/>
                <a:t> </a:t>
              </a:r>
              <a:r>
                <a:rPr lang="en-US" altLang="zh-CN" sz="900" dirty="0" err="1"/>
                <a:t>Taniskidou</a:t>
              </a:r>
              <a:r>
                <a:rPr lang="en-US" altLang="zh-CN" sz="900" dirty="0"/>
                <a:t> 2017)</a:t>
              </a:r>
              <a:endParaRPr lang="zh-CN" altLang="en-US" sz="900" dirty="0"/>
            </a:p>
          </p:txBody>
        </p:sp>
      </p:grpSp>
    </p:spTree>
    <p:extLst>
      <p:ext uri="{BB962C8B-B14F-4D97-AF65-F5344CB8AC3E}">
        <p14:creationId xmlns:p14="http://schemas.microsoft.com/office/powerpoint/2010/main" val="142585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normAutofit fontScale="90000"/>
          </a:bodyPr>
          <a:lstStyle/>
          <a:p>
            <a:r>
              <a:rPr lang="en-US" dirty="0"/>
              <a:t>Side-by-side bars don’t have the above wrong</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268015"/>
            <a:ext cx="4949899" cy="3599730"/>
          </a:xfrm>
        </p:spPr>
        <p:txBody>
          <a:bodyPr>
            <a:normAutofit fontScale="85000" lnSpcReduction="10000"/>
          </a:bodyPr>
          <a:lstStyle/>
          <a:p>
            <a:pPr marL="0" indent="0">
              <a:buNone/>
            </a:pPr>
            <a:r>
              <a:rPr lang="en-US" dirty="0"/>
              <a:t>Double-counting is not necessarily a problem if we choose a visualization that </a:t>
            </a:r>
            <a:r>
              <a:rPr lang="en-US" b="1" dirty="0"/>
              <a:t>does not require the proportions to add to 100%. side-by-side bars meet this criterion. </a:t>
            </a:r>
            <a:r>
              <a:rPr lang="en-US" dirty="0"/>
              <a:t>We can show the various proportions of bridges as bars in a single plot, and this plot is not technically wrong (Figure 11.2).</a:t>
            </a:r>
          </a:p>
          <a:p>
            <a:pPr marL="0" indent="0">
              <a:buNone/>
            </a:pPr>
            <a:r>
              <a:rPr lang="en-US" dirty="0"/>
              <a:t>Nevertheless, I have </a:t>
            </a:r>
            <a:r>
              <a:rPr lang="en-US" b="1" dirty="0"/>
              <a:t>labeled it as “bad”, </a:t>
            </a:r>
            <a:r>
              <a:rPr lang="en-US" dirty="0"/>
              <a:t>because it does not immediately show that there is overlap among some of the categorie</a:t>
            </a:r>
            <a:r>
              <a:rPr lang="en-US" altLang="zh-CN" dirty="0"/>
              <a:t>s shown. </a:t>
            </a:r>
            <a:endParaRPr lang="en-US" dirty="0"/>
          </a:p>
          <a:p>
            <a:pPr marL="0" indent="0">
              <a:buNone/>
            </a:pPr>
            <a:r>
              <a:rPr lang="en-US" dirty="0"/>
              <a:t>A casual observer might conclude from Figure 11.2 that there are five separate categories of bridges, and that, for example, modern bridges are neither made of steel nor of wood or iron.</a:t>
            </a:r>
          </a:p>
        </p:txBody>
      </p:sp>
      <p:grpSp>
        <p:nvGrpSpPr>
          <p:cNvPr id="11" name="组合 10">
            <a:extLst>
              <a:ext uri="{FF2B5EF4-FFF2-40B4-BE49-F238E27FC236}">
                <a16:creationId xmlns:a16="http://schemas.microsoft.com/office/drawing/2014/main" id="{48B4660F-0314-A3A3-F663-7932BADFFD21}"/>
              </a:ext>
            </a:extLst>
          </p:cNvPr>
          <p:cNvGrpSpPr/>
          <p:nvPr/>
        </p:nvGrpSpPr>
        <p:grpSpPr>
          <a:xfrm>
            <a:off x="5642936" y="1488558"/>
            <a:ext cx="3252971" cy="2880511"/>
            <a:chOff x="5642936" y="1488558"/>
            <a:chExt cx="3252971" cy="2880511"/>
          </a:xfrm>
        </p:grpSpPr>
        <p:pic>
          <p:nvPicPr>
            <p:cNvPr id="6" name="图片 5">
              <a:extLst>
                <a:ext uri="{FF2B5EF4-FFF2-40B4-BE49-F238E27FC236}">
                  <a16:creationId xmlns:a16="http://schemas.microsoft.com/office/drawing/2014/main" id="{551B1ABF-CC40-1B9D-A23A-C13820EA3576}"/>
                </a:ext>
              </a:extLst>
            </p:cNvPr>
            <p:cNvPicPr>
              <a:picLocks noChangeAspect="1"/>
            </p:cNvPicPr>
            <p:nvPr/>
          </p:nvPicPr>
          <p:blipFill>
            <a:blip r:embed="rId3"/>
            <a:stretch>
              <a:fillRect/>
            </a:stretch>
          </p:blipFill>
          <p:spPr>
            <a:xfrm>
              <a:off x="5642936" y="1488558"/>
              <a:ext cx="3044504" cy="1957181"/>
            </a:xfrm>
            <a:prstGeom prst="rect">
              <a:avLst/>
            </a:prstGeom>
          </p:spPr>
        </p:pic>
        <p:sp>
          <p:nvSpPr>
            <p:cNvPr id="10" name="文本框 9">
              <a:extLst>
                <a:ext uri="{FF2B5EF4-FFF2-40B4-BE49-F238E27FC236}">
                  <a16:creationId xmlns:a16="http://schemas.microsoft.com/office/drawing/2014/main" id="{F98409E7-B802-8CCE-65FE-456217237ECC}"/>
                </a:ext>
              </a:extLst>
            </p:cNvPr>
            <p:cNvSpPr txBox="1"/>
            <p:nvPr/>
          </p:nvSpPr>
          <p:spPr>
            <a:xfrm>
              <a:off x="5706731" y="3445739"/>
              <a:ext cx="3189176" cy="923330"/>
            </a:xfrm>
            <a:prstGeom prst="rect">
              <a:avLst/>
            </a:prstGeom>
            <a:noFill/>
          </p:spPr>
          <p:txBody>
            <a:bodyPr wrap="square">
              <a:spAutoFit/>
            </a:bodyPr>
            <a:lstStyle/>
            <a:p>
              <a:r>
                <a:rPr lang="en-US" altLang="zh-CN" sz="900" dirty="0"/>
                <a:t>Figure 11.2: Breakdown of bridges in Pittsburgh by construction material (steel, wood, iron) and by date of construction (crafts, before 1870, and modern, after 1940), shown as a bar plot. Data source: Yoram Reich and Steven J. Fenves, via the UCI Machine Learning Repository (Dua and </a:t>
              </a:r>
              <a:r>
                <a:rPr lang="en-US" altLang="zh-CN" sz="900" dirty="0" err="1"/>
                <a:t>Karra</a:t>
              </a:r>
              <a:r>
                <a:rPr lang="en-US" altLang="zh-CN" sz="900" dirty="0"/>
                <a:t> </a:t>
              </a:r>
              <a:r>
                <a:rPr lang="en-US" altLang="zh-CN" sz="900" dirty="0" err="1"/>
                <a:t>Taniskidou</a:t>
              </a:r>
              <a:r>
                <a:rPr lang="en-US" altLang="zh-CN" sz="900" dirty="0"/>
                <a:t> 2017)</a:t>
              </a:r>
              <a:endParaRPr lang="zh-CN" altLang="en-US" sz="900" dirty="0"/>
            </a:p>
          </p:txBody>
        </p:sp>
      </p:grpSp>
    </p:spTree>
    <p:extLst>
      <p:ext uri="{BB962C8B-B14F-4D97-AF65-F5344CB8AC3E}">
        <p14:creationId xmlns:p14="http://schemas.microsoft.com/office/powerpoint/2010/main" val="396266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11.2 Mosaic plots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0" y="1268015"/>
            <a:ext cx="5006606" cy="3620996"/>
          </a:xfrm>
        </p:spPr>
        <p:txBody>
          <a:bodyPr>
            <a:normAutofit fontScale="85000" lnSpcReduction="20000"/>
          </a:bodyPr>
          <a:lstStyle/>
          <a:p>
            <a:pPr marL="0" indent="0">
              <a:buNone/>
            </a:pPr>
            <a:r>
              <a:rPr lang="en-US" dirty="0"/>
              <a:t>When we have categories that overlap, it is best to show clearly how they relate to each other. This can be done with a </a:t>
            </a:r>
            <a:r>
              <a:rPr lang="en-US" b="1" dirty="0"/>
              <a:t>mosaic plot</a:t>
            </a:r>
            <a:r>
              <a:rPr lang="en-US" dirty="0"/>
              <a:t> (F</a:t>
            </a:r>
            <a:r>
              <a:rPr lang="en-US" altLang="zh-CN" dirty="0"/>
              <a:t>igure 11.3). </a:t>
            </a:r>
            <a:endParaRPr lang="en-US" dirty="0"/>
          </a:p>
          <a:p>
            <a:pPr marL="0" indent="0">
              <a:buNone/>
            </a:pPr>
            <a:r>
              <a:rPr lang="en-US" dirty="0"/>
              <a:t>On first glance, a mosaic plot looks similar to a stacked bar plot . However, unlike in a stacked bar plot, in a mosaic plot both the </a:t>
            </a:r>
            <a:r>
              <a:rPr lang="en-US" b="1" dirty="0"/>
              <a:t>heights</a:t>
            </a:r>
            <a:r>
              <a:rPr lang="en-US" dirty="0"/>
              <a:t> and the </a:t>
            </a:r>
            <a:r>
              <a:rPr lang="en-US" b="1" dirty="0"/>
              <a:t>widths</a:t>
            </a:r>
            <a:r>
              <a:rPr lang="en-US" dirty="0"/>
              <a:t> of individual shaded areas </a:t>
            </a:r>
            <a:r>
              <a:rPr lang="en-US" b="1" dirty="0"/>
              <a:t>vary</a:t>
            </a:r>
            <a:r>
              <a:rPr lang="en-US" dirty="0"/>
              <a:t>. </a:t>
            </a:r>
          </a:p>
          <a:p>
            <a:pPr marL="0" indent="0">
              <a:buNone/>
            </a:pPr>
            <a:r>
              <a:rPr lang="en-US" dirty="0"/>
              <a:t>Note that in Figure 11.3, we see two additional construction eras, </a:t>
            </a:r>
            <a:r>
              <a:rPr lang="en-US" b="1" dirty="0"/>
              <a:t>emerging (from 1870 to 1889) </a:t>
            </a:r>
            <a:r>
              <a:rPr lang="en-US" dirty="0"/>
              <a:t>and </a:t>
            </a:r>
            <a:r>
              <a:rPr lang="en-US" b="1" dirty="0"/>
              <a:t>mature (1890 to 1939)</a:t>
            </a:r>
            <a:r>
              <a:rPr lang="en-US" dirty="0"/>
              <a:t>. In combination with crafts and modern, these construction eras cover all bridges in the dataset, as do the three building materials. This is a </a:t>
            </a:r>
            <a:r>
              <a:rPr lang="en-US" b="1" dirty="0"/>
              <a:t>critical condition for a mosaic plot: Every categorical variable shown must cover all the observations in the dataset.</a:t>
            </a:r>
          </a:p>
        </p:txBody>
      </p:sp>
      <p:pic>
        <p:nvPicPr>
          <p:cNvPr id="6" name="图片 5">
            <a:extLst>
              <a:ext uri="{FF2B5EF4-FFF2-40B4-BE49-F238E27FC236}">
                <a16:creationId xmlns:a16="http://schemas.microsoft.com/office/drawing/2014/main" id="{6EEE9DD7-C78B-E170-1F1A-FCD6F1840A1A}"/>
              </a:ext>
            </a:extLst>
          </p:cNvPr>
          <p:cNvPicPr>
            <a:picLocks noChangeAspect="1"/>
          </p:cNvPicPr>
          <p:nvPr/>
        </p:nvPicPr>
        <p:blipFill>
          <a:blip r:embed="rId3"/>
          <a:stretch>
            <a:fillRect/>
          </a:stretch>
        </p:blipFill>
        <p:spPr>
          <a:xfrm>
            <a:off x="5706139" y="1268015"/>
            <a:ext cx="3118884" cy="1971499"/>
          </a:xfrm>
          <a:prstGeom prst="rect">
            <a:avLst/>
          </a:prstGeom>
        </p:spPr>
      </p:pic>
      <p:sp>
        <p:nvSpPr>
          <p:cNvPr id="10" name="文本框 9">
            <a:extLst>
              <a:ext uri="{FF2B5EF4-FFF2-40B4-BE49-F238E27FC236}">
                <a16:creationId xmlns:a16="http://schemas.microsoft.com/office/drawing/2014/main" id="{98E18CF2-251F-7C20-06F1-F556032190B5}"/>
              </a:ext>
            </a:extLst>
          </p:cNvPr>
          <p:cNvSpPr txBox="1"/>
          <p:nvPr/>
        </p:nvSpPr>
        <p:spPr>
          <a:xfrm>
            <a:off x="5706139" y="3326330"/>
            <a:ext cx="3349256" cy="1477328"/>
          </a:xfrm>
          <a:prstGeom prst="rect">
            <a:avLst/>
          </a:prstGeom>
          <a:noFill/>
        </p:spPr>
        <p:txBody>
          <a:bodyPr wrap="square">
            <a:spAutoFit/>
          </a:bodyPr>
          <a:lstStyle/>
          <a:p>
            <a:r>
              <a:rPr lang="en-US" altLang="zh-CN" sz="900" dirty="0"/>
              <a:t>Figure 11.3: Breakdown of bridges in Pittsburgh by construction material (steel, wood, iron) and by era of construction (crafts, emerging, mature, modern), shown as a mosaic plot. The </a:t>
            </a:r>
            <a:r>
              <a:rPr lang="en-US" altLang="zh-CN" sz="900" b="1" dirty="0"/>
              <a:t>widths</a:t>
            </a:r>
            <a:r>
              <a:rPr lang="en-US" altLang="zh-CN" sz="900" dirty="0"/>
              <a:t> of each rectangle are proportional to the number of bridges </a:t>
            </a:r>
            <a:r>
              <a:rPr lang="en-US" altLang="zh-CN" sz="900" b="1" dirty="0"/>
              <a:t>constructed in that era</a:t>
            </a:r>
            <a:r>
              <a:rPr lang="en-US" altLang="zh-CN" sz="900" dirty="0"/>
              <a:t>, and the </a:t>
            </a:r>
            <a:r>
              <a:rPr lang="en-US" altLang="zh-CN" sz="900" b="1" dirty="0"/>
              <a:t>heights</a:t>
            </a:r>
            <a:r>
              <a:rPr lang="en-US" altLang="zh-CN" sz="900" dirty="0"/>
              <a:t> are proportional to the number of bridges </a:t>
            </a:r>
            <a:r>
              <a:rPr lang="en-US" altLang="zh-CN" sz="900" b="1" dirty="0"/>
              <a:t>constructed from that material</a:t>
            </a:r>
            <a:r>
              <a:rPr lang="en-US" altLang="zh-CN" sz="900" dirty="0"/>
              <a:t>. </a:t>
            </a:r>
            <a:r>
              <a:rPr lang="en-US" altLang="zh-CN" sz="900" b="1" dirty="0"/>
              <a:t>Numbers represent the counts</a:t>
            </a:r>
            <a:r>
              <a:rPr lang="en-US" altLang="zh-CN" sz="900" dirty="0"/>
              <a:t> of bridges within each category. Data source: Yoram Reich and Steven J. Fenves, via the UCI Machine Learning Repository (Dua and </a:t>
            </a:r>
            <a:r>
              <a:rPr lang="en-US" altLang="zh-CN" sz="900" dirty="0" err="1"/>
              <a:t>Karra</a:t>
            </a:r>
            <a:r>
              <a:rPr lang="en-US" altLang="zh-CN" sz="900" dirty="0"/>
              <a:t> </a:t>
            </a:r>
            <a:r>
              <a:rPr lang="en-US" altLang="zh-CN" sz="900" dirty="0" err="1"/>
              <a:t>Taniskidou</a:t>
            </a:r>
            <a:r>
              <a:rPr lang="en-US" altLang="zh-CN" sz="900" dirty="0"/>
              <a:t> 2017)</a:t>
            </a:r>
            <a:endParaRPr lang="zh-CN" altLang="en-US" sz="900" dirty="0"/>
          </a:p>
        </p:txBody>
      </p:sp>
    </p:spTree>
    <p:extLst>
      <p:ext uri="{BB962C8B-B14F-4D97-AF65-F5344CB8AC3E}">
        <p14:creationId xmlns:p14="http://schemas.microsoft.com/office/powerpoint/2010/main" val="307633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How draw a mosaic plot</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p:txBody>
          <a:bodyPr/>
          <a:lstStyle/>
          <a:p>
            <a:pPr marL="0" indent="0">
              <a:buNone/>
            </a:pPr>
            <a:r>
              <a:rPr lang="en-US" dirty="0"/>
              <a:t>We begin by placing one categorical variable along the x axis (here, era of bridge construction) and subdivide the x axis by the relative proportions that make up the categories.</a:t>
            </a:r>
          </a:p>
          <a:p>
            <a:pPr marL="0" indent="0">
              <a:buNone/>
            </a:pPr>
            <a:r>
              <a:rPr lang="en-US" dirty="0"/>
              <a:t>We then place the other categorical variable along the y axis (here, building material) and, within each category along the x axis, subdivide the y axis by the relative proportions that make up the categories of the y variable. </a:t>
            </a:r>
          </a:p>
          <a:p>
            <a:pPr marL="0" indent="0">
              <a:buNone/>
            </a:pPr>
            <a:r>
              <a:rPr lang="en-US" dirty="0"/>
              <a:t>The result is a set of rectangles whose areas are proportional to the number of cases representing each possible combination of the two categorical variables.</a:t>
            </a:r>
          </a:p>
        </p:txBody>
      </p:sp>
    </p:spTree>
    <p:extLst>
      <p:ext uri="{BB962C8B-B14F-4D97-AF65-F5344CB8AC3E}">
        <p14:creationId xmlns:p14="http://schemas.microsoft.com/office/powerpoint/2010/main" val="428053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dirty="0"/>
              <a:t>Treemaps</a:t>
            </a:r>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628651" y="1369218"/>
            <a:ext cx="5042048" cy="3620995"/>
          </a:xfrm>
        </p:spPr>
        <p:txBody>
          <a:bodyPr>
            <a:normAutofit fontScale="70000" lnSpcReduction="20000"/>
          </a:bodyPr>
          <a:lstStyle/>
          <a:p>
            <a:pPr marL="0" indent="0">
              <a:buNone/>
            </a:pPr>
            <a:r>
              <a:rPr lang="en-US" dirty="0"/>
              <a:t>The bridges dataset can also be visualized in a related but distinct format called a </a:t>
            </a:r>
            <a:r>
              <a:rPr lang="en-US" b="1" dirty="0"/>
              <a:t>treemap</a:t>
            </a:r>
            <a:r>
              <a:rPr lang="en-US" dirty="0"/>
              <a:t>. In a treemap, just as is the case in a mosaic plot, we take an enclosing rectangle and subdivide it into smaller rectangles whose areas represent the proportions. </a:t>
            </a:r>
          </a:p>
          <a:p>
            <a:pPr marL="0" indent="0">
              <a:buNone/>
            </a:pPr>
            <a:r>
              <a:rPr lang="en-US" dirty="0"/>
              <a:t>However, the method of placing the smaller rectangles into the larger one is different compared to the mosaic plot. </a:t>
            </a:r>
            <a:r>
              <a:rPr lang="en-US" b="1" dirty="0"/>
              <a:t>In a treemap, we recursively nest rectangles inside each other.</a:t>
            </a:r>
            <a:r>
              <a:rPr lang="en-US" dirty="0"/>
              <a:t> </a:t>
            </a:r>
          </a:p>
          <a:p>
            <a:pPr marL="0" indent="0">
              <a:buNone/>
            </a:pPr>
            <a:r>
              <a:rPr lang="en-US" dirty="0"/>
              <a:t>For example, in the case of the Pittsburgh bridges, we can first subdivide the total area into three parts representing the three building materials wood, iron, and steel. Then, we subdivide each of those areas further to represent the construction eras represented for each building material (Figure 11.4). </a:t>
            </a:r>
          </a:p>
          <a:p>
            <a:pPr marL="0" indent="0">
              <a:buNone/>
            </a:pPr>
            <a:r>
              <a:rPr lang="en-US" b="1" dirty="0"/>
              <a:t>limitation: </a:t>
            </a:r>
            <a:r>
              <a:rPr lang="en-US" dirty="0"/>
              <a:t>In principle, we could keep going with nesting ever more smaller subdivisions inside each other, though relatively quickly the result would become unwieldy or confusing.</a:t>
            </a:r>
          </a:p>
        </p:txBody>
      </p:sp>
      <p:pic>
        <p:nvPicPr>
          <p:cNvPr id="6" name="图片 5">
            <a:extLst>
              <a:ext uri="{FF2B5EF4-FFF2-40B4-BE49-F238E27FC236}">
                <a16:creationId xmlns:a16="http://schemas.microsoft.com/office/drawing/2014/main" id="{DBE12136-037A-7378-6B8B-C115CA6E782F}"/>
              </a:ext>
            </a:extLst>
          </p:cNvPr>
          <p:cNvPicPr>
            <a:picLocks noChangeAspect="1"/>
          </p:cNvPicPr>
          <p:nvPr/>
        </p:nvPicPr>
        <p:blipFill>
          <a:blip r:embed="rId3"/>
          <a:stretch>
            <a:fillRect/>
          </a:stretch>
        </p:blipFill>
        <p:spPr>
          <a:xfrm>
            <a:off x="5974625" y="1369218"/>
            <a:ext cx="2865448" cy="2157465"/>
          </a:xfrm>
          <a:prstGeom prst="rect">
            <a:avLst/>
          </a:prstGeom>
        </p:spPr>
      </p:pic>
      <p:sp>
        <p:nvSpPr>
          <p:cNvPr id="10" name="文本框 9">
            <a:extLst>
              <a:ext uri="{FF2B5EF4-FFF2-40B4-BE49-F238E27FC236}">
                <a16:creationId xmlns:a16="http://schemas.microsoft.com/office/drawing/2014/main" id="{7C3BDDFC-3BE6-9575-C6F8-5F55B9048EFE}"/>
              </a:ext>
            </a:extLst>
          </p:cNvPr>
          <p:cNvSpPr txBox="1"/>
          <p:nvPr/>
        </p:nvSpPr>
        <p:spPr>
          <a:xfrm>
            <a:off x="5819553" y="3627886"/>
            <a:ext cx="3324447" cy="1061829"/>
          </a:xfrm>
          <a:prstGeom prst="rect">
            <a:avLst/>
          </a:prstGeom>
          <a:noFill/>
        </p:spPr>
        <p:txBody>
          <a:bodyPr wrap="square">
            <a:spAutoFit/>
          </a:bodyPr>
          <a:lstStyle/>
          <a:p>
            <a:r>
              <a:rPr lang="en-US" altLang="zh-CN" sz="900" dirty="0"/>
              <a:t>Figure 11.4: Breakdown of bridges in Pittsburgh by construction material (steel, wood, iron) and by era of construction (crafts, emerging, mature, modern), shown as a treemap. The area of each rectangle is proportional to the number of bridges of that type. Data source: Yoram Reich and Steven J. Fenves, via the UCI Machine Learning Repository (Dua and </a:t>
            </a:r>
            <a:r>
              <a:rPr lang="en-US" altLang="zh-CN" sz="900" dirty="0" err="1"/>
              <a:t>Karra</a:t>
            </a:r>
            <a:r>
              <a:rPr lang="en-US" altLang="zh-CN" sz="900" dirty="0"/>
              <a:t> </a:t>
            </a:r>
            <a:r>
              <a:rPr lang="en-US" altLang="zh-CN" sz="900" dirty="0" err="1"/>
              <a:t>Taniskidou</a:t>
            </a:r>
            <a:r>
              <a:rPr lang="en-US" altLang="zh-CN" sz="900" dirty="0"/>
              <a:t> 2017)</a:t>
            </a:r>
            <a:endParaRPr lang="zh-CN" altLang="en-US" sz="900" dirty="0"/>
          </a:p>
        </p:txBody>
      </p:sp>
    </p:spTree>
    <p:extLst>
      <p:ext uri="{BB962C8B-B14F-4D97-AF65-F5344CB8AC3E}">
        <p14:creationId xmlns:p14="http://schemas.microsoft.com/office/powerpoint/2010/main" val="74688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A316-2AEB-B048-B497-BACE9E8D7502}"/>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7426D8C-F246-7943-AC9F-D2F028CF5311}"/>
              </a:ext>
            </a:extLst>
          </p:cNvPr>
          <p:cNvSpPr>
            <a:spLocks noGrp="1"/>
          </p:cNvSpPr>
          <p:nvPr>
            <p:ph type="title"/>
          </p:nvPr>
        </p:nvSpPr>
        <p:spPr/>
        <p:txBody>
          <a:bodyPr/>
          <a:lstStyle/>
          <a:p>
            <a:r>
              <a:rPr lang="en-US" altLang="zh-CN" dirty="0"/>
              <a:t>Mosaic plots VS. Treemaps</a:t>
            </a:r>
            <a:endParaRPr lang="en-US" dirty="0"/>
          </a:p>
        </p:txBody>
      </p:sp>
      <p:sp>
        <p:nvSpPr>
          <p:cNvPr id="3" name="Content Placeholder 2">
            <a:extLst>
              <a:ext uri="{FF2B5EF4-FFF2-40B4-BE49-F238E27FC236}">
                <a16:creationId xmlns:a16="http://schemas.microsoft.com/office/drawing/2014/main" id="{F4C7F018-C87B-464B-83D3-7D6A15C3A18A}"/>
              </a:ext>
            </a:extLst>
          </p:cNvPr>
          <p:cNvSpPr>
            <a:spLocks noGrp="1"/>
          </p:cNvSpPr>
          <p:nvPr>
            <p:ph idx="1"/>
          </p:nvPr>
        </p:nvSpPr>
        <p:spPr>
          <a:xfrm>
            <a:off x="444351" y="1317603"/>
            <a:ext cx="2943891" cy="3472139"/>
          </a:xfrm>
        </p:spPr>
        <p:txBody>
          <a:bodyPr>
            <a:normAutofit fontScale="77500" lnSpcReduction="20000"/>
          </a:bodyPr>
          <a:lstStyle/>
          <a:p>
            <a:pPr marL="0" indent="0">
              <a:buNone/>
            </a:pPr>
            <a:r>
              <a:rPr lang="en-US" sz="3600" dirty="0"/>
              <a:t>Mosaic plots:</a:t>
            </a:r>
          </a:p>
          <a:p>
            <a:pPr marL="0" indent="0">
              <a:buNone/>
            </a:pPr>
            <a:r>
              <a:rPr lang="en-US" dirty="0"/>
              <a:t>1. Emphasizes the temporal evolution in building-material use from the crafts era to the modern era.</a:t>
            </a:r>
          </a:p>
          <a:p>
            <a:pPr marL="0" indent="0">
              <a:buNone/>
            </a:pPr>
            <a:r>
              <a:rPr lang="en-US" dirty="0"/>
              <a:t>2. Assume that all of the proportions shown can be identified via combinations of two or more orthogonal categorical variables.</a:t>
            </a:r>
          </a:p>
          <a:p>
            <a:pPr marL="0" indent="0">
              <a:buNone/>
            </a:pPr>
            <a:r>
              <a:rPr lang="en-US" dirty="0"/>
              <a:t>    </a:t>
            </a:r>
            <a:r>
              <a:rPr lang="en-US" sz="1400" dirty="0"/>
              <a:t>For example, in Figure 11.3, every bridge can be described by a choice of building material (wood, iron, steel) and a choice of time period (crafts, emerging, mature, modern). Moreover, in principle every combination of these two variable is possible, even though in practice this need not be the case. (Here, there are no steel crafts bridges and no wood or iron modern bridges.)</a:t>
            </a:r>
            <a:endParaRPr lang="en-US" dirty="0"/>
          </a:p>
        </p:txBody>
      </p:sp>
      <p:sp>
        <p:nvSpPr>
          <p:cNvPr id="6" name="Content Placeholder 2">
            <a:extLst>
              <a:ext uri="{FF2B5EF4-FFF2-40B4-BE49-F238E27FC236}">
                <a16:creationId xmlns:a16="http://schemas.microsoft.com/office/drawing/2014/main" id="{6AB6906D-7FC8-4763-1C3B-D08FA894A525}"/>
              </a:ext>
            </a:extLst>
          </p:cNvPr>
          <p:cNvSpPr txBox="1">
            <a:spLocks/>
          </p:cNvSpPr>
          <p:nvPr/>
        </p:nvSpPr>
        <p:spPr>
          <a:xfrm>
            <a:off x="3595134" y="1267180"/>
            <a:ext cx="2656809" cy="326350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466069"/>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466069"/>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466069"/>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466069"/>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466069"/>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en-US" altLang="zh-CN" sz="2800" dirty="0"/>
              <a:t>Treemaps</a:t>
            </a:r>
            <a:r>
              <a:rPr lang="en-US" sz="2800" dirty="0"/>
              <a:t>:</a:t>
            </a:r>
          </a:p>
          <a:p>
            <a:pPr marL="0" indent="0">
              <a:lnSpc>
                <a:spcPct val="80000"/>
              </a:lnSpc>
              <a:buFont typeface="Arial" panose="020B0604020202020204" pitchFamily="34" charset="0"/>
              <a:buNone/>
            </a:pPr>
            <a:r>
              <a:rPr lang="en-US" sz="1600" dirty="0"/>
              <a:t>1. Emphasizes the total number of steel, iron, and wood bridges.</a:t>
            </a:r>
          </a:p>
          <a:p>
            <a:pPr marL="0" indent="0">
              <a:lnSpc>
                <a:spcPct val="80000"/>
              </a:lnSpc>
              <a:buFont typeface="Arial" panose="020B0604020202020204" pitchFamily="34" charset="0"/>
              <a:buNone/>
            </a:pPr>
            <a:r>
              <a:rPr lang="en-US" sz="1600" dirty="0"/>
              <a:t>2. Tend to work well when the proportions cannot meaningfully be described by combining multiple categorical variables.</a:t>
            </a:r>
          </a:p>
          <a:p>
            <a:pPr marL="0" indent="0">
              <a:lnSpc>
                <a:spcPct val="80000"/>
              </a:lnSpc>
              <a:spcBef>
                <a:spcPts val="600"/>
              </a:spcBef>
              <a:buFont typeface="Arial" panose="020B0604020202020204" pitchFamily="34" charset="0"/>
              <a:buNone/>
            </a:pPr>
            <a:r>
              <a:rPr lang="en-US" dirty="0"/>
              <a:t>     </a:t>
            </a:r>
            <a:r>
              <a:rPr lang="en-US" sz="1100" dirty="0"/>
              <a:t>For example, we can separate the U.S. into four regions (West, Northeast, Midwest, and South) and each region into distinct states, but the states in one region have no relationship to the states in another region (Figure 11.5).</a:t>
            </a:r>
          </a:p>
        </p:txBody>
      </p:sp>
      <p:cxnSp>
        <p:nvCxnSpPr>
          <p:cNvPr id="8" name="直接连接符 7">
            <a:extLst>
              <a:ext uri="{FF2B5EF4-FFF2-40B4-BE49-F238E27FC236}">
                <a16:creationId xmlns:a16="http://schemas.microsoft.com/office/drawing/2014/main" id="{9871A898-31B7-35C6-BE20-23712F5E1B66}"/>
              </a:ext>
            </a:extLst>
          </p:cNvPr>
          <p:cNvCxnSpPr>
            <a:cxnSpLocks/>
          </p:cNvCxnSpPr>
          <p:nvPr/>
        </p:nvCxnSpPr>
        <p:spPr>
          <a:xfrm>
            <a:off x="3388242" y="1267180"/>
            <a:ext cx="0" cy="3443914"/>
          </a:xfrm>
          <a:prstGeom prst="line">
            <a:avLst/>
          </a:prstGeom>
          <a:ln w="19050">
            <a:solidFill>
              <a:srgbClr val="206446"/>
            </a:solidFill>
            <a:prstDash val="dash"/>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B8BBDE0C-2796-8A15-1883-802974D325D2}"/>
              </a:ext>
            </a:extLst>
          </p:cNvPr>
          <p:cNvGrpSpPr/>
          <p:nvPr/>
        </p:nvGrpSpPr>
        <p:grpSpPr>
          <a:xfrm>
            <a:off x="6098215" y="1317603"/>
            <a:ext cx="2909959" cy="3152255"/>
            <a:chOff x="6098215" y="1317603"/>
            <a:chExt cx="2909959" cy="3152255"/>
          </a:xfrm>
        </p:grpSpPr>
        <p:pic>
          <p:nvPicPr>
            <p:cNvPr id="12" name="图片 11">
              <a:extLst>
                <a:ext uri="{FF2B5EF4-FFF2-40B4-BE49-F238E27FC236}">
                  <a16:creationId xmlns:a16="http://schemas.microsoft.com/office/drawing/2014/main" id="{91A35535-A16B-5BB3-E23C-7D39825E41BB}"/>
                </a:ext>
              </a:extLst>
            </p:cNvPr>
            <p:cNvPicPr>
              <a:picLocks noChangeAspect="1"/>
            </p:cNvPicPr>
            <p:nvPr/>
          </p:nvPicPr>
          <p:blipFill>
            <a:blip r:embed="rId3"/>
            <a:stretch>
              <a:fillRect/>
            </a:stretch>
          </p:blipFill>
          <p:spPr>
            <a:xfrm>
              <a:off x="6098215" y="1317603"/>
              <a:ext cx="2835335" cy="1745552"/>
            </a:xfrm>
            <a:prstGeom prst="rect">
              <a:avLst/>
            </a:prstGeom>
          </p:spPr>
        </p:pic>
        <p:sp>
          <p:nvSpPr>
            <p:cNvPr id="16" name="文本框 15">
              <a:extLst>
                <a:ext uri="{FF2B5EF4-FFF2-40B4-BE49-F238E27FC236}">
                  <a16:creationId xmlns:a16="http://schemas.microsoft.com/office/drawing/2014/main" id="{A65E1E9B-F942-6E6F-A6B3-BD746C68D4BA}"/>
                </a:ext>
              </a:extLst>
            </p:cNvPr>
            <p:cNvSpPr txBox="1"/>
            <p:nvPr/>
          </p:nvSpPr>
          <p:spPr>
            <a:xfrm>
              <a:off x="6172839" y="3131030"/>
              <a:ext cx="2835335" cy="1338828"/>
            </a:xfrm>
            <a:prstGeom prst="rect">
              <a:avLst/>
            </a:prstGeom>
            <a:noFill/>
          </p:spPr>
          <p:txBody>
            <a:bodyPr wrap="square">
              <a:spAutoFit/>
            </a:bodyPr>
            <a:lstStyle/>
            <a:p>
              <a:r>
                <a:rPr lang="en-US" altLang="zh-CN" sz="900" dirty="0"/>
                <a:t>Figure 11.5: States in the U.S. visualized as a treemap. Each rectangle represents one state, and the area of each rectangle is proportional to the state’s land surface area. The states are grouped into four regions, West, Northeast, Midwest, and South. The coloring is proportional to the number of inhabitants for each state, with darker colors representing larger numbers of inhabitants. Data source: 2010 U.S. Census</a:t>
              </a:r>
              <a:endParaRPr lang="zh-CN" altLang="en-US" sz="900" dirty="0"/>
            </a:p>
          </p:txBody>
        </p:sp>
      </p:grpSp>
    </p:spTree>
    <p:extLst>
      <p:ext uri="{BB962C8B-B14F-4D97-AF65-F5344CB8AC3E}">
        <p14:creationId xmlns:p14="http://schemas.microsoft.com/office/powerpoint/2010/main" val="41018187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8607</TotalTime>
  <Words>3182</Words>
  <Application>Microsoft Office PowerPoint</Application>
  <PresentationFormat>全屏显示(16:9)</PresentationFormat>
  <Paragraphs>88</Paragraphs>
  <Slides>19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19</vt:i4>
      </vt:variant>
    </vt:vector>
  </HeadingPairs>
  <TitlesOfParts>
    <vt:vector size="22" baseType="lpstr">
      <vt:lpstr>Arial</vt:lpstr>
      <vt:lpstr>Wingdings</vt:lpstr>
      <vt:lpstr>Office Theme</vt:lpstr>
      <vt:lpstr>Visualizing nested proportions</vt:lpstr>
      <vt:lpstr>Nested proportions</vt:lpstr>
      <vt:lpstr>11.1 Nested proportions gone wrong</vt:lpstr>
      <vt:lpstr>Combined pie chart go wrong</vt:lpstr>
      <vt:lpstr>Side-by-side bars don’t have the above wrong</vt:lpstr>
      <vt:lpstr>11.2 Mosaic plots</vt:lpstr>
      <vt:lpstr>How draw a mosaic plot</vt:lpstr>
      <vt:lpstr>Treemaps</vt:lpstr>
      <vt:lpstr>Mosaic plots VS. Treemaps</vt:lpstr>
      <vt:lpstr>Limitations of both mosaic plots and treemaps </vt:lpstr>
      <vt:lpstr>11.3 Nested pies —— variant of pie chart</vt:lpstr>
      <vt:lpstr>Variant 1</vt:lpstr>
      <vt:lpstr>Variant 2</vt:lpstr>
      <vt:lpstr>Treemap (Figure 11.4) is better than variant 2 (Figure 11.7)</vt:lpstr>
      <vt:lpstr>11.4 Parallel sets</vt:lpstr>
      <vt:lpstr>PowerPoint 演示文稿</vt:lpstr>
      <vt:lpstr>Above parallel sets —— color by river</vt:lpstr>
      <vt:lpstr>Improve the parallel sets above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DiMercurio, Kyrstin</dc:creator>
  <cp:lastModifiedBy>李 阳</cp:lastModifiedBy>
  <cp:revision>76</cp:revision>
  <cp:lastPrinted>2020-08-31T13:00:47Z</cp:lastPrinted>
  <dcterms:created xsi:type="dcterms:W3CDTF">2019-11-06T18:18:56Z</dcterms:created>
  <dcterms:modified xsi:type="dcterms:W3CDTF">2023-07-28T09:53:28Z</dcterms:modified>
</cp:coreProperties>
</file>