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71" r:id="rId3"/>
    <p:sldId id="272" r:id="rId4"/>
    <p:sldId id="273" r:id="rId5"/>
    <p:sldId id="275" r:id="rId6"/>
    <p:sldId id="281" r:id="rId7"/>
    <p:sldId id="282" r:id="rId8"/>
    <p:sldId id="276" r:id="rId9"/>
    <p:sldId id="277" r:id="rId10"/>
    <p:sldId id="278" r:id="rId11"/>
    <p:sldId id="279" r:id="rId12"/>
    <p:sldId id="283" r:id="rId13"/>
    <p:sldId id="284" r:id="rId14"/>
    <p:sldId id="285" r:id="rId15"/>
    <p:sldId id="286" r:id="rId16"/>
    <p:sldId id="287" r:id="rId17"/>
    <p:sldId id="288" r:id="rId18"/>
    <p:sldId id="289" r:id="rId19"/>
    <p:sldId id="290" r:id="rId20"/>
    <p:sldId id="280" r:id="rId21"/>
    <p:sldId id="291" r:id="rId22"/>
    <p:sldId id="292" r:id="rId23"/>
    <p:sldId id="293" r:id="rId24"/>
    <p:sldId id="267"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96A0"/>
    <a:srgbClr val="ECEAD1"/>
    <a:srgbClr val="CFC493"/>
    <a:srgbClr val="006747"/>
    <a:srgbClr val="466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74"/>
  </p:normalViewPr>
  <p:slideViewPr>
    <p:cSldViewPr snapToGrid="0" snapToObjects="1">
      <p:cViewPr varScale="1">
        <p:scale>
          <a:sx n="108" d="100"/>
          <a:sy n="108" d="100"/>
        </p:scale>
        <p:origin x="86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7E96A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7/31/2023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D8BF3-04A4-1A46-A68C-BD243792809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a:xfrm>
            <a:off x="623887" y="293281"/>
            <a:ext cx="8342903" cy="1512038"/>
          </a:xfrm>
        </p:spPr>
        <p:txBody>
          <a:bodyPr>
            <a:noAutofit/>
          </a:bodyPr>
          <a:lstStyle/>
          <a:p>
            <a:r>
              <a:rPr lang="en-US" sz="3600" dirty="0"/>
              <a:t>12 Visualizing associations among two or more quantitative variables</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a:xfrm>
            <a:off x="623888" y="2073168"/>
            <a:ext cx="7886700" cy="2073529"/>
          </a:xfrm>
        </p:spPr>
        <p:txBody>
          <a:bodyPr>
            <a:normAutofit/>
          </a:bodyPr>
          <a:lstStyle/>
          <a:p>
            <a:pPr marL="285750" indent="-285750">
              <a:lnSpc>
                <a:spcPct val="100000"/>
              </a:lnSpc>
              <a:spcBef>
                <a:spcPts val="1000"/>
              </a:spcBef>
              <a:buFont typeface="Wingdings" panose="05000000000000000000" pitchFamily="2" charset="2"/>
              <a:buChar char="u"/>
            </a:pPr>
            <a:r>
              <a:rPr lang="en-US" dirty="0"/>
              <a:t>Scatter plot and its variations</a:t>
            </a:r>
          </a:p>
          <a:p>
            <a:pPr marL="285750" indent="-285750">
              <a:lnSpc>
                <a:spcPct val="100000"/>
              </a:lnSpc>
              <a:spcBef>
                <a:spcPts val="1000"/>
              </a:spcBef>
              <a:buFont typeface="Wingdings" panose="05000000000000000000" pitchFamily="2" charset="2"/>
              <a:buChar char="u"/>
            </a:pPr>
            <a:r>
              <a:rPr lang="en-US" dirty="0"/>
              <a:t>Correlograms</a:t>
            </a:r>
          </a:p>
          <a:p>
            <a:pPr marL="285750" indent="-285750">
              <a:lnSpc>
                <a:spcPct val="100000"/>
              </a:lnSpc>
              <a:spcBef>
                <a:spcPts val="1000"/>
              </a:spcBef>
              <a:buFont typeface="Wingdings" panose="05000000000000000000" pitchFamily="2" charset="2"/>
              <a:buChar char="u"/>
            </a:pPr>
            <a:r>
              <a:rPr lang="en-US" dirty="0"/>
              <a:t>Dimension reduction </a:t>
            </a:r>
            <a:r>
              <a:rPr lang="en-US" altLang="zh-CN" dirty="0"/>
              <a:t>—— Principal Components Analysis (PCA)</a:t>
            </a:r>
          </a:p>
          <a:p>
            <a:pPr marL="285750" indent="-285750">
              <a:lnSpc>
                <a:spcPct val="100000"/>
              </a:lnSpc>
              <a:spcBef>
                <a:spcPts val="1000"/>
              </a:spcBef>
              <a:buFont typeface="Wingdings" panose="05000000000000000000" pitchFamily="2" charset="2"/>
              <a:buChar char="u"/>
            </a:pPr>
            <a:r>
              <a:rPr lang="en-US" dirty="0"/>
              <a:t>Paired data </a:t>
            </a:r>
            <a:r>
              <a:rPr lang="en-US" altLang="zh-CN" dirty="0"/>
              <a:t>——  a simple scatter plot on top of a diagonal line marking x = y and </a:t>
            </a:r>
            <a:r>
              <a:rPr lang="en-US" altLang="zh-CN" dirty="0" err="1"/>
              <a:t>Slopegraph</a:t>
            </a:r>
            <a:endParaRPr lang="en-US" dirty="0"/>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49" y="575352"/>
            <a:ext cx="8380672" cy="692663"/>
          </a:xfrm>
        </p:spPr>
        <p:txBody>
          <a:bodyPr>
            <a:normAutofit fontScale="90000"/>
          </a:bodyPr>
          <a:lstStyle/>
          <a:p>
            <a:r>
              <a:rPr lang="en-US" altLang="zh-CN" dirty="0"/>
              <a:t>Visual examples of different correlation strengths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48" y="1369218"/>
            <a:ext cx="4021323" cy="3774282"/>
          </a:xfrm>
        </p:spPr>
        <p:txBody>
          <a:bodyPr>
            <a:normAutofit fontScale="77500" lnSpcReduction="20000"/>
          </a:bodyPr>
          <a:lstStyle/>
          <a:p>
            <a:pPr marL="0" indent="0">
              <a:lnSpc>
                <a:spcPct val="100000"/>
              </a:lnSpc>
              <a:buNone/>
            </a:pPr>
            <a:r>
              <a:rPr lang="en-US" dirty="0"/>
              <a:t> A value of r = 0 means there is no association whatsoever, and a value of either 1 or -1 indicates a perfect association. </a:t>
            </a:r>
          </a:p>
          <a:p>
            <a:pPr marL="0" indent="0">
              <a:lnSpc>
                <a:spcPct val="100000"/>
              </a:lnSpc>
              <a:buNone/>
            </a:pPr>
            <a:r>
              <a:rPr lang="en-US" dirty="0"/>
              <a:t>The </a:t>
            </a:r>
            <a:r>
              <a:rPr lang="en-US" b="1" dirty="0"/>
              <a:t>sign of the correlation coefficient </a:t>
            </a:r>
            <a:r>
              <a:rPr lang="en-US" dirty="0"/>
              <a:t>indicates whether the variables are </a:t>
            </a:r>
            <a:r>
              <a:rPr lang="en-US" b="1" dirty="0"/>
              <a:t>correlated</a:t>
            </a:r>
            <a:r>
              <a:rPr lang="en-US" dirty="0"/>
              <a:t> (larger values in one variable coincide with larger values in the other) or </a:t>
            </a:r>
            <a:r>
              <a:rPr lang="en-US" b="1" dirty="0"/>
              <a:t>anticorrelated</a:t>
            </a:r>
            <a:r>
              <a:rPr lang="en-US" dirty="0"/>
              <a:t> (larger values in one variable coincide with smaller values in the other). </a:t>
            </a:r>
          </a:p>
          <a:p>
            <a:pPr marL="0" indent="0">
              <a:lnSpc>
                <a:spcPct val="100000"/>
              </a:lnSpc>
              <a:buNone/>
            </a:pPr>
            <a:r>
              <a:rPr lang="en-US" dirty="0"/>
              <a:t>To provide visual examples of what different correlation strengths look like, in Figure 12.5 I show randomly generated sets of points that differ widely in the degree to which the x and y values are correlated.</a:t>
            </a:r>
          </a:p>
        </p:txBody>
      </p:sp>
      <p:grpSp>
        <p:nvGrpSpPr>
          <p:cNvPr id="11" name="组合 10">
            <a:extLst>
              <a:ext uri="{FF2B5EF4-FFF2-40B4-BE49-F238E27FC236}">
                <a16:creationId xmlns:a16="http://schemas.microsoft.com/office/drawing/2014/main" id="{A3325315-F5D0-11C8-63D5-FA0FAB03BDB3}"/>
              </a:ext>
            </a:extLst>
          </p:cNvPr>
          <p:cNvGrpSpPr/>
          <p:nvPr/>
        </p:nvGrpSpPr>
        <p:grpSpPr>
          <a:xfrm>
            <a:off x="4898067" y="1336477"/>
            <a:ext cx="3902903" cy="3665679"/>
            <a:chOff x="4898067" y="1336477"/>
            <a:chExt cx="3902903" cy="3665679"/>
          </a:xfrm>
        </p:grpSpPr>
        <p:pic>
          <p:nvPicPr>
            <p:cNvPr id="6" name="图片 5">
              <a:extLst>
                <a:ext uri="{FF2B5EF4-FFF2-40B4-BE49-F238E27FC236}">
                  <a16:creationId xmlns:a16="http://schemas.microsoft.com/office/drawing/2014/main" id="{BB4B6946-A3CC-4210-6D45-5816E24E13FC}"/>
                </a:ext>
              </a:extLst>
            </p:cNvPr>
            <p:cNvPicPr>
              <a:picLocks noChangeAspect="1"/>
            </p:cNvPicPr>
            <p:nvPr/>
          </p:nvPicPr>
          <p:blipFill>
            <a:blip r:embed="rId3"/>
            <a:stretch>
              <a:fillRect/>
            </a:stretch>
          </p:blipFill>
          <p:spPr>
            <a:xfrm>
              <a:off x="4898067" y="1336477"/>
              <a:ext cx="3902903" cy="2571750"/>
            </a:xfrm>
            <a:prstGeom prst="rect">
              <a:avLst/>
            </a:prstGeom>
          </p:spPr>
        </p:pic>
        <p:sp>
          <p:nvSpPr>
            <p:cNvPr id="10" name="文本框 9">
              <a:extLst>
                <a:ext uri="{FF2B5EF4-FFF2-40B4-BE49-F238E27FC236}">
                  <a16:creationId xmlns:a16="http://schemas.microsoft.com/office/drawing/2014/main" id="{7E289923-C5A8-4E3F-A971-A5F51B02EAE5}"/>
                </a:ext>
              </a:extLst>
            </p:cNvPr>
            <p:cNvSpPr txBox="1"/>
            <p:nvPr/>
          </p:nvSpPr>
          <p:spPr>
            <a:xfrm>
              <a:off x="4898067" y="3924938"/>
              <a:ext cx="3902903" cy="1077218"/>
            </a:xfrm>
            <a:prstGeom prst="rect">
              <a:avLst/>
            </a:prstGeom>
            <a:noFill/>
          </p:spPr>
          <p:txBody>
            <a:bodyPr wrap="square">
              <a:spAutoFit/>
            </a:bodyPr>
            <a:lstStyle/>
            <a:p>
              <a:r>
                <a:rPr lang="en-US" altLang="zh-CN" sz="800" dirty="0"/>
                <a:t>Figure 12.5: Examples of correlations of different magnitude and direction, with associated correlation coefficient r. In both rows, from left to right correlations go from weak to strong. In the top row the correlations are positive (larger values for one quantity are associated with larger values for the other) and in the bottom row they are negative (larger values for one quantity are associated with smaller values for the other). In all six panels, the sets of x and y values are identical, but the pairings between individual x and y values have been reshuffled to generate the specified correlation coefficients.</a:t>
              </a:r>
              <a:endParaRPr lang="zh-CN" altLang="en-US" sz="800" dirty="0"/>
            </a:p>
          </p:txBody>
        </p:sp>
      </p:grpSp>
    </p:spTree>
    <p:extLst>
      <p:ext uri="{BB962C8B-B14F-4D97-AF65-F5344CB8AC3E}">
        <p14:creationId xmlns:p14="http://schemas.microsoft.com/office/powerpoint/2010/main" val="146042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Autofit/>
          </a:bodyPr>
          <a:lstStyle/>
          <a:p>
            <a:r>
              <a:rPr lang="en-US" sz="2800" dirty="0"/>
              <a:t>Calculation formula and properties of correlation coefficient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7983722" cy="3774282"/>
              </a:xfrm>
            </p:spPr>
            <p:txBody>
              <a:bodyPr>
                <a:normAutofit fontScale="85000" lnSpcReduction="20000"/>
              </a:bodyPr>
              <a:lstStyle/>
              <a:p>
                <a:pPr marL="0" indent="0">
                  <a:lnSpc>
                    <a:spcPct val="100000"/>
                  </a:lnSpc>
                  <a:buNone/>
                </a:pPr>
                <a:r>
                  <a:rPr lang="en-US" dirty="0"/>
                  <a:t>The correlation coefficient is defined as</a:t>
                </a:r>
                <a14:m>
                  <m:oMath xmlns:m="http://schemas.openxmlformats.org/officeDocument/2006/math">
                    <m:r>
                      <a:rPr lang="en-US" altLang="zh-CN" b="0" i="0" dirty="0" smtClean="0">
                        <a:latin typeface="Cambria Math" panose="02040503050406030204" pitchFamily="18" charset="0"/>
                      </a:rPr>
                      <m:t> </m:t>
                    </m:r>
                    <m:r>
                      <a:rPr lang="zh-CN" altLang="en-US" i="1" dirty="0" smtClean="0">
                        <a:latin typeface="Cambria Math" panose="02040503050406030204" pitchFamily="18" charset="0"/>
                      </a:rPr>
                      <m:t>𝑟</m:t>
                    </m:r>
                    <m:r>
                      <a:rPr lang="en-US" altLang="zh-CN" i="0" dirty="0">
                        <a:latin typeface="Cambria Math" panose="02040503050406030204" pitchFamily="18" charset="0"/>
                      </a:rPr>
                      <m:t>=</m:t>
                    </m:r>
                    <m:f>
                      <m:fPr>
                        <m:ctrlPr>
                          <a:rPr lang="en-US" altLang="zh-CN" i="1" dirty="0">
                            <a:solidFill>
                              <a:srgbClr val="836967"/>
                            </a:solidFill>
                            <a:latin typeface="Cambria Math" panose="02040503050406030204" pitchFamily="18" charset="0"/>
                          </a:rPr>
                        </m:ctrlPr>
                      </m:fPr>
                      <m:num>
                        <m:sSub>
                          <m:sSubPr>
                            <m:ctrlPr>
                              <a:rPr lang="en-US" altLang="zh-CN"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𝛴</m:t>
                            </m:r>
                          </m:e>
                          <m:sub>
                            <m:r>
                              <a:rPr lang="zh-CN" altLang="en-US" i="1" dirty="0">
                                <a:latin typeface="Cambria Math" panose="02040503050406030204" pitchFamily="18" charset="0"/>
                              </a:rPr>
                              <m:t>𝑖</m:t>
                            </m:r>
                          </m:sub>
                        </m:sSub>
                        <m:d>
                          <m:dPr>
                            <m:ctrlPr>
                              <a:rPr lang="en-US" altLang="zh-CN" i="1" dirty="0">
                                <a:solidFill>
                                  <a:srgbClr val="836967"/>
                                </a:solidFill>
                                <a:latin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𝑖</m:t>
                                </m:r>
                              </m:sub>
                            </m:sSub>
                            <m:r>
                              <a:rPr lang="en-US" altLang="zh-CN" i="0" dirty="0">
                                <a:latin typeface="Cambria Math" panose="02040503050406030204" pitchFamily="18" charset="0"/>
                              </a:rPr>
                              <m:t>−</m:t>
                            </m:r>
                            <m:acc>
                              <m:accPr>
                                <m:chr m:val="̅"/>
                                <m:ctrlPr>
                                  <a:rPr lang="en-US" altLang="zh-CN" i="1" dirty="0">
                                    <a:solidFill>
                                      <a:srgbClr val="836967"/>
                                    </a:solidFill>
                                    <a:latin typeface="Cambria Math" panose="02040503050406030204" pitchFamily="18" charset="0"/>
                                  </a:rPr>
                                </m:ctrlPr>
                              </m:accPr>
                              <m:e>
                                <m:r>
                                  <a:rPr lang="zh-CN" altLang="en-US" i="1" dirty="0">
                                    <a:latin typeface="Cambria Math" panose="02040503050406030204" pitchFamily="18" charset="0"/>
                                  </a:rPr>
                                  <m:t>𝑥</m:t>
                                </m:r>
                              </m:e>
                            </m:acc>
                          </m:e>
                        </m:d>
                        <m:d>
                          <m:dPr>
                            <m:ctrlPr>
                              <a:rPr lang="en-US" altLang="zh-CN" i="1" dirty="0">
                                <a:solidFill>
                                  <a:srgbClr val="836967"/>
                                </a:solidFill>
                                <a:latin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𝑦</m:t>
                                </m:r>
                              </m:e>
                              <m:sub>
                                <m:r>
                                  <a:rPr lang="zh-CN" altLang="en-US" i="1" dirty="0">
                                    <a:latin typeface="Cambria Math" panose="02040503050406030204" pitchFamily="18" charset="0"/>
                                  </a:rPr>
                                  <m:t>𝑖</m:t>
                                </m:r>
                              </m:sub>
                            </m:sSub>
                            <m:r>
                              <a:rPr lang="en-US" altLang="zh-CN" i="0" dirty="0">
                                <a:latin typeface="Cambria Math" panose="02040503050406030204" pitchFamily="18" charset="0"/>
                              </a:rPr>
                              <m:t>−</m:t>
                            </m:r>
                            <m:acc>
                              <m:accPr>
                                <m:chr m:val="̅"/>
                                <m:ctrlPr>
                                  <a:rPr lang="en-US" altLang="zh-CN" i="1" dirty="0">
                                    <a:solidFill>
                                      <a:srgbClr val="836967"/>
                                    </a:solidFill>
                                    <a:latin typeface="Cambria Math" panose="02040503050406030204" pitchFamily="18" charset="0"/>
                                  </a:rPr>
                                </m:ctrlPr>
                              </m:accPr>
                              <m:e>
                                <m:r>
                                  <a:rPr lang="zh-CN" altLang="en-US" i="1" dirty="0">
                                    <a:latin typeface="Cambria Math" panose="02040503050406030204" pitchFamily="18" charset="0"/>
                                  </a:rPr>
                                  <m:t>𝑦</m:t>
                                </m:r>
                              </m:e>
                            </m:acc>
                          </m:e>
                        </m:d>
                      </m:num>
                      <m:den>
                        <m:rad>
                          <m:radPr>
                            <m:degHide m:val="on"/>
                            <m:ctrlPr>
                              <a:rPr lang="en-US" altLang="zh-CN" i="1" dirty="0">
                                <a:solidFill>
                                  <a:srgbClr val="836967"/>
                                </a:solidFill>
                                <a:latin typeface="Cambria Math" panose="02040503050406030204" pitchFamily="18" charset="0"/>
                              </a:rPr>
                            </m:ctrlPr>
                          </m:radPr>
                          <m:deg/>
                          <m:e>
                            <m:sSub>
                              <m:sSubPr>
                                <m:ctrlPr>
                                  <a:rPr lang="en-US" altLang="zh-CN"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𝛴</m:t>
                                </m:r>
                              </m:e>
                              <m:sub>
                                <m:acc>
                                  <m:accPr>
                                    <m:chr m:val="̇"/>
                                    <m:ctrlPr>
                                      <a:rPr lang="en-US" altLang="zh-CN" i="1" dirty="0">
                                        <a:solidFill>
                                          <a:srgbClr val="836967"/>
                                        </a:solidFill>
                                        <a:latin typeface="Cambria Math" panose="02040503050406030204" pitchFamily="18" charset="0"/>
                                      </a:rPr>
                                    </m:ctrlPr>
                                  </m:accPr>
                                  <m:e>
                                    <m:r>
                                      <a:rPr lang="zh-CN" altLang="en-US" i="1" dirty="0">
                                        <a:latin typeface="Cambria Math" panose="02040503050406030204" pitchFamily="18" charset="0"/>
                                      </a:rPr>
                                      <m:t>𝑖</m:t>
                                    </m:r>
                                  </m:e>
                                </m:acc>
                              </m:sub>
                            </m:sSub>
                            <m:sSup>
                              <m:sSupPr>
                                <m:ctrlPr>
                                  <a:rPr lang="en-US" altLang="zh-CN" i="1" dirty="0">
                                    <a:solidFill>
                                      <a:srgbClr val="836967"/>
                                    </a:solidFill>
                                    <a:latin typeface="Cambria Math" panose="02040503050406030204" pitchFamily="18" charset="0"/>
                                  </a:rPr>
                                </m:ctrlPr>
                              </m:sSupPr>
                              <m:e>
                                <m:d>
                                  <m:dPr>
                                    <m:ctrlPr>
                                      <a:rPr lang="en-US" altLang="zh-CN" i="1" dirty="0">
                                        <a:solidFill>
                                          <a:srgbClr val="836967"/>
                                        </a:solidFill>
                                        <a:latin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𝑖</m:t>
                                        </m:r>
                                      </m:sub>
                                    </m:sSub>
                                    <m:r>
                                      <a:rPr lang="en-US" altLang="zh-CN" i="0" dirty="0">
                                        <a:latin typeface="Cambria Math" panose="02040503050406030204" pitchFamily="18" charset="0"/>
                                      </a:rPr>
                                      <m:t>−</m:t>
                                    </m:r>
                                    <m:acc>
                                      <m:accPr>
                                        <m:chr m:val="̅"/>
                                        <m:ctrlPr>
                                          <a:rPr lang="en-US" altLang="zh-CN" i="1" dirty="0">
                                            <a:solidFill>
                                              <a:srgbClr val="836967"/>
                                            </a:solidFill>
                                            <a:latin typeface="Cambria Math" panose="02040503050406030204" pitchFamily="18" charset="0"/>
                                          </a:rPr>
                                        </m:ctrlPr>
                                      </m:accPr>
                                      <m:e>
                                        <m:r>
                                          <a:rPr lang="zh-CN" altLang="en-US" i="1" dirty="0">
                                            <a:latin typeface="Cambria Math" panose="02040503050406030204" pitchFamily="18" charset="0"/>
                                          </a:rPr>
                                          <m:t>𝑥</m:t>
                                        </m:r>
                                      </m:e>
                                    </m:acc>
                                  </m:e>
                                </m:d>
                              </m:e>
                              <m:sup>
                                <m:r>
                                  <a:rPr lang="en-US" altLang="zh-CN" i="0" dirty="0">
                                    <a:latin typeface="Cambria Math" panose="02040503050406030204" pitchFamily="18" charset="0"/>
                                  </a:rPr>
                                  <m:t>2</m:t>
                                </m:r>
                              </m:sup>
                            </m:sSup>
                          </m:e>
                        </m:rad>
                        <m:rad>
                          <m:radPr>
                            <m:degHide m:val="on"/>
                            <m:ctrlPr>
                              <a:rPr lang="en-US" altLang="zh-CN" i="1" dirty="0">
                                <a:solidFill>
                                  <a:srgbClr val="836967"/>
                                </a:solidFill>
                                <a:latin typeface="Cambria Math" panose="02040503050406030204" pitchFamily="18" charset="0"/>
                              </a:rPr>
                            </m:ctrlPr>
                          </m:radPr>
                          <m:deg/>
                          <m:e>
                            <m:sSub>
                              <m:sSubPr>
                                <m:ctrlPr>
                                  <a:rPr lang="en-US" altLang="zh-CN"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𝛴</m:t>
                                </m:r>
                              </m:e>
                              <m:sub>
                                <m:r>
                                  <a:rPr lang="zh-CN" altLang="en-US" i="1" dirty="0">
                                    <a:latin typeface="Cambria Math" panose="02040503050406030204" pitchFamily="18" charset="0"/>
                                  </a:rPr>
                                  <m:t>𝑖</m:t>
                                </m:r>
                              </m:sub>
                            </m:sSub>
                            <m:sSup>
                              <m:sSupPr>
                                <m:ctrlPr>
                                  <a:rPr lang="en-US" altLang="zh-CN" i="1" dirty="0">
                                    <a:solidFill>
                                      <a:srgbClr val="836967"/>
                                    </a:solidFill>
                                    <a:latin typeface="Cambria Math" panose="02040503050406030204" pitchFamily="18" charset="0"/>
                                  </a:rPr>
                                </m:ctrlPr>
                              </m:sSupPr>
                              <m:e>
                                <m:d>
                                  <m:dPr>
                                    <m:ctrlPr>
                                      <a:rPr lang="en-US" altLang="zh-CN" i="1" dirty="0">
                                        <a:solidFill>
                                          <a:srgbClr val="836967"/>
                                        </a:solidFill>
                                        <a:latin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𝑦</m:t>
                                        </m:r>
                                      </m:e>
                                      <m:sub>
                                        <m:r>
                                          <a:rPr lang="zh-CN" altLang="en-US" i="1" dirty="0">
                                            <a:latin typeface="Cambria Math" panose="02040503050406030204" pitchFamily="18" charset="0"/>
                                          </a:rPr>
                                          <m:t>𝑖</m:t>
                                        </m:r>
                                      </m:sub>
                                    </m:sSub>
                                    <m:r>
                                      <a:rPr lang="en-US" altLang="zh-CN" i="0" dirty="0">
                                        <a:latin typeface="Cambria Math" panose="02040503050406030204" pitchFamily="18" charset="0"/>
                                      </a:rPr>
                                      <m:t>−</m:t>
                                    </m:r>
                                    <m:acc>
                                      <m:accPr>
                                        <m:chr m:val="̅"/>
                                        <m:ctrlPr>
                                          <a:rPr lang="en-US" altLang="zh-CN" i="1" dirty="0">
                                            <a:solidFill>
                                              <a:srgbClr val="836967"/>
                                            </a:solidFill>
                                            <a:latin typeface="Cambria Math" panose="02040503050406030204" pitchFamily="18" charset="0"/>
                                          </a:rPr>
                                        </m:ctrlPr>
                                      </m:accPr>
                                      <m:e>
                                        <m:r>
                                          <a:rPr lang="zh-CN" altLang="en-US" i="1" dirty="0">
                                            <a:latin typeface="Cambria Math" panose="02040503050406030204" pitchFamily="18" charset="0"/>
                                          </a:rPr>
                                          <m:t>𝑦</m:t>
                                        </m:r>
                                      </m:e>
                                    </m:acc>
                                  </m:e>
                                </m:d>
                              </m:e>
                              <m:sup>
                                <m:r>
                                  <a:rPr lang="en-US" altLang="zh-CN" i="0" dirty="0">
                                    <a:latin typeface="Cambria Math" panose="02040503050406030204" pitchFamily="18" charset="0"/>
                                  </a:rPr>
                                  <m:t>2</m:t>
                                </m:r>
                              </m:sup>
                            </m:sSup>
                          </m:e>
                        </m:rad>
                      </m:den>
                    </m:f>
                  </m:oMath>
                </a14:m>
                <a:r>
                  <a:rPr lang="en-US" dirty="0"/>
                  <a:t>,</a:t>
                </a:r>
              </a:p>
              <a:p>
                <a:pPr marL="0" indent="0">
                  <a:lnSpc>
                    <a:spcPct val="100000"/>
                  </a:lnSpc>
                  <a:buNone/>
                </a:pPr>
                <a:r>
                  <a:rPr lang="en-US" dirty="0"/>
                  <a:t>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dirty="0"/>
                  <a:t> and</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a:r>
                <a:r>
                  <a:rPr lang="en-US" dirty="0"/>
                  <a:t>are two sets of observations and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rPr>
                      <m:t> </m:t>
                    </m:r>
                  </m:oMath>
                </a14:m>
                <a:r>
                  <a:rPr lang="en-US" dirty="0"/>
                  <a:t>and </a:t>
                </a:r>
                <a14:m>
                  <m:oMath xmlns:m="http://schemas.openxmlformats.org/officeDocument/2006/math">
                    <m:bar>
                      <m:barPr>
                        <m:pos m:val="top"/>
                        <m:ctrlPr>
                          <a:rPr lang="en-US" altLang="zh-CN" i="1">
                            <a:latin typeface="Cambria Math" panose="02040503050406030204" pitchFamily="18" charset="0"/>
                          </a:rPr>
                        </m:ctrlPr>
                      </m:barPr>
                      <m:e>
                        <m:r>
                          <a:rPr lang="en-US" altLang="zh-CN" b="0" i="1" smtClean="0">
                            <a:latin typeface="Cambria Math" panose="02040503050406030204" pitchFamily="18" charset="0"/>
                          </a:rPr>
                          <m:t>𝑦</m:t>
                        </m:r>
                      </m:e>
                    </m:bar>
                  </m:oMath>
                </a14:m>
                <a:r>
                  <a:rPr lang="en-US" dirty="0"/>
                  <a:t> are the corresponding sample means. </a:t>
                </a:r>
              </a:p>
              <a:p>
                <a:pPr marL="0" indent="0">
                  <a:lnSpc>
                    <a:spcPct val="100000"/>
                  </a:lnSpc>
                  <a:buNone/>
                </a:pPr>
                <a:r>
                  <a:rPr lang="en-US" dirty="0"/>
                  <a:t>We can make a number of observations from this formula. </a:t>
                </a:r>
              </a:p>
              <a:p>
                <a:pPr marL="0" indent="0">
                  <a:lnSpc>
                    <a:spcPct val="100000"/>
                  </a:lnSpc>
                  <a:buNone/>
                </a:pPr>
                <a:r>
                  <a:rPr lang="en-US" dirty="0"/>
                  <a:t>First, the formula is symmetric in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dirty="0"/>
                  <a:t> </a:t>
                </a:r>
                <a:r>
                  <a:rPr lang="en-US"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a:r>
                <a:r>
                  <a:rPr lang="en-US" dirty="0"/>
                  <a:t>, so the correlation of x with y is the same as the correlation of y with x. </a:t>
                </a:r>
              </a:p>
              <a:p>
                <a:pPr marL="0" indent="0">
                  <a:lnSpc>
                    <a:spcPct val="100000"/>
                  </a:lnSpc>
                  <a:buNone/>
                </a:pPr>
                <a:r>
                  <a:rPr lang="en-US" dirty="0"/>
                  <a:t>Second, the individual values</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dirty="0"/>
                  <a:t> </a:t>
                </a:r>
                <a:r>
                  <a:rPr lang="en-US"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a:r>
                <a:r>
                  <a:rPr lang="en-US" dirty="0"/>
                  <a:t>only enter the formula in the context of differences to the respective sample mean, so if we shift an entire dataset by a constant amount, e.g. we replace</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dirty="0"/>
                  <a:t> </a:t>
                </a:r>
                <a:r>
                  <a:rPr lang="en-US" dirty="0"/>
                  <a:t>with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dirty="0"/>
                  <a:t>+C for some constant C, the correlation coefficient remains unchanged. </a:t>
                </a:r>
              </a:p>
              <a:p>
                <a:pPr marL="0" indent="0">
                  <a:lnSpc>
                    <a:spcPct val="100000"/>
                  </a:lnSpc>
                  <a:buNone/>
                </a:pPr>
                <a:r>
                  <a:rPr lang="en-US" dirty="0"/>
                  <a:t>Third, the correlation coefficient also remains unchanged if we rescale the data,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 </m:t>
                    </m:r>
                  </m:oMath>
                </a14:m>
                <a:r>
                  <a:rPr lang="en-US" dirty="0"/>
                  <a:t>=C</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dirty="0"/>
                  <a:t>, since the constant  C  will appear both in the numerator and the denominator of the formula and hence can be cancelled.</a:t>
                </a:r>
              </a:p>
              <a:p>
                <a:pPr marL="0" indent="0">
                  <a:lnSpc>
                    <a:spcPct val="100000"/>
                  </a:lnSpc>
                  <a:buNone/>
                </a:pPr>
                <a:endParaRPr lang="en-US" dirty="0"/>
              </a:p>
            </p:txBody>
          </p:sp>
        </mc:Choice>
        <mc:Fallback>
          <p:sp>
            <p:nvSpPr>
              <p:cNvPr id="3" name="Content Placeholder 2">
                <a:extLst>
                  <a:ext uri="{FF2B5EF4-FFF2-40B4-BE49-F238E27FC236}">
                    <a16:creationId xmlns:a16="http://schemas.microsoft.com/office/drawing/2014/main" id="{F4C7F018-C87B-464B-83D3-7D6A15C3A18A}"/>
                  </a:ext>
                </a:extLst>
              </p:cNvPr>
              <p:cNvSpPr>
                <a:spLocks noGrp="1" noRot="1" noChangeAspect="1" noMove="1" noResize="1" noEditPoints="1" noAdjustHandles="1" noChangeArrowheads="1" noChangeShapeType="1" noTextEdit="1"/>
              </p:cNvSpPr>
              <p:nvPr>
                <p:ph idx="1"/>
              </p:nvPr>
            </p:nvSpPr>
            <p:spPr>
              <a:xfrm>
                <a:off x="628650" y="1369218"/>
                <a:ext cx="7983722" cy="3774282"/>
              </a:xfrm>
              <a:blipFill>
                <a:blip r:embed="rId3"/>
                <a:stretch>
                  <a:fillRect l="-611" t="-969" r="-3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184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correlograms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268015"/>
            <a:ext cx="5027997" cy="3743464"/>
          </a:xfrm>
        </p:spPr>
        <p:txBody>
          <a:bodyPr>
            <a:normAutofit fontScale="85000" lnSpcReduction="10000"/>
          </a:bodyPr>
          <a:lstStyle/>
          <a:p>
            <a:pPr marL="0" indent="0">
              <a:lnSpc>
                <a:spcPct val="110000"/>
              </a:lnSpc>
              <a:spcBef>
                <a:spcPts val="500"/>
              </a:spcBef>
              <a:buNone/>
            </a:pPr>
            <a:r>
              <a:rPr lang="en-US" sz="1600" dirty="0"/>
              <a:t>Visualizations of correlation coefficients are called correlograms. To illustrate the use of a correlogram, we will consider </a:t>
            </a:r>
            <a:r>
              <a:rPr lang="en-US" sz="1600" b="1" dirty="0"/>
              <a:t>a data set of over 200 glass fragments</a:t>
            </a:r>
            <a:r>
              <a:rPr lang="en-US" sz="1600" dirty="0"/>
              <a:t> obtained during forensic work. </a:t>
            </a:r>
          </a:p>
          <a:p>
            <a:pPr marL="0" indent="0">
              <a:lnSpc>
                <a:spcPct val="110000"/>
              </a:lnSpc>
              <a:spcBef>
                <a:spcPts val="500"/>
              </a:spcBef>
              <a:buNone/>
            </a:pPr>
            <a:r>
              <a:rPr lang="en-US" sz="1600" dirty="0"/>
              <a:t>For each glass fragment, we have measurements about its </a:t>
            </a:r>
            <a:r>
              <a:rPr lang="en-US" sz="1600" b="1" dirty="0"/>
              <a:t>composition</a:t>
            </a:r>
            <a:r>
              <a:rPr lang="en-US" sz="1600" dirty="0"/>
              <a:t>, expressed as </a:t>
            </a:r>
            <a:r>
              <a:rPr lang="en-US" sz="1600" b="1" dirty="0"/>
              <a:t>the percent in weight of various mineral oxides</a:t>
            </a:r>
            <a:r>
              <a:rPr lang="en-US" sz="1600" dirty="0"/>
              <a:t>. </a:t>
            </a:r>
          </a:p>
          <a:p>
            <a:pPr marL="0" indent="0">
              <a:lnSpc>
                <a:spcPct val="110000"/>
              </a:lnSpc>
              <a:spcBef>
                <a:spcPts val="500"/>
              </a:spcBef>
              <a:buNone/>
            </a:pPr>
            <a:r>
              <a:rPr lang="en-US" sz="1600" dirty="0"/>
              <a:t>There are </a:t>
            </a:r>
            <a:r>
              <a:rPr lang="en-US" sz="1600" b="1" dirty="0"/>
              <a:t>seven different oxides</a:t>
            </a:r>
            <a:r>
              <a:rPr lang="en-US" sz="1600" dirty="0"/>
              <a:t> for which we have measurements, yielding a total of 6 + 5 + 4 + 3 + 2 + 1 = 21 pairwise correlations. We can display these 21 correlations at once as a matrix of colored tiles, where </a:t>
            </a:r>
            <a:r>
              <a:rPr lang="en-US" sz="1600" b="1" dirty="0"/>
              <a:t>each tile represents one correlation coefficient</a:t>
            </a:r>
            <a:r>
              <a:rPr lang="en-US" sz="1600" dirty="0"/>
              <a:t> (Figure 12.6).</a:t>
            </a:r>
          </a:p>
          <a:p>
            <a:pPr marL="0" indent="0">
              <a:lnSpc>
                <a:spcPct val="110000"/>
              </a:lnSpc>
              <a:spcBef>
                <a:spcPts val="500"/>
              </a:spcBef>
              <a:buNone/>
            </a:pPr>
            <a:r>
              <a:rPr lang="en-US" sz="1600" dirty="0"/>
              <a:t> This correlogram allows us to quickly grasp </a:t>
            </a:r>
            <a:r>
              <a:rPr lang="en-US" sz="1600" b="1" dirty="0"/>
              <a:t>trends</a:t>
            </a:r>
            <a:r>
              <a:rPr lang="en-US" sz="1600" dirty="0"/>
              <a:t> in the data, such as that magnesium is negatively correlated with nearly all other oxides, and that aluminum and barium have a strong positive correlation.</a:t>
            </a:r>
          </a:p>
        </p:txBody>
      </p:sp>
      <p:grpSp>
        <p:nvGrpSpPr>
          <p:cNvPr id="13" name="组合 12">
            <a:extLst>
              <a:ext uri="{FF2B5EF4-FFF2-40B4-BE49-F238E27FC236}">
                <a16:creationId xmlns:a16="http://schemas.microsoft.com/office/drawing/2014/main" id="{1B68A37A-B384-CBD2-F193-7451603280C8}"/>
              </a:ext>
            </a:extLst>
          </p:cNvPr>
          <p:cNvGrpSpPr/>
          <p:nvPr/>
        </p:nvGrpSpPr>
        <p:grpSpPr>
          <a:xfrm>
            <a:off x="5735552" y="921683"/>
            <a:ext cx="3295034" cy="3959636"/>
            <a:chOff x="5735552" y="921683"/>
            <a:chExt cx="3295034" cy="3959636"/>
          </a:xfrm>
        </p:grpSpPr>
        <p:pic>
          <p:nvPicPr>
            <p:cNvPr id="8" name="图片 7">
              <a:extLst>
                <a:ext uri="{FF2B5EF4-FFF2-40B4-BE49-F238E27FC236}">
                  <a16:creationId xmlns:a16="http://schemas.microsoft.com/office/drawing/2014/main" id="{851442FE-40DC-4DFF-9F78-FA8E4D3A4FB5}"/>
                </a:ext>
              </a:extLst>
            </p:cNvPr>
            <p:cNvPicPr>
              <a:picLocks noChangeAspect="1"/>
            </p:cNvPicPr>
            <p:nvPr/>
          </p:nvPicPr>
          <p:blipFill>
            <a:blip r:embed="rId3"/>
            <a:stretch>
              <a:fillRect/>
            </a:stretch>
          </p:blipFill>
          <p:spPr>
            <a:xfrm>
              <a:off x="5798810" y="921683"/>
              <a:ext cx="2900663" cy="2820566"/>
            </a:xfrm>
            <a:prstGeom prst="rect">
              <a:avLst/>
            </a:prstGeom>
          </p:spPr>
        </p:pic>
        <p:sp>
          <p:nvSpPr>
            <p:cNvPr id="12" name="文本框 11">
              <a:extLst>
                <a:ext uri="{FF2B5EF4-FFF2-40B4-BE49-F238E27FC236}">
                  <a16:creationId xmlns:a16="http://schemas.microsoft.com/office/drawing/2014/main" id="{1BFA564F-211C-0DDF-9F34-6DD65B4C2B57}"/>
                </a:ext>
              </a:extLst>
            </p:cNvPr>
            <p:cNvSpPr txBox="1"/>
            <p:nvPr/>
          </p:nvSpPr>
          <p:spPr>
            <a:xfrm>
              <a:off x="5735552" y="3819490"/>
              <a:ext cx="3295034" cy="1061829"/>
            </a:xfrm>
            <a:prstGeom prst="rect">
              <a:avLst/>
            </a:prstGeom>
            <a:noFill/>
          </p:spPr>
          <p:txBody>
            <a:bodyPr wrap="square">
              <a:spAutoFit/>
            </a:bodyPr>
            <a:lstStyle/>
            <a:p>
              <a:r>
                <a:rPr lang="en-US" altLang="zh-CN" sz="900" dirty="0"/>
                <a:t>Figure 12.6: Correlations in mineral content for 214 samples of glass fragments obtained during forensic work. The dataset contains seven variables measuring the amounts of magnesium (Mg), calcium (Ca), iron (Fe), potassium (K), sodium (Na), aluminum (Al), and barium (Ba) found in each glass fragment. The colored tiles represents the correlations between pairs of these variables. Data source: B. German</a:t>
              </a:r>
              <a:endParaRPr lang="zh-CN" altLang="en-US" sz="900" dirty="0"/>
            </a:p>
          </p:txBody>
        </p:sp>
      </p:grpSp>
    </p:spTree>
    <p:extLst>
      <p:ext uri="{BB962C8B-B14F-4D97-AF65-F5344CB8AC3E}">
        <p14:creationId xmlns:p14="http://schemas.microsoft.com/office/powerpoint/2010/main" val="1750360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Improve the correlogram</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49" y="1369218"/>
            <a:ext cx="4864839" cy="3493405"/>
          </a:xfrm>
        </p:spPr>
        <p:txBody>
          <a:bodyPr>
            <a:normAutofit fontScale="85000" lnSpcReduction="10000"/>
          </a:bodyPr>
          <a:lstStyle/>
          <a:p>
            <a:pPr marL="0" indent="0">
              <a:lnSpc>
                <a:spcPct val="100000"/>
              </a:lnSpc>
              <a:buNone/>
            </a:pPr>
            <a:r>
              <a:rPr lang="en-US" dirty="0"/>
              <a:t>One weakness of the correlogram of Figure 12.6 is that </a:t>
            </a:r>
            <a:r>
              <a:rPr lang="en-US" b="1" dirty="0"/>
              <a:t>low correlations</a:t>
            </a:r>
            <a:r>
              <a:rPr lang="en-US" dirty="0"/>
              <a:t>, i.e. correlations with absolute value near zero, </a:t>
            </a:r>
            <a:r>
              <a:rPr lang="en-US" b="1" dirty="0"/>
              <a:t>are not as visually suppressed</a:t>
            </a:r>
            <a:r>
              <a:rPr lang="en-US" dirty="0"/>
              <a:t> </a:t>
            </a:r>
            <a:r>
              <a:rPr lang="en-US" b="1" dirty="0"/>
              <a:t>as they should be</a:t>
            </a:r>
            <a:r>
              <a:rPr lang="en-US" dirty="0"/>
              <a:t>. For example, magnesium (Mg) and potassium (K) are not at all correlated but Figure 12.6 doesn’t immediately show this.</a:t>
            </a:r>
          </a:p>
          <a:p>
            <a:pPr marL="0" indent="0">
              <a:lnSpc>
                <a:spcPct val="100000"/>
              </a:lnSpc>
              <a:buNone/>
            </a:pPr>
            <a:r>
              <a:rPr lang="en-US" dirty="0"/>
              <a:t> To overcome this limitation, we can display the correlations as colored circles and </a:t>
            </a:r>
            <a:r>
              <a:rPr lang="en-US" b="1" dirty="0"/>
              <a:t>scale the circle size with the absolute value of the correlation coefficient </a:t>
            </a:r>
            <a:r>
              <a:rPr lang="en-US" dirty="0"/>
              <a:t>(Figure 12.7). In this way, low correlations are suppressed and high correlations stand out better.</a:t>
            </a:r>
          </a:p>
        </p:txBody>
      </p:sp>
      <p:grpSp>
        <p:nvGrpSpPr>
          <p:cNvPr id="13" name="组合 12">
            <a:extLst>
              <a:ext uri="{FF2B5EF4-FFF2-40B4-BE49-F238E27FC236}">
                <a16:creationId xmlns:a16="http://schemas.microsoft.com/office/drawing/2014/main" id="{7D68CC7A-59BB-962A-F3EB-DAF45F03CAE9}"/>
              </a:ext>
            </a:extLst>
          </p:cNvPr>
          <p:cNvGrpSpPr/>
          <p:nvPr/>
        </p:nvGrpSpPr>
        <p:grpSpPr>
          <a:xfrm>
            <a:off x="5567916" y="820114"/>
            <a:ext cx="3186223" cy="3964937"/>
            <a:chOff x="5567916" y="820114"/>
            <a:chExt cx="3186223" cy="3964937"/>
          </a:xfrm>
        </p:grpSpPr>
        <p:pic>
          <p:nvPicPr>
            <p:cNvPr id="6" name="图片 5">
              <a:extLst>
                <a:ext uri="{FF2B5EF4-FFF2-40B4-BE49-F238E27FC236}">
                  <a16:creationId xmlns:a16="http://schemas.microsoft.com/office/drawing/2014/main" id="{DFADFD50-F41C-AA8A-1C55-45F00F909C7E}"/>
                </a:ext>
              </a:extLst>
            </p:cNvPr>
            <p:cNvPicPr>
              <a:picLocks noChangeAspect="1"/>
            </p:cNvPicPr>
            <p:nvPr/>
          </p:nvPicPr>
          <p:blipFill>
            <a:blip r:embed="rId3"/>
            <a:stretch>
              <a:fillRect/>
            </a:stretch>
          </p:blipFill>
          <p:spPr>
            <a:xfrm>
              <a:off x="5567916" y="820114"/>
              <a:ext cx="3094075" cy="2986351"/>
            </a:xfrm>
            <a:prstGeom prst="rect">
              <a:avLst/>
            </a:prstGeom>
          </p:spPr>
        </p:pic>
        <p:sp>
          <p:nvSpPr>
            <p:cNvPr id="12" name="文本框 11">
              <a:extLst>
                <a:ext uri="{FF2B5EF4-FFF2-40B4-BE49-F238E27FC236}">
                  <a16:creationId xmlns:a16="http://schemas.microsoft.com/office/drawing/2014/main" id="{134A3EBB-CCF1-BC7D-2037-A0E30A791C0B}"/>
                </a:ext>
              </a:extLst>
            </p:cNvPr>
            <p:cNvSpPr txBox="1"/>
            <p:nvPr/>
          </p:nvSpPr>
          <p:spPr>
            <a:xfrm>
              <a:off x="5730949" y="3861721"/>
              <a:ext cx="3023190" cy="923330"/>
            </a:xfrm>
            <a:prstGeom prst="rect">
              <a:avLst/>
            </a:prstGeom>
            <a:noFill/>
          </p:spPr>
          <p:txBody>
            <a:bodyPr wrap="square">
              <a:spAutoFit/>
            </a:bodyPr>
            <a:lstStyle/>
            <a:p>
              <a:r>
                <a:rPr lang="en-US" altLang="zh-CN" sz="900" dirty="0"/>
                <a:t>Figure 12.7: Correlations in mineral content for forensic glass samples. The color scale is identical to Figure 12.6. However, now the magnitude of each correlation is also encoded in the size of the colored circles. This choice visually deemphasizes cases with correlations near zero. Data source: B. German</a:t>
              </a:r>
              <a:endParaRPr lang="zh-CN" altLang="en-US" sz="900" dirty="0"/>
            </a:p>
          </p:txBody>
        </p:sp>
      </p:grpSp>
    </p:spTree>
    <p:extLst>
      <p:ext uri="{BB962C8B-B14F-4D97-AF65-F5344CB8AC3E}">
        <p14:creationId xmlns:p14="http://schemas.microsoft.com/office/powerpoint/2010/main" val="29918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drawback of correlograms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7886700" cy="3486316"/>
          </a:xfrm>
        </p:spPr>
        <p:txBody>
          <a:bodyPr>
            <a:normAutofit/>
          </a:bodyPr>
          <a:lstStyle/>
          <a:p>
            <a:pPr marL="0" indent="0">
              <a:lnSpc>
                <a:spcPct val="100000"/>
              </a:lnSpc>
              <a:buNone/>
            </a:pPr>
            <a:r>
              <a:rPr lang="en-US" dirty="0"/>
              <a:t>All correlograms have one important </a:t>
            </a:r>
            <a:r>
              <a:rPr lang="en-US" b="1" dirty="0"/>
              <a:t>drawback</a:t>
            </a:r>
            <a:r>
              <a:rPr lang="en-US" dirty="0"/>
              <a:t>: They are </a:t>
            </a:r>
            <a:r>
              <a:rPr lang="en-US" b="1" dirty="0"/>
              <a:t>fairly abstract</a:t>
            </a:r>
            <a:r>
              <a:rPr lang="en-US" dirty="0"/>
              <a:t>. While they show us important patterns in the data, they also hide the underlying data points and may cause us to draw incorrect conclusions. </a:t>
            </a:r>
          </a:p>
          <a:p>
            <a:pPr marL="0" indent="0">
              <a:lnSpc>
                <a:spcPct val="100000"/>
              </a:lnSpc>
              <a:buNone/>
            </a:pPr>
            <a:r>
              <a:rPr lang="en-US" dirty="0"/>
              <a:t>It is always better to visualize the raw data rather than abstract, derived quantities that have been calculated from it. </a:t>
            </a:r>
          </a:p>
          <a:p>
            <a:pPr marL="0" indent="0">
              <a:lnSpc>
                <a:spcPct val="100000"/>
              </a:lnSpc>
              <a:buNone/>
            </a:pPr>
            <a:r>
              <a:rPr lang="en-US" dirty="0"/>
              <a:t>Fortunately, we can frequently </a:t>
            </a:r>
            <a:r>
              <a:rPr lang="en-US" b="1" dirty="0"/>
              <a:t>find a middle ground</a:t>
            </a:r>
            <a:r>
              <a:rPr lang="en-US" dirty="0"/>
              <a:t> between showing important patterns and showing the raw data by applying </a:t>
            </a:r>
            <a:r>
              <a:rPr lang="en-US" b="1" dirty="0"/>
              <a:t>techniques of dimension reduction</a:t>
            </a:r>
            <a:r>
              <a:rPr lang="en-US" dirty="0"/>
              <a:t>.</a:t>
            </a:r>
          </a:p>
        </p:txBody>
      </p:sp>
    </p:spTree>
    <p:extLst>
      <p:ext uri="{BB962C8B-B14F-4D97-AF65-F5344CB8AC3E}">
        <p14:creationId xmlns:p14="http://schemas.microsoft.com/office/powerpoint/2010/main" val="372335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12.3 Dimension reduction</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7886700" cy="3422521"/>
          </a:xfrm>
        </p:spPr>
        <p:txBody>
          <a:bodyPr>
            <a:normAutofit fontScale="92500" lnSpcReduction="20000"/>
          </a:bodyPr>
          <a:lstStyle/>
          <a:p>
            <a:pPr marL="0" indent="0">
              <a:lnSpc>
                <a:spcPct val="100000"/>
              </a:lnSpc>
              <a:spcBef>
                <a:spcPts val="500"/>
              </a:spcBef>
              <a:buNone/>
            </a:pPr>
            <a:r>
              <a:rPr lang="en-US" sz="1800" dirty="0"/>
              <a:t>Dimension reduction relies on the </a:t>
            </a:r>
            <a:r>
              <a:rPr lang="en-US" sz="1800" b="1" dirty="0"/>
              <a:t>key insight</a:t>
            </a:r>
            <a:r>
              <a:rPr lang="en-US" sz="1800" dirty="0"/>
              <a:t> that most high-dimensional datasets consist of multiple correlated </a:t>
            </a:r>
            <a:r>
              <a:rPr lang="en-US" sz="1800" b="1" dirty="0"/>
              <a:t>variables that convey overlapping information</a:t>
            </a:r>
            <a:r>
              <a:rPr lang="en-US" sz="1800" dirty="0"/>
              <a:t>. Such datasets can </a:t>
            </a:r>
            <a:r>
              <a:rPr lang="en-US" sz="1800" b="1" dirty="0"/>
              <a:t>be reduced to a smaller number of key dimensions </a:t>
            </a:r>
            <a:r>
              <a:rPr lang="en-US" sz="1800" dirty="0"/>
              <a:t>without loss of much critical information. </a:t>
            </a:r>
          </a:p>
          <a:p>
            <a:pPr marL="0" indent="0">
              <a:lnSpc>
                <a:spcPct val="100000"/>
              </a:lnSpc>
              <a:spcBef>
                <a:spcPts val="500"/>
              </a:spcBef>
              <a:buNone/>
            </a:pPr>
            <a:r>
              <a:rPr lang="en-US" sz="1800" dirty="0"/>
              <a:t>As a simple, intuitive example, consider </a:t>
            </a:r>
            <a:r>
              <a:rPr lang="en-US" sz="1800" b="1" dirty="0"/>
              <a:t>a dataset of multiple physical traits of people</a:t>
            </a:r>
            <a:r>
              <a:rPr lang="en-US" sz="1800" dirty="0"/>
              <a:t>, including quantities such as each person’s height and weight, the lengths of the arms and legs, the circumferences of waist, hip, and chest, etc. </a:t>
            </a:r>
          </a:p>
          <a:p>
            <a:pPr marL="0" indent="0">
              <a:lnSpc>
                <a:spcPct val="100000"/>
              </a:lnSpc>
              <a:spcBef>
                <a:spcPts val="500"/>
              </a:spcBef>
              <a:buNone/>
            </a:pPr>
            <a:r>
              <a:rPr lang="en-US" sz="1800" dirty="0"/>
              <a:t>We can understand immediately that all </a:t>
            </a:r>
            <a:r>
              <a:rPr lang="en-US" sz="1800" b="1" dirty="0"/>
              <a:t>these quantities will relate first and foremost to the overall size of each person</a:t>
            </a:r>
            <a:r>
              <a:rPr lang="en-US" sz="1800" dirty="0"/>
              <a:t>. All else being equal, a larger person will be taller, weigh more, have longer arms and legs, and larger waist, hip, and chest circumferences. </a:t>
            </a:r>
          </a:p>
          <a:p>
            <a:pPr marL="0" indent="0">
              <a:lnSpc>
                <a:spcPct val="100000"/>
              </a:lnSpc>
              <a:spcBef>
                <a:spcPts val="500"/>
              </a:spcBef>
              <a:buNone/>
            </a:pPr>
            <a:r>
              <a:rPr lang="en-US" sz="1800" dirty="0"/>
              <a:t>The next important dimension is going to be the person’s sex. </a:t>
            </a:r>
            <a:r>
              <a:rPr lang="en-US" sz="1800" b="1" dirty="0"/>
              <a:t>Male and female measurements are substantially different for persons of comparable size</a:t>
            </a:r>
            <a:r>
              <a:rPr lang="en-US" sz="1800" dirty="0"/>
              <a:t>. For example, a woman will tend to have higher hip circumference than a man, all else being equal.</a:t>
            </a:r>
          </a:p>
        </p:txBody>
      </p:sp>
    </p:spTree>
    <p:extLst>
      <p:ext uri="{BB962C8B-B14F-4D97-AF65-F5344CB8AC3E}">
        <p14:creationId xmlns:p14="http://schemas.microsoft.com/office/powerpoint/2010/main" val="425326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2789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altLang="zh-CN" dirty="0"/>
              <a:t>Techniques for dimension reduction —— PCA</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599890" y="1301053"/>
            <a:ext cx="4393858" cy="3842447"/>
          </a:xfrm>
        </p:spPr>
        <p:txBody>
          <a:bodyPr>
            <a:normAutofit fontScale="77500" lnSpcReduction="20000"/>
          </a:bodyPr>
          <a:lstStyle/>
          <a:p>
            <a:pPr marL="0" indent="0">
              <a:lnSpc>
                <a:spcPct val="100000"/>
              </a:lnSpc>
              <a:buNone/>
            </a:pPr>
            <a:r>
              <a:rPr lang="en-US" dirty="0"/>
              <a:t>There are many techniques for dimension reduction. I will discuss only one technique here, the most widely used one, called </a:t>
            </a:r>
            <a:r>
              <a:rPr lang="en-US" b="1" dirty="0"/>
              <a:t>principal components analysis (PCA)</a:t>
            </a:r>
            <a:r>
              <a:rPr lang="en-US" dirty="0"/>
              <a:t>.</a:t>
            </a:r>
          </a:p>
          <a:p>
            <a:pPr marL="0" indent="0">
              <a:lnSpc>
                <a:spcPct val="100000"/>
              </a:lnSpc>
              <a:buNone/>
            </a:pPr>
            <a:r>
              <a:rPr lang="en-US" dirty="0"/>
              <a:t> PCA introduces a new set of variables (called </a:t>
            </a:r>
            <a:r>
              <a:rPr lang="en-US" b="1" dirty="0"/>
              <a:t>principal components, PCs</a:t>
            </a:r>
            <a:r>
              <a:rPr lang="en-US" dirty="0"/>
              <a:t>) by linear combination of the original variables in the data, standardized to zero mean and unit variance (see Figure 12.8 for a toy example in two dimensions). </a:t>
            </a:r>
          </a:p>
          <a:p>
            <a:pPr marL="0" indent="0">
              <a:lnSpc>
                <a:spcPct val="100000"/>
              </a:lnSpc>
              <a:buNone/>
            </a:pPr>
            <a:r>
              <a:rPr lang="en-US" dirty="0"/>
              <a:t>The PCs are chosen such that they are </a:t>
            </a:r>
            <a:r>
              <a:rPr lang="en-US" b="1" dirty="0"/>
              <a:t>uncorrelated</a:t>
            </a:r>
            <a:r>
              <a:rPr lang="en-US" dirty="0"/>
              <a:t>, and they are ordered such that the </a:t>
            </a:r>
            <a:r>
              <a:rPr lang="en-US" b="1" dirty="0"/>
              <a:t>first component captures the largest possible amount of variation in the data</a:t>
            </a:r>
            <a:r>
              <a:rPr lang="en-US" dirty="0"/>
              <a:t>, and subsequent components capture increasingly less. Usually, </a:t>
            </a:r>
            <a:r>
              <a:rPr lang="en-US" b="1" dirty="0"/>
              <a:t>key features in the data can be seen from only the first two or three PCs.</a:t>
            </a:r>
          </a:p>
        </p:txBody>
      </p:sp>
      <p:grpSp>
        <p:nvGrpSpPr>
          <p:cNvPr id="11" name="组合 10">
            <a:extLst>
              <a:ext uri="{FF2B5EF4-FFF2-40B4-BE49-F238E27FC236}">
                <a16:creationId xmlns:a16="http://schemas.microsoft.com/office/drawing/2014/main" id="{542D5851-2BB9-F005-CE9E-E01CC15864B1}"/>
              </a:ext>
            </a:extLst>
          </p:cNvPr>
          <p:cNvGrpSpPr/>
          <p:nvPr/>
        </p:nvGrpSpPr>
        <p:grpSpPr>
          <a:xfrm>
            <a:off x="148858" y="1449144"/>
            <a:ext cx="4451032" cy="3240961"/>
            <a:chOff x="148858" y="1449144"/>
            <a:chExt cx="4451032" cy="3240961"/>
          </a:xfrm>
        </p:grpSpPr>
        <p:pic>
          <p:nvPicPr>
            <p:cNvPr id="6" name="图片 5">
              <a:extLst>
                <a:ext uri="{FF2B5EF4-FFF2-40B4-BE49-F238E27FC236}">
                  <a16:creationId xmlns:a16="http://schemas.microsoft.com/office/drawing/2014/main" id="{A5808F37-4511-5A99-C81D-596D7DDC032D}"/>
                </a:ext>
              </a:extLst>
            </p:cNvPr>
            <p:cNvPicPr>
              <a:picLocks noChangeAspect="1"/>
            </p:cNvPicPr>
            <p:nvPr/>
          </p:nvPicPr>
          <p:blipFill>
            <a:blip r:embed="rId3"/>
            <a:stretch>
              <a:fillRect/>
            </a:stretch>
          </p:blipFill>
          <p:spPr>
            <a:xfrm>
              <a:off x="148858" y="1449144"/>
              <a:ext cx="4393859" cy="1531262"/>
            </a:xfrm>
            <a:prstGeom prst="rect">
              <a:avLst/>
            </a:prstGeom>
          </p:spPr>
        </p:pic>
        <p:sp>
          <p:nvSpPr>
            <p:cNvPr id="10" name="文本框 9">
              <a:extLst>
                <a:ext uri="{FF2B5EF4-FFF2-40B4-BE49-F238E27FC236}">
                  <a16:creationId xmlns:a16="http://schemas.microsoft.com/office/drawing/2014/main" id="{C8715A36-DC71-1742-24B2-C0DA2ADBA780}"/>
                </a:ext>
              </a:extLst>
            </p:cNvPr>
            <p:cNvSpPr txBox="1"/>
            <p:nvPr/>
          </p:nvSpPr>
          <p:spPr>
            <a:xfrm>
              <a:off x="261808" y="3212777"/>
              <a:ext cx="4338082" cy="1477328"/>
            </a:xfrm>
            <a:prstGeom prst="rect">
              <a:avLst/>
            </a:prstGeom>
            <a:noFill/>
          </p:spPr>
          <p:txBody>
            <a:bodyPr wrap="square">
              <a:spAutoFit/>
            </a:bodyPr>
            <a:lstStyle/>
            <a:p>
              <a:r>
                <a:rPr lang="en-US" altLang="zh-CN" sz="900" dirty="0"/>
                <a:t>Figure 12.8: Example principal components (PC) analysis in two dimensions. (a) The original data. As example data, I am using the head-length and skull-size measurements from the blue jays dataset. Female and male birds are distinguished by color, but this distinction has no effect on the PC analysis. (b) As the first step in PCA, we scale the original data values to zero mean and unit variance. We then we define new variables (the principal components, PCs) along the directions of maximum variation in the data. (c) Finally, we project the data into the new coordinates. Mathematically, this projection is equivalent to a rotation of the data points around the origin. In the 2D example shown here, the data points are rotated clockwise by 45 degrees.</a:t>
              </a:r>
              <a:endParaRPr lang="zh-CN" altLang="en-US" sz="900" dirty="0"/>
            </a:p>
          </p:txBody>
        </p:sp>
      </p:grpSp>
    </p:spTree>
    <p:extLst>
      <p:ext uri="{BB962C8B-B14F-4D97-AF65-F5344CB8AC3E}">
        <p14:creationId xmlns:p14="http://schemas.microsoft.com/office/powerpoint/2010/main" val="337791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Information to pay attention to</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lnSpc>
                <a:spcPct val="100000"/>
              </a:lnSpc>
              <a:buNone/>
            </a:pPr>
            <a:r>
              <a:rPr lang="en-US" dirty="0"/>
              <a:t>When we perform PCA, we are generally interested in two pieces of information: </a:t>
            </a:r>
          </a:p>
          <a:p>
            <a:pPr marL="0" indent="0">
              <a:lnSpc>
                <a:spcPct val="100000"/>
              </a:lnSpc>
              <a:buNone/>
            </a:pPr>
            <a:r>
              <a:rPr lang="en-US" dirty="0"/>
              <a:t>(</a:t>
            </a:r>
            <a:r>
              <a:rPr lang="en-US" dirty="0" err="1"/>
              <a:t>i</a:t>
            </a:r>
            <a:r>
              <a:rPr lang="en-US" dirty="0"/>
              <a:t>) The composition of the PCs;</a:t>
            </a:r>
          </a:p>
          <a:p>
            <a:pPr marL="0" indent="0">
              <a:lnSpc>
                <a:spcPct val="100000"/>
              </a:lnSpc>
              <a:buNone/>
            </a:pPr>
            <a:r>
              <a:rPr lang="en-US" dirty="0"/>
              <a:t>(ii) The location of the individual data points in the principal components space;</a:t>
            </a:r>
          </a:p>
          <a:p>
            <a:pPr marL="0" indent="0">
              <a:lnSpc>
                <a:spcPct val="100000"/>
              </a:lnSpc>
              <a:buNone/>
            </a:pPr>
            <a:r>
              <a:rPr lang="en-US" dirty="0"/>
              <a:t>Let’s look at these two pieces in a PC analysis of the forensic glass dataset.</a:t>
            </a:r>
          </a:p>
        </p:txBody>
      </p:sp>
    </p:spTree>
    <p:extLst>
      <p:ext uri="{BB962C8B-B14F-4D97-AF65-F5344CB8AC3E}">
        <p14:creationId xmlns:p14="http://schemas.microsoft.com/office/powerpoint/2010/main" val="182804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a:t>
            </a:r>
            <a:r>
              <a:rPr lang="en-US" altLang="zh-CN" dirty="0" err="1"/>
              <a:t>i</a:t>
            </a:r>
            <a:r>
              <a:rPr lang="en-US" altLang="zh-CN" dirty="0"/>
              <a:t>)  The composition of the PCs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15236" y="1527934"/>
            <a:ext cx="5148373" cy="3263504"/>
          </a:xfrm>
        </p:spPr>
        <p:txBody>
          <a:bodyPr>
            <a:normAutofit fontScale="70000" lnSpcReduction="20000"/>
          </a:bodyPr>
          <a:lstStyle/>
          <a:p>
            <a:pPr marL="0" indent="0">
              <a:lnSpc>
                <a:spcPct val="100000"/>
              </a:lnSpc>
              <a:buNone/>
            </a:pPr>
            <a:r>
              <a:rPr lang="en-US" dirty="0"/>
              <a:t>First, we look at the component composition (Figure 12.9). Here, we only consider the first two components, PC 1 and PC 2. Because t</a:t>
            </a:r>
            <a:r>
              <a:rPr lang="en-US" b="1" dirty="0"/>
              <a:t>he PCs are linear combinations of the original variables </a:t>
            </a:r>
            <a:r>
              <a:rPr lang="en-US" dirty="0"/>
              <a:t>(after standardization), we can represent the original variables as arrows indicating to what extent they contribute to the PCs. </a:t>
            </a:r>
          </a:p>
          <a:p>
            <a:pPr marL="0" indent="0">
              <a:lnSpc>
                <a:spcPct val="100000"/>
              </a:lnSpc>
              <a:buNone/>
            </a:pPr>
            <a:r>
              <a:rPr lang="en-US" dirty="0"/>
              <a:t>Here, we see that barium and sodium contribute primarily to PC 1 and not to PC 2, calcium and potassium contribute primarily to PC 2 and not to PC 1, and the other variables contribute in varying amounts to both components (Figure 12.9). </a:t>
            </a:r>
          </a:p>
          <a:p>
            <a:pPr marL="0" indent="0">
              <a:lnSpc>
                <a:spcPct val="100000"/>
              </a:lnSpc>
              <a:buNone/>
            </a:pPr>
            <a:r>
              <a:rPr lang="en-US" dirty="0"/>
              <a:t>The arrows are of varying lengths because there are more than two PCs. For example the arrow for iron is particularly short because it contributes primarily to higher-order PCs (not shown).</a:t>
            </a:r>
          </a:p>
        </p:txBody>
      </p:sp>
      <p:grpSp>
        <p:nvGrpSpPr>
          <p:cNvPr id="11" name="组合 10">
            <a:extLst>
              <a:ext uri="{FF2B5EF4-FFF2-40B4-BE49-F238E27FC236}">
                <a16:creationId xmlns:a16="http://schemas.microsoft.com/office/drawing/2014/main" id="{2DFC0238-21AC-30E8-5DE9-0B38ACA407D6}"/>
              </a:ext>
            </a:extLst>
          </p:cNvPr>
          <p:cNvGrpSpPr/>
          <p:nvPr/>
        </p:nvGrpSpPr>
        <p:grpSpPr>
          <a:xfrm>
            <a:off x="5777023" y="1268015"/>
            <a:ext cx="3384698" cy="3544584"/>
            <a:chOff x="5777023" y="1268015"/>
            <a:chExt cx="3384698" cy="3544584"/>
          </a:xfrm>
        </p:grpSpPr>
        <p:pic>
          <p:nvPicPr>
            <p:cNvPr id="6" name="图片 5">
              <a:extLst>
                <a:ext uri="{FF2B5EF4-FFF2-40B4-BE49-F238E27FC236}">
                  <a16:creationId xmlns:a16="http://schemas.microsoft.com/office/drawing/2014/main" id="{02FFD8EB-6741-7A23-A5B7-D1537813CB34}"/>
                </a:ext>
              </a:extLst>
            </p:cNvPr>
            <p:cNvPicPr>
              <a:picLocks noChangeAspect="1"/>
            </p:cNvPicPr>
            <p:nvPr/>
          </p:nvPicPr>
          <p:blipFill>
            <a:blip r:embed="rId3"/>
            <a:stretch>
              <a:fillRect/>
            </a:stretch>
          </p:blipFill>
          <p:spPr>
            <a:xfrm>
              <a:off x="6049463" y="1268015"/>
              <a:ext cx="2474747" cy="2251757"/>
            </a:xfrm>
            <a:prstGeom prst="rect">
              <a:avLst/>
            </a:prstGeom>
          </p:spPr>
        </p:pic>
        <p:sp>
          <p:nvSpPr>
            <p:cNvPr id="10" name="文本框 9">
              <a:extLst>
                <a:ext uri="{FF2B5EF4-FFF2-40B4-BE49-F238E27FC236}">
                  <a16:creationId xmlns:a16="http://schemas.microsoft.com/office/drawing/2014/main" id="{2136AB46-5115-35D8-3468-4F44CB97CD72}"/>
                </a:ext>
              </a:extLst>
            </p:cNvPr>
            <p:cNvSpPr txBox="1"/>
            <p:nvPr/>
          </p:nvSpPr>
          <p:spPr>
            <a:xfrm>
              <a:off x="5777023" y="3612270"/>
              <a:ext cx="3384698" cy="1200329"/>
            </a:xfrm>
            <a:prstGeom prst="rect">
              <a:avLst/>
            </a:prstGeom>
            <a:noFill/>
          </p:spPr>
          <p:txBody>
            <a:bodyPr wrap="square">
              <a:spAutoFit/>
            </a:bodyPr>
            <a:lstStyle/>
            <a:p>
              <a:r>
                <a:rPr lang="en-US" altLang="zh-CN" sz="900" dirty="0"/>
                <a:t>Figure 12.9: Composition of the first two components in a principal components analysis (PCA) of the forensic glass dataset. Component one (PC 1) measures primarily the amount of aluminum, barium, sodium, and magnesium contents in a glass fragment, whereas component two (PC 2) measures primarily the amount of calcium and potassium content, and to some extent the amount of aluminum and magnesium.</a:t>
              </a:r>
              <a:endParaRPr lang="zh-CN" altLang="en-US" sz="900" dirty="0"/>
            </a:p>
          </p:txBody>
        </p:sp>
      </p:grpSp>
    </p:spTree>
    <p:extLst>
      <p:ext uri="{BB962C8B-B14F-4D97-AF65-F5344CB8AC3E}">
        <p14:creationId xmlns:p14="http://schemas.microsoft.com/office/powerpoint/2010/main" val="103681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dirty="0"/>
              <a:t>(ii) The location of the individual data points in the principal components space</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4538773" cy="3698967"/>
          </a:xfrm>
        </p:spPr>
        <p:txBody>
          <a:bodyPr>
            <a:normAutofit fontScale="77500" lnSpcReduction="20000"/>
          </a:bodyPr>
          <a:lstStyle/>
          <a:p>
            <a:pPr marL="0" indent="0">
              <a:lnSpc>
                <a:spcPct val="100000"/>
              </a:lnSpc>
              <a:buNone/>
            </a:pPr>
            <a:r>
              <a:rPr lang="en-US" dirty="0"/>
              <a:t>We project the original data into the principal components space (Figure 12.10). We see a clear clustering of distinct types of glass fragments in this plot. </a:t>
            </a:r>
          </a:p>
          <a:p>
            <a:pPr marL="0" indent="0">
              <a:lnSpc>
                <a:spcPct val="100000"/>
              </a:lnSpc>
              <a:buNone/>
            </a:pPr>
            <a:r>
              <a:rPr lang="en-US" dirty="0"/>
              <a:t>Fragments from both headlamps and windows fall into clearly delineated regions in the PC plot, with few outliers. Fragments from tableware and from containers are a little more spread out, but nevertheless clearly distinct from both headlamp and window fragments. </a:t>
            </a:r>
          </a:p>
          <a:p>
            <a:pPr marL="0" indent="0">
              <a:lnSpc>
                <a:spcPct val="100000"/>
              </a:lnSpc>
              <a:buNone/>
            </a:pPr>
            <a:r>
              <a:rPr lang="en-US" dirty="0"/>
              <a:t>By comparing Figure 12.10 with Figure 12.9, we can conclude that window samples tend to have higher than average magnesium content and lower than average barium, aluminum, and sodium content, whereas the opposite is true for headlamp samples.</a:t>
            </a:r>
          </a:p>
        </p:txBody>
      </p:sp>
      <p:grpSp>
        <p:nvGrpSpPr>
          <p:cNvPr id="11" name="组合 10">
            <a:extLst>
              <a:ext uri="{FF2B5EF4-FFF2-40B4-BE49-F238E27FC236}">
                <a16:creationId xmlns:a16="http://schemas.microsoft.com/office/drawing/2014/main" id="{D5CC5E84-B00F-54CD-54B4-AB39C2D8A0B2}"/>
              </a:ext>
            </a:extLst>
          </p:cNvPr>
          <p:cNvGrpSpPr/>
          <p:nvPr/>
        </p:nvGrpSpPr>
        <p:grpSpPr>
          <a:xfrm>
            <a:off x="5288399" y="1392284"/>
            <a:ext cx="3734624" cy="3569301"/>
            <a:chOff x="5288399" y="1392284"/>
            <a:chExt cx="3734624" cy="3569301"/>
          </a:xfrm>
        </p:grpSpPr>
        <p:pic>
          <p:nvPicPr>
            <p:cNvPr id="6" name="图片 5">
              <a:extLst>
                <a:ext uri="{FF2B5EF4-FFF2-40B4-BE49-F238E27FC236}">
                  <a16:creationId xmlns:a16="http://schemas.microsoft.com/office/drawing/2014/main" id="{B3C3D91B-3F4C-CD2C-660D-875B57B17F86}"/>
                </a:ext>
              </a:extLst>
            </p:cNvPr>
            <p:cNvPicPr>
              <a:picLocks noChangeAspect="1"/>
            </p:cNvPicPr>
            <p:nvPr/>
          </p:nvPicPr>
          <p:blipFill>
            <a:blip r:embed="rId3"/>
            <a:stretch>
              <a:fillRect/>
            </a:stretch>
          </p:blipFill>
          <p:spPr>
            <a:xfrm>
              <a:off x="5288399" y="1392284"/>
              <a:ext cx="3734624" cy="2358932"/>
            </a:xfrm>
            <a:prstGeom prst="rect">
              <a:avLst/>
            </a:prstGeom>
          </p:spPr>
        </p:pic>
        <p:sp>
          <p:nvSpPr>
            <p:cNvPr id="10" name="文本框 9">
              <a:extLst>
                <a:ext uri="{FF2B5EF4-FFF2-40B4-BE49-F238E27FC236}">
                  <a16:creationId xmlns:a16="http://schemas.microsoft.com/office/drawing/2014/main" id="{CD72C3D3-CDA3-1B8F-BFE9-800BC4ECE5A9}"/>
                </a:ext>
              </a:extLst>
            </p:cNvPr>
            <p:cNvSpPr txBox="1"/>
            <p:nvPr/>
          </p:nvSpPr>
          <p:spPr>
            <a:xfrm>
              <a:off x="5288399" y="3761256"/>
              <a:ext cx="3696112" cy="1200329"/>
            </a:xfrm>
            <a:prstGeom prst="rect">
              <a:avLst/>
            </a:prstGeom>
            <a:noFill/>
          </p:spPr>
          <p:txBody>
            <a:bodyPr wrap="square">
              <a:spAutoFit/>
            </a:bodyPr>
            <a:lstStyle/>
            <a:p>
              <a:r>
                <a:rPr lang="en-US" altLang="zh-CN" sz="800" dirty="0"/>
                <a:t>Figure 12.10: Composition of individual glass fragments visualized in the principal components space defined in Figure 12.9. We see that the different types of glass samples cluster at characteristic values of PC 1 and 2. In particular, headlamps are characterized by a negative PC 1 value whereas windows tend to have a positive PC 1 value. Tableware and containers have PC 1 values close to zero and tend to have positive PC 2 values. However, there are a few exceptions where container fragments have both a negative PC 1 value and a negative PC 2 value. These are fragments whose composition drastically differs from all other fragments analyzed.</a:t>
              </a:r>
              <a:endParaRPr lang="zh-CN" altLang="en-US" sz="800" dirty="0"/>
            </a:p>
          </p:txBody>
        </p:sp>
      </p:grpSp>
    </p:spTree>
    <p:extLst>
      <p:ext uri="{BB962C8B-B14F-4D97-AF65-F5344CB8AC3E}">
        <p14:creationId xmlns:p14="http://schemas.microsoft.com/office/powerpoint/2010/main" val="410536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49" y="687572"/>
            <a:ext cx="8111313" cy="4097080"/>
          </a:xfrm>
        </p:spPr>
        <p:txBody>
          <a:bodyPr>
            <a:normAutofit/>
          </a:bodyPr>
          <a:lstStyle/>
          <a:p>
            <a:pPr marL="0" indent="0">
              <a:buNone/>
            </a:pPr>
            <a:r>
              <a:rPr lang="en-US" dirty="0"/>
              <a:t>Many datasets contain </a:t>
            </a:r>
            <a:r>
              <a:rPr lang="en-US" b="1" dirty="0"/>
              <a:t>two or more quantitative variables</a:t>
            </a:r>
            <a:r>
              <a:rPr lang="en-US" dirty="0"/>
              <a:t>, and we may be interested in how these variables relate to each other. </a:t>
            </a:r>
          </a:p>
          <a:p>
            <a:pPr marL="0" indent="0">
              <a:buNone/>
            </a:pPr>
            <a:r>
              <a:rPr lang="en-US" dirty="0"/>
              <a:t>For example, we may have a dataset of </a:t>
            </a:r>
            <a:r>
              <a:rPr lang="en-US" dirty="0" err="1"/>
              <a:t>quantiative</a:t>
            </a:r>
            <a:r>
              <a:rPr lang="en-US" dirty="0"/>
              <a:t> measurements of different animals, such as the animals’ height, weight, length, and daily energy demands. </a:t>
            </a:r>
          </a:p>
          <a:p>
            <a:r>
              <a:rPr lang="en-US" sz="2000" dirty="0"/>
              <a:t>To plot the relationship </a:t>
            </a:r>
            <a:r>
              <a:rPr lang="en-US" sz="2000" b="1" dirty="0"/>
              <a:t>of just two such variables</a:t>
            </a:r>
            <a:r>
              <a:rPr lang="en-US" sz="2000" dirty="0"/>
              <a:t>, e.g. the height and weight, we will normally use a </a:t>
            </a:r>
            <a:r>
              <a:rPr lang="en-US" sz="2000" b="1" dirty="0"/>
              <a:t>scatter plot</a:t>
            </a:r>
            <a:r>
              <a:rPr lang="en-US" sz="2000" dirty="0"/>
              <a:t>. </a:t>
            </a:r>
          </a:p>
          <a:p>
            <a:r>
              <a:rPr lang="en-US" sz="2000" dirty="0"/>
              <a:t>If we want to show </a:t>
            </a:r>
            <a:r>
              <a:rPr lang="en-US" sz="2000" b="1" dirty="0"/>
              <a:t>more than two variables</a:t>
            </a:r>
            <a:r>
              <a:rPr lang="en-US" sz="2000" dirty="0"/>
              <a:t> at once, we may opt for a </a:t>
            </a:r>
            <a:r>
              <a:rPr lang="en-US" sz="2000" b="1" dirty="0"/>
              <a:t>bubble chart</a:t>
            </a:r>
            <a:r>
              <a:rPr lang="en-US" sz="2000" dirty="0"/>
              <a:t>, a </a:t>
            </a:r>
            <a:r>
              <a:rPr lang="en-US" sz="2000" b="1" dirty="0"/>
              <a:t>scatter plot matrix</a:t>
            </a:r>
            <a:r>
              <a:rPr lang="en-US" sz="2000" dirty="0"/>
              <a:t>, or a </a:t>
            </a:r>
            <a:r>
              <a:rPr lang="en-US" sz="2000" b="1" dirty="0"/>
              <a:t>correlogram</a:t>
            </a:r>
            <a:r>
              <a:rPr lang="en-US" sz="2000" dirty="0"/>
              <a:t>. </a:t>
            </a:r>
          </a:p>
          <a:p>
            <a:r>
              <a:rPr lang="en-US" sz="2000" dirty="0"/>
              <a:t>Finally, for </a:t>
            </a:r>
            <a:r>
              <a:rPr lang="en-US" sz="2000" b="1" dirty="0"/>
              <a:t>very high-dimensional datasets</a:t>
            </a:r>
            <a:r>
              <a:rPr lang="en-US" sz="2000" dirty="0"/>
              <a:t>, it may be useful to perform dimension reduction, for example in the form of </a:t>
            </a:r>
            <a:r>
              <a:rPr lang="en-US" sz="2000" b="1" dirty="0"/>
              <a:t>principal components analysis</a:t>
            </a:r>
            <a:r>
              <a:rPr lang="en-US" sz="2000" dirty="0"/>
              <a:t>.</a:t>
            </a:r>
          </a:p>
        </p:txBody>
      </p:sp>
    </p:spTree>
    <p:extLst>
      <p:ext uri="{BB962C8B-B14F-4D97-AF65-F5344CB8AC3E}">
        <p14:creationId xmlns:p14="http://schemas.microsoft.com/office/powerpoint/2010/main" val="3183933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12.4 Paired data</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7886700" cy="3543023"/>
          </a:xfrm>
        </p:spPr>
        <p:txBody>
          <a:bodyPr>
            <a:normAutofit fontScale="85000" lnSpcReduction="20000"/>
          </a:bodyPr>
          <a:lstStyle/>
          <a:p>
            <a:pPr marL="0" indent="0">
              <a:lnSpc>
                <a:spcPct val="100000"/>
              </a:lnSpc>
              <a:buNone/>
            </a:pPr>
            <a:r>
              <a:rPr lang="en-US" dirty="0"/>
              <a:t>A special case of multivariate quantitative data is </a:t>
            </a:r>
            <a:r>
              <a:rPr lang="en-US" b="1" dirty="0"/>
              <a:t>paired data</a:t>
            </a:r>
            <a:r>
              <a:rPr lang="en-US" dirty="0"/>
              <a:t>: Data where there are two or more measurements of the same quantity under slightly different conditions. </a:t>
            </a:r>
          </a:p>
          <a:p>
            <a:pPr marL="0" indent="0">
              <a:lnSpc>
                <a:spcPct val="100000"/>
              </a:lnSpc>
              <a:buNone/>
            </a:pPr>
            <a:r>
              <a:rPr lang="en-US" dirty="0"/>
              <a:t>Examples include two </a:t>
            </a:r>
            <a:r>
              <a:rPr lang="en-US" b="1" dirty="0"/>
              <a:t>comparable measurements</a:t>
            </a:r>
            <a:r>
              <a:rPr lang="en-US" dirty="0"/>
              <a:t> on each subject (e.g., the length of the right and the left arm of a person), </a:t>
            </a:r>
            <a:r>
              <a:rPr lang="en-US" b="1" dirty="0"/>
              <a:t>repeat measurements</a:t>
            </a:r>
            <a:r>
              <a:rPr lang="en-US" dirty="0"/>
              <a:t> on the same subject </a:t>
            </a:r>
            <a:r>
              <a:rPr lang="en-US" b="1" dirty="0"/>
              <a:t>at different time points</a:t>
            </a:r>
            <a:r>
              <a:rPr lang="en-US" dirty="0"/>
              <a:t> (e.g., a person’s weight at two different times during the year), or </a:t>
            </a:r>
            <a:r>
              <a:rPr lang="en-US" b="1" dirty="0"/>
              <a:t>measurements on two closely related subjects</a:t>
            </a:r>
            <a:r>
              <a:rPr lang="en-US" dirty="0"/>
              <a:t> (e.g., the heights of two identical twins). </a:t>
            </a:r>
          </a:p>
          <a:p>
            <a:pPr marL="0" indent="0">
              <a:lnSpc>
                <a:spcPct val="100000"/>
              </a:lnSpc>
              <a:buNone/>
            </a:pPr>
            <a:r>
              <a:rPr lang="en-US" dirty="0"/>
              <a:t>For paired data, it is reasonable to assume that the two measurements belonging to a pair are more similar to each other than to the measurements belonging to other pairs. Two twins will be approximately of the same height but will differ in height from other twins. </a:t>
            </a:r>
          </a:p>
          <a:p>
            <a:pPr marL="0" indent="0">
              <a:lnSpc>
                <a:spcPct val="100000"/>
              </a:lnSpc>
              <a:buNone/>
            </a:pPr>
            <a:r>
              <a:rPr lang="en-US" dirty="0"/>
              <a:t>Therefore, for paired data, we </a:t>
            </a:r>
            <a:r>
              <a:rPr lang="en-US" b="1" dirty="0"/>
              <a:t>need to choose visualizations that highlight any differences between the paired measurements</a:t>
            </a:r>
            <a:r>
              <a:rPr lang="en-US" dirty="0"/>
              <a:t>.</a:t>
            </a:r>
          </a:p>
        </p:txBody>
      </p:sp>
    </p:spTree>
    <p:extLst>
      <p:ext uri="{BB962C8B-B14F-4D97-AF65-F5344CB8AC3E}">
        <p14:creationId xmlns:p14="http://schemas.microsoft.com/office/powerpoint/2010/main" val="387425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505990" y="583634"/>
            <a:ext cx="8361563" cy="692663"/>
          </a:xfrm>
        </p:spPr>
        <p:txBody>
          <a:bodyPr>
            <a:noAutofit/>
          </a:bodyPr>
          <a:lstStyle/>
          <a:p>
            <a:r>
              <a:rPr lang="en-US" sz="2400" dirty="0"/>
              <a:t>Highlight differences between the paired measurements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277096" y="1256413"/>
            <a:ext cx="5365898" cy="4127732"/>
          </a:xfrm>
        </p:spPr>
        <p:txBody>
          <a:bodyPr>
            <a:normAutofit fontScale="25000" lnSpcReduction="20000"/>
          </a:bodyPr>
          <a:lstStyle/>
          <a:p>
            <a:pPr marL="0" indent="0">
              <a:lnSpc>
                <a:spcPct val="100000"/>
              </a:lnSpc>
              <a:spcBef>
                <a:spcPts val="500"/>
              </a:spcBef>
              <a:buNone/>
            </a:pPr>
            <a:r>
              <a:rPr lang="en-US" sz="6000" dirty="0"/>
              <a:t>An excellent choice in this case is </a:t>
            </a:r>
            <a:r>
              <a:rPr lang="en-US" sz="6000" b="1" dirty="0"/>
              <a:t>a simple scatter plot on top of a diagonal line marking x = y</a:t>
            </a:r>
            <a:r>
              <a:rPr lang="en-US" sz="6000" dirty="0"/>
              <a:t>. In such a plot, if the only difference between the two measurements of each pair is random noise, then all points in the sample will be scattered symmetrically around this line. </a:t>
            </a:r>
          </a:p>
          <a:p>
            <a:pPr marL="0" indent="0">
              <a:lnSpc>
                <a:spcPct val="100000"/>
              </a:lnSpc>
              <a:spcBef>
                <a:spcPts val="500"/>
              </a:spcBef>
              <a:buNone/>
            </a:pPr>
            <a:r>
              <a:rPr lang="en-US" sz="6000" dirty="0"/>
              <a:t>Any systematic differences between the paired measurements, by contrast, will be visible in a systematic shift of the data points up or down relative to the diagonal. </a:t>
            </a:r>
          </a:p>
          <a:p>
            <a:pPr marL="0" indent="0">
              <a:lnSpc>
                <a:spcPct val="100000"/>
              </a:lnSpc>
              <a:spcBef>
                <a:spcPts val="500"/>
              </a:spcBef>
              <a:buNone/>
            </a:pPr>
            <a:r>
              <a:rPr lang="en-US" sz="6000" dirty="0"/>
              <a:t>As an example, consider the carbon dioxide (CO2) emissions per person, measured for 166 countries both in 1970 and in 2010 (Figure 12.11). </a:t>
            </a:r>
          </a:p>
          <a:p>
            <a:pPr marL="0" indent="0">
              <a:lnSpc>
                <a:spcPct val="100000"/>
              </a:lnSpc>
              <a:spcBef>
                <a:spcPts val="500"/>
              </a:spcBef>
              <a:buNone/>
            </a:pPr>
            <a:r>
              <a:rPr lang="en-US" sz="6000" dirty="0"/>
              <a:t>This example highlights two common features of paired data. First, </a:t>
            </a:r>
            <a:r>
              <a:rPr lang="en-US" sz="6000" b="1" dirty="0"/>
              <a:t>most points are relatively close to the diagonal line</a:t>
            </a:r>
            <a:r>
              <a:rPr lang="en-US" sz="6000" dirty="0"/>
              <a:t>. Even though CO2 emissions vary over nearly four orders of magnitude among countries, they are fairly consistent within each country over a 40-year time span. Second, </a:t>
            </a:r>
            <a:r>
              <a:rPr lang="en-US" sz="6000" b="1" dirty="0"/>
              <a:t>the points are systematically shifted upwards relative to the diagonal line</a:t>
            </a:r>
            <a:r>
              <a:rPr lang="en-US" sz="6000" dirty="0"/>
              <a:t>. The majority of countries has seen an increase in CO2 emissions over the 40 years considered.</a:t>
            </a:r>
          </a:p>
          <a:p>
            <a:pPr marL="0" indent="0">
              <a:lnSpc>
                <a:spcPct val="100000"/>
              </a:lnSpc>
              <a:buNone/>
            </a:pPr>
            <a:endParaRPr lang="en-US" dirty="0"/>
          </a:p>
        </p:txBody>
      </p:sp>
      <p:pic>
        <p:nvPicPr>
          <p:cNvPr id="6" name="图片 5">
            <a:extLst>
              <a:ext uri="{FF2B5EF4-FFF2-40B4-BE49-F238E27FC236}">
                <a16:creationId xmlns:a16="http://schemas.microsoft.com/office/drawing/2014/main" id="{7D118C72-82CB-4AB6-F795-EEB69E241515}"/>
              </a:ext>
            </a:extLst>
          </p:cNvPr>
          <p:cNvPicPr>
            <a:picLocks noChangeAspect="1"/>
          </p:cNvPicPr>
          <p:nvPr/>
        </p:nvPicPr>
        <p:blipFill>
          <a:blip r:embed="rId3"/>
          <a:stretch>
            <a:fillRect/>
          </a:stretch>
        </p:blipFill>
        <p:spPr>
          <a:xfrm>
            <a:off x="5720315" y="1100900"/>
            <a:ext cx="2828261" cy="2786187"/>
          </a:xfrm>
          <a:prstGeom prst="rect">
            <a:avLst/>
          </a:prstGeom>
        </p:spPr>
      </p:pic>
      <p:sp>
        <p:nvSpPr>
          <p:cNvPr id="10" name="文本框 9">
            <a:extLst>
              <a:ext uri="{FF2B5EF4-FFF2-40B4-BE49-F238E27FC236}">
                <a16:creationId xmlns:a16="http://schemas.microsoft.com/office/drawing/2014/main" id="{50468E4D-E47D-83F9-1C6A-C491A98F080A}"/>
              </a:ext>
            </a:extLst>
          </p:cNvPr>
          <p:cNvSpPr txBox="1"/>
          <p:nvPr/>
        </p:nvSpPr>
        <p:spPr>
          <a:xfrm>
            <a:off x="5565672" y="3875485"/>
            <a:ext cx="3473303" cy="1061829"/>
          </a:xfrm>
          <a:prstGeom prst="rect">
            <a:avLst/>
          </a:prstGeom>
          <a:noFill/>
        </p:spPr>
        <p:txBody>
          <a:bodyPr wrap="square">
            <a:spAutoFit/>
          </a:bodyPr>
          <a:lstStyle/>
          <a:p>
            <a:r>
              <a:rPr lang="en-US" altLang="zh-CN" sz="900" dirty="0"/>
              <a:t>Figure 12.11: Carbon dioxide (CO2) emissions per person in 1970 and 2010, for 166 countries. Each dot represents one country. The diagonal line represents identical CO2 emissions in 1970 and 2010. The points are systematically shifted upwards relative to the diagonal line: In the majority of countries, emissions were higher in 2010 than in 1970. Data source: Carbon Dioxide Information Analysis Center</a:t>
            </a:r>
            <a:endParaRPr lang="zh-CN" altLang="en-US" sz="900" dirty="0"/>
          </a:p>
        </p:txBody>
      </p:sp>
    </p:spTree>
    <p:extLst>
      <p:ext uri="{BB962C8B-B14F-4D97-AF65-F5344CB8AC3E}">
        <p14:creationId xmlns:p14="http://schemas.microsoft.com/office/powerpoint/2010/main" val="373056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err="1"/>
              <a:t>Slopegraph</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5056224" cy="3535934"/>
          </a:xfrm>
        </p:spPr>
        <p:txBody>
          <a:bodyPr>
            <a:normAutofit fontScale="77500" lnSpcReduction="20000"/>
          </a:bodyPr>
          <a:lstStyle/>
          <a:p>
            <a:pPr marL="0" indent="0">
              <a:lnSpc>
                <a:spcPct val="100000"/>
              </a:lnSpc>
              <a:buNone/>
            </a:pPr>
            <a:r>
              <a:rPr lang="en-US" dirty="0"/>
              <a:t>Scatter plots such as Figure 12.11 work well when we have a large number of data points and/or are interested in a systematic deviation of the entire data set from the null expectation. </a:t>
            </a:r>
          </a:p>
          <a:p>
            <a:pPr marL="0" indent="0">
              <a:lnSpc>
                <a:spcPct val="100000"/>
              </a:lnSpc>
              <a:buNone/>
            </a:pPr>
            <a:r>
              <a:rPr lang="en-US" dirty="0"/>
              <a:t>By contrast, if we have </a:t>
            </a:r>
            <a:r>
              <a:rPr lang="en-US" b="1" dirty="0"/>
              <a:t>only a small number of observations and are primarily interested in the identity of each individual case</a:t>
            </a:r>
            <a:r>
              <a:rPr lang="en-US" dirty="0"/>
              <a:t>, a </a:t>
            </a:r>
            <a:r>
              <a:rPr lang="en-US" b="1" dirty="0" err="1"/>
              <a:t>slopegraph</a:t>
            </a:r>
            <a:r>
              <a:rPr lang="en-US" dirty="0"/>
              <a:t> may be a better choice. </a:t>
            </a:r>
          </a:p>
          <a:p>
            <a:pPr marL="0" indent="0">
              <a:lnSpc>
                <a:spcPct val="100000"/>
              </a:lnSpc>
              <a:buNone/>
            </a:pPr>
            <a:r>
              <a:rPr lang="en-US" b="1" dirty="0"/>
              <a:t>In a </a:t>
            </a:r>
            <a:r>
              <a:rPr lang="en-US" b="1" dirty="0" err="1"/>
              <a:t>slopegraph</a:t>
            </a:r>
            <a:r>
              <a:rPr lang="en-US" b="1" dirty="0"/>
              <a:t>, we draw individual measurements as dots arranged into two columns and indicate pairings by connecting the paired dots with a line. The slope of each line highlights the magnitude and direction of change. </a:t>
            </a:r>
          </a:p>
          <a:p>
            <a:pPr marL="0" indent="0">
              <a:lnSpc>
                <a:spcPct val="100000"/>
              </a:lnSpc>
              <a:buNone/>
            </a:pPr>
            <a:r>
              <a:rPr lang="en-US" dirty="0"/>
              <a:t>Figure 12.12 uses this approach to show the ten countries with the largest difference in CO2 emissions per person from 2000 to 2010.</a:t>
            </a:r>
          </a:p>
        </p:txBody>
      </p:sp>
      <p:pic>
        <p:nvPicPr>
          <p:cNvPr id="6" name="图片 5">
            <a:extLst>
              <a:ext uri="{FF2B5EF4-FFF2-40B4-BE49-F238E27FC236}">
                <a16:creationId xmlns:a16="http://schemas.microsoft.com/office/drawing/2014/main" id="{AFE72740-D818-A3EB-FB8A-2664F035874A}"/>
              </a:ext>
            </a:extLst>
          </p:cNvPr>
          <p:cNvPicPr>
            <a:picLocks noChangeAspect="1"/>
          </p:cNvPicPr>
          <p:nvPr/>
        </p:nvPicPr>
        <p:blipFill>
          <a:blip r:embed="rId3"/>
          <a:stretch>
            <a:fillRect/>
          </a:stretch>
        </p:blipFill>
        <p:spPr>
          <a:xfrm>
            <a:off x="5954797" y="1272728"/>
            <a:ext cx="2503846" cy="2746467"/>
          </a:xfrm>
          <a:prstGeom prst="rect">
            <a:avLst/>
          </a:prstGeom>
        </p:spPr>
      </p:pic>
      <p:sp>
        <p:nvSpPr>
          <p:cNvPr id="10" name="文本框 9">
            <a:extLst>
              <a:ext uri="{FF2B5EF4-FFF2-40B4-BE49-F238E27FC236}">
                <a16:creationId xmlns:a16="http://schemas.microsoft.com/office/drawing/2014/main" id="{D1EF1E0D-6BE5-A846-D663-85AFA0998772}"/>
              </a:ext>
            </a:extLst>
          </p:cNvPr>
          <p:cNvSpPr txBox="1"/>
          <p:nvPr/>
        </p:nvSpPr>
        <p:spPr>
          <a:xfrm>
            <a:off x="5684874" y="4128251"/>
            <a:ext cx="3254892" cy="646331"/>
          </a:xfrm>
          <a:prstGeom prst="rect">
            <a:avLst/>
          </a:prstGeom>
          <a:noFill/>
        </p:spPr>
        <p:txBody>
          <a:bodyPr wrap="square">
            <a:spAutoFit/>
          </a:bodyPr>
          <a:lstStyle/>
          <a:p>
            <a:r>
              <a:rPr lang="en-US" altLang="zh-CN" sz="900" dirty="0"/>
              <a:t>Figure 12.12: Carbon dioxide (CO2) emissions per person in 2000 and 2010, for the ten countries with the largest difference between these two years. Data source: Carbon Dioxide Information Analysis Center</a:t>
            </a:r>
            <a:endParaRPr lang="zh-CN" altLang="en-US" sz="900" dirty="0"/>
          </a:p>
        </p:txBody>
      </p:sp>
    </p:spTree>
    <p:extLst>
      <p:ext uri="{BB962C8B-B14F-4D97-AF65-F5344CB8AC3E}">
        <p14:creationId xmlns:p14="http://schemas.microsoft.com/office/powerpoint/2010/main" val="3738509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338026" y="545729"/>
            <a:ext cx="7886700" cy="692663"/>
          </a:xfrm>
        </p:spPr>
        <p:txBody>
          <a:bodyPr/>
          <a:lstStyle/>
          <a:p>
            <a:r>
              <a:rPr lang="en-US" altLang="zh-CN" dirty="0"/>
              <a:t>A</a:t>
            </a:r>
            <a:r>
              <a:rPr lang="en-US" dirty="0"/>
              <a:t>dvantage of </a:t>
            </a:r>
            <a:r>
              <a:rPr lang="en-US" dirty="0" err="1"/>
              <a:t>s</a:t>
            </a:r>
            <a:r>
              <a:rPr lang="en-US" altLang="zh-CN" dirty="0" err="1"/>
              <a:t>lopegraphs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75360" y="1267909"/>
            <a:ext cx="4968510" cy="3642260"/>
          </a:xfrm>
        </p:spPr>
        <p:txBody>
          <a:bodyPr>
            <a:normAutofit fontScale="92500" lnSpcReduction="20000"/>
          </a:bodyPr>
          <a:lstStyle/>
          <a:p>
            <a:pPr marL="0" indent="0">
              <a:lnSpc>
                <a:spcPct val="100000"/>
              </a:lnSpc>
              <a:buNone/>
            </a:pPr>
            <a:r>
              <a:rPr lang="en-US" dirty="0" err="1"/>
              <a:t>Slopegraphs</a:t>
            </a:r>
            <a:r>
              <a:rPr lang="en-US" dirty="0"/>
              <a:t> have one important advantage over scatter plots: They can be used to </a:t>
            </a:r>
            <a:r>
              <a:rPr lang="en-US" b="1" dirty="0"/>
              <a:t>compare more than two measurements at a time. </a:t>
            </a:r>
          </a:p>
          <a:p>
            <a:pPr marL="0" indent="0">
              <a:lnSpc>
                <a:spcPct val="100000"/>
              </a:lnSpc>
              <a:buNone/>
            </a:pPr>
            <a:r>
              <a:rPr lang="en-US" dirty="0"/>
              <a:t>For example, we can modify Figure 12.12 to show CO2 emissions at three time points, here the years 2000, 2005, and 2010 (Figure 12.13). This choice highlights both countries with a large change in emissions over the entire decade as well as countries such as Qatar or Trinidad and Tobago for which there is a large difference in the trend seen for the first five-year interval and the second one.</a:t>
            </a:r>
          </a:p>
          <a:p>
            <a:pPr marL="0" indent="0">
              <a:lnSpc>
                <a:spcPct val="100000"/>
              </a:lnSpc>
              <a:buNone/>
            </a:pPr>
            <a:endParaRPr lang="en-US" dirty="0"/>
          </a:p>
        </p:txBody>
      </p:sp>
      <p:pic>
        <p:nvPicPr>
          <p:cNvPr id="6" name="图片 5">
            <a:extLst>
              <a:ext uri="{FF2B5EF4-FFF2-40B4-BE49-F238E27FC236}">
                <a16:creationId xmlns:a16="http://schemas.microsoft.com/office/drawing/2014/main" id="{E9E2D831-0C9B-93F4-1C46-11DED54B81D4}"/>
              </a:ext>
            </a:extLst>
          </p:cNvPr>
          <p:cNvPicPr>
            <a:picLocks noChangeAspect="1"/>
          </p:cNvPicPr>
          <p:nvPr/>
        </p:nvPicPr>
        <p:blipFill>
          <a:blip r:embed="rId3"/>
          <a:stretch>
            <a:fillRect/>
          </a:stretch>
        </p:blipFill>
        <p:spPr>
          <a:xfrm>
            <a:off x="5597597" y="787207"/>
            <a:ext cx="3040673" cy="3281519"/>
          </a:xfrm>
          <a:prstGeom prst="rect">
            <a:avLst/>
          </a:prstGeom>
        </p:spPr>
      </p:pic>
      <p:sp>
        <p:nvSpPr>
          <p:cNvPr id="10" name="文本框 9">
            <a:extLst>
              <a:ext uri="{FF2B5EF4-FFF2-40B4-BE49-F238E27FC236}">
                <a16:creationId xmlns:a16="http://schemas.microsoft.com/office/drawing/2014/main" id="{F8865138-761B-D55C-BDC9-049562D0AC03}"/>
              </a:ext>
            </a:extLst>
          </p:cNvPr>
          <p:cNvSpPr txBox="1"/>
          <p:nvPr/>
        </p:nvSpPr>
        <p:spPr>
          <a:xfrm>
            <a:off x="5597597" y="4244982"/>
            <a:ext cx="3281917" cy="646331"/>
          </a:xfrm>
          <a:prstGeom prst="rect">
            <a:avLst/>
          </a:prstGeom>
          <a:noFill/>
        </p:spPr>
        <p:txBody>
          <a:bodyPr wrap="square">
            <a:spAutoFit/>
          </a:bodyPr>
          <a:lstStyle/>
          <a:p>
            <a:r>
              <a:rPr lang="en-US" altLang="zh-CN" sz="900" dirty="0"/>
              <a:t>Figure 12.13: CO2 emissions per person in 2000, 2005, and 2010, for the ten countries with the largest difference between the years 2000 and 2010. Data source: Carbon Dioxide Information Analysis Center</a:t>
            </a:r>
            <a:endParaRPr lang="zh-CN" altLang="en-US" sz="900" dirty="0"/>
          </a:p>
        </p:txBody>
      </p:sp>
    </p:spTree>
    <p:extLst>
      <p:ext uri="{BB962C8B-B14F-4D97-AF65-F5344CB8AC3E}">
        <p14:creationId xmlns:p14="http://schemas.microsoft.com/office/powerpoint/2010/main" val="1281739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4089C-B04C-CA4E-A745-D717B94AE6C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293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12.1 Scatter plots </a:t>
            </a:r>
            <a:r>
              <a:rPr lang="en-US" altLang="zh-CN" dirty="0"/>
              <a:t>—— introduce dataset</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8090048" cy="3263504"/>
          </a:xfrm>
        </p:spPr>
        <p:txBody>
          <a:bodyPr>
            <a:normAutofit/>
          </a:bodyPr>
          <a:lstStyle/>
          <a:p>
            <a:pPr marL="0" indent="0">
              <a:buNone/>
            </a:pPr>
            <a:r>
              <a:rPr lang="en-US" altLang="zh-CN" dirty="0"/>
              <a:t>In the section,</a:t>
            </a:r>
            <a:r>
              <a:rPr lang="zh-CN" altLang="en-US" dirty="0"/>
              <a:t> </a:t>
            </a:r>
            <a:r>
              <a:rPr lang="en-US" altLang="zh-CN" dirty="0"/>
              <a:t>we</a:t>
            </a:r>
            <a:r>
              <a:rPr lang="zh-CN" altLang="en-US" dirty="0"/>
              <a:t> </a:t>
            </a:r>
            <a:r>
              <a:rPr lang="en-US" altLang="zh-CN" dirty="0"/>
              <a:t>will use a dataset of measurements performed on 123 blue jay birds. The dataset contains information such as </a:t>
            </a:r>
            <a:r>
              <a:rPr lang="en-US" altLang="zh-CN" b="1" dirty="0"/>
              <a:t>the</a:t>
            </a:r>
            <a:r>
              <a:rPr lang="en-US" altLang="zh-CN" dirty="0"/>
              <a:t> </a:t>
            </a:r>
            <a:r>
              <a:rPr lang="en-US" altLang="zh-CN" b="1" dirty="0"/>
              <a:t>head length</a:t>
            </a:r>
            <a:r>
              <a:rPr lang="en-US" altLang="zh-CN" dirty="0"/>
              <a:t> (measured from the tip of the bill to the back of the head), </a:t>
            </a:r>
            <a:r>
              <a:rPr lang="en-US" altLang="zh-CN" b="1" dirty="0"/>
              <a:t>the skull size</a:t>
            </a:r>
            <a:r>
              <a:rPr lang="en-US" altLang="zh-CN" dirty="0"/>
              <a:t> (head length minus bill length), and </a:t>
            </a:r>
            <a:r>
              <a:rPr lang="en-US" altLang="zh-CN" b="1" dirty="0"/>
              <a:t>the body mass</a:t>
            </a:r>
            <a:r>
              <a:rPr lang="en-US" altLang="zh-CN" dirty="0"/>
              <a:t> of each bird. </a:t>
            </a:r>
          </a:p>
          <a:p>
            <a:pPr marL="0" indent="0">
              <a:buNone/>
            </a:pPr>
            <a:endParaRPr lang="en-US" altLang="zh-CN" dirty="0"/>
          </a:p>
          <a:p>
            <a:pPr marL="0" indent="0">
              <a:buNone/>
            </a:pPr>
            <a:r>
              <a:rPr lang="en-US" altLang="zh-CN" dirty="0"/>
              <a:t>We expect that </a:t>
            </a:r>
            <a:r>
              <a:rPr lang="en-US" altLang="zh-CN" b="1" dirty="0"/>
              <a:t>there are relationships between these variables</a:t>
            </a:r>
            <a:r>
              <a:rPr lang="en-US" altLang="zh-CN" dirty="0"/>
              <a:t>. For example, birds with longer bills would be expected to have larger skull sizes, and birds with higher body mass should have larger bills and skulls than birds with lower body mass.</a:t>
            </a:r>
            <a:endParaRPr lang="en-US" dirty="0"/>
          </a:p>
        </p:txBody>
      </p:sp>
    </p:spTree>
    <p:extLst>
      <p:ext uri="{BB962C8B-B14F-4D97-AF65-F5344CB8AC3E}">
        <p14:creationId xmlns:p14="http://schemas.microsoft.com/office/powerpoint/2010/main" val="424745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1"/>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Explore above relationships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4602569" cy="3543023"/>
          </a:xfrm>
        </p:spPr>
        <p:txBody>
          <a:bodyPr>
            <a:normAutofit fontScale="70000" lnSpcReduction="20000"/>
          </a:bodyPr>
          <a:lstStyle/>
          <a:p>
            <a:pPr marL="0" indent="0">
              <a:lnSpc>
                <a:spcPct val="120000"/>
              </a:lnSpc>
              <a:buNone/>
            </a:pPr>
            <a:r>
              <a:rPr lang="en-US" dirty="0"/>
              <a:t>I begin with a plot of head length against body mass (Figure 12.1).</a:t>
            </a:r>
          </a:p>
          <a:p>
            <a:pPr marL="0" indent="0">
              <a:lnSpc>
                <a:spcPct val="120000"/>
              </a:lnSpc>
              <a:buNone/>
            </a:pPr>
            <a:r>
              <a:rPr lang="en-US" dirty="0"/>
              <a:t> In this plot, </a:t>
            </a:r>
            <a:r>
              <a:rPr lang="en-US" b="1" dirty="0"/>
              <a:t>head length</a:t>
            </a:r>
            <a:r>
              <a:rPr lang="en-US" dirty="0"/>
              <a:t> is shown along the </a:t>
            </a:r>
            <a:r>
              <a:rPr lang="en-US" b="1" dirty="0"/>
              <a:t>y axis</a:t>
            </a:r>
            <a:r>
              <a:rPr lang="en-US" dirty="0"/>
              <a:t>, </a:t>
            </a:r>
            <a:r>
              <a:rPr lang="en-US" b="1" dirty="0"/>
              <a:t>body mass </a:t>
            </a:r>
            <a:r>
              <a:rPr lang="en-US" dirty="0"/>
              <a:t>along the </a:t>
            </a:r>
            <a:r>
              <a:rPr lang="en-US" b="1" dirty="0"/>
              <a:t>x axis</a:t>
            </a:r>
            <a:r>
              <a:rPr lang="en-US" dirty="0"/>
              <a:t>, and each bird is represented by one dot. </a:t>
            </a:r>
            <a:r>
              <a:rPr lang="en-US" sz="1600" dirty="0"/>
              <a:t>(</a:t>
            </a:r>
            <a:r>
              <a:rPr lang="en-US" sz="1600" b="1" dirty="0"/>
              <a:t>Note the terminology</a:t>
            </a:r>
            <a:r>
              <a:rPr lang="en-US" sz="1600" dirty="0"/>
              <a:t>: We say that we plot the variable shown along the y axis against the variable shown along the x axis.)</a:t>
            </a:r>
            <a:r>
              <a:rPr lang="en-US" dirty="0"/>
              <a:t> </a:t>
            </a:r>
          </a:p>
          <a:p>
            <a:pPr marL="0" indent="0">
              <a:lnSpc>
                <a:spcPct val="120000"/>
              </a:lnSpc>
              <a:buNone/>
            </a:pPr>
            <a:r>
              <a:rPr lang="en-US" dirty="0"/>
              <a:t>The dots form a dispersed cloud (hence the term </a:t>
            </a:r>
            <a:r>
              <a:rPr lang="en-US" b="1" dirty="0"/>
              <a:t>scatter plot</a:t>
            </a:r>
            <a:r>
              <a:rPr lang="en-US" dirty="0"/>
              <a:t>), yet undoubtedly there is </a:t>
            </a:r>
            <a:r>
              <a:rPr lang="en-US" b="1" dirty="0"/>
              <a:t>a trend for birds with higher body mass to have longer heads. </a:t>
            </a:r>
            <a:r>
              <a:rPr lang="en-US" dirty="0"/>
              <a:t>The bird with the longest head falls close to the maximum body mass observed, and the bird with the shortest head falls close to the minimum body mass observed.</a:t>
            </a:r>
          </a:p>
        </p:txBody>
      </p:sp>
      <p:grpSp>
        <p:nvGrpSpPr>
          <p:cNvPr id="13" name="组合 12">
            <a:extLst>
              <a:ext uri="{FF2B5EF4-FFF2-40B4-BE49-F238E27FC236}">
                <a16:creationId xmlns:a16="http://schemas.microsoft.com/office/drawing/2014/main" id="{99F503F1-6337-76A7-10D9-37DAD3E17AE4}"/>
              </a:ext>
            </a:extLst>
          </p:cNvPr>
          <p:cNvGrpSpPr/>
          <p:nvPr/>
        </p:nvGrpSpPr>
        <p:grpSpPr>
          <a:xfrm>
            <a:off x="5222696" y="1372818"/>
            <a:ext cx="3787401" cy="3207783"/>
            <a:chOff x="5222696" y="1372818"/>
            <a:chExt cx="3787401" cy="3207783"/>
          </a:xfrm>
        </p:grpSpPr>
        <p:pic>
          <p:nvPicPr>
            <p:cNvPr id="6" name="图片 5">
              <a:extLst>
                <a:ext uri="{FF2B5EF4-FFF2-40B4-BE49-F238E27FC236}">
                  <a16:creationId xmlns:a16="http://schemas.microsoft.com/office/drawing/2014/main" id="{C366743D-4609-2DE7-18D3-2C119146D519}"/>
                </a:ext>
              </a:extLst>
            </p:cNvPr>
            <p:cNvPicPr>
              <a:picLocks noChangeAspect="1"/>
            </p:cNvPicPr>
            <p:nvPr/>
          </p:nvPicPr>
          <p:blipFill>
            <a:blip r:embed="rId3"/>
            <a:stretch>
              <a:fillRect/>
            </a:stretch>
          </p:blipFill>
          <p:spPr>
            <a:xfrm>
              <a:off x="5479321" y="1372818"/>
              <a:ext cx="3146563" cy="2397863"/>
            </a:xfrm>
            <a:prstGeom prst="rect">
              <a:avLst/>
            </a:prstGeom>
          </p:spPr>
        </p:pic>
        <p:sp>
          <p:nvSpPr>
            <p:cNvPr id="12" name="文本框 11">
              <a:extLst>
                <a:ext uri="{FF2B5EF4-FFF2-40B4-BE49-F238E27FC236}">
                  <a16:creationId xmlns:a16="http://schemas.microsoft.com/office/drawing/2014/main" id="{C49CC9D6-73A7-E85D-69D9-548D3E36C385}"/>
                </a:ext>
              </a:extLst>
            </p:cNvPr>
            <p:cNvSpPr txBox="1"/>
            <p:nvPr/>
          </p:nvSpPr>
          <p:spPr>
            <a:xfrm>
              <a:off x="5222696" y="3795771"/>
              <a:ext cx="3787401" cy="784830"/>
            </a:xfrm>
            <a:prstGeom prst="rect">
              <a:avLst/>
            </a:prstGeom>
            <a:noFill/>
          </p:spPr>
          <p:txBody>
            <a:bodyPr wrap="square">
              <a:spAutoFit/>
            </a:bodyPr>
            <a:lstStyle/>
            <a:p>
              <a:r>
                <a:rPr lang="en-US" altLang="zh-CN" sz="900" dirty="0"/>
                <a:t>Figure 12.1: Head length (measured from the tip of the bill to the back of the head, in mm) versus body mass (in gram), for 123 blue jays. Each dot corresponds to one bird. There is a moderate tendency for heavier birds to have longer heads. Data source: Keith </a:t>
              </a:r>
              <a:r>
                <a:rPr lang="en-US" altLang="zh-CN" sz="900" dirty="0" err="1"/>
                <a:t>Tarvin</a:t>
              </a:r>
              <a:r>
                <a:rPr lang="en-US" altLang="zh-CN" sz="900" dirty="0"/>
                <a:t>, Oberlin College</a:t>
              </a:r>
              <a:endParaRPr lang="zh-CN" altLang="en-US" sz="900" dirty="0"/>
            </a:p>
          </p:txBody>
        </p:sp>
      </p:grpSp>
    </p:spTree>
    <p:extLst>
      <p:ext uri="{BB962C8B-B14F-4D97-AF65-F5344CB8AC3E}">
        <p14:creationId xmlns:p14="http://schemas.microsoft.com/office/powerpoint/2010/main" val="66579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50" y="575352"/>
            <a:ext cx="8054606" cy="692663"/>
          </a:xfrm>
        </p:spPr>
        <p:txBody>
          <a:bodyPr>
            <a:normAutofit fontScale="90000"/>
          </a:bodyPr>
          <a:lstStyle/>
          <a:p>
            <a:r>
              <a:rPr lang="en-US" altLang="zh-CN" sz="3200" dirty="0"/>
              <a:t>Color the points in scatter plot by sex of bird</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42826" y="1369219"/>
            <a:ext cx="4985341" cy="3528846"/>
          </a:xfrm>
        </p:spPr>
        <p:txBody>
          <a:bodyPr>
            <a:normAutofit fontScale="85000" lnSpcReduction="20000"/>
          </a:bodyPr>
          <a:lstStyle/>
          <a:p>
            <a:pPr marL="0" indent="0">
              <a:lnSpc>
                <a:spcPct val="100000"/>
              </a:lnSpc>
              <a:buNone/>
            </a:pPr>
            <a:r>
              <a:rPr lang="en-US" dirty="0"/>
              <a:t>The blue jay dataset contains both male and female birds.</a:t>
            </a:r>
            <a:r>
              <a:rPr lang="en-US" altLang="zh-CN" b="1" dirty="0"/>
              <a:t> </a:t>
            </a:r>
          </a:p>
          <a:p>
            <a:pPr marL="0" indent="0">
              <a:lnSpc>
                <a:spcPct val="100000"/>
              </a:lnSpc>
              <a:buNone/>
            </a:pPr>
            <a:r>
              <a:rPr lang="en-US" altLang="zh-CN" b="1" dirty="0"/>
              <a:t>Problem:</a:t>
            </a:r>
            <a:r>
              <a:rPr lang="en-US" dirty="0"/>
              <a:t> We may want to know whether the overall relationship between head length and body mass holds up separately for each sex. </a:t>
            </a:r>
          </a:p>
          <a:p>
            <a:pPr marL="0" indent="0">
              <a:lnSpc>
                <a:spcPct val="100000"/>
              </a:lnSpc>
              <a:buNone/>
            </a:pPr>
            <a:r>
              <a:rPr lang="en-US" b="1" dirty="0"/>
              <a:t>To address this question</a:t>
            </a:r>
            <a:r>
              <a:rPr lang="en-US" dirty="0"/>
              <a:t>, we can color the points in the scatter plot by the sex of the bird (Figure 12.2). </a:t>
            </a:r>
          </a:p>
          <a:p>
            <a:pPr marL="0" indent="0">
              <a:lnSpc>
                <a:spcPct val="100000"/>
              </a:lnSpc>
              <a:buNone/>
            </a:pPr>
            <a:r>
              <a:rPr lang="en-US" dirty="0"/>
              <a:t>This figure </a:t>
            </a:r>
            <a:r>
              <a:rPr lang="en-US" b="1" dirty="0"/>
              <a:t>reveals</a:t>
            </a:r>
            <a:r>
              <a:rPr lang="en-US" dirty="0"/>
              <a:t> that the overall trend in head length and body mass is at least in part driven by the sex of the birds. At the same body mass, females tend to have shorter heads than males. At the same time, females tend to be lighter than males on average.</a:t>
            </a:r>
          </a:p>
        </p:txBody>
      </p:sp>
      <p:grpSp>
        <p:nvGrpSpPr>
          <p:cNvPr id="11" name="组合 10">
            <a:extLst>
              <a:ext uri="{FF2B5EF4-FFF2-40B4-BE49-F238E27FC236}">
                <a16:creationId xmlns:a16="http://schemas.microsoft.com/office/drawing/2014/main" id="{ADBA2249-F27E-485C-6D2B-BAA94982504E}"/>
              </a:ext>
            </a:extLst>
          </p:cNvPr>
          <p:cNvGrpSpPr/>
          <p:nvPr/>
        </p:nvGrpSpPr>
        <p:grpSpPr>
          <a:xfrm>
            <a:off x="5628167" y="1419394"/>
            <a:ext cx="3141256" cy="3261800"/>
            <a:chOff x="5628167" y="1390650"/>
            <a:chExt cx="3141256" cy="3261800"/>
          </a:xfrm>
        </p:grpSpPr>
        <p:pic>
          <p:nvPicPr>
            <p:cNvPr id="6" name="图片 5">
              <a:extLst>
                <a:ext uri="{FF2B5EF4-FFF2-40B4-BE49-F238E27FC236}">
                  <a16:creationId xmlns:a16="http://schemas.microsoft.com/office/drawing/2014/main" id="{24FE0BCF-382A-AC29-9C3E-0DC9620B5754}"/>
                </a:ext>
              </a:extLst>
            </p:cNvPr>
            <p:cNvPicPr>
              <a:picLocks noChangeAspect="1"/>
            </p:cNvPicPr>
            <p:nvPr/>
          </p:nvPicPr>
          <p:blipFill>
            <a:blip r:embed="rId3"/>
            <a:stretch>
              <a:fillRect/>
            </a:stretch>
          </p:blipFill>
          <p:spPr>
            <a:xfrm>
              <a:off x="5628167" y="1390650"/>
              <a:ext cx="2981325" cy="2362200"/>
            </a:xfrm>
            <a:prstGeom prst="rect">
              <a:avLst/>
            </a:prstGeom>
          </p:spPr>
        </p:pic>
        <p:sp>
          <p:nvSpPr>
            <p:cNvPr id="10" name="文本框 9">
              <a:extLst>
                <a:ext uri="{FF2B5EF4-FFF2-40B4-BE49-F238E27FC236}">
                  <a16:creationId xmlns:a16="http://schemas.microsoft.com/office/drawing/2014/main" id="{D3B75402-6BED-5775-4294-2421A7C2564B}"/>
                </a:ext>
              </a:extLst>
            </p:cNvPr>
            <p:cNvSpPr txBox="1"/>
            <p:nvPr/>
          </p:nvSpPr>
          <p:spPr>
            <a:xfrm>
              <a:off x="5628167" y="3867620"/>
              <a:ext cx="3141256" cy="784830"/>
            </a:xfrm>
            <a:prstGeom prst="rect">
              <a:avLst/>
            </a:prstGeom>
            <a:noFill/>
          </p:spPr>
          <p:txBody>
            <a:bodyPr wrap="square">
              <a:spAutoFit/>
            </a:bodyPr>
            <a:lstStyle/>
            <a:p>
              <a:r>
                <a:rPr lang="en-US" altLang="zh-CN" sz="900" dirty="0"/>
                <a:t>Figure 12.2: Head length versus body mass for 123 blue jays. The birds’ sex is indicated by color. At the same body mass, male birds tend to have longer heads (and specifically, longer bills) than female birds. Data source: Keith </a:t>
              </a:r>
              <a:r>
                <a:rPr lang="en-US" altLang="zh-CN" sz="900" dirty="0" err="1"/>
                <a:t>Tarvin</a:t>
              </a:r>
              <a:r>
                <a:rPr lang="en-US" altLang="zh-CN" sz="900" dirty="0"/>
                <a:t>, Oberlin College</a:t>
              </a:r>
              <a:endParaRPr lang="zh-CN" altLang="en-US" sz="900" dirty="0"/>
            </a:p>
          </p:txBody>
        </p:sp>
      </p:grpSp>
    </p:spTree>
    <p:extLst>
      <p:ext uri="{BB962C8B-B14F-4D97-AF65-F5344CB8AC3E}">
        <p14:creationId xmlns:p14="http://schemas.microsoft.com/office/powerpoint/2010/main" val="12870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Bubble chart</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547526" y="1098352"/>
            <a:ext cx="3536342" cy="3927304"/>
          </a:xfrm>
        </p:spPr>
        <p:txBody>
          <a:bodyPr>
            <a:normAutofit fontScale="77500" lnSpcReduction="20000"/>
          </a:bodyPr>
          <a:lstStyle/>
          <a:p>
            <a:pPr marL="0" indent="0">
              <a:lnSpc>
                <a:spcPct val="100000"/>
              </a:lnSpc>
              <a:buNone/>
            </a:pPr>
            <a:r>
              <a:rPr lang="en-US" dirty="0"/>
              <a:t>Because the head length is defined as the distance from the tip of the bill to the back of the head, a larger head length could imply a longer bill, a larger skull, or both. </a:t>
            </a:r>
          </a:p>
          <a:p>
            <a:pPr marL="0" indent="0">
              <a:lnSpc>
                <a:spcPct val="100000"/>
              </a:lnSpc>
              <a:buNone/>
            </a:pPr>
            <a:r>
              <a:rPr lang="en-US" dirty="0"/>
              <a:t>We can disentangle bill length and skull size by looking at another variable in the dataset, the skull size, which is similar to the head length but excludes the bill. </a:t>
            </a:r>
          </a:p>
          <a:p>
            <a:pPr marL="0" indent="0">
              <a:lnSpc>
                <a:spcPct val="100000"/>
              </a:lnSpc>
              <a:buNone/>
            </a:pPr>
            <a:r>
              <a:rPr lang="en-US" dirty="0"/>
              <a:t>As we are already using the x position for body mass, the y position for head length, and the dot color for bird sex, we need another aesthetic to which we can </a:t>
            </a:r>
            <a:r>
              <a:rPr lang="en-US" b="1" dirty="0"/>
              <a:t>map skull size</a:t>
            </a:r>
            <a:r>
              <a:rPr lang="en-US" dirty="0"/>
              <a:t>. One option is </a:t>
            </a:r>
            <a:r>
              <a:rPr lang="en-US" b="1" dirty="0"/>
              <a:t>to use the size of the dots</a:t>
            </a:r>
            <a:r>
              <a:rPr lang="en-US" dirty="0"/>
              <a:t>, resulting in a visualization called a </a:t>
            </a:r>
            <a:r>
              <a:rPr lang="en-US" b="1" dirty="0"/>
              <a:t>bubble chart </a:t>
            </a:r>
            <a:r>
              <a:rPr lang="en-US" dirty="0"/>
              <a:t>(Figure 12.3).</a:t>
            </a:r>
          </a:p>
        </p:txBody>
      </p:sp>
      <p:grpSp>
        <p:nvGrpSpPr>
          <p:cNvPr id="26" name="组合 25">
            <a:extLst>
              <a:ext uri="{FF2B5EF4-FFF2-40B4-BE49-F238E27FC236}">
                <a16:creationId xmlns:a16="http://schemas.microsoft.com/office/drawing/2014/main" id="{0091D6DB-B796-2BDE-6590-0E2274476963}"/>
              </a:ext>
            </a:extLst>
          </p:cNvPr>
          <p:cNvGrpSpPr/>
          <p:nvPr/>
        </p:nvGrpSpPr>
        <p:grpSpPr>
          <a:xfrm>
            <a:off x="105644" y="1268015"/>
            <a:ext cx="5427262" cy="3192542"/>
            <a:chOff x="105644" y="1268015"/>
            <a:chExt cx="5427262" cy="3192542"/>
          </a:xfrm>
        </p:grpSpPr>
        <p:pic>
          <p:nvPicPr>
            <p:cNvPr id="19" name="图片 18">
              <a:extLst>
                <a:ext uri="{FF2B5EF4-FFF2-40B4-BE49-F238E27FC236}">
                  <a16:creationId xmlns:a16="http://schemas.microsoft.com/office/drawing/2014/main" id="{4B9BBF58-E50F-98C8-E102-BE2B4019F709}"/>
                </a:ext>
              </a:extLst>
            </p:cNvPr>
            <p:cNvPicPr>
              <a:picLocks noChangeAspect="1"/>
            </p:cNvPicPr>
            <p:nvPr/>
          </p:nvPicPr>
          <p:blipFill>
            <a:blip r:embed="rId3"/>
            <a:stretch>
              <a:fillRect/>
            </a:stretch>
          </p:blipFill>
          <p:spPr>
            <a:xfrm>
              <a:off x="105644" y="1268015"/>
              <a:ext cx="5427262" cy="2240613"/>
            </a:xfrm>
            <a:prstGeom prst="rect">
              <a:avLst/>
            </a:prstGeom>
          </p:spPr>
        </p:pic>
        <p:sp>
          <p:nvSpPr>
            <p:cNvPr id="25" name="文本框 24">
              <a:extLst>
                <a:ext uri="{FF2B5EF4-FFF2-40B4-BE49-F238E27FC236}">
                  <a16:creationId xmlns:a16="http://schemas.microsoft.com/office/drawing/2014/main" id="{7C21C3E4-DFA8-50C4-E637-A10FA3C88B53}"/>
                </a:ext>
              </a:extLst>
            </p:cNvPr>
            <p:cNvSpPr txBox="1"/>
            <p:nvPr/>
          </p:nvSpPr>
          <p:spPr>
            <a:xfrm>
              <a:off x="628650" y="3675727"/>
              <a:ext cx="4582632" cy="784830"/>
            </a:xfrm>
            <a:prstGeom prst="rect">
              <a:avLst/>
            </a:prstGeom>
            <a:noFill/>
          </p:spPr>
          <p:txBody>
            <a:bodyPr wrap="square">
              <a:spAutoFit/>
            </a:bodyPr>
            <a:lstStyle/>
            <a:p>
              <a:r>
                <a:rPr lang="en-US" altLang="zh-CN" sz="900" dirty="0"/>
                <a:t>Figure 12.3: Head length versus body mass for 123 blue jays. The birds’ sex is indicated by color, and the birds’ skull size by symbol size. Head-length measurements include the length of the bill while skull-size measurements do not. Head length and skull size tend to be correlated, but there are some birds with unusually long or short bills given their skull size. Data source: Keith </a:t>
              </a:r>
              <a:r>
                <a:rPr lang="en-US" altLang="zh-CN" sz="900" dirty="0" err="1"/>
                <a:t>Tarvin</a:t>
              </a:r>
              <a:r>
                <a:rPr lang="en-US" altLang="zh-CN" sz="900" dirty="0"/>
                <a:t>, Oberlin College</a:t>
              </a:r>
              <a:endParaRPr lang="zh-CN" altLang="en-US" sz="900" dirty="0"/>
            </a:p>
          </p:txBody>
        </p:sp>
      </p:grpSp>
    </p:spTree>
    <p:extLst>
      <p:ext uri="{BB962C8B-B14F-4D97-AF65-F5344CB8AC3E}">
        <p14:creationId xmlns:p14="http://schemas.microsoft.com/office/powerpoint/2010/main" val="179494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Disadvantages of </a:t>
            </a:r>
            <a:r>
              <a:rPr lang="en-US" altLang="zh-CN" dirty="0"/>
              <a:t>the </a:t>
            </a:r>
            <a:r>
              <a:rPr lang="en-US" dirty="0"/>
              <a:t>bubble chart</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190847"/>
            <a:ext cx="7671834" cy="3693042"/>
          </a:xfrm>
        </p:spPr>
        <p:txBody>
          <a:bodyPr>
            <a:normAutofit lnSpcReduction="10000"/>
          </a:bodyPr>
          <a:lstStyle/>
          <a:p>
            <a:pPr marL="0" indent="0">
              <a:lnSpc>
                <a:spcPct val="110000"/>
              </a:lnSpc>
              <a:spcBef>
                <a:spcPts val="300"/>
              </a:spcBef>
              <a:buNone/>
            </a:pPr>
            <a:r>
              <a:rPr lang="en-US" sz="1800" dirty="0"/>
              <a:t>Bubble charts have the disadvantage that they </a:t>
            </a:r>
            <a:r>
              <a:rPr lang="en-US" sz="1800" b="1" dirty="0"/>
              <a:t>show the same types of variables</a:t>
            </a:r>
            <a:r>
              <a:rPr lang="en-US" sz="1800" dirty="0"/>
              <a:t>, quantitative variables, </a:t>
            </a:r>
            <a:r>
              <a:rPr lang="en-US" sz="1800" b="1" dirty="0"/>
              <a:t>with two different types of scales</a:t>
            </a:r>
            <a:r>
              <a:rPr lang="en-US" sz="1800" dirty="0"/>
              <a:t>, position and size. </a:t>
            </a:r>
          </a:p>
          <a:p>
            <a:pPr marL="0" indent="0">
              <a:lnSpc>
                <a:spcPct val="110000"/>
              </a:lnSpc>
              <a:spcBef>
                <a:spcPts val="300"/>
              </a:spcBef>
              <a:buNone/>
            </a:pPr>
            <a:r>
              <a:rPr lang="en-US" sz="1800" dirty="0"/>
              <a:t>This makes it </a:t>
            </a:r>
            <a:r>
              <a:rPr lang="en-US" sz="1800" b="1" dirty="0"/>
              <a:t>difficult to visually ascertain the strengths of associations </a:t>
            </a:r>
            <a:r>
              <a:rPr lang="en-US" sz="1800" dirty="0"/>
              <a:t>between the various variables. </a:t>
            </a:r>
          </a:p>
          <a:p>
            <a:pPr marL="0" indent="0">
              <a:lnSpc>
                <a:spcPct val="110000"/>
              </a:lnSpc>
              <a:spcBef>
                <a:spcPts val="300"/>
              </a:spcBef>
              <a:buNone/>
            </a:pPr>
            <a:r>
              <a:rPr lang="en-US" sz="1800" dirty="0"/>
              <a:t>Moreover, </a:t>
            </a:r>
            <a:r>
              <a:rPr lang="en-US" sz="1800" b="1" dirty="0"/>
              <a:t>differences between data values encoded as bubble size are harder to perceive</a:t>
            </a:r>
            <a:r>
              <a:rPr lang="en-US" sz="1800" dirty="0"/>
              <a:t> than differences between data values encoded as position. </a:t>
            </a:r>
            <a:r>
              <a:rPr lang="en-US" sz="1400" dirty="0"/>
              <a:t>Because even the largest bubbles need to be somewhat small compared to the total figure size, the size differences between even the largest and the smallest bubbles are necessarily small. Consequently, smaller differences in data values will correspond to very small size differences that can be virtually impossible to see. </a:t>
            </a:r>
          </a:p>
          <a:p>
            <a:pPr marL="0" indent="0">
              <a:lnSpc>
                <a:spcPct val="110000"/>
              </a:lnSpc>
              <a:spcBef>
                <a:spcPts val="300"/>
              </a:spcBef>
              <a:buNone/>
            </a:pPr>
            <a:r>
              <a:rPr lang="en-US" sz="1400" dirty="0"/>
              <a:t>In Figure 12.3, I </a:t>
            </a:r>
            <a:r>
              <a:rPr lang="en-US" sz="1400" b="1" dirty="0"/>
              <a:t>used a size mapping that visually amplified the difference</a:t>
            </a:r>
            <a:r>
              <a:rPr lang="en-US" sz="1400" dirty="0"/>
              <a:t> between the smallest skulls (around 28mm) and the largest skulls (around 34mm), and yet it is difficult to determine what the relationship is between skull size and either body mass or head length.</a:t>
            </a:r>
          </a:p>
        </p:txBody>
      </p:sp>
    </p:spTree>
    <p:extLst>
      <p:ext uri="{BB962C8B-B14F-4D97-AF65-F5344CB8AC3E}">
        <p14:creationId xmlns:p14="http://schemas.microsoft.com/office/powerpoint/2010/main" val="257025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A</a:t>
            </a:r>
            <a:r>
              <a:rPr lang="en-US" dirty="0"/>
              <a:t>ll-against-all matrix of scatter plots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075273" y="1276266"/>
            <a:ext cx="3735574" cy="3671927"/>
          </a:xfrm>
        </p:spPr>
        <p:txBody>
          <a:bodyPr>
            <a:normAutofit fontScale="85000" lnSpcReduction="10000"/>
          </a:bodyPr>
          <a:lstStyle/>
          <a:p>
            <a:pPr marL="0" indent="0">
              <a:lnSpc>
                <a:spcPct val="100000"/>
              </a:lnSpc>
              <a:buNone/>
            </a:pPr>
            <a:r>
              <a:rPr lang="en-US" sz="1800" dirty="0"/>
              <a:t>As an alternative to a bubble chart, it may be preferable to show an all-against-all matrix of scatter plots, where each individual plot shows two data dimensions (Figure 12.4).</a:t>
            </a:r>
          </a:p>
          <a:p>
            <a:pPr marL="0" indent="0">
              <a:lnSpc>
                <a:spcPct val="100000"/>
              </a:lnSpc>
              <a:buNone/>
            </a:pPr>
            <a:r>
              <a:rPr lang="en-US" sz="1800" dirty="0"/>
              <a:t> This figure shows clearly that the relationship between skull size and body mass is comparable for female and male birds except that the female birds tend to be somewhat smaller. </a:t>
            </a:r>
          </a:p>
          <a:p>
            <a:pPr marL="0" indent="0">
              <a:lnSpc>
                <a:spcPct val="100000"/>
              </a:lnSpc>
              <a:buNone/>
            </a:pPr>
            <a:r>
              <a:rPr lang="en-US" sz="1800" dirty="0"/>
              <a:t>However, the same is not true for the relationship between head length and body mass. There is a clear separation by sex. Male birds tend to have longer bills than female birds, all else equal.</a:t>
            </a:r>
          </a:p>
        </p:txBody>
      </p:sp>
      <p:grpSp>
        <p:nvGrpSpPr>
          <p:cNvPr id="11" name="组合 10">
            <a:extLst>
              <a:ext uri="{FF2B5EF4-FFF2-40B4-BE49-F238E27FC236}">
                <a16:creationId xmlns:a16="http://schemas.microsoft.com/office/drawing/2014/main" id="{A46CD9E9-0CCA-F271-C1A4-5744D29FE4C3}"/>
              </a:ext>
            </a:extLst>
          </p:cNvPr>
          <p:cNvGrpSpPr/>
          <p:nvPr/>
        </p:nvGrpSpPr>
        <p:grpSpPr>
          <a:xfrm>
            <a:off x="687573" y="1103046"/>
            <a:ext cx="4189227" cy="3845148"/>
            <a:chOff x="687573" y="1103046"/>
            <a:chExt cx="4189227" cy="3845148"/>
          </a:xfrm>
        </p:grpSpPr>
        <p:pic>
          <p:nvPicPr>
            <p:cNvPr id="6" name="图片 5">
              <a:extLst>
                <a:ext uri="{FF2B5EF4-FFF2-40B4-BE49-F238E27FC236}">
                  <a16:creationId xmlns:a16="http://schemas.microsoft.com/office/drawing/2014/main" id="{9069F886-4D27-EB09-24F8-2D1CD800D8B9}"/>
                </a:ext>
              </a:extLst>
            </p:cNvPr>
            <p:cNvPicPr>
              <a:picLocks noChangeAspect="1"/>
            </p:cNvPicPr>
            <p:nvPr/>
          </p:nvPicPr>
          <p:blipFill>
            <a:blip r:embed="rId3"/>
            <a:stretch>
              <a:fillRect/>
            </a:stretch>
          </p:blipFill>
          <p:spPr>
            <a:xfrm>
              <a:off x="687573" y="1103046"/>
              <a:ext cx="4189227" cy="3135801"/>
            </a:xfrm>
            <a:prstGeom prst="rect">
              <a:avLst/>
            </a:prstGeom>
          </p:spPr>
        </p:pic>
        <p:sp>
          <p:nvSpPr>
            <p:cNvPr id="10" name="文本框 9">
              <a:extLst>
                <a:ext uri="{FF2B5EF4-FFF2-40B4-BE49-F238E27FC236}">
                  <a16:creationId xmlns:a16="http://schemas.microsoft.com/office/drawing/2014/main" id="{E68C6450-6DB3-499C-1CCF-0C465D9EC34D}"/>
                </a:ext>
              </a:extLst>
            </p:cNvPr>
            <p:cNvSpPr txBox="1"/>
            <p:nvPr/>
          </p:nvSpPr>
          <p:spPr>
            <a:xfrm>
              <a:off x="744279" y="4240308"/>
              <a:ext cx="4075814" cy="707886"/>
            </a:xfrm>
            <a:prstGeom prst="rect">
              <a:avLst/>
            </a:prstGeom>
            <a:noFill/>
          </p:spPr>
          <p:txBody>
            <a:bodyPr wrap="square">
              <a:spAutoFit/>
            </a:bodyPr>
            <a:lstStyle/>
            <a:p>
              <a:r>
                <a:rPr lang="en-US" altLang="zh-CN" sz="800" dirty="0"/>
                <a:t>Figure 12.4: All-against-all scatter plot matrix of head length, body mass, and skull size, for 123 blue jays. This figure shows the exact same data as Figure 12.2. However, because we are better at judging position than symbol size, correlations between skull size and the other two variables are easier to perceive in the pairwise scatter plots than in Figure 12.2. Data source: Keith </a:t>
              </a:r>
              <a:r>
                <a:rPr lang="en-US" altLang="zh-CN" sz="800" dirty="0" err="1"/>
                <a:t>Tarvin</a:t>
              </a:r>
              <a:r>
                <a:rPr lang="en-US" altLang="zh-CN" sz="800" dirty="0"/>
                <a:t>, Oberlin College</a:t>
              </a:r>
              <a:endParaRPr lang="zh-CN" altLang="en-US" sz="800" dirty="0"/>
            </a:p>
          </p:txBody>
        </p:sp>
      </p:grpSp>
    </p:spTree>
    <p:extLst>
      <p:ext uri="{BB962C8B-B14F-4D97-AF65-F5344CB8AC3E}">
        <p14:creationId xmlns:p14="http://schemas.microsoft.com/office/powerpoint/2010/main" val="81896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dirty="0"/>
              <a:t>12.2 Correlograms </a:t>
            </a:r>
            <a:r>
              <a:rPr lang="en-US" altLang="zh-CN" dirty="0"/>
              <a:t>—— correlation coefficients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lnSpc>
                <a:spcPct val="100000"/>
              </a:lnSpc>
              <a:buNone/>
            </a:pPr>
            <a:r>
              <a:rPr lang="en-US" dirty="0"/>
              <a:t>When we have </a:t>
            </a:r>
            <a:r>
              <a:rPr lang="en-US" b="1" dirty="0"/>
              <a:t>more than three to four </a:t>
            </a:r>
            <a:r>
              <a:rPr lang="en-US" b="1" dirty="0" err="1"/>
              <a:t>quantiative</a:t>
            </a:r>
            <a:r>
              <a:rPr lang="en-US" b="1" dirty="0"/>
              <a:t> variables</a:t>
            </a:r>
            <a:r>
              <a:rPr lang="en-US" dirty="0"/>
              <a:t>, all-against-all scatter plot matrices quickly become unwieldy. In this case, it is more useful to quantify the amount of association between pairs of variables and visualize this quantity rather than the raw data. </a:t>
            </a:r>
          </a:p>
          <a:p>
            <a:pPr marL="0" indent="0">
              <a:lnSpc>
                <a:spcPct val="100000"/>
              </a:lnSpc>
              <a:buNone/>
            </a:pPr>
            <a:r>
              <a:rPr lang="en-US" dirty="0"/>
              <a:t>One common way to do this is to calculate </a:t>
            </a:r>
            <a:r>
              <a:rPr lang="en-US" b="1" dirty="0"/>
              <a:t>correlation coefficients</a:t>
            </a:r>
            <a:r>
              <a:rPr lang="en-US" dirty="0"/>
              <a:t>. The correlation coefficient r is a number between -1 and 1 that measures to what extent two variables covary.</a:t>
            </a:r>
          </a:p>
        </p:txBody>
      </p:sp>
    </p:spTree>
    <p:extLst>
      <p:ext uri="{BB962C8B-B14F-4D97-AF65-F5344CB8AC3E}">
        <p14:creationId xmlns:p14="http://schemas.microsoft.com/office/powerpoint/2010/main" val="39199687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8719</TotalTime>
  <Words>3987</Words>
  <Application>Microsoft Office PowerPoint</Application>
  <PresentationFormat>全屏显示(16:9)</PresentationFormat>
  <Paragraphs>115</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Cambria Math</vt:lpstr>
      <vt:lpstr>Wingdings</vt:lpstr>
      <vt:lpstr>Office Theme</vt:lpstr>
      <vt:lpstr>12 Visualizing associations among two or more quantitative variables</vt:lpstr>
      <vt:lpstr>PowerPoint 演示文稿</vt:lpstr>
      <vt:lpstr>12.1 Scatter plots —— introduce dataset</vt:lpstr>
      <vt:lpstr>Explore above relationships</vt:lpstr>
      <vt:lpstr>Color the points in scatter plot by sex of bird</vt:lpstr>
      <vt:lpstr>Bubble chart</vt:lpstr>
      <vt:lpstr>Disadvantages of the bubble chart</vt:lpstr>
      <vt:lpstr>All-against-all matrix of scatter plots</vt:lpstr>
      <vt:lpstr>12.2 Correlograms —— correlation coefficients</vt:lpstr>
      <vt:lpstr>Visual examples of different correlation strengths</vt:lpstr>
      <vt:lpstr>Calculation formula and properties of correlation coefficient</vt:lpstr>
      <vt:lpstr>correlograms</vt:lpstr>
      <vt:lpstr>Improve the correlogram</vt:lpstr>
      <vt:lpstr>drawback of correlograms</vt:lpstr>
      <vt:lpstr>12.3 Dimension reduction</vt:lpstr>
      <vt:lpstr>Techniques for dimension reduction —— PCA</vt:lpstr>
      <vt:lpstr>Information to pay attention to</vt:lpstr>
      <vt:lpstr>(i)  The composition of the PCs</vt:lpstr>
      <vt:lpstr>(ii) The location of the individual data points in the principal components space</vt:lpstr>
      <vt:lpstr>12.4 Paired data</vt:lpstr>
      <vt:lpstr>Highlight differences between the paired measurements</vt:lpstr>
      <vt:lpstr>Slopegraph</vt:lpstr>
      <vt:lpstr>Advantage of slopegraphs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DiMercurio, Kyrstin</dc:creator>
  <cp:lastModifiedBy>李 阳</cp:lastModifiedBy>
  <cp:revision>54</cp:revision>
  <cp:lastPrinted>2020-08-31T13:00:47Z</cp:lastPrinted>
  <dcterms:created xsi:type="dcterms:W3CDTF">2019-11-06T18:18:56Z</dcterms:created>
  <dcterms:modified xsi:type="dcterms:W3CDTF">2023-07-31T10:52:25Z</dcterms:modified>
</cp:coreProperties>
</file>