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E98170-6036-4798-A9FE-B2726B886B31}" v="16" dt="2024-07-13T15:27:00.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51" autoAdjust="0"/>
  </p:normalViewPr>
  <p:slideViewPr>
    <p:cSldViewPr snapToGrid="0">
      <p:cViewPr varScale="1">
        <p:scale>
          <a:sx n="60" d="100"/>
          <a:sy n="60" d="100"/>
        </p:scale>
        <p:origin x="96" y="88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1E989-04A9-4124-8EE9-2153D88D4387}"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E31FA-BA9A-4BAA-BE15-6306155D7F06}" type="slidenum">
              <a:rPr lang="en-US" smtClean="0"/>
              <a:t>‹#›</a:t>
            </a:fld>
            <a:endParaRPr lang="en-US"/>
          </a:p>
        </p:txBody>
      </p:sp>
    </p:spTree>
    <p:extLst>
      <p:ext uri="{BB962C8B-B14F-4D97-AF65-F5344CB8AC3E}">
        <p14:creationId xmlns:p14="http://schemas.microsoft.com/office/powerpoint/2010/main" val="306032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600" b="1" u="sng" dirty="0"/>
              <a:t>הסברים:</a:t>
            </a:r>
            <a:endParaRPr lang="en-US" sz="1600" b="1" u="sng" dirty="0"/>
          </a:p>
          <a:p>
            <a:pPr algn="r" rtl="1"/>
            <a:r>
              <a:rPr lang="he-IL" b="1" dirty="0"/>
              <a:t>מחירי נפט גולמי </a:t>
            </a:r>
            <a:r>
              <a:rPr lang="he-IL" dirty="0"/>
              <a:t>- על פי המאמר, מחירי הנפט הגולמי משפיעים בצורה משמעותית על שוק המניות בכלל ועל מחירי מניות חברות התעופה בפרט. המאמר מציג מודל תחזית למניות חברות תעופה המשתמש במודל</a:t>
            </a:r>
            <a:r>
              <a:rPr lang="en-US" dirty="0"/>
              <a:t>LSTM </a:t>
            </a:r>
            <a:r>
              <a:rPr lang="he-IL" dirty="0"/>
              <a:t> שלוקח בחשבון את מחירי הנפט הגולמי כאחד המאפיינים, ומדגים כיצד שינויים במחירי הנפט יכולים להשפיע על מחירי המניות. </a:t>
            </a:r>
          </a:p>
          <a:p>
            <a:pPr algn="r" rtl="1"/>
            <a:endParaRPr lang="en-US" dirty="0"/>
          </a:p>
          <a:p>
            <a:pPr algn="r" rtl="1"/>
            <a:r>
              <a:rPr lang="he-IL" b="1" dirty="0"/>
              <a:t>מחירי דלק מטוסים </a:t>
            </a:r>
            <a:r>
              <a:rPr lang="he-IL" dirty="0"/>
              <a:t>- מחירי דלק מטוסים הם גורם משמעותי המשפיע על מניות חברות התעופה. כאשר מחירי הדלק עולים, עלויות התפעול של חברות התעופה גדלות, מה שעלול להקטין את רווחיותן ולהוריד את ערך מניותיהן. עם זאת, ישנם מקרים שבהם העלייה במחירי הדלק נתפסת כסימן לצמיחה כלכלית עתידית, מה שיכול להוביל לעלייה בערך מניות חברות התעופה. </a:t>
            </a:r>
          </a:p>
          <a:p>
            <a:pPr algn="r" rtl="1"/>
            <a:endParaRPr lang="he-IL" dirty="0"/>
          </a:p>
          <a:p>
            <a:pPr algn="r" rtl="1"/>
            <a:r>
              <a:rPr lang="he-IL" dirty="0"/>
              <a:t>נקודה חשובה היא שבעזרת נפט גולמי מכינים דלק מטוסים, ולכן המשתנים קשורים זה לזה, אך עדיין נתייחס אליהם בנפרד (כי ראינו בעזרת </a:t>
            </a:r>
            <a:r>
              <a:rPr lang="en-US" dirty="0"/>
              <a:t>EDA</a:t>
            </a:r>
            <a:r>
              <a:rPr lang="he-IL" dirty="0"/>
              <a:t> שיש ביניהם שוני).</a:t>
            </a:r>
          </a:p>
          <a:p>
            <a:pPr algn="r" rtl="1"/>
            <a:endParaRPr lang="en-US" dirty="0"/>
          </a:p>
          <a:p>
            <a:pPr algn="r" rtl="1"/>
            <a:r>
              <a:rPr lang="he-IL" b="1" dirty="0"/>
              <a:t>עלויות ורווחים שנתיים של החברה </a:t>
            </a:r>
            <a:r>
              <a:rPr lang="he-IL" dirty="0"/>
              <a:t>- העלויות והרווחים השנתיים של חברות תעופה משפיעים באופן משמעותי על מניותיהן. עלויות גבוהות, במיוחד עלויות דלק ושכר עבודה, עלולות להגדיל את הלחץ הפיננסי על החברות, מה שמוביל להגדלת החוב הפיננסי שלהן ולהשפעה שלילית על מחיר המניות. ניהול יעיל של עלויות והגדלת הרווחים השנתיים יכול לשפר את ביצועי המניות של החברות ולתרום לערכן בשוק.</a:t>
            </a:r>
          </a:p>
          <a:p>
            <a:pPr algn="r" rtl="1"/>
            <a:endParaRPr lang="en-US" dirty="0"/>
          </a:p>
          <a:p>
            <a:pPr algn="r" rtl="1"/>
            <a:r>
              <a:rPr lang="en-US" dirty="0"/>
              <a:t> </a:t>
            </a:r>
            <a:r>
              <a:rPr lang="en-US" b="1" dirty="0"/>
              <a:t>S&amp;P500</a:t>
            </a:r>
            <a:r>
              <a:rPr lang="he-IL" dirty="0"/>
              <a:t>- מדד ה-</a:t>
            </a:r>
            <a:r>
              <a:rPr lang="en-US" dirty="0"/>
              <a:t>S&amp;P500 </a:t>
            </a:r>
            <a:r>
              <a:rPr lang="he-IL" dirty="0"/>
              <a:t> הוא מדד מניות המשקלל את הביצועים של 500 החברות הגדולות הנסחרות בבורסות בארצות הברית. הוא נחשב למדד מייצג של הכלכלה האמריקאית ושל שוק המניות האמריקאי. במאמר, נמצא כי מניות של חברות תעופה מגיבות בצורה חזקה יותר מתנועות במדד ה</a:t>
            </a:r>
            <a:r>
              <a:rPr lang="en-US" dirty="0"/>
              <a:t>S&amp;P500</a:t>
            </a:r>
            <a:r>
              <a:rPr lang="he-IL" dirty="0"/>
              <a:t>. כלומר, שינוי במדד זה גורם לשינוי גדול יותר במניות חברות התעופה. </a:t>
            </a:r>
          </a:p>
          <a:p>
            <a:pPr algn="r" rtl="1"/>
            <a:endParaRPr lang="he-IL" dirty="0"/>
          </a:p>
          <a:p>
            <a:pPr algn="r" rtl="1"/>
            <a:r>
              <a:rPr lang="he-IL" b="1" dirty="0"/>
              <a:t>שער הדולר </a:t>
            </a:r>
            <a:r>
              <a:rPr lang="he-IL" dirty="0"/>
              <a:t>- שער הדולר, המייצג את ערכו של הדולר האמריקאי ביחס למטבעות אחרים, משפיע באופן משמעותי על מניות חברות התעופה. שינויי שער הדולר יכולים להגדיל או להקטין את עלויות התפעול של חברות התעופה, במיוחד בכל הנוגע לרכישת דלק, שכר עבודה ועלויות אחרות. שינוי בשער הדולר יכול להשפיע גם על הכנסות החברות, מאחר שרוב הכנסותיהן מתקבלות במטבעות שונים (טיסות הלוך וחזור ממדינות מגוונות) ודורשות המרה לדולר, מה שעלול להגדיל את הסיכון הפיננסי של החברות. אולי כדאי להסתכל על שער הדולר מול המדינות אליהם </a:t>
            </a:r>
            <a:r>
              <a:rPr lang="he-IL"/>
              <a:t>יש את רוב הטיסות (אל/מ).</a:t>
            </a:r>
            <a:endParaRPr lang="en-US" dirty="0"/>
          </a:p>
        </p:txBody>
      </p:sp>
      <p:sp>
        <p:nvSpPr>
          <p:cNvPr id="4" name="Slide Number Placeholder 3"/>
          <p:cNvSpPr>
            <a:spLocks noGrp="1"/>
          </p:cNvSpPr>
          <p:nvPr>
            <p:ph type="sldNum" sz="quarter" idx="5"/>
          </p:nvPr>
        </p:nvSpPr>
        <p:spPr/>
        <p:txBody>
          <a:bodyPr/>
          <a:lstStyle/>
          <a:p>
            <a:fld id="{000E31FA-BA9A-4BAA-BE15-6306155D7F06}" type="slidenum">
              <a:rPr lang="en-US" smtClean="0"/>
              <a:t>3</a:t>
            </a:fld>
            <a:endParaRPr lang="en-US"/>
          </a:p>
        </p:txBody>
      </p:sp>
    </p:spTree>
    <p:extLst>
      <p:ext uri="{BB962C8B-B14F-4D97-AF65-F5344CB8AC3E}">
        <p14:creationId xmlns:p14="http://schemas.microsoft.com/office/powerpoint/2010/main" val="3742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24977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4DA1B-A728-400A-9BA9-FBCEB9F5A1E4}" type="datetimeFigureOut">
              <a:rPr lang="en-IL" smtClean="0"/>
              <a:t>07/14/2024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22066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484937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1242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848635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4"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96038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4"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570929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481492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23089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90380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43602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4DA1B-A728-400A-9BA9-FBCEB9F5A1E4}" type="datetimeFigureOut">
              <a:rPr lang="en-IL" smtClean="0"/>
              <a:t>07/14/2024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59810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4DA1B-A728-400A-9BA9-FBCEB9F5A1E4}" type="datetimeFigureOut">
              <a:rPr lang="en-IL" smtClean="0"/>
              <a:t>07/14/2024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6915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3"/>
          <p:cNvSpPr>
            <a:spLocks noGrp="1"/>
          </p:cNvSpPr>
          <p:nvPr>
            <p:ph type="ftr" sz="quarter" idx="11"/>
          </p:nvPr>
        </p:nvSpPr>
        <p:spPr/>
        <p:txBody>
          <a:bodyPr/>
          <a:lstStyle/>
          <a:p>
            <a:endParaRPr lang="en-IL"/>
          </a:p>
        </p:txBody>
      </p:sp>
      <p:sp>
        <p:nvSpPr>
          <p:cNvPr id="6" name="Slide Number Placeholder 4"/>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246296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2"/>
          <p:cNvSpPr>
            <a:spLocks noGrp="1"/>
          </p:cNvSpPr>
          <p:nvPr>
            <p:ph type="ftr" sz="quarter" idx="11"/>
          </p:nvPr>
        </p:nvSpPr>
        <p:spPr/>
        <p:txBody>
          <a:bodyPr/>
          <a:lstStyle/>
          <a:p>
            <a:endParaRPr lang="en-IL"/>
          </a:p>
        </p:txBody>
      </p:sp>
      <p:sp>
        <p:nvSpPr>
          <p:cNvPr id="6" name="Slide Number Placeholder 3"/>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337940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84DA1B-A728-400A-9BA9-FBCEB9F5A1E4}" type="datetimeFigureOut">
              <a:rPr lang="en-IL" smtClean="0"/>
              <a:t>07/14/2024</a:t>
            </a:fld>
            <a:endParaRPr lang="en-IL"/>
          </a:p>
        </p:txBody>
      </p:sp>
      <p:sp>
        <p:nvSpPr>
          <p:cNvPr id="5" name="Footer Placeholder 5"/>
          <p:cNvSpPr>
            <a:spLocks noGrp="1"/>
          </p:cNvSpPr>
          <p:nvPr>
            <p:ph type="ftr" sz="quarter" idx="11"/>
          </p:nvPr>
        </p:nvSpPr>
        <p:spPr/>
        <p:txBody>
          <a:bodyPr/>
          <a:lstStyle/>
          <a:p>
            <a:endParaRPr lang="en-IL"/>
          </a:p>
        </p:txBody>
      </p:sp>
      <p:sp>
        <p:nvSpPr>
          <p:cNvPr id="6" name="Slide Number Placeholder 6"/>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46803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4DA1B-A728-400A-9BA9-FBCEB9F5A1E4}" type="datetimeFigureOut">
              <a:rPr lang="en-IL" smtClean="0"/>
              <a:t>07/14/2024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F3F089C-8AE6-4157-B966-4CE69D032B06}" type="slidenum">
              <a:rPr lang="en-IL" smtClean="0"/>
              <a:t>‹#›</a:t>
            </a:fld>
            <a:endParaRPr lang="en-IL"/>
          </a:p>
        </p:txBody>
      </p:sp>
    </p:spTree>
    <p:extLst>
      <p:ext uri="{BB962C8B-B14F-4D97-AF65-F5344CB8AC3E}">
        <p14:creationId xmlns:p14="http://schemas.microsoft.com/office/powerpoint/2010/main" val="183046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84DA1B-A728-400A-9BA9-FBCEB9F5A1E4}" type="datetimeFigureOut">
              <a:rPr lang="en-IL" smtClean="0"/>
              <a:t>07/14/2024</a:t>
            </a:fld>
            <a:endParaRPr lang="en-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3F089C-8AE6-4157-B966-4CE69D032B06}" type="slidenum">
              <a:rPr lang="en-IL" smtClean="0"/>
              <a:t>‹#›</a:t>
            </a:fld>
            <a:endParaRPr lang="en-IL"/>
          </a:p>
        </p:txBody>
      </p:sp>
    </p:spTree>
    <p:extLst>
      <p:ext uri="{BB962C8B-B14F-4D97-AF65-F5344CB8AC3E}">
        <p14:creationId xmlns:p14="http://schemas.microsoft.com/office/powerpoint/2010/main" val="38349022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nance.yahoo.com/quote/A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EER_EPJK_PF4_RGC_DPGD.htm" TargetMode="External"/><Relationship Id="rId2" Type="http://schemas.openxmlformats.org/officeDocument/2006/relationships/hyperlink" Target="https://www.kaggle.com/datasets/mabusalah/brent-oil-prices/data" TargetMode="External"/><Relationship Id="rId1" Type="http://schemas.openxmlformats.org/officeDocument/2006/relationships/slideLayout" Target="../slideLayouts/slideLayout2.xml"/><Relationship Id="rId6" Type="http://schemas.openxmlformats.org/officeDocument/2006/relationships/hyperlink" Target="https://finance.yahoo.com/quote/USDILS=X/" TargetMode="External"/><Relationship Id="rId5" Type="http://schemas.openxmlformats.org/officeDocument/2006/relationships/hyperlink" Target="https://finance.yahoo.com/quote/%5EGSPC/" TargetMode="External"/><Relationship Id="rId4" Type="http://schemas.openxmlformats.org/officeDocument/2006/relationships/hyperlink" Target="https://www.kaggle.com/datasets/xan3011/airline-data-project-mit-1995-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F833-6BA0-DC07-F428-15EC0B05D25E}"/>
              </a:ext>
            </a:extLst>
          </p:cNvPr>
          <p:cNvSpPr>
            <a:spLocks noGrp="1"/>
          </p:cNvSpPr>
          <p:nvPr>
            <p:ph type="ctrTitle"/>
          </p:nvPr>
        </p:nvSpPr>
        <p:spPr/>
        <p:txBody>
          <a:bodyPr/>
          <a:lstStyle/>
          <a:p>
            <a:r>
              <a:rPr lang="he-IL" dirty="0"/>
              <a:t>איסוף ואקספלורציה ראשונית</a:t>
            </a:r>
            <a:endParaRPr lang="en-IL" dirty="0"/>
          </a:p>
        </p:txBody>
      </p:sp>
      <p:sp>
        <p:nvSpPr>
          <p:cNvPr id="3" name="Subtitle 2">
            <a:extLst>
              <a:ext uri="{FF2B5EF4-FFF2-40B4-BE49-F238E27FC236}">
                <a16:creationId xmlns:a16="http://schemas.microsoft.com/office/drawing/2014/main" id="{60060BB4-A7B4-25A4-8950-27AFEF7CFDD7}"/>
              </a:ext>
            </a:extLst>
          </p:cNvPr>
          <p:cNvSpPr>
            <a:spLocks noGrp="1"/>
          </p:cNvSpPr>
          <p:nvPr>
            <p:ph type="subTitle" idx="1"/>
          </p:nvPr>
        </p:nvSpPr>
        <p:spPr/>
        <p:txBody>
          <a:bodyPr/>
          <a:lstStyle/>
          <a:p>
            <a:r>
              <a:rPr lang="he-IL" dirty="0"/>
              <a:t>רום </a:t>
            </a:r>
            <a:r>
              <a:rPr lang="he-IL" dirty="0" err="1"/>
              <a:t>הימלשטיין</a:t>
            </a:r>
            <a:r>
              <a:rPr lang="he-IL" dirty="0"/>
              <a:t>, ירדן עדי ודורון הלר (סוחבים את ניב ממן)</a:t>
            </a:r>
          </a:p>
        </p:txBody>
      </p:sp>
    </p:spTree>
    <p:extLst>
      <p:ext uri="{BB962C8B-B14F-4D97-AF65-F5344CB8AC3E}">
        <p14:creationId xmlns:p14="http://schemas.microsoft.com/office/powerpoint/2010/main" val="290516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841A-DD3D-2209-B4BA-5F2D856CD405}"/>
              </a:ext>
            </a:extLst>
          </p:cNvPr>
          <p:cNvSpPr>
            <a:spLocks noGrp="1"/>
          </p:cNvSpPr>
          <p:nvPr>
            <p:ph type="title"/>
          </p:nvPr>
        </p:nvSpPr>
        <p:spPr/>
        <p:txBody>
          <a:bodyPr/>
          <a:lstStyle/>
          <a:p>
            <a:pPr algn="r" rtl="1"/>
            <a:r>
              <a:rPr lang="he-IL" dirty="0"/>
              <a:t>שוק חברות תעופה</a:t>
            </a:r>
            <a:endParaRPr lang="en-IL" dirty="0"/>
          </a:p>
        </p:txBody>
      </p:sp>
      <p:sp>
        <p:nvSpPr>
          <p:cNvPr id="3" name="Content Placeholder 2">
            <a:extLst>
              <a:ext uri="{FF2B5EF4-FFF2-40B4-BE49-F238E27FC236}">
                <a16:creationId xmlns:a16="http://schemas.microsoft.com/office/drawing/2014/main" id="{D8B020B1-2FFE-6FD4-4572-3D134D17A9ED}"/>
              </a:ext>
            </a:extLst>
          </p:cNvPr>
          <p:cNvSpPr>
            <a:spLocks noGrp="1"/>
          </p:cNvSpPr>
          <p:nvPr>
            <p:ph idx="1"/>
          </p:nvPr>
        </p:nvSpPr>
        <p:spPr/>
        <p:txBody>
          <a:bodyPr>
            <a:normAutofit/>
          </a:bodyPr>
          <a:lstStyle/>
          <a:p>
            <a:pPr algn="r" rtl="1"/>
            <a:r>
              <a:rPr lang="he-IL" dirty="0"/>
              <a:t>מטרה:</a:t>
            </a:r>
            <a:r>
              <a:rPr lang="en-US" dirty="0"/>
              <a:t> </a:t>
            </a:r>
            <a:r>
              <a:rPr lang="he-IL" dirty="0"/>
              <a:t>לבצע פרדיקציה על שווי מניות של החברה </a:t>
            </a:r>
            <a:r>
              <a:rPr lang="en-US" dirty="0"/>
              <a:t>American Airlines</a:t>
            </a:r>
            <a:r>
              <a:rPr lang="he-IL" dirty="0"/>
              <a:t>.</a:t>
            </a:r>
            <a:endParaRPr lang="en-US" dirty="0"/>
          </a:p>
          <a:p>
            <a:pPr marL="0" indent="0" algn="r" rtl="1">
              <a:buNone/>
            </a:pPr>
            <a:r>
              <a:rPr lang="he-IL" dirty="0"/>
              <a:t>נתונים יומיים נלקחו מ</a:t>
            </a:r>
            <a:r>
              <a:rPr lang="en-US" dirty="0">
                <a:hlinkClick r:id="rId2"/>
              </a:rPr>
              <a:t>Yahoo Finance</a:t>
            </a:r>
            <a:r>
              <a:rPr lang="en-AE" dirty="0">
                <a:hlinkClick r:id="rId2"/>
              </a:rPr>
              <a:t>: AAL</a:t>
            </a:r>
            <a:r>
              <a:rPr lang="he-IL" dirty="0"/>
              <a:t>.</a:t>
            </a:r>
          </a:p>
        </p:txBody>
      </p:sp>
      <p:pic>
        <p:nvPicPr>
          <p:cNvPr id="5" name="Picture 4">
            <a:extLst>
              <a:ext uri="{FF2B5EF4-FFF2-40B4-BE49-F238E27FC236}">
                <a16:creationId xmlns:a16="http://schemas.microsoft.com/office/drawing/2014/main" id="{E986937A-8197-F4C1-19A7-65EACE540DEC}"/>
              </a:ext>
            </a:extLst>
          </p:cNvPr>
          <p:cNvPicPr>
            <a:picLocks noChangeAspect="1"/>
          </p:cNvPicPr>
          <p:nvPr/>
        </p:nvPicPr>
        <p:blipFill>
          <a:blip r:embed="rId3"/>
          <a:stretch>
            <a:fillRect/>
          </a:stretch>
        </p:blipFill>
        <p:spPr>
          <a:xfrm>
            <a:off x="2709243" y="3008671"/>
            <a:ext cx="6773514" cy="3701411"/>
          </a:xfrm>
          <a:prstGeom prst="rect">
            <a:avLst/>
          </a:prstGeom>
        </p:spPr>
      </p:pic>
    </p:spTree>
    <p:extLst>
      <p:ext uri="{BB962C8B-B14F-4D97-AF65-F5344CB8AC3E}">
        <p14:creationId xmlns:p14="http://schemas.microsoft.com/office/powerpoint/2010/main" val="93539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509F-2997-920B-4282-6496676A280A}"/>
              </a:ext>
            </a:extLst>
          </p:cNvPr>
          <p:cNvSpPr>
            <a:spLocks noGrp="1"/>
          </p:cNvSpPr>
          <p:nvPr>
            <p:ph type="title"/>
          </p:nvPr>
        </p:nvSpPr>
        <p:spPr/>
        <p:txBody>
          <a:bodyPr/>
          <a:lstStyle/>
          <a:p>
            <a:pPr algn="r" rtl="1"/>
            <a:r>
              <a:rPr lang="he-IL" dirty="0"/>
              <a:t>משתנים שיכולים להשפיע ומאמרים שתומכים בהם</a:t>
            </a:r>
            <a:endParaRPr lang="en-IL" dirty="0"/>
          </a:p>
        </p:txBody>
      </p:sp>
      <p:sp>
        <p:nvSpPr>
          <p:cNvPr id="3" name="Content Placeholder 2">
            <a:extLst>
              <a:ext uri="{FF2B5EF4-FFF2-40B4-BE49-F238E27FC236}">
                <a16:creationId xmlns:a16="http://schemas.microsoft.com/office/drawing/2014/main" id="{801E4BC3-D1E8-DF2F-388A-A8F7A23318C7}"/>
              </a:ext>
            </a:extLst>
          </p:cNvPr>
          <p:cNvSpPr>
            <a:spLocks noGrp="1"/>
          </p:cNvSpPr>
          <p:nvPr>
            <p:ph idx="1"/>
          </p:nvPr>
        </p:nvSpPr>
        <p:spPr>
          <a:xfrm>
            <a:off x="1122976" y="2003758"/>
            <a:ext cx="8946541" cy="4195481"/>
          </a:xfrm>
        </p:spPr>
        <p:txBody>
          <a:bodyPr>
            <a:normAutofit fontScale="92500" lnSpcReduction="20000"/>
          </a:bodyPr>
          <a:lstStyle/>
          <a:p>
            <a:pPr algn="r" rtl="1"/>
            <a:r>
              <a:rPr lang="he-IL" b="1" dirty="0"/>
              <a:t>מחירי נפט גולמי</a:t>
            </a:r>
            <a:r>
              <a:rPr lang="he-IL" dirty="0"/>
              <a:t> – </a:t>
            </a:r>
            <a:r>
              <a:rPr lang="en-US" dirty="0"/>
              <a:t>Choi, J. W., &amp; Choi, Y. (2023). A Study of Prediction of Airline Stock Price through Oil Price with Long Short-Term Memory Model. International Journal of Advanced Computer Science and Applications, 14(5).‏</a:t>
            </a:r>
            <a:endParaRPr lang="he-IL" dirty="0"/>
          </a:p>
          <a:p>
            <a:pPr algn="r" rtl="1"/>
            <a:r>
              <a:rPr lang="he-IL" b="1" dirty="0"/>
              <a:t>מחירי דלק מטוסים </a:t>
            </a:r>
            <a:r>
              <a:rPr lang="he-IL" dirty="0"/>
              <a:t>– </a:t>
            </a:r>
            <a:r>
              <a:rPr lang="en-US" dirty="0" err="1"/>
              <a:t>Kristjanpoller</a:t>
            </a:r>
            <a:r>
              <a:rPr lang="en-US" dirty="0"/>
              <a:t>, W. D., &amp; Concha, D. (2016). Impact of fuel price fluctuations on airline stock returns. Applied Energy, 178, 496-504.‏</a:t>
            </a:r>
            <a:endParaRPr lang="he-IL" dirty="0"/>
          </a:p>
          <a:p>
            <a:pPr algn="r" rtl="1"/>
            <a:r>
              <a:rPr lang="he-IL" b="1" dirty="0"/>
              <a:t>עלויות ורווחים שנתיים של החברה – </a:t>
            </a:r>
            <a:r>
              <a:rPr lang="en-US" dirty="0"/>
              <a:t>ALICI, A., &amp; </a:t>
            </a:r>
            <a:r>
              <a:rPr lang="en-US" dirty="0" err="1"/>
              <a:t>Sevil</a:t>
            </a:r>
            <a:r>
              <a:rPr lang="en-US" dirty="0"/>
              <a:t>, G. (2020). Analysis of internal financial factors affecting stock price in airline businesses. The Journal of International Scientific Researches, 5(Ek), 28-46.‏</a:t>
            </a:r>
            <a:endParaRPr lang="he-IL" dirty="0"/>
          </a:p>
          <a:p>
            <a:pPr algn="r" rtl="1"/>
            <a:r>
              <a:rPr lang="en-US" b="1" dirty="0"/>
              <a:t>S&amp;P500</a:t>
            </a:r>
            <a:r>
              <a:rPr lang="he-IL" dirty="0"/>
              <a:t> – </a:t>
            </a:r>
            <a:r>
              <a:rPr lang="en-US" dirty="0" err="1"/>
              <a:t>Mollick</a:t>
            </a:r>
            <a:r>
              <a:rPr lang="en-US" dirty="0"/>
              <a:t>, A. V., &amp; Amin, M. R. (2021). Occupancy, oil prices, and stock returns: Evidence from the U.S. airline industry. </a:t>
            </a:r>
            <a:r>
              <a:rPr lang="en-US" i="1" dirty="0"/>
              <a:t>Journal of Air Transport Management, 91</a:t>
            </a:r>
            <a:r>
              <a:rPr lang="en-US" dirty="0"/>
              <a:t>, 102015. </a:t>
            </a:r>
            <a:endParaRPr lang="he-IL" b="1" dirty="0"/>
          </a:p>
          <a:p>
            <a:pPr algn="r" rtl="1"/>
            <a:r>
              <a:rPr lang="he-IL" b="1" dirty="0"/>
              <a:t>שער הדולר </a:t>
            </a:r>
            <a:r>
              <a:rPr lang="he-IL" dirty="0"/>
              <a:t>– </a:t>
            </a:r>
            <a:r>
              <a:rPr lang="en-US" dirty="0" err="1"/>
              <a:t>Alıcı</a:t>
            </a:r>
            <a:r>
              <a:rPr lang="en-US" dirty="0"/>
              <a:t>, A. (2024). Analysis of Macroeconomic Factors Affecting Airline Stock Prices. ANDULI. </a:t>
            </a:r>
            <a:r>
              <a:rPr lang="en-US" dirty="0" err="1"/>
              <a:t>Revista</a:t>
            </a:r>
            <a:r>
              <a:rPr lang="en-US" dirty="0"/>
              <a:t> </a:t>
            </a:r>
            <a:r>
              <a:rPr lang="en-US" dirty="0" err="1"/>
              <a:t>Andaluza</a:t>
            </a:r>
            <a:r>
              <a:rPr lang="en-US" dirty="0"/>
              <a:t> de </a:t>
            </a:r>
            <a:r>
              <a:rPr lang="en-US" dirty="0" err="1"/>
              <a:t>Ciencias</a:t>
            </a:r>
            <a:r>
              <a:rPr lang="en-US" dirty="0"/>
              <a:t> </a:t>
            </a:r>
            <a:r>
              <a:rPr lang="en-US" dirty="0" err="1"/>
              <a:t>Sociales</a:t>
            </a:r>
            <a:r>
              <a:rPr lang="en-US" dirty="0"/>
              <a:t>, (25), 93-137.‏</a:t>
            </a:r>
          </a:p>
          <a:p>
            <a:pPr algn="r" rtl="1"/>
            <a:endParaRPr lang="en-US" dirty="0"/>
          </a:p>
          <a:p>
            <a:pPr algn="r" rtl="1"/>
            <a:endParaRPr lang="he-IL" dirty="0"/>
          </a:p>
          <a:p>
            <a:pPr algn="r" rtl="1"/>
            <a:endParaRPr lang="he-IL" dirty="0"/>
          </a:p>
          <a:p>
            <a:pPr algn="r" rtl="1"/>
            <a:endParaRPr lang="en-IL" dirty="0"/>
          </a:p>
        </p:txBody>
      </p:sp>
    </p:spTree>
    <p:extLst>
      <p:ext uri="{BB962C8B-B14F-4D97-AF65-F5344CB8AC3E}">
        <p14:creationId xmlns:p14="http://schemas.microsoft.com/office/powerpoint/2010/main" val="13713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C85D-0A1A-0B40-649B-81B0F8BFF605}"/>
              </a:ext>
            </a:extLst>
          </p:cNvPr>
          <p:cNvSpPr>
            <a:spLocks noGrp="1"/>
          </p:cNvSpPr>
          <p:nvPr>
            <p:ph type="title"/>
          </p:nvPr>
        </p:nvSpPr>
        <p:spPr/>
        <p:txBody>
          <a:bodyPr/>
          <a:lstStyle/>
          <a:p>
            <a:pPr algn="r" rtl="1"/>
            <a:r>
              <a:rPr lang="he-IL" dirty="0"/>
              <a:t>מקורות למשתנים</a:t>
            </a:r>
            <a:endParaRPr lang="en-IL" dirty="0"/>
          </a:p>
        </p:txBody>
      </p:sp>
      <p:sp>
        <p:nvSpPr>
          <p:cNvPr id="3" name="Content Placeholder 2">
            <a:extLst>
              <a:ext uri="{FF2B5EF4-FFF2-40B4-BE49-F238E27FC236}">
                <a16:creationId xmlns:a16="http://schemas.microsoft.com/office/drawing/2014/main" id="{73BF9656-F0F0-7EA3-FF1F-E53579D5568D}"/>
              </a:ext>
            </a:extLst>
          </p:cNvPr>
          <p:cNvSpPr>
            <a:spLocks noGrp="1"/>
          </p:cNvSpPr>
          <p:nvPr>
            <p:ph idx="1"/>
          </p:nvPr>
        </p:nvSpPr>
        <p:spPr>
          <a:xfrm>
            <a:off x="645132" y="2052918"/>
            <a:ext cx="9404722" cy="4195481"/>
          </a:xfrm>
        </p:spPr>
        <p:txBody>
          <a:bodyPr>
            <a:normAutofit/>
          </a:bodyPr>
          <a:lstStyle/>
          <a:p>
            <a:pPr algn="r" rtl="1"/>
            <a:r>
              <a:rPr lang="he-IL" b="1" dirty="0"/>
              <a:t>מחירי נפט גולמי (יומי)</a:t>
            </a:r>
            <a:r>
              <a:rPr lang="he-IL" dirty="0"/>
              <a:t> – </a:t>
            </a:r>
            <a:r>
              <a:rPr lang="en-US" dirty="0">
                <a:hlinkClick r:id="rId2"/>
              </a:rPr>
              <a:t>Brent Crude Oil Prices (USD)</a:t>
            </a:r>
            <a:endParaRPr lang="he-IL" dirty="0"/>
          </a:p>
          <a:p>
            <a:pPr algn="r" rtl="1"/>
            <a:r>
              <a:rPr lang="he-IL" b="1" dirty="0"/>
              <a:t>מחירי דלק מטוסים (יומי) – </a:t>
            </a:r>
            <a:r>
              <a:rPr lang="en-US" b="1" dirty="0">
                <a:hlinkClick r:id="rId3"/>
              </a:rPr>
              <a:t>U.S. Gulf Coast </a:t>
            </a:r>
            <a:r>
              <a:rPr lang="en-US" b="1" dirty="0" err="1">
                <a:hlinkClick r:id="rId3"/>
              </a:rPr>
              <a:t>Keosene</a:t>
            </a:r>
            <a:r>
              <a:rPr lang="en-US" b="1" dirty="0">
                <a:hlinkClick r:id="rId3"/>
              </a:rPr>
              <a:t>-Type Jet Fuel Spot Price</a:t>
            </a:r>
            <a:endParaRPr lang="he-IL" dirty="0"/>
          </a:p>
          <a:p>
            <a:pPr algn="r" rtl="1"/>
            <a:r>
              <a:rPr lang="he-IL" b="1" dirty="0"/>
              <a:t>עלויות ורווחים שנתיים של החברה (שנתי) – </a:t>
            </a:r>
            <a:r>
              <a:rPr lang="en-US" b="1" dirty="0">
                <a:hlinkClick r:id="rId4"/>
              </a:rPr>
              <a:t>MIT Global Airline Industry Program</a:t>
            </a:r>
            <a:endParaRPr lang="he-IL" b="1" dirty="0"/>
          </a:p>
          <a:p>
            <a:pPr algn="r" rtl="1"/>
            <a:r>
              <a:rPr lang="he-IL" b="1" dirty="0"/>
              <a:t> </a:t>
            </a:r>
            <a:r>
              <a:rPr lang="en-US" b="1" dirty="0"/>
              <a:t>S&amp;P500</a:t>
            </a:r>
            <a:r>
              <a:rPr lang="he-IL" dirty="0"/>
              <a:t> </a:t>
            </a:r>
            <a:r>
              <a:rPr lang="he-IL" b="1" dirty="0"/>
              <a:t>(יומי) </a:t>
            </a:r>
            <a:r>
              <a:rPr lang="he-IL" dirty="0"/>
              <a:t>– </a:t>
            </a:r>
            <a:r>
              <a:rPr lang="en-US" dirty="0">
                <a:hlinkClick r:id="rId5"/>
              </a:rPr>
              <a:t>Yahoo Finance: ^GSPC</a:t>
            </a:r>
            <a:r>
              <a:rPr lang="en-US" dirty="0"/>
              <a:t> </a:t>
            </a:r>
            <a:endParaRPr lang="he-IL" b="1" dirty="0"/>
          </a:p>
          <a:p>
            <a:pPr algn="r" rtl="1"/>
            <a:r>
              <a:rPr lang="he-IL" b="1" dirty="0"/>
              <a:t>שער הדולר</a:t>
            </a:r>
            <a:r>
              <a:rPr lang="en-US" b="1" dirty="0"/>
              <a:t> </a:t>
            </a:r>
            <a:r>
              <a:rPr lang="he-IL" b="1" dirty="0"/>
              <a:t>– </a:t>
            </a:r>
            <a:r>
              <a:rPr lang="en-US" b="1" dirty="0">
                <a:hlinkClick r:id="rId6"/>
              </a:rPr>
              <a:t>Yahoo Finance</a:t>
            </a:r>
            <a:endParaRPr lang="he-IL" dirty="0"/>
          </a:p>
          <a:p>
            <a:pPr algn="r" rtl="1"/>
            <a:endParaRPr lang="en-IL" dirty="0"/>
          </a:p>
        </p:txBody>
      </p:sp>
    </p:spTree>
    <p:extLst>
      <p:ext uri="{BB962C8B-B14F-4D97-AF65-F5344CB8AC3E}">
        <p14:creationId xmlns:p14="http://schemas.microsoft.com/office/powerpoint/2010/main" val="2458805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3325</TotalTime>
  <Words>708</Words>
  <Application>Microsoft Office PowerPoint</Application>
  <PresentationFormat>Widescreen</PresentationFormat>
  <Paragraphs>32</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Century Gothic</vt:lpstr>
      <vt:lpstr>Wingdings 3</vt:lpstr>
      <vt:lpstr>Ion</vt:lpstr>
      <vt:lpstr>איסוף ואקספלורציה ראשונית</vt:lpstr>
      <vt:lpstr>שוק חברות תעופה</vt:lpstr>
      <vt:lpstr>משתנים שיכולים להשפיע ומאמרים שתומכים בהם</vt:lpstr>
      <vt:lpstr>מקורות למשתנים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Doron Heller</dc:creator>
  <cp:lastModifiedBy>Rom Himelstein</cp:lastModifiedBy>
  <cp:revision>5</cp:revision>
  <dcterms:created xsi:type="dcterms:W3CDTF">2024-06-26T08:41:12Z</dcterms:created>
  <dcterms:modified xsi:type="dcterms:W3CDTF">2024-07-14T07:16:41Z</dcterms:modified>
</cp:coreProperties>
</file>