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88" r:id="rId2"/>
    <p:sldId id="308" r:id="rId3"/>
    <p:sldId id="312" r:id="rId4"/>
    <p:sldId id="270" r:id="rId5"/>
    <p:sldId id="289" r:id="rId6"/>
    <p:sldId id="309" r:id="rId7"/>
    <p:sldId id="290" r:id="rId8"/>
    <p:sldId id="293" r:id="rId9"/>
    <p:sldId id="291" r:id="rId10"/>
    <p:sldId id="292" r:id="rId11"/>
    <p:sldId id="310" r:id="rId12"/>
    <p:sldId id="263" r:id="rId13"/>
    <p:sldId id="298" r:id="rId14"/>
    <p:sldId id="313" r:id="rId15"/>
    <p:sldId id="299" r:id="rId16"/>
    <p:sldId id="300" r:id="rId17"/>
    <p:sldId id="303" r:id="rId18"/>
    <p:sldId id="301" r:id="rId19"/>
    <p:sldId id="305" r:id="rId20"/>
    <p:sldId id="311" r:id="rId21"/>
    <p:sldId id="306" r:id="rId22"/>
    <p:sldId id="307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Fira Sans Extra Condensed" panose="020B0604020202020204" charset="0"/>
      <p:regular r:id="rId29"/>
      <p:bold r:id="rId30"/>
      <p:italic r:id="rId31"/>
      <p:boldItalic r:id="rId32"/>
    </p:embeddedFont>
    <p:embeddedFont>
      <p:font typeface="微軟正黑體" panose="020B0604030504040204" pitchFamily="34" charset="-120"/>
      <p:regular r:id="rId33"/>
      <p:bold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標楷體" panose="03000509000000000000" pitchFamily="65" charset="-12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8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11435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03d9f7a28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03d9f7a28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04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03d9f7a28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03d9f7a28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68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03d9f7a28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03d9f7a28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42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03d9f7a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03d9f7a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47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03d9f7a28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03d9f7a28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34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316" y="723807"/>
            <a:ext cx="7723500" cy="481200"/>
          </a:xfrm>
        </p:spPr>
        <p:txBody>
          <a:bodyPr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針對高事故發生地區之事故預測模型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666451" y="2494230"/>
            <a:ext cx="384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Civit</a:t>
            </a:r>
            <a:r>
              <a:rPr lang="en-US" altLang="zh-TW" sz="3200" dirty="0" smtClean="0"/>
              <a:t>    2020-Sep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6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時間</a:t>
            </a:r>
            <a:r>
              <a:rPr lang="zh-TW" altLang="en-US" dirty="0" smtClean="0"/>
              <a:t>與車流、事故之關聯性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7" y="1114885"/>
            <a:ext cx="3240000" cy="202499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7" y="3054621"/>
            <a:ext cx="3240000" cy="2025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07" y="3054621"/>
            <a:ext cx="3240000" cy="2025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07" y="1114884"/>
            <a:ext cx="3240000" cy="2025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644907" y="1458085"/>
            <a:ext cx="21616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平日間車流趨勢相同</a:t>
            </a:r>
            <a:endParaRPr lang="en-US" altLang="zh-TW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連續假日間車流趨勢相同</a:t>
            </a:r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平日與連續假日車流趨勢有差異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平日</a:t>
            </a:r>
            <a:r>
              <a:rPr lang="zh-TW" altLang="en-US" sz="1600" dirty="0"/>
              <a:t>以及連續假日應該分開討論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車流和事故相關</a:t>
            </a:r>
            <a:endParaRPr lang="en-US" altLang="zh-TW" sz="1600" dirty="0" smtClean="0"/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4376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6426926" y="2135777"/>
            <a:ext cx="2076994" cy="11821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640080" y="1028075"/>
            <a:ext cx="2243545" cy="11077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77" name="Google Shape;877;p29"/>
          <p:cNvGrpSpPr/>
          <p:nvPr/>
        </p:nvGrpSpPr>
        <p:grpSpPr>
          <a:xfrm>
            <a:off x="2883625" y="0"/>
            <a:ext cx="3376739" cy="3744638"/>
            <a:chOff x="2883625" y="0"/>
            <a:chExt cx="3376739" cy="3744638"/>
          </a:xfrm>
        </p:grpSpPr>
        <p:sp>
          <p:nvSpPr>
            <p:cNvPr id="878" name="Google Shape;878;p29"/>
            <p:cNvSpPr/>
            <p:nvPr/>
          </p:nvSpPr>
          <p:spPr>
            <a:xfrm>
              <a:off x="2883625" y="0"/>
              <a:ext cx="3376739" cy="3744638"/>
            </a:xfrm>
            <a:custGeom>
              <a:avLst/>
              <a:gdLst/>
              <a:ahLst/>
              <a:cxnLst/>
              <a:rect l="l" t="t" r="r" b="b"/>
              <a:pathLst>
                <a:path w="128957" h="143007" extrusionOk="0">
                  <a:moveTo>
                    <a:pt x="51650" y="1"/>
                  </a:moveTo>
                  <a:lnTo>
                    <a:pt x="51650" y="12633"/>
                  </a:lnTo>
                  <a:cubicBezTo>
                    <a:pt x="51650" y="14181"/>
                    <a:pt x="50590" y="15527"/>
                    <a:pt x="49090" y="15896"/>
                  </a:cubicBezTo>
                  <a:cubicBezTo>
                    <a:pt x="45780" y="16705"/>
                    <a:pt x="42541" y="17777"/>
                    <a:pt x="39374" y="19122"/>
                  </a:cubicBezTo>
                  <a:cubicBezTo>
                    <a:pt x="31707" y="22373"/>
                    <a:pt x="24801" y="27016"/>
                    <a:pt x="18884" y="32934"/>
                  </a:cubicBezTo>
                  <a:cubicBezTo>
                    <a:pt x="12966" y="38851"/>
                    <a:pt x="8311" y="45757"/>
                    <a:pt x="5072" y="53436"/>
                  </a:cubicBezTo>
                  <a:cubicBezTo>
                    <a:pt x="1703" y="61389"/>
                    <a:pt x="0" y="69831"/>
                    <a:pt x="0" y="78534"/>
                  </a:cubicBezTo>
                  <a:cubicBezTo>
                    <a:pt x="0" y="87238"/>
                    <a:pt x="1703" y="95679"/>
                    <a:pt x="5072" y="103633"/>
                  </a:cubicBezTo>
                  <a:cubicBezTo>
                    <a:pt x="8311" y="111312"/>
                    <a:pt x="12966" y="118206"/>
                    <a:pt x="18884" y="124123"/>
                  </a:cubicBezTo>
                  <a:cubicBezTo>
                    <a:pt x="24801" y="130041"/>
                    <a:pt x="31707" y="134696"/>
                    <a:pt x="39374" y="137946"/>
                  </a:cubicBezTo>
                  <a:cubicBezTo>
                    <a:pt x="47328" y="141304"/>
                    <a:pt x="55781" y="143007"/>
                    <a:pt x="64485" y="143007"/>
                  </a:cubicBezTo>
                  <a:cubicBezTo>
                    <a:pt x="73188" y="143007"/>
                    <a:pt x="81630" y="141304"/>
                    <a:pt x="89583" y="137946"/>
                  </a:cubicBezTo>
                  <a:cubicBezTo>
                    <a:pt x="97263" y="134696"/>
                    <a:pt x="104156" y="130041"/>
                    <a:pt x="110074" y="124123"/>
                  </a:cubicBezTo>
                  <a:cubicBezTo>
                    <a:pt x="115991" y="118206"/>
                    <a:pt x="120646" y="111312"/>
                    <a:pt x="123897" y="103633"/>
                  </a:cubicBezTo>
                  <a:cubicBezTo>
                    <a:pt x="127254" y="95679"/>
                    <a:pt x="128957" y="87238"/>
                    <a:pt x="128957" y="78534"/>
                  </a:cubicBezTo>
                  <a:cubicBezTo>
                    <a:pt x="128957" y="69831"/>
                    <a:pt x="127254" y="61377"/>
                    <a:pt x="123885" y="53436"/>
                  </a:cubicBezTo>
                  <a:cubicBezTo>
                    <a:pt x="120646" y="45757"/>
                    <a:pt x="115991" y="38851"/>
                    <a:pt x="110074" y="32934"/>
                  </a:cubicBezTo>
                  <a:cubicBezTo>
                    <a:pt x="104156" y="27016"/>
                    <a:pt x="97263" y="22373"/>
                    <a:pt x="89583" y="19122"/>
                  </a:cubicBezTo>
                  <a:cubicBezTo>
                    <a:pt x="86416" y="17777"/>
                    <a:pt x="83177" y="16705"/>
                    <a:pt x="79868" y="15896"/>
                  </a:cubicBezTo>
                  <a:cubicBezTo>
                    <a:pt x="78367" y="15527"/>
                    <a:pt x="77308" y="14181"/>
                    <a:pt x="77308" y="12633"/>
                  </a:cubicBezTo>
                  <a:lnTo>
                    <a:pt x="77308" y="1"/>
                  </a:lnTo>
                  <a:lnTo>
                    <a:pt x="67164" y="1"/>
                  </a:lnTo>
                  <a:lnTo>
                    <a:pt x="67164" y="14110"/>
                  </a:lnTo>
                  <a:lnTo>
                    <a:pt x="67164" y="19122"/>
                  </a:lnTo>
                  <a:cubicBezTo>
                    <a:pt x="67164" y="21944"/>
                    <a:pt x="69247" y="24325"/>
                    <a:pt x="72033" y="24718"/>
                  </a:cubicBezTo>
                  <a:cubicBezTo>
                    <a:pt x="98322" y="28385"/>
                    <a:pt x="118634" y="50924"/>
                    <a:pt x="118813" y="78165"/>
                  </a:cubicBezTo>
                  <a:cubicBezTo>
                    <a:pt x="119015" y="108348"/>
                    <a:pt x="94786" y="132803"/>
                    <a:pt x="64604" y="132874"/>
                  </a:cubicBezTo>
                  <a:cubicBezTo>
                    <a:pt x="64567" y="132874"/>
                    <a:pt x="64531" y="132874"/>
                    <a:pt x="64494" y="132874"/>
                  </a:cubicBezTo>
                  <a:cubicBezTo>
                    <a:pt x="34529" y="132874"/>
                    <a:pt x="10145" y="108502"/>
                    <a:pt x="10145" y="78534"/>
                  </a:cubicBezTo>
                  <a:cubicBezTo>
                    <a:pt x="10145" y="51126"/>
                    <a:pt x="30540" y="28385"/>
                    <a:pt x="56948" y="24706"/>
                  </a:cubicBezTo>
                  <a:cubicBezTo>
                    <a:pt x="59734" y="24325"/>
                    <a:pt x="61794" y="21932"/>
                    <a:pt x="61794" y="19122"/>
                  </a:cubicBezTo>
                  <a:lnTo>
                    <a:pt x="61794" y="14110"/>
                  </a:lnTo>
                  <a:lnTo>
                    <a:pt x="6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3010837" y="0"/>
              <a:ext cx="3122352" cy="3617432"/>
            </a:xfrm>
            <a:custGeom>
              <a:avLst/>
              <a:gdLst/>
              <a:ahLst/>
              <a:cxnLst/>
              <a:rect l="l" t="t" r="r" b="b"/>
              <a:pathLst>
                <a:path w="119242" h="138149" extrusionOk="0">
                  <a:moveTo>
                    <a:pt x="67163" y="1"/>
                  </a:moveTo>
                  <a:lnTo>
                    <a:pt x="67163" y="2870"/>
                  </a:lnTo>
                  <a:lnTo>
                    <a:pt x="67592" y="2870"/>
                  </a:lnTo>
                  <a:lnTo>
                    <a:pt x="67592" y="1"/>
                  </a:lnTo>
                  <a:close/>
                  <a:moveTo>
                    <a:pt x="51649" y="1"/>
                  </a:moveTo>
                  <a:lnTo>
                    <a:pt x="51649" y="4263"/>
                  </a:lnTo>
                  <a:lnTo>
                    <a:pt x="52078" y="4263"/>
                  </a:lnTo>
                  <a:lnTo>
                    <a:pt x="52078" y="1"/>
                  </a:lnTo>
                  <a:close/>
                  <a:moveTo>
                    <a:pt x="67163" y="7145"/>
                  </a:moveTo>
                  <a:lnTo>
                    <a:pt x="67163" y="11407"/>
                  </a:lnTo>
                  <a:lnTo>
                    <a:pt x="67592" y="11407"/>
                  </a:lnTo>
                  <a:lnTo>
                    <a:pt x="67592" y="7145"/>
                  </a:lnTo>
                  <a:close/>
                  <a:moveTo>
                    <a:pt x="51649" y="8538"/>
                  </a:moveTo>
                  <a:lnTo>
                    <a:pt x="51649" y="12812"/>
                  </a:lnTo>
                  <a:lnTo>
                    <a:pt x="52078" y="12812"/>
                  </a:lnTo>
                  <a:lnTo>
                    <a:pt x="52078" y="8538"/>
                  </a:lnTo>
                  <a:close/>
                  <a:moveTo>
                    <a:pt x="67163" y="15681"/>
                  </a:moveTo>
                  <a:lnTo>
                    <a:pt x="67163" y="17563"/>
                  </a:lnTo>
                  <a:cubicBezTo>
                    <a:pt x="67163" y="18444"/>
                    <a:pt x="67616" y="19265"/>
                    <a:pt x="68366" y="19753"/>
                  </a:cubicBezTo>
                  <a:lnTo>
                    <a:pt x="68592" y="19396"/>
                  </a:lnTo>
                  <a:cubicBezTo>
                    <a:pt x="67961" y="18991"/>
                    <a:pt x="67592" y="18301"/>
                    <a:pt x="67592" y="17563"/>
                  </a:cubicBezTo>
                  <a:lnTo>
                    <a:pt x="67592" y="15681"/>
                  </a:lnTo>
                  <a:close/>
                  <a:moveTo>
                    <a:pt x="51649" y="17074"/>
                  </a:moveTo>
                  <a:lnTo>
                    <a:pt x="51649" y="17563"/>
                  </a:lnTo>
                  <a:cubicBezTo>
                    <a:pt x="51649" y="18634"/>
                    <a:pt x="50887" y="19539"/>
                    <a:pt x="49840" y="19706"/>
                  </a:cubicBezTo>
                  <a:cubicBezTo>
                    <a:pt x="49697" y="19730"/>
                    <a:pt x="49554" y="19753"/>
                    <a:pt x="49411" y="19777"/>
                  </a:cubicBezTo>
                  <a:lnTo>
                    <a:pt x="49483" y="20194"/>
                  </a:lnTo>
                  <a:cubicBezTo>
                    <a:pt x="49625" y="20170"/>
                    <a:pt x="49768" y="20146"/>
                    <a:pt x="49911" y="20122"/>
                  </a:cubicBezTo>
                  <a:cubicBezTo>
                    <a:pt x="51173" y="19920"/>
                    <a:pt x="52078" y="18837"/>
                    <a:pt x="52078" y="17563"/>
                  </a:cubicBezTo>
                  <a:lnTo>
                    <a:pt x="52078" y="17074"/>
                  </a:lnTo>
                  <a:close/>
                  <a:moveTo>
                    <a:pt x="72664" y="20337"/>
                  </a:moveTo>
                  <a:lnTo>
                    <a:pt x="72569" y="20753"/>
                  </a:lnTo>
                  <a:cubicBezTo>
                    <a:pt x="73950" y="21063"/>
                    <a:pt x="75331" y="21420"/>
                    <a:pt x="76676" y="21825"/>
                  </a:cubicBezTo>
                  <a:lnTo>
                    <a:pt x="76807" y="21420"/>
                  </a:lnTo>
                  <a:cubicBezTo>
                    <a:pt x="75438" y="21015"/>
                    <a:pt x="74045" y="20646"/>
                    <a:pt x="72664" y="20337"/>
                  </a:cubicBezTo>
                  <a:close/>
                  <a:moveTo>
                    <a:pt x="45220" y="20658"/>
                  </a:moveTo>
                  <a:cubicBezTo>
                    <a:pt x="43839" y="21003"/>
                    <a:pt x="42458" y="21396"/>
                    <a:pt x="41101" y="21837"/>
                  </a:cubicBezTo>
                  <a:lnTo>
                    <a:pt x="41231" y="22242"/>
                  </a:lnTo>
                  <a:cubicBezTo>
                    <a:pt x="42577" y="21813"/>
                    <a:pt x="43958" y="21408"/>
                    <a:pt x="45327" y="21075"/>
                  </a:cubicBezTo>
                  <a:lnTo>
                    <a:pt x="45220" y="20658"/>
                  </a:lnTo>
                  <a:close/>
                  <a:moveTo>
                    <a:pt x="80855" y="22801"/>
                  </a:moveTo>
                  <a:lnTo>
                    <a:pt x="80701" y="23194"/>
                  </a:lnTo>
                  <a:cubicBezTo>
                    <a:pt x="82022" y="23706"/>
                    <a:pt x="83344" y="24254"/>
                    <a:pt x="84618" y="24861"/>
                  </a:cubicBezTo>
                  <a:lnTo>
                    <a:pt x="84796" y="24468"/>
                  </a:lnTo>
                  <a:cubicBezTo>
                    <a:pt x="83511" y="23873"/>
                    <a:pt x="82189" y="23301"/>
                    <a:pt x="80855" y="22801"/>
                  </a:cubicBezTo>
                  <a:close/>
                  <a:moveTo>
                    <a:pt x="37076" y="23313"/>
                  </a:moveTo>
                  <a:cubicBezTo>
                    <a:pt x="35767" y="23849"/>
                    <a:pt x="34445" y="24444"/>
                    <a:pt x="33171" y="25075"/>
                  </a:cubicBezTo>
                  <a:lnTo>
                    <a:pt x="33361" y="25468"/>
                  </a:lnTo>
                  <a:cubicBezTo>
                    <a:pt x="34635" y="24837"/>
                    <a:pt x="35933" y="24242"/>
                    <a:pt x="37243" y="23706"/>
                  </a:cubicBezTo>
                  <a:lnTo>
                    <a:pt x="37076" y="23313"/>
                  </a:lnTo>
                  <a:close/>
                  <a:moveTo>
                    <a:pt x="88606" y="26421"/>
                  </a:moveTo>
                  <a:lnTo>
                    <a:pt x="88404" y="26790"/>
                  </a:lnTo>
                  <a:cubicBezTo>
                    <a:pt x="89630" y="27480"/>
                    <a:pt x="90857" y="28219"/>
                    <a:pt x="92035" y="28993"/>
                  </a:cubicBezTo>
                  <a:lnTo>
                    <a:pt x="92274" y="28635"/>
                  </a:lnTo>
                  <a:cubicBezTo>
                    <a:pt x="91083" y="27861"/>
                    <a:pt x="89857" y="27111"/>
                    <a:pt x="88606" y="26421"/>
                  </a:cubicBezTo>
                  <a:close/>
                  <a:moveTo>
                    <a:pt x="29409" y="27123"/>
                  </a:moveTo>
                  <a:cubicBezTo>
                    <a:pt x="28182" y="27838"/>
                    <a:pt x="26968" y="28623"/>
                    <a:pt x="25789" y="29421"/>
                  </a:cubicBezTo>
                  <a:lnTo>
                    <a:pt x="26039" y="29778"/>
                  </a:lnTo>
                  <a:cubicBezTo>
                    <a:pt x="27194" y="28981"/>
                    <a:pt x="28408" y="28207"/>
                    <a:pt x="29623" y="27492"/>
                  </a:cubicBezTo>
                  <a:lnTo>
                    <a:pt x="29409" y="27123"/>
                  </a:lnTo>
                  <a:close/>
                  <a:moveTo>
                    <a:pt x="95762" y="31112"/>
                  </a:moveTo>
                  <a:lnTo>
                    <a:pt x="95512" y="31445"/>
                  </a:lnTo>
                  <a:cubicBezTo>
                    <a:pt x="96631" y="32302"/>
                    <a:pt x="97739" y="33219"/>
                    <a:pt x="98798" y="34148"/>
                  </a:cubicBezTo>
                  <a:lnTo>
                    <a:pt x="99072" y="33826"/>
                  </a:lnTo>
                  <a:cubicBezTo>
                    <a:pt x="98012" y="32886"/>
                    <a:pt x="96893" y="31969"/>
                    <a:pt x="95762" y="31112"/>
                  </a:cubicBezTo>
                  <a:close/>
                  <a:moveTo>
                    <a:pt x="22360" y="31981"/>
                  </a:moveTo>
                  <a:cubicBezTo>
                    <a:pt x="21253" y="32874"/>
                    <a:pt x="20157" y="33815"/>
                    <a:pt x="19110" y="34779"/>
                  </a:cubicBezTo>
                  <a:lnTo>
                    <a:pt x="19407" y="35100"/>
                  </a:lnTo>
                  <a:cubicBezTo>
                    <a:pt x="20443" y="34136"/>
                    <a:pt x="21527" y="33207"/>
                    <a:pt x="22622" y="32314"/>
                  </a:cubicBezTo>
                  <a:lnTo>
                    <a:pt x="22360" y="31981"/>
                  </a:lnTo>
                  <a:close/>
                  <a:moveTo>
                    <a:pt x="102180" y="36779"/>
                  </a:moveTo>
                  <a:lnTo>
                    <a:pt x="101882" y="37077"/>
                  </a:lnTo>
                  <a:cubicBezTo>
                    <a:pt x="102870" y="38089"/>
                    <a:pt x="103835" y="39137"/>
                    <a:pt x="104751" y="40220"/>
                  </a:cubicBezTo>
                  <a:lnTo>
                    <a:pt x="105073" y="39946"/>
                  </a:lnTo>
                  <a:cubicBezTo>
                    <a:pt x="104156" y="38863"/>
                    <a:pt x="103180" y="37791"/>
                    <a:pt x="102180" y="36779"/>
                  </a:cubicBezTo>
                  <a:close/>
                  <a:moveTo>
                    <a:pt x="16074" y="37803"/>
                  </a:moveTo>
                  <a:cubicBezTo>
                    <a:pt x="15109" y="38839"/>
                    <a:pt x="14157" y="39934"/>
                    <a:pt x="13264" y="41030"/>
                  </a:cubicBezTo>
                  <a:lnTo>
                    <a:pt x="13597" y="41304"/>
                  </a:lnTo>
                  <a:cubicBezTo>
                    <a:pt x="14478" y="40208"/>
                    <a:pt x="15419" y="39125"/>
                    <a:pt x="16383" y="38101"/>
                  </a:cubicBezTo>
                  <a:lnTo>
                    <a:pt x="16074" y="37803"/>
                  </a:lnTo>
                  <a:close/>
                  <a:moveTo>
                    <a:pt x="107728" y="43304"/>
                  </a:moveTo>
                  <a:lnTo>
                    <a:pt x="107383" y="43554"/>
                  </a:lnTo>
                  <a:cubicBezTo>
                    <a:pt x="108216" y="44697"/>
                    <a:pt x="109026" y="45876"/>
                    <a:pt x="109776" y="47078"/>
                  </a:cubicBezTo>
                  <a:lnTo>
                    <a:pt x="110133" y="46852"/>
                  </a:lnTo>
                  <a:cubicBezTo>
                    <a:pt x="109383" y="45637"/>
                    <a:pt x="108573" y="44447"/>
                    <a:pt x="107728" y="43304"/>
                  </a:cubicBezTo>
                  <a:close/>
                  <a:moveTo>
                    <a:pt x="10692" y="44459"/>
                  </a:moveTo>
                  <a:cubicBezTo>
                    <a:pt x="9870" y="45626"/>
                    <a:pt x="9097" y="46828"/>
                    <a:pt x="8370" y="48054"/>
                  </a:cubicBezTo>
                  <a:lnTo>
                    <a:pt x="8727" y="48269"/>
                  </a:lnTo>
                  <a:cubicBezTo>
                    <a:pt x="9454" y="47054"/>
                    <a:pt x="10228" y="45864"/>
                    <a:pt x="11037" y="44697"/>
                  </a:cubicBezTo>
                  <a:lnTo>
                    <a:pt x="10692" y="44459"/>
                  </a:lnTo>
                  <a:close/>
                  <a:moveTo>
                    <a:pt x="112288" y="50555"/>
                  </a:moveTo>
                  <a:lnTo>
                    <a:pt x="111907" y="50757"/>
                  </a:lnTo>
                  <a:cubicBezTo>
                    <a:pt x="112574" y="52007"/>
                    <a:pt x="113205" y="53293"/>
                    <a:pt x="113776" y="54579"/>
                  </a:cubicBezTo>
                  <a:lnTo>
                    <a:pt x="114157" y="54412"/>
                  </a:lnTo>
                  <a:cubicBezTo>
                    <a:pt x="113586" y="53103"/>
                    <a:pt x="112955" y="51805"/>
                    <a:pt x="112288" y="50555"/>
                  </a:cubicBezTo>
                  <a:close/>
                  <a:moveTo>
                    <a:pt x="6310" y="51805"/>
                  </a:moveTo>
                  <a:cubicBezTo>
                    <a:pt x="5668" y="53079"/>
                    <a:pt x="5072" y="54389"/>
                    <a:pt x="4525" y="55698"/>
                  </a:cubicBezTo>
                  <a:lnTo>
                    <a:pt x="4917" y="55865"/>
                  </a:lnTo>
                  <a:cubicBezTo>
                    <a:pt x="5465" y="54555"/>
                    <a:pt x="6060" y="53257"/>
                    <a:pt x="6691" y="51995"/>
                  </a:cubicBezTo>
                  <a:lnTo>
                    <a:pt x="6310" y="51805"/>
                  </a:lnTo>
                  <a:close/>
                  <a:moveTo>
                    <a:pt x="115753" y="58389"/>
                  </a:moveTo>
                  <a:lnTo>
                    <a:pt x="115360" y="58532"/>
                  </a:lnTo>
                  <a:cubicBezTo>
                    <a:pt x="115836" y="59865"/>
                    <a:pt x="116265" y="61223"/>
                    <a:pt x="116646" y="62592"/>
                  </a:cubicBezTo>
                  <a:lnTo>
                    <a:pt x="117062" y="62473"/>
                  </a:lnTo>
                  <a:cubicBezTo>
                    <a:pt x="116669" y="61104"/>
                    <a:pt x="116241" y="59723"/>
                    <a:pt x="115753" y="58389"/>
                  </a:cubicBezTo>
                  <a:close/>
                  <a:moveTo>
                    <a:pt x="3024" y="59711"/>
                  </a:moveTo>
                  <a:cubicBezTo>
                    <a:pt x="2584" y="61056"/>
                    <a:pt x="2179" y="62437"/>
                    <a:pt x="1822" y="63818"/>
                  </a:cubicBezTo>
                  <a:lnTo>
                    <a:pt x="2239" y="63925"/>
                  </a:lnTo>
                  <a:cubicBezTo>
                    <a:pt x="2584" y="62556"/>
                    <a:pt x="2989" y="61187"/>
                    <a:pt x="3429" y="59842"/>
                  </a:cubicBezTo>
                  <a:lnTo>
                    <a:pt x="3024" y="59711"/>
                  </a:lnTo>
                  <a:close/>
                  <a:moveTo>
                    <a:pt x="118063" y="66640"/>
                  </a:moveTo>
                  <a:lnTo>
                    <a:pt x="117646" y="66723"/>
                  </a:lnTo>
                  <a:cubicBezTo>
                    <a:pt x="117920" y="68105"/>
                    <a:pt x="118158" y="69509"/>
                    <a:pt x="118336" y="70914"/>
                  </a:cubicBezTo>
                  <a:lnTo>
                    <a:pt x="118753" y="70867"/>
                  </a:lnTo>
                  <a:cubicBezTo>
                    <a:pt x="118574" y="69450"/>
                    <a:pt x="118336" y="68033"/>
                    <a:pt x="118063" y="66640"/>
                  </a:cubicBezTo>
                  <a:close/>
                  <a:moveTo>
                    <a:pt x="929" y="68009"/>
                  </a:moveTo>
                  <a:cubicBezTo>
                    <a:pt x="679" y="69402"/>
                    <a:pt x="476" y="70831"/>
                    <a:pt x="322" y="72248"/>
                  </a:cubicBezTo>
                  <a:lnTo>
                    <a:pt x="750" y="72295"/>
                  </a:lnTo>
                  <a:cubicBezTo>
                    <a:pt x="893" y="70891"/>
                    <a:pt x="1096" y="69474"/>
                    <a:pt x="1346" y="68081"/>
                  </a:cubicBezTo>
                  <a:lnTo>
                    <a:pt x="929" y="68009"/>
                  </a:lnTo>
                  <a:close/>
                  <a:moveTo>
                    <a:pt x="119146" y="75129"/>
                  </a:moveTo>
                  <a:lnTo>
                    <a:pt x="118717" y="75153"/>
                  </a:lnTo>
                  <a:cubicBezTo>
                    <a:pt x="118789" y="76272"/>
                    <a:pt x="118813" y="77403"/>
                    <a:pt x="118813" y="78534"/>
                  </a:cubicBezTo>
                  <a:cubicBezTo>
                    <a:pt x="118813" y="78820"/>
                    <a:pt x="118813" y="79106"/>
                    <a:pt x="118813" y="79404"/>
                  </a:cubicBezTo>
                  <a:lnTo>
                    <a:pt x="119241" y="79404"/>
                  </a:lnTo>
                  <a:cubicBezTo>
                    <a:pt x="119241" y="79118"/>
                    <a:pt x="119241" y="78820"/>
                    <a:pt x="119241" y="78534"/>
                  </a:cubicBezTo>
                  <a:cubicBezTo>
                    <a:pt x="119241" y="77403"/>
                    <a:pt x="119217" y="76248"/>
                    <a:pt x="119146" y="75129"/>
                  </a:cubicBezTo>
                  <a:close/>
                  <a:moveTo>
                    <a:pt x="36" y="76522"/>
                  </a:moveTo>
                  <a:cubicBezTo>
                    <a:pt x="12" y="77189"/>
                    <a:pt x="0" y="77868"/>
                    <a:pt x="0" y="78534"/>
                  </a:cubicBezTo>
                  <a:cubicBezTo>
                    <a:pt x="0" y="78642"/>
                    <a:pt x="0" y="78749"/>
                    <a:pt x="0" y="78868"/>
                  </a:cubicBezTo>
                  <a:cubicBezTo>
                    <a:pt x="0" y="79511"/>
                    <a:pt x="12" y="80166"/>
                    <a:pt x="36" y="80808"/>
                  </a:cubicBezTo>
                  <a:lnTo>
                    <a:pt x="464" y="80785"/>
                  </a:lnTo>
                  <a:cubicBezTo>
                    <a:pt x="441" y="80154"/>
                    <a:pt x="429" y="79499"/>
                    <a:pt x="429" y="78868"/>
                  </a:cubicBezTo>
                  <a:cubicBezTo>
                    <a:pt x="429" y="78749"/>
                    <a:pt x="429" y="78642"/>
                    <a:pt x="429" y="78534"/>
                  </a:cubicBezTo>
                  <a:cubicBezTo>
                    <a:pt x="429" y="77868"/>
                    <a:pt x="441" y="77201"/>
                    <a:pt x="453" y="76534"/>
                  </a:cubicBezTo>
                  <a:lnTo>
                    <a:pt x="36" y="76522"/>
                  </a:lnTo>
                  <a:close/>
                  <a:moveTo>
                    <a:pt x="118598" y="83654"/>
                  </a:moveTo>
                  <a:cubicBezTo>
                    <a:pt x="118479" y="85059"/>
                    <a:pt x="118301" y="86476"/>
                    <a:pt x="118086" y="87869"/>
                  </a:cubicBezTo>
                  <a:lnTo>
                    <a:pt x="118503" y="87940"/>
                  </a:lnTo>
                  <a:cubicBezTo>
                    <a:pt x="118729" y="86535"/>
                    <a:pt x="118908" y="85107"/>
                    <a:pt x="119027" y="83690"/>
                  </a:cubicBezTo>
                  <a:lnTo>
                    <a:pt x="118598" y="83654"/>
                  </a:lnTo>
                  <a:close/>
                  <a:moveTo>
                    <a:pt x="774" y="85023"/>
                  </a:moveTo>
                  <a:lnTo>
                    <a:pt x="345" y="85071"/>
                  </a:lnTo>
                  <a:cubicBezTo>
                    <a:pt x="500" y="86488"/>
                    <a:pt x="715" y="87916"/>
                    <a:pt x="965" y="89309"/>
                  </a:cubicBezTo>
                  <a:lnTo>
                    <a:pt x="1381" y="89238"/>
                  </a:lnTo>
                  <a:cubicBezTo>
                    <a:pt x="1131" y="87845"/>
                    <a:pt x="929" y="86440"/>
                    <a:pt x="774" y="85023"/>
                  </a:cubicBezTo>
                  <a:close/>
                  <a:moveTo>
                    <a:pt x="117265" y="92036"/>
                  </a:moveTo>
                  <a:cubicBezTo>
                    <a:pt x="116943" y="93417"/>
                    <a:pt x="116574" y="94798"/>
                    <a:pt x="116158" y="96144"/>
                  </a:cubicBezTo>
                  <a:lnTo>
                    <a:pt x="116562" y="96275"/>
                  </a:lnTo>
                  <a:cubicBezTo>
                    <a:pt x="116979" y="94917"/>
                    <a:pt x="117360" y="93524"/>
                    <a:pt x="117682" y="92143"/>
                  </a:cubicBezTo>
                  <a:lnTo>
                    <a:pt x="117265" y="92036"/>
                  </a:lnTo>
                  <a:close/>
                  <a:moveTo>
                    <a:pt x="2298" y="93393"/>
                  </a:moveTo>
                  <a:lnTo>
                    <a:pt x="1881" y="93500"/>
                  </a:lnTo>
                  <a:cubicBezTo>
                    <a:pt x="2239" y="94870"/>
                    <a:pt x="2643" y="96251"/>
                    <a:pt x="3096" y="97608"/>
                  </a:cubicBezTo>
                  <a:lnTo>
                    <a:pt x="3501" y="97465"/>
                  </a:lnTo>
                  <a:cubicBezTo>
                    <a:pt x="3048" y="96132"/>
                    <a:pt x="2643" y="94763"/>
                    <a:pt x="2298" y="93393"/>
                  </a:cubicBezTo>
                  <a:close/>
                  <a:moveTo>
                    <a:pt x="114741" y="100156"/>
                  </a:moveTo>
                  <a:cubicBezTo>
                    <a:pt x="114229" y="101466"/>
                    <a:pt x="113657" y="102775"/>
                    <a:pt x="113050" y="104049"/>
                  </a:cubicBezTo>
                  <a:lnTo>
                    <a:pt x="113431" y="104240"/>
                  </a:lnTo>
                  <a:cubicBezTo>
                    <a:pt x="114050" y="102954"/>
                    <a:pt x="114622" y="101632"/>
                    <a:pt x="115145" y="100311"/>
                  </a:cubicBezTo>
                  <a:lnTo>
                    <a:pt x="114741" y="100156"/>
                  </a:lnTo>
                  <a:close/>
                  <a:moveTo>
                    <a:pt x="5001" y="101454"/>
                  </a:moveTo>
                  <a:lnTo>
                    <a:pt x="4608" y="101621"/>
                  </a:lnTo>
                  <a:cubicBezTo>
                    <a:pt x="5156" y="102930"/>
                    <a:pt x="5763" y="104240"/>
                    <a:pt x="6406" y="105514"/>
                  </a:cubicBezTo>
                  <a:lnTo>
                    <a:pt x="6787" y="105311"/>
                  </a:lnTo>
                  <a:cubicBezTo>
                    <a:pt x="6144" y="104049"/>
                    <a:pt x="5548" y="102752"/>
                    <a:pt x="5001" y="101454"/>
                  </a:cubicBezTo>
                  <a:close/>
                  <a:moveTo>
                    <a:pt x="111074" y="107812"/>
                  </a:moveTo>
                  <a:cubicBezTo>
                    <a:pt x="110383" y="109038"/>
                    <a:pt x="109633" y="110253"/>
                    <a:pt x="108847" y="111431"/>
                  </a:cubicBezTo>
                  <a:lnTo>
                    <a:pt x="109192" y="111669"/>
                  </a:lnTo>
                  <a:cubicBezTo>
                    <a:pt x="109990" y="110491"/>
                    <a:pt x="110740" y="109264"/>
                    <a:pt x="111455" y="108026"/>
                  </a:cubicBezTo>
                  <a:lnTo>
                    <a:pt x="111074" y="107812"/>
                  </a:lnTo>
                  <a:close/>
                  <a:moveTo>
                    <a:pt x="8846" y="109038"/>
                  </a:moveTo>
                  <a:lnTo>
                    <a:pt x="8477" y="109264"/>
                  </a:lnTo>
                  <a:cubicBezTo>
                    <a:pt x="9216" y="110479"/>
                    <a:pt x="10001" y="111681"/>
                    <a:pt x="10823" y="112848"/>
                  </a:cubicBezTo>
                  <a:lnTo>
                    <a:pt x="11168" y="112610"/>
                  </a:lnTo>
                  <a:cubicBezTo>
                    <a:pt x="10359" y="111455"/>
                    <a:pt x="9573" y="110253"/>
                    <a:pt x="8846" y="109038"/>
                  </a:cubicBezTo>
                  <a:close/>
                  <a:moveTo>
                    <a:pt x="106347" y="114872"/>
                  </a:moveTo>
                  <a:cubicBezTo>
                    <a:pt x="105490" y="115991"/>
                    <a:pt x="104561" y="117087"/>
                    <a:pt x="103620" y="118134"/>
                  </a:cubicBezTo>
                  <a:lnTo>
                    <a:pt x="103942" y="118420"/>
                  </a:lnTo>
                  <a:cubicBezTo>
                    <a:pt x="104894" y="117361"/>
                    <a:pt x="105811" y="116253"/>
                    <a:pt x="106692" y="115134"/>
                  </a:cubicBezTo>
                  <a:lnTo>
                    <a:pt x="106347" y="114872"/>
                  </a:lnTo>
                  <a:close/>
                  <a:moveTo>
                    <a:pt x="13740" y="115991"/>
                  </a:moveTo>
                  <a:lnTo>
                    <a:pt x="13407" y="116265"/>
                  </a:lnTo>
                  <a:cubicBezTo>
                    <a:pt x="14311" y="117361"/>
                    <a:pt x="15264" y="118444"/>
                    <a:pt x="16240" y="119480"/>
                  </a:cubicBezTo>
                  <a:lnTo>
                    <a:pt x="16550" y="119194"/>
                  </a:lnTo>
                  <a:cubicBezTo>
                    <a:pt x="15574" y="118158"/>
                    <a:pt x="14633" y="117087"/>
                    <a:pt x="13740" y="115991"/>
                  </a:cubicBezTo>
                  <a:close/>
                  <a:moveTo>
                    <a:pt x="100667" y="121194"/>
                  </a:moveTo>
                  <a:cubicBezTo>
                    <a:pt x="99644" y="122171"/>
                    <a:pt x="98584" y="123123"/>
                    <a:pt x="97489" y="124028"/>
                  </a:cubicBezTo>
                  <a:lnTo>
                    <a:pt x="97762" y="124361"/>
                  </a:lnTo>
                  <a:cubicBezTo>
                    <a:pt x="98858" y="123445"/>
                    <a:pt x="99929" y="122480"/>
                    <a:pt x="100953" y="121504"/>
                  </a:cubicBezTo>
                  <a:lnTo>
                    <a:pt x="100667" y="121194"/>
                  </a:lnTo>
                  <a:close/>
                  <a:moveTo>
                    <a:pt x="19574" y="122171"/>
                  </a:moveTo>
                  <a:lnTo>
                    <a:pt x="19288" y="122492"/>
                  </a:lnTo>
                  <a:cubicBezTo>
                    <a:pt x="20336" y="123445"/>
                    <a:pt x="21431" y="124385"/>
                    <a:pt x="22551" y="125266"/>
                  </a:cubicBezTo>
                  <a:lnTo>
                    <a:pt x="22813" y="124933"/>
                  </a:lnTo>
                  <a:cubicBezTo>
                    <a:pt x="21705" y="124064"/>
                    <a:pt x="20622" y="123135"/>
                    <a:pt x="19574" y="122171"/>
                  </a:cubicBezTo>
                  <a:close/>
                  <a:moveTo>
                    <a:pt x="94131" y="126636"/>
                  </a:moveTo>
                  <a:cubicBezTo>
                    <a:pt x="92988" y="127457"/>
                    <a:pt x="91797" y="128255"/>
                    <a:pt x="90595" y="128993"/>
                  </a:cubicBezTo>
                  <a:lnTo>
                    <a:pt x="90809" y="129350"/>
                  </a:lnTo>
                  <a:cubicBezTo>
                    <a:pt x="92024" y="128612"/>
                    <a:pt x="93226" y="127814"/>
                    <a:pt x="94381" y="126981"/>
                  </a:cubicBezTo>
                  <a:lnTo>
                    <a:pt x="94131" y="126636"/>
                  </a:lnTo>
                  <a:close/>
                  <a:moveTo>
                    <a:pt x="26230" y="127457"/>
                  </a:moveTo>
                  <a:lnTo>
                    <a:pt x="25991" y="127814"/>
                  </a:lnTo>
                  <a:cubicBezTo>
                    <a:pt x="27170" y="128612"/>
                    <a:pt x="28385" y="129374"/>
                    <a:pt x="29611" y="130088"/>
                  </a:cubicBezTo>
                  <a:lnTo>
                    <a:pt x="29825" y="129719"/>
                  </a:lnTo>
                  <a:cubicBezTo>
                    <a:pt x="28611" y="129017"/>
                    <a:pt x="27396" y="128255"/>
                    <a:pt x="26230" y="127457"/>
                  </a:cubicBezTo>
                  <a:close/>
                  <a:moveTo>
                    <a:pt x="86892" y="131088"/>
                  </a:moveTo>
                  <a:cubicBezTo>
                    <a:pt x="85630" y="131743"/>
                    <a:pt x="84344" y="132350"/>
                    <a:pt x="83046" y="132910"/>
                  </a:cubicBezTo>
                  <a:lnTo>
                    <a:pt x="83213" y="133303"/>
                  </a:lnTo>
                  <a:cubicBezTo>
                    <a:pt x="84523" y="132743"/>
                    <a:pt x="85820" y="132124"/>
                    <a:pt x="87082" y="131469"/>
                  </a:cubicBezTo>
                  <a:lnTo>
                    <a:pt x="86892" y="131088"/>
                  </a:lnTo>
                  <a:close/>
                  <a:moveTo>
                    <a:pt x="33576" y="131731"/>
                  </a:moveTo>
                  <a:lnTo>
                    <a:pt x="33385" y="132112"/>
                  </a:lnTo>
                  <a:cubicBezTo>
                    <a:pt x="34659" y="132731"/>
                    <a:pt x="35981" y="133327"/>
                    <a:pt x="37302" y="133851"/>
                  </a:cubicBezTo>
                  <a:lnTo>
                    <a:pt x="37457" y="133458"/>
                  </a:lnTo>
                  <a:cubicBezTo>
                    <a:pt x="36148" y="132934"/>
                    <a:pt x="34838" y="132350"/>
                    <a:pt x="33576" y="131731"/>
                  </a:cubicBezTo>
                  <a:close/>
                  <a:moveTo>
                    <a:pt x="79070" y="134458"/>
                  </a:moveTo>
                  <a:cubicBezTo>
                    <a:pt x="77736" y="134922"/>
                    <a:pt x="76379" y="135339"/>
                    <a:pt x="75010" y="135708"/>
                  </a:cubicBezTo>
                  <a:lnTo>
                    <a:pt x="75117" y="136125"/>
                  </a:lnTo>
                  <a:cubicBezTo>
                    <a:pt x="76498" y="135756"/>
                    <a:pt x="77867" y="135327"/>
                    <a:pt x="79212" y="134863"/>
                  </a:cubicBezTo>
                  <a:lnTo>
                    <a:pt x="79070" y="134458"/>
                  </a:lnTo>
                  <a:close/>
                  <a:moveTo>
                    <a:pt x="41458" y="134898"/>
                  </a:moveTo>
                  <a:lnTo>
                    <a:pt x="41327" y="135303"/>
                  </a:lnTo>
                  <a:cubicBezTo>
                    <a:pt x="42684" y="135744"/>
                    <a:pt x="44065" y="136137"/>
                    <a:pt x="45446" y="136470"/>
                  </a:cubicBezTo>
                  <a:lnTo>
                    <a:pt x="45553" y="136053"/>
                  </a:lnTo>
                  <a:cubicBezTo>
                    <a:pt x="44172" y="135720"/>
                    <a:pt x="42803" y="135327"/>
                    <a:pt x="41458" y="134898"/>
                  </a:cubicBezTo>
                  <a:close/>
                  <a:moveTo>
                    <a:pt x="70866" y="136661"/>
                  </a:moveTo>
                  <a:cubicBezTo>
                    <a:pt x="69485" y="136922"/>
                    <a:pt x="68068" y="137149"/>
                    <a:pt x="66663" y="137315"/>
                  </a:cubicBezTo>
                  <a:lnTo>
                    <a:pt x="66711" y="137732"/>
                  </a:lnTo>
                  <a:cubicBezTo>
                    <a:pt x="68128" y="137565"/>
                    <a:pt x="69556" y="137351"/>
                    <a:pt x="70949" y="137077"/>
                  </a:cubicBezTo>
                  <a:lnTo>
                    <a:pt x="70866" y="136661"/>
                  </a:lnTo>
                  <a:close/>
                  <a:moveTo>
                    <a:pt x="49709" y="136911"/>
                  </a:moveTo>
                  <a:lnTo>
                    <a:pt x="49649" y="137327"/>
                  </a:lnTo>
                  <a:cubicBezTo>
                    <a:pt x="51042" y="137565"/>
                    <a:pt x="52471" y="137744"/>
                    <a:pt x="53888" y="137887"/>
                  </a:cubicBezTo>
                  <a:lnTo>
                    <a:pt x="53935" y="137458"/>
                  </a:lnTo>
                  <a:cubicBezTo>
                    <a:pt x="52519" y="137327"/>
                    <a:pt x="51102" y="137137"/>
                    <a:pt x="49709" y="136911"/>
                  </a:cubicBezTo>
                  <a:close/>
                  <a:moveTo>
                    <a:pt x="62425" y="137661"/>
                  </a:moveTo>
                  <a:cubicBezTo>
                    <a:pt x="61770" y="137696"/>
                    <a:pt x="61103" y="137708"/>
                    <a:pt x="60436" y="137720"/>
                  </a:cubicBezTo>
                  <a:cubicBezTo>
                    <a:pt x="60162" y="137720"/>
                    <a:pt x="59889" y="137732"/>
                    <a:pt x="59615" y="137732"/>
                  </a:cubicBezTo>
                  <a:cubicBezTo>
                    <a:pt x="59138" y="137732"/>
                    <a:pt x="58650" y="137720"/>
                    <a:pt x="58174" y="137708"/>
                  </a:cubicBezTo>
                  <a:lnTo>
                    <a:pt x="58162" y="138137"/>
                  </a:lnTo>
                  <a:cubicBezTo>
                    <a:pt x="58638" y="138149"/>
                    <a:pt x="59127" y="138149"/>
                    <a:pt x="59603" y="138149"/>
                  </a:cubicBezTo>
                  <a:lnTo>
                    <a:pt x="60448" y="138149"/>
                  </a:lnTo>
                  <a:cubicBezTo>
                    <a:pt x="61115" y="138137"/>
                    <a:pt x="61782" y="138125"/>
                    <a:pt x="62448" y="138089"/>
                  </a:cubicBezTo>
                  <a:lnTo>
                    <a:pt x="62425" y="137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907323" y="0"/>
              <a:ext cx="3329370" cy="3720941"/>
            </a:xfrm>
            <a:custGeom>
              <a:avLst/>
              <a:gdLst/>
              <a:ahLst/>
              <a:cxnLst/>
              <a:rect l="l" t="t" r="r" b="b"/>
              <a:pathLst>
                <a:path w="127148" h="142102" extrusionOk="0">
                  <a:moveTo>
                    <a:pt x="51661" y="1"/>
                  </a:moveTo>
                  <a:lnTo>
                    <a:pt x="51661" y="12633"/>
                  </a:lnTo>
                  <a:cubicBezTo>
                    <a:pt x="51661" y="14598"/>
                    <a:pt x="50316" y="16312"/>
                    <a:pt x="48399" y="16777"/>
                  </a:cubicBezTo>
                  <a:cubicBezTo>
                    <a:pt x="45149" y="17574"/>
                    <a:pt x="41934" y="18646"/>
                    <a:pt x="38827" y="19956"/>
                  </a:cubicBezTo>
                  <a:cubicBezTo>
                    <a:pt x="31254" y="23159"/>
                    <a:pt x="24456" y="27742"/>
                    <a:pt x="18622" y="33576"/>
                  </a:cubicBezTo>
                  <a:cubicBezTo>
                    <a:pt x="12788" y="39411"/>
                    <a:pt x="8204" y="46209"/>
                    <a:pt x="5001" y="53781"/>
                  </a:cubicBezTo>
                  <a:cubicBezTo>
                    <a:pt x="1679" y="61628"/>
                    <a:pt x="0" y="69950"/>
                    <a:pt x="0" y="78534"/>
                  </a:cubicBezTo>
                  <a:cubicBezTo>
                    <a:pt x="0" y="87107"/>
                    <a:pt x="1679" y="95441"/>
                    <a:pt x="5001" y="103275"/>
                  </a:cubicBezTo>
                  <a:cubicBezTo>
                    <a:pt x="8204" y="110848"/>
                    <a:pt x="12788" y="117646"/>
                    <a:pt x="18622" y="123480"/>
                  </a:cubicBezTo>
                  <a:cubicBezTo>
                    <a:pt x="24456" y="129326"/>
                    <a:pt x="31254" y="133898"/>
                    <a:pt x="38827" y="137101"/>
                  </a:cubicBezTo>
                  <a:cubicBezTo>
                    <a:pt x="46673" y="140423"/>
                    <a:pt x="54995" y="142102"/>
                    <a:pt x="63580" y="142102"/>
                  </a:cubicBezTo>
                  <a:cubicBezTo>
                    <a:pt x="72152" y="142102"/>
                    <a:pt x="80487" y="140423"/>
                    <a:pt x="88321" y="137101"/>
                  </a:cubicBezTo>
                  <a:cubicBezTo>
                    <a:pt x="95893" y="133898"/>
                    <a:pt x="102692" y="129326"/>
                    <a:pt x="108526" y="123480"/>
                  </a:cubicBezTo>
                  <a:cubicBezTo>
                    <a:pt x="114360" y="117646"/>
                    <a:pt x="118944" y="110848"/>
                    <a:pt x="122146" y="103275"/>
                  </a:cubicBezTo>
                  <a:cubicBezTo>
                    <a:pt x="125468" y="95441"/>
                    <a:pt x="127147" y="87107"/>
                    <a:pt x="127147" y="78534"/>
                  </a:cubicBezTo>
                  <a:cubicBezTo>
                    <a:pt x="127147" y="69950"/>
                    <a:pt x="125468" y="61628"/>
                    <a:pt x="122146" y="53781"/>
                  </a:cubicBezTo>
                  <a:cubicBezTo>
                    <a:pt x="118944" y="46209"/>
                    <a:pt x="114360" y="39411"/>
                    <a:pt x="108526" y="33576"/>
                  </a:cubicBezTo>
                  <a:cubicBezTo>
                    <a:pt x="102692" y="27742"/>
                    <a:pt x="95893" y="23159"/>
                    <a:pt x="88321" y="19956"/>
                  </a:cubicBezTo>
                  <a:cubicBezTo>
                    <a:pt x="85225" y="18646"/>
                    <a:pt x="81999" y="17574"/>
                    <a:pt x="78748" y="16777"/>
                  </a:cubicBezTo>
                  <a:cubicBezTo>
                    <a:pt x="76831" y="16312"/>
                    <a:pt x="75498" y="14598"/>
                    <a:pt x="75498" y="12633"/>
                  </a:cubicBezTo>
                  <a:lnTo>
                    <a:pt x="75498" y="1"/>
                  </a:lnTo>
                  <a:lnTo>
                    <a:pt x="75176" y="1"/>
                  </a:lnTo>
                  <a:lnTo>
                    <a:pt x="75176" y="12633"/>
                  </a:lnTo>
                  <a:cubicBezTo>
                    <a:pt x="75176" y="14753"/>
                    <a:pt x="76617" y="16586"/>
                    <a:pt x="78677" y="17086"/>
                  </a:cubicBezTo>
                  <a:cubicBezTo>
                    <a:pt x="81903" y="17884"/>
                    <a:pt x="85106" y="18944"/>
                    <a:pt x="88202" y="20253"/>
                  </a:cubicBezTo>
                  <a:cubicBezTo>
                    <a:pt x="95727" y="23432"/>
                    <a:pt x="102489" y="27992"/>
                    <a:pt x="108300" y="33803"/>
                  </a:cubicBezTo>
                  <a:cubicBezTo>
                    <a:pt x="114110" y="39613"/>
                    <a:pt x="118670" y="46376"/>
                    <a:pt x="121861" y="53912"/>
                  </a:cubicBezTo>
                  <a:cubicBezTo>
                    <a:pt x="125159" y="61711"/>
                    <a:pt x="126826" y="69998"/>
                    <a:pt x="126826" y="78534"/>
                  </a:cubicBezTo>
                  <a:cubicBezTo>
                    <a:pt x="126826" y="87071"/>
                    <a:pt x="125159" y="95358"/>
                    <a:pt x="121861" y="103156"/>
                  </a:cubicBezTo>
                  <a:cubicBezTo>
                    <a:pt x="118670" y="110681"/>
                    <a:pt x="114110" y="117444"/>
                    <a:pt x="108300" y="123254"/>
                  </a:cubicBezTo>
                  <a:cubicBezTo>
                    <a:pt x="102489" y="129064"/>
                    <a:pt x="95727" y="133624"/>
                    <a:pt x="88202" y="136815"/>
                  </a:cubicBezTo>
                  <a:cubicBezTo>
                    <a:pt x="80391" y="140113"/>
                    <a:pt x="72116" y="141780"/>
                    <a:pt x="63580" y="141780"/>
                  </a:cubicBezTo>
                  <a:cubicBezTo>
                    <a:pt x="55043" y="141780"/>
                    <a:pt x="46756" y="140113"/>
                    <a:pt x="38958" y="136815"/>
                  </a:cubicBezTo>
                  <a:cubicBezTo>
                    <a:pt x="31421" y="133624"/>
                    <a:pt x="24658" y="129064"/>
                    <a:pt x="18848" y="123254"/>
                  </a:cubicBezTo>
                  <a:cubicBezTo>
                    <a:pt x="13038" y="117444"/>
                    <a:pt x="8478" y="110681"/>
                    <a:pt x="5299" y="103156"/>
                  </a:cubicBezTo>
                  <a:cubicBezTo>
                    <a:pt x="2001" y="95358"/>
                    <a:pt x="322" y="87071"/>
                    <a:pt x="322" y="78534"/>
                  </a:cubicBezTo>
                  <a:cubicBezTo>
                    <a:pt x="322" y="69998"/>
                    <a:pt x="2001" y="61711"/>
                    <a:pt x="5299" y="53912"/>
                  </a:cubicBezTo>
                  <a:cubicBezTo>
                    <a:pt x="8478" y="46376"/>
                    <a:pt x="13038" y="39613"/>
                    <a:pt x="18848" y="33803"/>
                  </a:cubicBezTo>
                  <a:cubicBezTo>
                    <a:pt x="24658" y="27992"/>
                    <a:pt x="31421" y="23432"/>
                    <a:pt x="38958" y="20253"/>
                  </a:cubicBezTo>
                  <a:cubicBezTo>
                    <a:pt x="42041" y="18944"/>
                    <a:pt x="45244" y="17884"/>
                    <a:pt x="48471" y="17086"/>
                  </a:cubicBezTo>
                  <a:cubicBezTo>
                    <a:pt x="50530" y="16586"/>
                    <a:pt x="51971" y="14753"/>
                    <a:pt x="51971" y="12633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3117152" y="0"/>
              <a:ext cx="2912531" cy="3511435"/>
            </a:xfrm>
            <a:custGeom>
              <a:avLst/>
              <a:gdLst/>
              <a:ahLst/>
              <a:cxnLst/>
              <a:rect l="l" t="t" r="r" b="b"/>
              <a:pathLst>
                <a:path w="111229" h="134101" extrusionOk="0">
                  <a:moveTo>
                    <a:pt x="51649" y="1"/>
                  </a:moveTo>
                  <a:lnTo>
                    <a:pt x="51649" y="19122"/>
                  </a:lnTo>
                  <a:cubicBezTo>
                    <a:pt x="51649" y="21313"/>
                    <a:pt x="50018" y="23194"/>
                    <a:pt x="47863" y="23492"/>
                  </a:cubicBezTo>
                  <a:cubicBezTo>
                    <a:pt x="20574" y="27302"/>
                    <a:pt x="0" y="50960"/>
                    <a:pt x="0" y="78534"/>
                  </a:cubicBezTo>
                  <a:cubicBezTo>
                    <a:pt x="0" y="93346"/>
                    <a:pt x="5787" y="107300"/>
                    <a:pt x="16288" y="117801"/>
                  </a:cubicBezTo>
                  <a:cubicBezTo>
                    <a:pt x="26789" y="128314"/>
                    <a:pt x="40743" y="134101"/>
                    <a:pt x="55567" y="134101"/>
                  </a:cubicBezTo>
                  <a:lnTo>
                    <a:pt x="55686" y="134101"/>
                  </a:lnTo>
                  <a:cubicBezTo>
                    <a:pt x="70604" y="134065"/>
                    <a:pt x="84594" y="128231"/>
                    <a:pt x="95048" y="117682"/>
                  </a:cubicBezTo>
                  <a:cubicBezTo>
                    <a:pt x="105513" y="107121"/>
                    <a:pt x="111228" y="93084"/>
                    <a:pt x="111133" y="78153"/>
                  </a:cubicBezTo>
                  <a:cubicBezTo>
                    <a:pt x="110943" y="50781"/>
                    <a:pt x="90381" y="27290"/>
                    <a:pt x="63294" y="23504"/>
                  </a:cubicBezTo>
                  <a:cubicBezTo>
                    <a:pt x="61115" y="23194"/>
                    <a:pt x="59472" y="21313"/>
                    <a:pt x="59472" y="19122"/>
                  </a:cubicBezTo>
                  <a:lnTo>
                    <a:pt x="59472" y="1"/>
                  </a:lnTo>
                  <a:lnTo>
                    <a:pt x="59150" y="1"/>
                  </a:lnTo>
                  <a:lnTo>
                    <a:pt x="59150" y="19122"/>
                  </a:lnTo>
                  <a:cubicBezTo>
                    <a:pt x="59150" y="21480"/>
                    <a:pt x="60913" y="23492"/>
                    <a:pt x="63246" y="23813"/>
                  </a:cubicBezTo>
                  <a:cubicBezTo>
                    <a:pt x="90178" y="27576"/>
                    <a:pt x="110621" y="50948"/>
                    <a:pt x="110812" y="78153"/>
                  </a:cubicBezTo>
                  <a:cubicBezTo>
                    <a:pt x="110907" y="93000"/>
                    <a:pt x="105228" y="106955"/>
                    <a:pt x="94822" y="117456"/>
                  </a:cubicBezTo>
                  <a:cubicBezTo>
                    <a:pt x="84427" y="127945"/>
                    <a:pt x="70521" y="133744"/>
                    <a:pt x="55686" y="133779"/>
                  </a:cubicBezTo>
                  <a:lnTo>
                    <a:pt x="55567" y="133779"/>
                  </a:lnTo>
                  <a:cubicBezTo>
                    <a:pt x="40827" y="133779"/>
                    <a:pt x="26956" y="128029"/>
                    <a:pt x="16514" y="117575"/>
                  </a:cubicBezTo>
                  <a:cubicBezTo>
                    <a:pt x="6072" y="107133"/>
                    <a:pt x="310" y="93262"/>
                    <a:pt x="310" y="78534"/>
                  </a:cubicBezTo>
                  <a:cubicBezTo>
                    <a:pt x="310" y="51114"/>
                    <a:pt x="20777" y="27588"/>
                    <a:pt x="47911" y="23813"/>
                  </a:cubicBezTo>
                  <a:cubicBezTo>
                    <a:pt x="50221" y="23492"/>
                    <a:pt x="51971" y="21480"/>
                    <a:pt x="51971" y="19122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>
            <a:off x="5747178" y="2319000"/>
            <a:ext cx="2686547" cy="881750"/>
            <a:chOff x="5747178" y="2319000"/>
            <a:chExt cx="2686547" cy="881750"/>
          </a:xfrm>
        </p:grpSpPr>
        <p:sp>
          <p:nvSpPr>
            <p:cNvPr id="883" name="Google Shape;883;p29"/>
            <p:cNvSpPr/>
            <p:nvPr/>
          </p:nvSpPr>
          <p:spPr>
            <a:xfrm>
              <a:off x="5747178" y="2556752"/>
              <a:ext cx="406260" cy="406260"/>
            </a:xfrm>
            <a:custGeom>
              <a:avLst/>
              <a:gdLst/>
              <a:ahLst/>
              <a:cxnLst/>
              <a:rect l="l" t="t" r="r" b="b"/>
              <a:pathLst>
                <a:path w="15515" h="15515" extrusionOk="0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8" y="15514"/>
                    <a:pt x="15514" y="12038"/>
                    <a:pt x="15514" y="7752"/>
                  </a:cubicBezTo>
                  <a:cubicBezTo>
                    <a:pt x="15514" y="3465"/>
                    <a:pt x="12038" y="1"/>
                    <a:pt x="775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5796749" y="2606477"/>
              <a:ext cx="306810" cy="306810"/>
            </a:xfrm>
            <a:custGeom>
              <a:avLst/>
              <a:gdLst/>
              <a:ahLst/>
              <a:cxnLst/>
              <a:rect l="l" t="t" r="r" b="b"/>
              <a:pathLst>
                <a:path w="11717" h="11717" extrusionOk="0">
                  <a:moveTo>
                    <a:pt x="5858" y="1"/>
                  </a:moveTo>
                  <a:cubicBezTo>
                    <a:pt x="2632" y="1"/>
                    <a:pt x="1" y="2632"/>
                    <a:pt x="1" y="5859"/>
                  </a:cubicBezTo>
                  <a:cubicBezTo>
                    <a:pt x="1" y="9097"/>
                    <a:pt x="2632" y="11716"/>
                    <a:pt x="5858" y="11716"/>
                  </a:cubicBezTo>
                  <a:cubicBezTo>
                    <a:pt x="9097" y="11716"/>
                    <a:pt x="11716" y="9097"/>
                    <a:pt x="11716" y="5859"/>
                  </a:cubicBezTo>
                  <a:cubicBezTo>
                    <a:pt x="11716" y="2632"/>
                    <a:pt x="9097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 txBox="1"/>
            <p:nvPr/>
          </p:nvSpPr>
          <p:spPr>
            <a:xfrm>
              <a:off x="6549125" y="23190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altLang="zh-TW" sz="18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</a:t>
              </a:r>
              <a:r>
                <a:rPr lang="zh-TW" altLang="en-US" sz="18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預測</a:t>
              </a:r>
              <a:r>
                <a:rPr lang="zh-TW" altLang="en-US" sz="18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模型</a:t>
              </a:r>
            </a:p>
          </p:txBody>
        </p:sp>
        <p:sp>
          <p:nvSpPr>
            <p:cNvPr id="886" name="Google Shape;886;p29"/>
            <p:cNvSpPr txBox="1"/>
            <p:nvPr/>
          </p:nvSpPr>
          <p:spPr>
            <a:xfrm>
              <a:off x="6549125" y="26658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200" dirty="0" err="1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XGBoost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2" name="Google Shape;892;p29"/>
          <p:cNvGrpSpPr/>
          <p:nvPr/>
        </p:nvGrpSpPr>
        <p:grpSpPr>
          <a:xfrm>
            <a:off x="710275" y="2341952"/>
            <a:ext cx="2673250" cy="1275480"/>
            <a:chOff x="710275" y="2341952"/>
            <a:chExt cx="2673250" cy="1275480"/>
          </a:xfrm>
        </p:grpSpPr>
        <p:sp>
          <p:nvSpPr>
            <p:cNvPr id="893" name="Google Shape;893;p29"/>
            <p:cNvSpPr/>
            <p:nvPr/>
          </p:nvSpPr>
          <p:spPr>
            <a:xfrm>
              <a:off x="2977291" y="2556752"/>
              <a:ext cx="406234" cy="406260"/>
            </a:xfrm>
            <a:custGeom>
              <a:avLst/>
              <a:gdLst/>
              <a:ahLst/>
              <a:cxnLst/>
              <a:rect l="l" t="t" r="r" b="b"/>
              <a:pathLst>
                <a:path w="15514" h="15515" extrusionOk="0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7" y="15514"/>
                    <a:pt x="15514" y="12038"/>
                    <a:pt x="15514" y="7752"/>
                  </a:cubicBezTo>
                  <a:cubicBezTo>
                    <a:pt x="15514" y="3465"/>
                    <a:pt x="12037" y="1"/>
                    <a:pt x="77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3027176" y="2606477"/>
              <a:ext cx="306469" cy="306810"/>
            </a:xfrm>
            <a:custGeom>
              <a:avLst/>
              <a:gdLst/>
              <a:ahLst/>
              <a:cxnLst/>
              <a:rect l="l" t="t" r="r" b="b"/>
              <a:pathLst>
                <a:path w="11704" h="11717" extrusionOk="0">
                  <a:moveTo>
                    <a:pt x="5846" y="1"/>
                  </a:moveTo>
                  <a:cubicBezTo>
                    <a:pt x="2620" y="1"/>
                    <a:pt x="0" y="2632"/>
                    <a:pt x="0" y="5859"/>
                  </a:cubicBezTo>
                  <a:cubicBezTo>
                    <a:pt x="0" y="9097"/>
                    <a:pt x="2620" y="11716"/>
                    <a:pt x="5846" y="11716"/>
                  </a:cubicBezTo>
                  <a:cubicBezTo>
                    <a:pt x="9085" y="11716"/>
                    <a:pt x="11704" y="9097"/>
                    <a:pt x="11704" y="5859"/>
                  </a:cubicBezTo>
                  <a:cubicBezTo>
                    <a:pt x="11704" y="2632"/>
                    <a:pt x="9085" y="1"/>
                    <a:pt x="5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 txBox="1"/>
            <p:nvPr/>
          </p:nvSpPr>
          <p:spPr>
            <a:xfrm>
              <a:off x="783197" y="2341952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altLang="zh-TW" sz="18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</a:t>
              </a:r>
              <a:r>
                <a:rPr lang="zh-TW" altLang="en-US" sz="18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資料</a:t>
              </a:r>
              <a:r>
                <a:rPr lang="zh-TW" altLang="en-US" sz="18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探勘</a:t>
              </a:r>
            </a:p>
          </p:txBody>
        </p:sp>
        <p:sp>
          <p:nvSpPr>
            <p:cNvPr id="896" name="Google Shape;896;p29"/>
            <p:cNvSpPr txBox="1"/>
            <p:nvPr/>
          </p:nvSpPr>
          <p:spPr>
            <a:xfrm>
              <a:off x="710275" y="2665850"/>
              <a:ext cx="1884600" cy="951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zh-TW" alt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高事故路段統計</a:t>
              </a:r>
              <a:endParaRPr lang="en-US" altLang="zh-TW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r"/>
              <a:r>
                <a:rPr lang="zh-TW" alt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時間與車流事故之關係</a:t>
              </a:r>
              <a:endParaRPr lang="en-US" altLang="zh-TW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7" name="Google Shape;897;p29"/>
          <p:cNvGrpSpPr/>
          <p:nvPr/>
        </p:nvGrpSpPr>
        <p:grpSpPr>
          <a:xfrm>
            <a:off x="710275" y="1028088"/>
            <a:ext cx="2597050" cy="1328815"/>
            <a:chOff x="710275" y="1028088"/>
            <a:chExt cx="2597050" cy="1328815"/>
          </a:xfrm>
        </p:grpSpPr>
        <p:sp>
          <p:nvSpPr>
            <p:cNvPr id="898" name="Google Shape;898;p29"/>
            <p:cNvSpPr/>
            <p:nvPr/>
          </p:nvSpPr>
          <p:spPr>
            <a:xfrm>
              <a:off x="2901091" y="1265836"/>
              <a:ext cx="406234" cy="406234"/>
            </a:xfrm>
            <a:custGeom>
              <a:avLst/>
              <a:gdLst/>
              <a:ahLst/>
              <a:cxnLst/>
              <a:rect l="l" t="t" r="r" b="b"/>
              <a:pathLst>
                <a:path w="15514" h="15514" extrusionOk="0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7" y="15514"/>
                    <a:pt x="15514" y="12037"/>
                    <a:pt x="15514" y="7751"/>
                  </a:cubicBezTo>
                  <a:cubicBezTo>
                    <a:pt x="15514" y="3465"/>
                    <a:pt x="12037" y="0"/>
                    <a:pt x="775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950976" y="1315718"/>
              <a:ext cx="306469" cy="306469"/>
            </a:xfrm>
            <a:custGeom>
              <a:avLst/>
              <a:gdLst/>
              <a:ahLst/>
              <a:cxnLst/>
              <a:rect l="l" t="t" r="r" b="b"/>
              <a:pathLst>
                <a:path w="11704" h="11704" extrusionOk="0">
                  <a:moveTo>
                    <a:pt x="5846" y="0"/>
                  </a:moveTo>
                  <a:cubicBezTo>
                    <a:pt x="2620" y="0"/>
                    <a:pt x="0" y="2620"/>
                    <a:pt x="0" y="5846"/>
                  </a:cubicBezTo>
                  <a:cubicBezTo>
                    <a:pt x="0" y="9085"/>
                    <a:pt x="2620" y="11704"/>
                    <a:pt x="5846" y="11704"/>
                  </a:cubicBezTo>
                  <a:cubicBezTo>
                    <a:pt x="9085" y="11704"/>
                    <a:pt x="11704" y="9085"/>
                    <a:pt x="11704" y="5846"/>
                  </a:cubicBezTo>
                  <a:cubicBezTo>
                    <a:pt x="11704" y="2620"/>
                    <a:pt x="9085" y="0"/>
                    <a:pt x="5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 txBox="1"/>
            <p:nvPr/>
          </p:nvSpPr>
          <p:spPr>
            <a:xfrm>
              <a:off x="710275" y="10280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altLang="zh-TW" sz="1800" b="1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sz="1800" b="1" dirty="0" smtClean="0">
                  <a:solidFill>
                    <a:schemeClr val="tx1"/>
                  </a:solidFill>
                </a:rPr>
                <a:t>資料</a:t>
              </a:r>
              <a:r>
                <a:rPr lang="zh-TW" altLang="en-US" sz="1800" b="1" dirty="0">
                  <a:solidFill>
                    <a:schemeClr val="tx1"/>
                  </a:solidFill>
                </a:rPr>
                <a:t>前處理</a:t>
              </a:r>
              <a:endParaRPr sz="1700" b="1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1" name="Google Shape;901;p29"/>
            <p:cNvSpPr txBox="1"/>
            <p:nvPr/>
          </p:nvSpPr>
          <p:spPr>
            <a:xfrm>
              <a:off x="710275" y="1374937"/>
              <a:ext cx="1884600" cy="981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altLang="zh-TW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108</a:t>
              </a:r>
              <a:r>
                <a:rPr lang="zh-TW" alt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年國道事故資料</a:t>
              </a:r>
              <a:endParaRPr lang="en-US" altLang="zh-TW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r"/>
              <a:r>
                <a:rPr lang="en-US" altLang="zh-TW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108</a:t>
              </a:r>
              <a:r>
                <a:rPr lang="zh-TW" alt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年國道掉落物資料</a:t>
              </a:r>
              <a:endParaRPr lang="en-US" altLang="zh-TW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r"/>
              <a:r>
                <a:rPr lang="en-US" altLang="zh-TW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M05A</a:t>
              </a:r>
            </a:p>
          </p:txBody>
        </p:sp>
      </p:grpSp>
      <p:grpSp>
        <p:nvGrpSpPr>
          <p:cNvPr id="902" name="Google Shape;902;p29"/>
          <p:cNvGrpSpPr/>
          <p:nvPr/>
        </p:nvGrpSpPr>
        <p:grpSpPr>
          <a:xfrm>
            <a:off x="5823378" y="1028075"/>
            <a:ext cx="2610347" cy="881750"/>
            <a:chOff x="5823378" y="1028075"/>
            <a:chExt cx="2610347" cy="881750"/>
          </a:xfrm>
        </p:grpSpPr>
        <p:sp>
          <p:nvSpPr>
            <p:cNvPr id="903" name="Google Shape;903;p29"/>
            <p:cNvSpPr/>
            <p:nvPr/>
          </p:nvSpPr>
          <p:spPr>
            <a:xfrm>
              <a:off x="5823378" y="1265836"/>
              <a:ext cx="406260" cy="406234"/>
            </a:xfrm>
            <a:custGeom>
              <a:avLst/>
              <a:gdLst/>
              <a:ahLst/>
              <a:cxnLst/>
              <a:rect l="l" t="t" r="r" b="b"/>
              <a:pathLst>
                <a:path w="15515" h="15514" extrusionOk="0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8" y="15514"/>
                    <a:pt x="15514" y="12037"/>
                    <a:pt x="15514" y="7751"/>
                  </a:cubicBezTo>
                  <a:cubicBezTo>
                    <a:pt x="15514" y="3465"/>
                    <a:pt x="12038" y="0"/>
                    <a:pt x="775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5872949" y="1315718"/>
              <a:ext cx="306810" cy="306469"/>
            </a:xfrm>
            <a:custGeom>
              <a:avLst/>
              <a:gdLst/>
              <a:ahLst/>
              <a:cxnLst/>
              <a:rect l="l" t="t" r="r" b="b"/>
              <a:pathLst>
                <a:path w="11717" h="11704" extrusionOk="0">
                  <a:moveTo>
                    <a:pt x="5858" y="0"/>
                  </a:moveTo>
                  <a:cubicBezTo>
                    <a:pt x="2632" y="0"/>
                    <a:pt x="1" y="2620"/>
                    <a:pt x="1" y="5846"/>
                  </a:cubicBezTo>
                  <a:cubicBezTo>
                    <a:pt x="1" y="9085"/>
                    <a:pt x="2632" y="11704"/>
                    <a:pt x="5858" y="11704"/>
                  </a:cubicBezTo>
                  <a:cubicBezTo>
                    <a:pt x="9097" y="11704"/>
                    <a:pt x="11716" y="9085"/>
                    <a:pt x="11716" y="5846"/>
                  </a:cubicBezTo>
                  <a:cubicBezTo>
                    <a:pt x="11716" y="2620"/>
                    <a:pt x="9097" y="0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 txBox="1"/>
            <p:nvPr/>
          </p:nvSpPr>
          <p:spPr>
            <a:xfrm>
              <a:off x="6549125" y="13749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zh-TW" alt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後續努力方向</a:t>
              </a:r>
            </a:p>
          </p:txBody>
        </p:sp>
        <p:sp>
          <p:nvSpPr>
            <p:cNvPr id="906" name="Google Shape;906;p29"/>
            <p:cNvSpPr txBox="1"/>
            <p:nvPr/>
          </p:nvSpPr>
          <p:spPr>
            <a:xfrm>
              <a:off x="6549125" y="10280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7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4.</a:t>
              </a:r>
              <a:r>
                <a:rPr lang="zh-TW" altLang="en-US" sz="17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結論</a:t>
              </a:r>
              <a:endParaRPr sz="1700" b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07" name="Google Shape;907;p29"/>
          <p:cNvSpPr txBox="1">
            <a:spLocks noGrp="1"/>
          </p:cNvSpPr>
          <p:nvPr>
            <p:ph type="title"/>
          </p:nvPr>
        </p:nvSpPr>
        <p:spPr>
          <a:xfrm>
            <a:off x="3436050" y="1803025"/>
            <a:ext cx="2271900" cy="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TW" b="1" dirty="0"/>
              <a:t>3.</a:t>
            </a:r>
            <a:r>
              <a:rPr lang="zh-TW" altLang="en-US" b="1" dirty="0"/>
              <a:t>預測</a:t>
            </a:r>
            <a:r>
              <a:rPr lang="zh-TW" altLang="en-US" b="1" dirty="0" smtClean="0"/>
              <a:t>模型</a:t>
            </a:r>
            <a:endParaRPr lang="zh-TW" altLang="en-US" b="1" dirty="0"/>
          </a:p>
        </p:txBody>
      </p:sp>
      <p:grpSp>
        <p:nvGrpSpPr>
          <p:cNvPr id="908" name="Google Shape;908;p29"/>
          <p:cNvGrpSpPr/>
          <p:nvPr/>
        </p:nvGrpSpPr>
        <p:grpSpPr>
          <a:xfrm>
            <a:off x="4411961" y="1299927"/>
            <a:ext cx="306797" cy="433349"/>
            <a:chOff x="1333682" y="3344330"/>
            <a:chExt cx="271213" cy="383088"/>
          </a:xfrm>
        </p:grpSpPr>
        <p:sp>
          <p:nvSpPr>
            <p:cNvPr id="909" name="Google Shape;909;p29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5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 smtClean="0"/>
              <a:t>模型配適 </a:t>
            </a:r>
            <a:r>
              <a:rPr lang="en" dirty="0" smtClean="0"/>
              <a:t>Roadmap</a:t>
            </a:r>
            <a:endParaRPr dirty="0"/>
          </a:p>
        </p:txBody>
      </p:sp>
      <p:sp>
        <p:nvSpPr>
          <p:cNvPr id="473" name="Google Shape;473;p22"/>
          <p:cNvSpPr/>
          <p:nvPr/>
        </p:nvSpPr>
        <p:spPr>
          <a:xfrm>
            <a:off x="3216945" y="1789298"/>
            <a:ext cx="2715835" cy="3405380"/>
          </a:xfrm>
          <a:custGeom>
            <a:avLst/>
            <a:gdLst/>
            <a:ahLst/>
            <a:cxnLst/>
            <a:rect l="l" t="t" r="r" b="b"/>
            <a:pathLst>
              <a:path w="98382" h="123361" extrusionOk="0">
                <a:moveTo>
                  <a:pt x="45804" y="0"/>
                </a:moveTo>
                <a:cubicBezTo>
                  <a:pt x="10180" y="16252"/>
                  <a:pt x="60198" y="14526"/>
                  <a:pt x="54102" y="27301"/>
                </a:cubicBezTo>
                <a:cubicBezTo>
                  <a:pt x="48602" y="38827"/>
                  <a:pt x="31314" y="43541"/>
                  <a:pt x="30790" y="57436"/>
                </a:cubicBezTo>
                <a:cubicBezTo>
                  <a:pt x="30349" y="68949"/>
                  <a:pt x="42839" y="80748"/>
                  <a:pt x="17431" y="104847"/>
                </a:cubicBezTo>
                <a:cubicBezTo>
                  <a:pt x="4513" y="117098"/>
                  <a:pt x="0" y="121551"/>
                  <a:pt x="0" y="121551"/>
                </a:cubicBezTo>
                <a:lnTo>
                  <a:pt x="58555" y="121622"/>
                </a:lnTo>
                <a:cubicBezTo>
                  <a:pt x="72450" y="120360"/>
                  <a:pt x="98382" y="123361"/>
                  <a:pt x="98382" y="104847"/>
                </a:cubicBezTo>
                <a:cubicBezTo>
                  <a:pt x="98382" y="83106"/>
                  <a:pt x="53293" y="70759"/>
                  <a:pt x="53055" y="57960"/>
                </a:cubicBezTo>
                <a:cubicBezTo>
                  <a:pt x="52793" y="43887"/>
                  <a:pt x="76546" y="32433"/>
                  <a:pt x="69033" y="19705"/>
                </a:cubicBezTo>
                <a:cubicBezTo>
                  <a:pt x="63413" y="10180"/>
                  <a:pt x="23456" y="15740"/>
                  <a:pt x="48078" y="846"/>
                </a:cubicBezTo>
                <a:cubicBezTo>
                  <a:pt x="47006" y="834"/>
                  <a:pt x="46101" y="0"/>
                  <a:pt x="45804" y="0"/>
                </a:cubicBez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22"/>
          <p:cNvGrpSpPr/>
          <p:nvPr/>
        </p:nvGrpSpPr>
        <p:grpSpPr>
          <a:xfrm>
            <a:off x="330669" y="1129101"/>
            <a:ext cx="4223004" cy="1259880"/>
            <a:chOff x="330669" y="1129101"/>
            <a:chExt cx="4223004" cy="1259880"/>
          </a:xfrm>
        </p:grpSpPr>
        <p:sp>
          <p:nvSpPr>
            <p:cNvPr id="475" name="Google Shape;475;p22"/>
            <p:cNvSpPr/>
            <p:nvPr/>
          </p:nvSpPr>
          <p:spPr>
            <a:xfrm>
              <a:off x="3019415" y="1623981"/>
              <a:ext cx="1534258" cy="324414"/>
            </a:xfrm>
            <a:custGeom>
              <a:avLst/>
              <a:gdLst/>
              <a:ahLst/>
              <a:cxnLst/>
              <a:rect l="l" t="t" r="r" b="b"/>
              <a:pathLst>
                <a:path w="55579" h="11752" extrusionOk="0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3309428" y="1129101"/>
              <a:ext cx="383651" cy="383615"/>
            </a:xfrm>
            <a:custGeom>
              <a:avLst/>
              <a:gdLst/>
              <a:ahLst/>
              <a:cxnLst/>
              <a:rect l="l" t="t" r="r" b="b"/>
              <a:pathLst>
                <a:path w="10574" h="10573" extrusionOk="0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7" name="Google Shape;477;p22"/>
            <p:cNvSpPr txBox="1"/>
            <p:nvPr/>
          </p:nvSpPr>
          <p:spPr>
            <a:xfrm>
              <a:off x="3061697" y="1646090"/>
              <a:ext cx="879111" cy="2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模型配適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8" name="Google Shape;478;p22"/>
            <p:cNvSpPr txBox="1"/>
            <p:nvPr/>
          </p:nvSpPr>
          <p:spPr>
            <a:xfrm>
              <a:off x="330669" y="1623981"/>
              <a:ext cx="243758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分別以兩種準則配適模型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9" name="Google Shape;479;p22"/>
          <p:cNvGrpSpPr/>
          <p:nvPr/>
        </p:nvGrpSpPr>
        <p:grpSpPr>
          <a:xfrm>
            <a:off x="293329" y="2766826"/>
            <a:ext cx="4260344" cy="1259880"/>
            <a:chOff x="617628" y="2766826"/>
            <a:chExt cx="3936045" cy="1259880"/>
          </a:xfrm>
        </p:grpSpPr>
        <p:sp>
          <p:nvSpPr>
            <p:cNvPr id="480" name="Google Shape;480;p22"/>
            <p:cNvSpPr/>
            <p:nvPr/>
          </p:nvSpPr>
          <p:spPr>
            <a:xfrm>
              <a:off x="3019415" y="3261706"/>
              <a:ext cx="1534258" cy="324414"/>
            </a:xfrm>
            <a:custGeom>
              <a:avLst/>
              <a:gdLst/>
              <a:ahLst/>
              <a:cxnLst/>
              <a:rect l="l" t="t" r="r" b="b"/>
              <a:pathLst>
                <a:path w="55579" h="11752" extrusionOk="0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3309428" y="2766826"/>
              <a:ext cx="383651" cy="383615"/>
            </a:xfrm>
            <a:custGeom>
              <a:avLst/>
              <a:gdLst/>
              <a:ahLst/>
              <a:cxnLst/>
              <a:rect l="l" t="t" r="r" b="b"/>
              <a:pathLst>
                <a:path w="10574" h="10573" extrusionOk="0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2" name="Google Shape;482;p22"/>
            <p:cNvSpPr txBox="1"/>
            <p:nvPr/>
          </p:nvSpPr>
          <p:spPr>
            <a:xfrm>
              <a:off x="3084701" y="3293651"/>
              <a:ext cx="833105" cy="2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 smtClean="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資料平衡</a:t>
              </a:r>
              <a:endParaRPr sz="16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3" name="Google Shape;483;p22"/>
            <p:cNvSpPr txBox="1"/>
            <p:nvPr/>
          </p:nvSpPr>
          <p:spPr>
            <a:xfrm>
              <a:off x="617628" y="3261706"/>
              <a:ext cx="2236975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套用</a:t>
              </a:r>
              <a:r>
                <a:rPr lang="en-US" altLang="zh-TW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SMOTE</a:t>
              </a:r>
              <a:r>
                <a:rPr lang="zh-TW" altLang="en-US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解決資料不平衡問題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4" name="Google Shape;484;p22"/>
          <p:cNvGrpSpPr/>
          <p:nvPr/>
        </p:nvGrpSpPr>
        <p:grpSpPr>
          <a:xfrm>
            <a:off x="4754965" y="2059651"/>
            <a:ext cx="4121813" cy="1202055"/>
            <a:chOff x="4754965" y="2059651"/>
            <a:chExt cx="4121813" cy="1202055"/>
          </a:xfrm>
        </p:grpSpPr>
        <p:sp>
          <p:nvSpPr>
            <p:cNvPr id="485" name="Google Shape;485;p22"/>
            <p:cNvSpPr/>
            <p:nvPr/>
          </p:nvSpPr>
          <p:spPr>
            <a:xfrm flipH="1">
              <a:off x="4754965" y="2554531"/>
              <a:ext cx="1534258" cy="324414"/>
            </a:xfrm>
            <a:custGeom>
              <a:avLst/>
              <a:gdLst/>
              <a:ahLst/>
              <a:cxnLst/>
              <a:rect l="l" t="t" r="r" b="b"/>
              <a:pathLst>
                <a:path w="55579" h="11752" extrusionOk="0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5610503" y="2059651"/>
              <a:ext cx="383651" cy="383615"/>
            </a:xfrm>
            <a:custGeom>
              <a:avLst/>
              <a:gdLst/>
              <a:ahLst/>
              <a:cxnLst/>
              <a:rect l="l" t="t" r="r" b="b"/>
              <a:pathLst>
                <a:path w="10574" h="10573" extrusionOk="0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22"/>
            <p:cNvSpPr txBox="1"/>
            <p:nvPr/>
          </p:nvSpPr>
          <p:spPr>
            <a:xfrm>
              <a:off x="6418816" y="2496706"/>
              <a:ext cx="2457962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介紹</a:t>
              </a:r>
              <a:r>
                <a:rPr lang="en-US" altLang="zh-TW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Specificity</a:t>
              </a:r>
              <a:r>
                <a:rPr lang="zh-TW" altLang="en-US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以及其他相關準則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22"/>
            <p:cNvSpPr txBox="1"/>
            <p:nvPr/>
          </p:nvSpPr>
          <p:spPr>
            <a:xfrm>
              <a:off x="5404931" y="2581279"/>
              <a:ext cx="848558" cy="2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 smtClean="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準則介紹</a:t>
              </a:r>
              <a:endParaRPr sz="16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9" name="Google Shape;489;p22"/>
          <p:cNvGrpSpPr/>
          <p:nvPr/>
        </p:nvGrpSpPr>
        <p:grpSpPr>
          <a:xfrm>
            <a:off x="4754965" y="3564026"/>
            <a:ext cx="4138085" cy="1234098"/>
            <a:chOff x="4754965" y="3564026"/>
            <a:chExt cx="3815780" cy="1234098"/>
          </a:xfrm>
        </p:grpSpPr>
        <p:sp>
          <p:nvSpPr>
            <p:cNvPr id="490" name="Google Shape;490;p22"/>
            <p:cNvSpPr/>
            <p:nvPr/>
          </p:nvSpPr>
          <p:spPr>
            <a:xfrm flipH="1">
              <a:off x="4754965" y="4058906"/>
              <a:ext cx="1534258" cy="324414"/>
            </a:xfrm>
            <a:custGeom>
              <a:avLst/>
              <a:gdLst/>
              <a:ahLst/>
              <a:cxnLst/>
              <a:rect l="l" t="t" r="r" b="b"/>
              <a:pathLst>
                <a:path w="55579" h="11752" extrusionOk="0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5610503" y="3564026"/>
              <a:ext cx="383651" cy="383615"/>
            </a:xfrm>
            <a:custGeom>
              <a:avLst/>
              <a:gdLst/>
              <a:ahLst/>
              <a:cxnLst/>
              <a:rect l="l" t="t" r="r" b="b"/>
              <a:pathLst>
                <a:path w="10574" h="10573" extrusionOk="0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2" name="Google Shape;492;p22"/>
            <p:cNvSpPr txBox="1"/>
            <p:nvPr/>
          </p:nvSpPr>
          <p:spPr>
            <a:xfrm>
              <a:off x="6442845" y="4033124"/>
              <a:ext cx="21279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將資料以小時為單位整理起來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" name="Google Shape;493;p22"/>
            <p:cNvSpPr txBox="1"/>
            <p:nvPr/>
          </p:nvSpPr>
          <p:spPr>
            <a:xfrm>
              <a:off x="5331559" y="4081000"/>
              <a:ext cx="988506" cy="2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 smtClean="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資料整</a:t>
              </a:r>
              <a:r>
                <a:rPr lang="zh-TW" altLang="en-US" sz="1600" dirty="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理</a:t>
              </a:r>
              <a:endParaRPr sz="16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資料整理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41053" y="1254384"/>
            <a:ext cx="773572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收集掉落物位於</a:t>
            </a:r>
            <a:r>
              <a:rPr lang="en-US" altLang="zh-TW" dirty="0" smtClean="0"/>
              <a:t>29K</a:t>
            </a:r>
            <a:r>
              <a:rPr lang="zh-TW" altLang="en-US" dirty="0" smtClean="0"/>
              <a:t>至</a:t>
            </a:r>
            <a:r>
              <a:rPr lang="en-US" altLang="zh-TW" dirty="0" smtClean="0"/>
              <a:t>38K</a:t>
            </a:r>
            <a:r>
              <a:rPr lang="zh-TW" altLang="en-US" dirty="0" smtClean="0"/>
              <a:t>間的資料，</a:t>
            </a:r>
            <a:r>
              <a:rPr lang="zh-TW" altLang="en-US" dirty="0" smtClean="0">
                <a:solidFill>
                  <a:schemeClr val="tx1"/>
                </a:solidFill>
              </a:rPr>
              <a:t>記錄處理</a:t>
            </a:r>
            <a:r>
              <a:rPr lang="zh-TW" altLang="en-US" dirty="0">
                <a:solidFill>
                  <a:schemeClr val="tx1"/>
                </a:solidFill>
              </a:rPr>
              <a:t>結束之</a:t>
            </a:r>
            <a:r>
              <a:rPr lang="zh-TW" altLang="en-US" dirty="0" smtClean="0">
                <a:solidFill>
                  <a:schemeClr val="tx1"/>
                </a:solidFill>
              </a:rPr>
              <a:t>時間至小時，若有掉若物則標記為“</a:t>
            </a:r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r>
              <a:rPr lang="zh-TW" altLang="en-US" dirty="0" smtClean="0">
                <a:solidFill>
                  <a:schemeClr val="tx1"/>
                </a:solidFill>
              </a:rPr>
              <a:t>”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反之標記為</a:t>
            </a:r>
            <a:r>
              <a:rPr lang="en-US" altLang="zh-TW" dirty="0" smtClean="0">
                <a:solidFill>
                  <a:schemeClr val="tx1"/>
                </a:solidFill>
              </a:rPr>
              <a:t>“no”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M05A</a:t>
            </a:r>
            <a:r>
              <a:rPr lang="zh-TW" altLang="en-US" dirty="0" smtClean="0"/>
              <a:t>資料單位為五分鐘，將其整理為以小時為單位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將</a:t>
            </a:r>
            <a:r>
              <a:rPr lang="en-US" altLang="zh-TW" dirty="0" smtClean="0"/>
              <a:t>M05A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M07A</a:t>
            </a:r>
            <a:r>
              <a:rPr lang="zh-TW" altLang="en-US" dirty="0" smtClean="0"/>
              <a:t>根據日期時間合併在一起，並選擇起始測站為</a:t>
            </a:r>
            <a:r>
              <a:rPr lang="en-US" altLang="zh-TW" dirty="0"/>
              <a:t>“</a:t>
            </a:r>
            <a:r>
              <a:rPr lang="en-US" altLang="zh-TW" dirty="0" smtClean="0"/>
              <a:t>01F0264S”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“01F0339S”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“01F0293S”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“01F0339N”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“01F0376N”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”01F0413N”</a:t>
            </a:r>
            <a:r>
              <a:rPr lang="zh-TW" altLang="en-US" dirty="0" smtClean="0"/>
              <a:t>之資料，將資料分為南北兩方向後，把起始測站名稱分</a:t>
            </a:r>
            <a:r>
              <a:rPr lang="zh-TW" altLang="en-US" dirty="0"/>
              <a:t>別</a:t>
            </a:r>
            <a:r>
              <a:rPr lang="zh-TW" altLang="en-US" dirty="0" smtClean="0"/>
              <a:t>改為</a:t>
            </a:r>
            <a:r>
              <a:rPr lang="en-US" altLang="zh-TW" dirty="0" err="1" smtClean="0"/>
              <a:t>bbefore</a:t>
            </a:r>
            <a:r>
              <a:rPr lang="zh-TW" altLang="en-US" dirty="0"/>
              <a:t> 、 </a:t>
            </a:r>
            <a:r>
              <a:rPr lang="en-US" altLang="zh-TW" dirty="0" smtClean="0"/>
              <a:t>before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將合併後的資料對車種做</a:t>
            </a:r>
            <a:r>
              <a:rPr lang="en-US" altLang="zh-TW" dirty="0" smtClean="0"/>
              <a:t>pivoting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加入是否為上下班時段變數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加入是否為連續假日變數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加入該時段是否發生事故</a:t>
            </a:r>
            <a:r>
              <a:rPr lang="zh-TW" altLang="en-US" dirty="0"/>
              <a:t>變數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32" y="3067906"/>
            <a:ext cx="3740690" cy="179736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782020" y="4711387"/>
            <a:ext cx="3037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Pivoting</a:t>
            </a:r>
            <a:r>
              <a:rPr lang="zh-TW" altLang="en-US" dirty="0"/>
              <a:t>示</a:t>
            </a:r>
            <a:r>
              <a:rPr lang="zh-TW" altLang="en-US" dirty="0" smtClean="0"/>
              <a:t>意圖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8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7"/>
            <a:ext cx="9144000" cy="4260426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1897258" y="898737"/>
            <a:ext cx="1222459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65" y="871683"/>
            <a:ext cx="1335140" cy="1158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15" y="4382566"/>
            <a:ext cx="1335140" cy="11583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279" y="4382566"/>
            <a:ext cx="1335140" cy="11583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999968" y="3578598"/>
            <a:ext cx="799382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before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04591" y="2263973"/>
            <a:ext cx="689442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before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32596" y="2298224"/>
            <a:ext cx="554287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after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976650" y="3578597"/>
            <a:ext cx="545324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after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0257" y="2298224"/>
            <a:ext cx="1065985" cy="27352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bbefore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084" y="3508083"/>
            <a:ext cx="1085182" cy="3779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577568" y="3982456"/>
            <a:ext cx="173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01F0264S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6255" y="536650"/>
            <a:ext cx="173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01F0413N</a:t>
            </a:r>
            <a:endParaRPr lang="zh-TW" altLang="en-US" sz="20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81" y="878843"/>
            <a:ext cx="1335140" cy="11583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950" y="4382566"/>
            <a:ext cx="1335140" cy="115834"/>
          </a:xfrm>
          <a:prstGeom prst="rect">
            <a:avLst/>
          </a:prstGeom>
        </p:spPr>
      </p:pic>
      <p:cxnSp>
        <p:nvCxnSpPr>
          <p:cNvPr id="21" name="肘形接點 20"/>
          <p:cNvCxnSpPr/>
          <p:nvPr/>
        </p:nvCxnSpPr>
        <p:spPr>
          <a:xfrm>
            <a:off x="449865" y="1119773"/>
            <a:ext cx="1168672" cy="845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 rot="10800000">
            <a:off x="7900782" y="3139390"/>
            <a:ext cx="1065985" cy="727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資料平衡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10275" y="1261579"/>
            <a:ext cx="3339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發生事故時段：　</a:t>
            </a:r>
            <a:r>
              <a:rPr lang="en-US" altLang="zh-TW" sz="1600" dirty="0" smtClean="0"/>
              <a:t>1304</a:t>
            </a:r>
          </a:p>
          <a:p>
            <a:r>
              <a:rPr lang="zh-TW" altLang="en-US" sz="1600" dirty="0" smtClean="0"/>
              <a:t>未發生</a:t>
            </a:r>
            <a:r>
              <a:rPr lang="zh-TW" altLang="en-US" sz="1600" dirty="0"/>
              <a:t>事故時段</a:t>
            </a:r>
            <a:r>
              <a:rPr lang="zh-TW" altLang="en-US" sz="1600" dirty="0" smtClean="0"/>
              <a:t>：</a:t>
            </a:r>
            <a:r>
              <a:rPr lang="en-US" altLang="zh-TW" sz="1600" dirty="0" smtClean="0"/>
              <a:t>16216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模型傾向預測全時段未發生事故，準確率為</a:t>
            </a:r>
            <a:r>
              <a:rPr lang="en-US" altLang="zh-TW" sz="1600" dirty="0" smtClean="0"/>
              <a:t>0.92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zh-TW" altLang="en-US" sz="1600" dirty="0" smtClean="0"/>
              <a:t>有預測和沒預測效益相同</a:t>
            </a:r>
            <a:endParaRPr lang="zh-TW" altLang="en-US" sz="1600" dirty="0"/>
          </a:p>
        </p:txBody>
      </p:sp>
      <p:sp>
        <p:nvSpPr>
          <p:cNvPr id="4" name="向下箭號 3"/>
          <p:cNvSpPr/>
          <p:nvPr/>
        </p:nvSpPr>
        <p:spPr>
          <a:xfrm>
            <a:off x="1706554" y="1863029"/>
            <a:ext cx="327619" cy="33739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95" y="2801878"/>
            <a:ext cx="390178" cy="36579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102576" y="1863029"/>
            <a:ext cx="738365" cy="8576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00939" y="799914"/>
            <a:ext cx="15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SMOTE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32" y="1299568"/>
            <a:ext cx="3032803" cy="286153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471758" y="4199096"/>
            <a:ext cx="442293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將資料視為多維度空間中的一點，在數量較少的類別中任選兩點連成一線，取線上其中一點做為新的樣本點直到資料平衡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0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準則介紹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6" y="1797698"/>
            <a:ext cx="4038074" cy="2808532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5457899" y="1512153"/>
            <a:ext cx="3300642" cy="880171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準確率重要嗎</a:t>
            </a:r>
            <a:r>
              <a:rPr lang="en-US" altLang="zh-TW" sz="1600" dirty="0" smtClean="0">
                <a:solidFill>
                  <a:schemeClr val="tx1"/>
                </a:solidFill>
              </a:rPr>
              <a:t>?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396" y="2834675"/>
            <a:ext cx="2767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這裡我們應該更加注重：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PPV</a:t>
            </a:r>
          </a:p>
          <a:p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7377" y="1253885"/>
            <a:ext cx="503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變數選擇時需要根據一些準則去優化變數，以利提升模型成效。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77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交叉驗證 </a:t>
            </a:r>
            <a:r>
              <a:rPr lang="en-US" altLang="zh-TW" dirty="0" smtClean="0"/>
              <a:t>Cross validation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61" y="1290882"/>
            <a:ext cx="5060820" cy="35054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106885" y="2513832"/>
            <a:ext cx="2788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透過交叉驗證的方式驗證哪一組變數組合下</a:t>
            </a:r>
            <a:r>
              <a:rPr lang="en-US" altLang="zh-TW" dirty="0" smtClean="0"/>
              <a:t>Specificity</a:t>
            </a:r>
            <a:r>
              <a:rPr lang="zh-TW" altLang="en-US" dirty="0" smtClean="0"/>
              <a:t>最好</a:t>
            </a:r>
            <a:endParaRPr lang="zh-TW" altLang="en-US" dirty="0"/>
          </a:p>
        </p:txBody>
      </p:sp>
      <p:sp>
        <p:nvSpPr>
          <p:cNvPr id="6" name="雲朵形圖說文字 5"/>
          <p:cNvSpPr/>
          <p:nvPr/>
        </p:nvSpPr>
        <p:spPr>
          <a:xfrm>
            <a:off x="5646999" y="868690"/>
            <a:ext cx="4114800" cy="1521823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驗證集須留到最終使用，訓練模型期間要如何驗證哪個變數組合較優異？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模型結果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2104943"/>
            <a:ext cx="6197019" cy="28168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0275" y="1392119"/>
            <a:ext cx="5485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Specificity</a:t>
            </a:r>
            <a:r>
              <a:rPr lang="zh-TW" altLang="en-US" sz="1600" dirty="0" smtClean="0"/>
              <a:t>：</a:t>
            </a:r>
            <a:r>
              <a:rPr lang="en-US" altLang="zh-TW" sz="1600" dirty="0" smtClean="0"/>
              <a:t>0.749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PPV</a:t>
            </a:r>
            <a:r>
              <a:rPr lang="zh-TW" altLang="en-US" sz="1600" dirty="0" smtClean="0"/>
              <a:t>：</a:t>
            </a:r>
            <a:r>
              <a:rPr lang="en-US" altLang="zh-TW" sz="1600" dirty="0" smtClean="0"/>
              <a:t>0.976</a:t>
            </a:r>
            <a:r>
              <a:rPr lang="zh-TW" altLang="en-US" sz="1600" dirty="0" smtClean="0"/>
              <a:t>，準確率：</a:t>
            </a:r>
            <a:r>
              <a:rPr lang="en-US" altLang="zh-TW" sz="1600" dirty="0" smtClean="0"/>
              <a:t>0.799</a:t>
            </a:r>
            <a:endParaRPr lang="zh-TW" altLang="en-US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87819" y="2398857"/>
            <a:ext cx="23912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真實發生事故下，預測發生事故之數量有</a:t>
            </a:r>
            <a:r>
              <a:rPr lang="en-US" altLang="zh-TW" dirty="0" smtClean="0"/>
              <a:t>0.749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預測無事故下，真實未發生事故之比例為</a:t>
            </a:r>
            <a:r>
              <a:rPr lang="en-US" altLang="zh-TW" dirty="0" smtClean="0"/>
              <a:t>0.976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04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事故發生之情境探討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6" y="959172"/>
            <a:ext cx="5496954" cy="370831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176829" y="1017850"/>
            <a:ext cx="29671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Case 1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當</a:t>
            </a:r>
            <a:r>
              <a:rPr lang="zh-TW" altLang="en-US" dirty="0"/>
              <a:t>大貨車之平均車速</a:t>
            </a:r>
            <a:r>
              <a:rPr lang="zh-TW" altLang="en-US" dirty="0" smtClean="0"/>
              <a:t>在</a:t>
            </a:r>
            <a:r>
              <a:rPr lang="en-US" altLang="zh-TW" dirty="0" smtClean="0"/>
              <a:t>73 </a:t>
            </a:r>
            <a:r>
              <a:rPr lang="zh-TW" altLang="en-US" dirty="0"/>
              <a:t>以下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有</a:t>
            </a:r>
            <a:r>
              <a:rPr lang="zh-TW" altLang="en-US" dirty="0"/>
              <a:t>掉落物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小客車</a:t>
            </a:r>
            <a:r>
              <a:rPr lang="zh-TW" altLang="en-US" dirty="0"/>
              <a:t>之平均車速在</a:t>
            </a:r>
            <a:r>
              <a:rPr lang="en-US" altLang="zh-TW" dirty="0" smtClean="0"/>
              <a:t>78</a:t>
            </a:r>
            <a:r>
              <a:rPr lang="zh-TW" altLang="en-US" dirty="0" smtClean="0"/>
              <a:t>以下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小貨車車流量小於</a:t>
            </a:r>
            <a:r>
              <a:rPr lang="en-US" altLang="zh-TW" dirty="0" smtClean="0"/>
              <a:t>823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Case 2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當大貨車之平均車速在</a:t>
            </a:r>
            <a:r>
              <a:rPr lang="en-US" altLang="zh-TW" dirty="0"/>
              <a:t>73 </a:t>
            </a:r>
            <a:r>
              <a:rPr lang="zh-TW" altLang="en-US" dirty="0"/>
              <a:t>以下，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有掉落物，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小客車之平均車速在</a:t>
            </a:r>
            <a:r>
              <a:rPr lang="en-US" altLang="zh-TW" dirty="0"/>
              <a:t>78</a:t>
            </a:r>
            <a:r>
              <a:rPr lang="zh-TW" altLang="en-US" dirty="0" smtClean="0"/>
              <a:t>以下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兩相鄰路段車速急速下降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就</a:t>
            </a:r>
            <a:r>
              <a:rPr lang="zh-TW" altLang="en-US" dirty="0"/>
              <a:t>存在一定的比重會發生事故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198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/>
              <a:t>動</a:t>
            </a:r>
            <a:r>
              <a:rPr lang="zh-TW" altLang="en-US" sz="3200" dirty="0"/>
              <a:t>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85544" y="1359375"/>
            <a:ext cx="6469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/>
              <a:t>隨著</a:t>
            </a:r>
            <a:r>
              <a:rPr lang="zh-TW" altLang="en-US" sz="1600" dirty="0" smtClean="0"/>
              <a:t>國道用路人上升</a:t>
            </a:r>
            <a:r>
              <a:rPr lang="zh-TW" altLang="en-US" sz="1600" dirty="0"/>
              <a:t>，事故發生的次數也漸漸上升，而事故一旦發生，常常造成財物損失以及重大</a:t>
            </a:r>
            <a:r>
              <a:rPr lang="zh-TW" altLang="en-US" sz="1600" dirty="0" smtClean="0"/>
              <a:t>傷亡。首先找出事故發生最頻</a:t>
            </a:r>
            <a:r>
              <a:rPr lang="zh-TW" altLang="en-US" sz="1600" dirty="0"/>
              <a:t>繁</a:t>
            </a:r>
            <a:r>
              <a:rPr lang="zh-TW" altLang="en-US" sz="1600" dirty="0" smtClean="0"/>
              <a:t>的地方，並對此地方進行統計分析以及模型建立，透過模型了解是什麼造成事故發生。最後期許可以</a:t>
            </a:r>
            <a:r>
              <a:rPr lang="zh-TW" altLang="en-US" sz="1600" dirty="0"/>
              <a:t>將此模型推廣至每一個國道測站，並將此模型與</a:t>
            </a:r>
            <a:r>
              <a:rPr lang="en-US" altLang="zh-TW" sz="1600" dirty="0"/>
              <a:t>APP(</a:t>
            </a:r>
            <a:r>
              <a:rPr lang="zh-TW" altLang="en-US" sz="1600" dirty="0"/>
              <a:t>例如高速公路</a:t>
            </a:r>
            <a:r>
              <a:rPr lang="en-US" altLang="zh-TW" sz="1600" dirty="0"/>
              <a:t>1968)</a:t>
            </a:r>
            <a:r>
              <a:rPr lang="zh-TW" altLang="en-US" sz="1600" dirty="0"/>
              <a:t>聯動，在預測發生事故</a:t>
            </a:r>
            <a:r>
              <a:rPr lang="zh-TW" altLang="en-US" sz="1600" dirty="0" smtClean="0"/>
              <a:t>時即時</a:t>
            </a:r>
            <a:r>
              <a:rPr lang="zh-TW" altLang="en-US" sz="1600" dirty="0"/>
              <a:t>提醒用</a:t>
            </a:r>
            <a:r>
              <a:rPr lang="zh-TW" altLang="en-US" sz="1600" dirty="0" smtClean="0"/>
              <a:t>路人</a:t>
            </a:r>
            <a:r>
              <a:rPr lang="zh-TW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33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6485709" y="947057"/>
            <a:ext cx="1685108" cy="9627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640080" y="1028075"/>
            <a:ext cx="2243545" cy="11077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77" name="Google Shape;877;p29"/>
          <p:cNvGrpSpPr/>
          <p:nvPr/>
        </p:nvGrpSpPr>
        <p:grpSpPr>
          <a:xfrm>
            <a:off x="2883625" y="0"/>
            <a:ext cx="3376739" cy="3744638"/>
            <a:chOff x="2883625" y="0"/>
            <a:chExt cx="3376739" cy="3744638"/>
          </a:xfrm>
        </p:grpSpPr>
        <p:sp>
          <p:nvSpPr>
            <p:cNvPr id="878" name="Google Shape;878;p29"/>
            <p:cNvSpPr/>
            <p:nvPr/>
          </p:nvSpPr>
          <p:spPr>
            <a:xfrm>
              <a:off x="2883625" y="0"/>
              <a:ext cx="3376739" cy="3744638"/>
            </a:xfrm>
            <a:custGeom>
              <a:avLst/>
              <a:gdLst/>
              <a:ahLst/>
              <a:cxnLst/>
              <a:rect l="l" t="t" r="r" b="b"/>
              <a:pathLst>
                <a:path w="128957" h="143007" extrusionOk="0">
                  <a:moveTo>
                    <a:pt x="51650" y="1"/>
                  </a:moveTo>
                  <a:lnTo>
                    <a:pt x="51650" y="12633"/>
                  </a:lnTo>
                  <a:cubicBezTo>
                    <a:pt x="51650" y="14181"/>
                    <a:pt x="50590" y="15527"/>
                    <a:pt x="49090" y="15896"/>
                  </a:cubicBezTo>
                  <a:cubicBezTo>
                    <a:pt x="45780" y="16705"/>
                    <a:pt x="42541" y="17777"/>
                    <a:pt x="39374" y="19122"/>
                  </a:cubicBezTo>
                  <a:cubicBezTo>
                    <a:pt x="31707" y="22373"/>
                    <a:pt x="24801" y="27016"/>
                    <a:pt x="18884" y="32934"/>
                  </a:cubicBezTo>
                  <a:cubicBezTo>
                    <a:pt x="12966" y="38851"/>
                    <a:pt x="8311" y="45757"/>
                    <a:pt x="5072" y="53436"/>
                  </a:cubicBezTo>
                  <a:cubicBezTo>
                    <a:pt x="1703" y="61389"/>
                    <a:pt x="0" y="69831"/>
                    <a:pt x="0" y="78534"/>
                  </a:cubicBezTo>
                  <a:cubicBezTo>
                    <a:pt x="0" y="87238"/>
                    <a:pt x="1703" y="95679"/>
                    <a:pt x="5072" y="103633"/>
                  </a:cubicBezTo>
                  <a:cubicBezTo>
                    <a:pt x="8311" y="111312"/>
                    <a:pt x="12966" y="118206"/>
                    <a:pt x="18884" y="124123"/>
                  </a:cubicBezTo>
                  <a:cubicBezTo>
                    <a:pt x="24801" y="130041"/>
                    <a:pt x="31707" y="134696"/>
                    <a:pt x="39374" y="137946"/>
                  </a:cubicBezTo>
                  <a:cubicBezTo>
                    <a:pt x="47328" y="141304"/>
                    <a:pt x="55781" y="143007"/>
                    <a:pt x="64485" y="143007"/>
                  </a:cubicBezTo>
                  <a:cubicBezTo>
                    <a:pt x="73188" y="143007"/>
                    <a:pt x="81630" y="141304"/>
                    <a:pt x="89583" y="137946"/>
                  </a:cubicBezTo>
                  <a:cubicBezTo>
                    <a:pt x="97263" y="134696"/>
                    <a:pt x="104156" y="130041"/>
                    <a:pt x="110074" y="124123"/>
                  </a:cubicBezTo>
                  <a:cubicBezTo>
                    <a:pt x="115991" y="118206"/>
                    <a:pt x="120646" y="111312"/>
                    <a:pt x="123897" y="103633"/>
                  </a:cubicBezTo>
                  <a:cubicBezTo>
                    <a:pt x="127254" y="95679"/>
                    <a:pt x="128957" y="87238"/>
                    <a:pt x="128957" y="78534"/>
                  </a:cubicBezTo>
                  <a:cubicBezTo>
                    <a:pt x="128957" y="69831"/>
                    <a:pt x="127254" y="61377"/>
                    <a:pt x="123885" y="53436"/>
                  </a:cubicBezTo>
                  <a:cubicBezTo>
                    <a:pt x="120646" y="45757"/>
                    <a:pt x="115991" y="38851"/>
                    <a:pt x="110074" y="32934"/>
                  </a:cubicBezTo>
                  <a:cubicBezTo>
                    <a:pt x="104156" y="27016"/>
                    <a:pt x="97263" y="22373"/>
                    <a:pt x="89583" y="19122"/>
                  </a:cubicBezTo>
                  <a:cubicBezTo>
                    <a:pt x="86416" y="17777"/>
                    <a:pt x="83177" y="16705"/>
                    <a:pt x="79868" y="15896"/>
                  </a:cubicBezTo>
                  <a:cubicBezTo>
                    <a:pt x="78367" y="15527"/>
                    <a:pt x="77308" y="14181"/>
                    <a:pt x="77308" y="12633"/>
                  </a:cubicBezTo>
                  <a:lnTo>
                    <a:pt x="77308" y="1"/>
                  </a:lnTo>
                  <a:lnTo>
                    <a:pt x="67164" y="1"/>
                  </a:lnTo>
                  <a:lnTo>
                    <a:pt x="67164" y="14110"/>
                  </a:lnTo>
                  <a:lnTo>
                    <a:pt x="67164" y="19122"/>
                  </a:lnTo>
                  <a:cubicBezTo>
                    <a:pt x="67164" y="21944"/>
                    <a:pt x="69247" y="24325"/>
                    <a:pt x="72033" y="24718"/>
                  </a:cubicBezTo>
                  <a:cubicBezTo>
                    <a:pt x="98322" y="28385"/>
                    <a:pt x="118634" y="50924"/>
                    <a:pt x="118813" y="78165"/>
                  </a:cubicBezTo>
                  <a:cubicBezTo>
                    <a:pt x="119015" y="108348"/>
                    <a:pt x="94786" y="132803"/>
                    <a:pt x="64604" y="132874"/>
                  </a:cubicBezTo>
                  <a:cubicBezTo>
                    <a:pt x="64567" y="132874"/>
                    <a:pt x="64531" y="132874"/>
                    <a:pt x="64494" y="132874"/>
                  </a:cubicBezTo>
                  <a:cubicBezTo>
                    <a:pt x="34529" y="132874"/>
                    <a:pt x="10145" y="108502"/>
                    <a:pt x="10145" y="78534"/>
                  </a:cubicBezTo>
                  <a:cubicBezTo>
                    <a:pt x="10145" y="51126"/>
                    <a:pt x="30540" y="28385"/>
                    <a:pt x="56948" y="24706"/>
                  </a:cubicBezTo>
                  <a:cubicBezTo>
                    <a:pt x="59734" y="24325"/>
                    <a:pt x="61794" y="21932"/>
                    <a:pt x="61794" y="19122"/>
                  </a:cubicBezTo>
                  <a:lnTo>
                    <a:pt x="61794" y="14110"/>
                  </a:lnTo>
                  <a:lnTo>
                    <a:pt x="6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3010837" y="0"/>
              <a:ext cx="3122352" cy="3617432"/>
            </a:xfrm>
            <a:custGeom>
              <a:avLst/>
              <a:gdLst/>
              <a:ahLst/>
              <a:cxnLst/>
              <a:rect l="l" t="t" r="r" b="b"/>
              <a:pathLst>
                <a:path w="119242" h="138149" extrusionOk="0">
                  <a:moveTo>
                    <a:pt x="67163" y="1"/>
                  </a:moveTo>
                  <a:lnTo>
                    <a:pt x="67163" y="2870"/>
                  </a:lnTo>
                  <a:lnTo>
                    <a:pt x="67592" y="2870"/>
                  </a:lnTo>
                  <a:lnTo>
                    <a:pt x="67592" y="1"/>
                  </a:lnTo>
                  <a:close/>
                  <a:moveTo>
                    <a:pt x="51649" y="1"/>
                  </a:moveTo>
                  <a:lnTo>
                    <a:pt x="51649" y="4263"/>
                  </a:lnTo>
                  <a:lnTo>
                    <a:pt x="52078" y="4263"/>
                  </a:lnTo>
                  <a:lnTo>
                    <a:pt x="52078" y="1"/>
                  </a:lnTo>
                  <a:close/>
                  <a:moveTo>
                    <a:pt x="67163" y="7145"/>
                  </a:moveTo>
                  <a:lnTo>
                    <a:pt x="67163" y="11407"/>
                  </a:lnTo>
                  <a:lnTo>
                    <a:pt x="67592" y="11407"/>
                  </a:lnTo>
                  <a:lnTo>
                    <a:pt x="67592" y="7145"/>
                  </a:lnTo>
                  <a:close/>
                  <a:moveTo>
                    <a:pt x="51649" y="8538"/>
                  </a:moveTo>
                  <a:lnTo>
                    <a:pt x="51649" y="12812"/>
                  </a:lnTo>
                  <a:lnTo>
                    <a:pt x="52078" y="12812"/>
                  </a:lnTo>
                  <a:lnTo>
                    <a:pt x="52078" y="8538"/>
                  </a:lnTo>
                  <a:close/>
                  <a:moveTo>
                    <a:pt x="67163" y="15681"/>
                  </a:moveTo>
                  <a:lnTo>
                    <a:pt x="67163" y="17563"/>
                  </a:lnTo>
                  <a:cubicBezTo>
                    <a:pt x="67163" y="18444"/>
                    <a:pt x="67616" y="19265"/>
                    <a:pt x="68366" y="19753"/>
                  </a:cubicBezTo>
                  <a:lnTo>
                    <a:pt x="68592" y="19396"/>
                  </a:lnTo>
                  <a:cubicBezTo>
                    <a:pt x="67961" y="18991"/>
                    <a:pt x="67592" y="18301"/>
                    <a:pt x="67592" y="17563"/>
                  </a:cubicBezTo>
                  <a:lnTo>
                    <a:pt x="67592" y="15681"/>
                  </a:lnTo>
                  <a:close/>
                  <a:moveTo>
                    <a:pt x="51649" y="17074"/>
                  </a:moveTo>
                  <a:lnTo>
                    <a:pt x="51649" y="17563"/>
                  </a:lnTo>
                  <a:cubicBezTo>
                    <a:pt x="51649" y="18634"/>
                    <a:pt x="50887" y="19539"/>
                    <a:pt x="49840" y="19706"/>
                  </a:cubicBezTo>
                  <a:cubicBezTo>
                    <a:pt x="49697" y="19730"/>
                    <a:pt x="49554" y="19753"/>
                    <a:pt x="49411" y="19777"/>
                  </a:cubicBezTo>
                  <a:lnTo>
                    <a:pt x="49483" y="20194"/>
                  </a:lnTo>
                  <a:cubicBezTo>
                    <a:pt x="49625" y="20170"/>
                    <a:pt x="49768" y="20146"/>
                    <a:pt x="49911" y="20122"/>
                  </a:cubicBezTo>
                  <a:cubicBezTo>
                    <a:pt x="51173" y="19920"/>
                    <a:pt x="52078" y="18837"/>
                    <a:pt x="52078" y="17563"/>
                  </a:cubicBezTo>
                  <a:lnTo>
                    <a:pt x="52078" y="17074"/>
                  </a:lnTo>
                  <a:close/>
                  <a:moveTo>
                    <a:pt x="72664" y="20337"/>
                  </a:moveTo>
                  <a:lnTo>
                    <a:pt x="72569" y="20753"/>
                  </a:lnTo>
                  <a:cubicBezTo>
                    <a:pt x="73950" y="21063"/>
                    <a:pt x="75331" y="21420"/>
                    <a:pt x="76676" y="21825"/>
                  </a:cubicBezTo>
                  <a:lnTo>
                    <a:pt x="76807" y="21420"/>
                  </a:lnTo>
                  <a:cubicBezTo>
                    <a:pt x="75438" y="21015"/>
                    <a:pt x="74045" y="20646"/>
                    <a:pt x="72664" y="20337"/>
                  </a:cubicBezTo>
                  <a:close/>
                  <a:moveTo>
                    <a:pt x="45220" y="20658"/>
                  </a:moveTo>
                  <a:cubicBezTo>
                    <a:pt x="43839" y="21003"/>
                    <a:pt x="42458" y="21396"/>
                    <a:pt x="41101" y="21837"/>
                  </a:cubicBezTo>
                  <a:lnTo>
                    <a:pt x="41231" y="22242"/>
                  </a:lnTo>
                  <a:cubicBezTo>
                    <a:pt x="42577" y="21813"/>
                    <a:pt x="43958" y="21408"/>
                    <a:pt x="45327" y="21075"/>
                  </a:cubicBezTo>
                  <a:lnTo>
                    <a:pt x="45220" y="20658"/>
                  </a:lnTo>
                  <a:close/>
                  <a:moveTo>
                    <a:pt x="80855" y="22801"/>
                  </a:moveTo>
                  <a:lnTo>
                    <a:pt x="80701" y="23194"/>
                  </a:lnTo>
                  <a:cubicBezTo>
                    <a:pt x="82022" y="23706"/>
                    <a:pt x="83344" y="24254"/>
                    <a:pt x="84618" y="24861"/>
                  </a:cubicBezTo>
                  <a:lnTo>
                    <a:pt x="84796" y="24468"/>
                  </a:lnTo>
                  <a:cubicBezTo>
                    <a:pt x="83511" y="23873"/>
                    <a:pt x="82189" y="23301"/>
                    <a:pt x="80855" y="22801"/>
                  </a:cubicBezTo>
                  <a:close/>
                  <a:moveTo>
                    <a:pt x="37076" y="23313"/>
                  </a:moveTo>
                  <a:cubicBezTo>
                    <a:pt x="35767" y="23849"/>
                    <a:pt x="34445" y="24444"/>
                    <a:pt x="33171" y="25075"/>
                  </a:cubicBezTo>
                  <a:lnTo>
                    <a:pt x="33361" y="25468"/>
                  </a:lnTo>
                  <a:cubicBezTo>
                    <a:pt x="34635" y="24837"/>
                    <a:pt x="35933" y="24242"/>
                    <a:pt x="37243" y="23706"/>
                  </a:cubicBezTo>
                  <a:lnTo>
                    <a:pt x="37076" y="23313"/>
                  </a:lnTo>
                  <a:close/>
                  <a:moveTo>
                    <a:pt x="88606" y="26421"/>
                  </a:moveTo>
                  <a:lnTo>
                    <a:pt x="88404" y="26790"/>
                  </a:lnTo>
                  <a:cubicBezTo>
                    <a:pt x="89630" y="27480"/>
                    <a:pt x="90857" y="28219"/>
                    <a:pt x="92035" y="28993"/>
                  </a:cubicBezTo>
                  <a:lnTo>
                    <a:pt x="92274" y="28635"/>
                  </a:lnTo>
                  <a:cubicBezTo>
                    <a:pt x="91083" y="27861"/>
                    <a:pt x="89857" y="27111"/>
                    <a:pt x="88606" y="26421"/>
                  </a:cubicBezTo>
                  <a:close/>
                  <a:moveTo>
                    <a:pt x="29409" y="27123"/>
                  </a:moveTo>
                  <a:cubicBezTo>
                    <a:pt x="28182" y="27838"/>
                    <a:pt x="26968" y="28623"/>
                    <a:pt x="25789" y="29421"/>
                  </a:cubicBezTo>
                  <a:lnTo>
                    <a:pt x="26039" y="29778"/>
                  </a:lnTo>
                  <a:cubicBezTo>
                    <a:pt x="27194" y="28981"/>
                    <a:pt x="28408" y="28207"/>
                    <a:pt x="29623" y="27492"/>
                  </a:cubicBezTo>
                  <a:lnTo>
                    <a:pt x="29409" y="27123"/>
                  </a:lnTo>
                  <a:close/>
                  <a:moveTo>
                    <a:pt x="95762" y="31112"/>
                  </a:moveTo>
                  <a:lnTo>
                    <a:pt x="95512" y="31445"/>
                  </a:lnTo>
                  <a:cubicBezTo>
                    <a:pt x="96631" y="32302"/>
                    <a:pt x="97739" y="33219"/>
                    <a:pt x="98798" y="34148"/>
                  </a:cubicBezTo>
                  <a:lnTo>
                    <a:pt x="99072" y="33826"/>
                  </a:lnTo>
                  <a:cubicBezTo>
                    <a:pt x="98012" y="32886"/>
                    <a:pt x="96893" y="31969"/>
                    <a:pt x="95762" y="31112"/>
                  </a:cubicBezTo>
                  <a:close/>
                  <a:moveTo>
                    <a:pt x="22360" y="31981"/>
                  </a:moveTo>
                  <a:cubicBezTo>
                    <a:pt x="21253" y="32874"/>
                    <a:pt x="20157" y="33815"/>
                    <a:pt x="19110" y="34779"/>
                  </a:cubicBezTo>
                  <a:lnTo>
                    <a:pt x="19407" y="35100"/>
                  </a:lnTo>
                  <a:cubicBezTo>
                    <a:pt x="20443" y="34136"/>
                    <a:pt x="21527" y="33207"/>
                    <a:pt x="22622" y="32314"/>
                  </a:cubicBezTo>
                  <a:lnTo>
                    <a:pt x="22360" y="31981"/>
                  </a:lnTo>
                  <a:close/>
                  <a:moveTo>
                    <a:pt x="102180" y="36779"/>
                  </a:moveTo>
                  <a:lnTo>
                    <a:pt x="101882" y="37077"/>
                  </a:lnTo>
                  <a:cubicBezTo>
                    <a:pt x="102870" y="38089"/>
                    <a:pt x="103835" y="39137"/>
                    <a:pt x="104751" y="40220"/>
                  </a:cubicBezTo>
                  <a:lnTo>
                    <a:pt x="105073" y="39946"/>
                  </a:lnTo>
                  <a:cubicBezTo>
                    <a:pt x="104156" y="38863"/>
                    <a:pt x="103180" y="37791"/>
                    <a:pt x="102180" y="36779"/>
                  </a:cubicBezTo>
                  <a:close/>
                  <a:moveTo>
                    <a:pt x="16074" y="37803"/>
                  </a:moveTo>
                  <a:cubicBezTo>
                    <a:pt x="15109" y="38839"/>
                    <a:pt x="14157" y="39934"/>
                    <a:pt x="13264" y="41030"/>
                  </a:cubicBezTo>
                  <a:lnTo>
                    <a:pt x="13597" y="41304"/>
                  </a:lnTo>
                  <a:cubicBezTo>
                    <a:pt x="14478" y="40208"/>
                    <a:pt x="15419" y="39125"/>
                    <a:pt x="16383" y="38101"/>
                  </a:cubicBezTo>
                  <a:lnTo>
                    <a:pt x="16074" y="37803"/>
                  </a:lnTo>
                  <a:close/>
                  <a:moveTo>
                    <a:pt x="107728" y="43304"/>
                  </a:moveTo>
                  <a:lnTo>
                    <a:pt x="107383" y="43554"/>
                  </a:lnTo>
                  <a:cubicBezTo>
                    <a:pt x="108216" y="44697"/>
                    <a:pt x="109026" y="45876"/>
                    <a:pt x="109776" y="47078"/>
                  </a:cubicBezTo>
                  <a:lnTo>
                    <a:pt x="110133" y="46852"/>
                  </a:lnTo>
                  <a:cubicBezTo>
                    <a:pt x="109383" y="45637"/>
                    <a:pt x="108573" y="44447"/>
                    <a:pt x="107728" y="43304"/>
                  </a:cubicBezTo>
                  <a:close/>
                  <a:moveTo>
                    <a:pt x="10692" y="44459"/>
                  </a:moveTo>
                  <a:cubicBezTo>
                    <a:pt x="9870" y="45626"/>
                    <a:pt x="9097" y="46828"/>
                    <a:pt x="8370" y="48054"/>
                  </a:cubicBezTo>
                  <a:lnTo>
                    <a:pt x="8727" y="48269"/>
                  </a:lnTo>
                  <a:cubicBezTo>
                    <a:pt x="9454" y="47054"/>
                    <a:pt x="10228" y="45864"/>
                    <a:pt x="11037" y="44697"/>
                  </a:cubicBezTo>
                  <a:lnTo>
                    <a:pt x="10692" y="44459"/>
                  </a:lnTo>
                  <a:close/>
                  <a:moveTo>
                    <a:pt x="112288" y="50555"/>
                  </a:moveTo>
                  <a:lnTo>
                    <a:pt x="111907" y="50757"/>
                  </a:lnTo>
                  <a:cubicBezTo>
                    <a:pt x="112574" y="52007"/>
                    <a:pt x="113205" y="53293"/>
                    <a:pt x="113776" y="54579"/>
                  </a:cubicBezTo>
                  <a:lnTo>
                    <a:pt x="114157" y="54412"/>
                  </a:lnTo>
                  <a:cubicBezTo>
                    <a:pt x="113586" y="53103"/>
                    <a:pt x="112955" y="51805"/>
                    <a:pt x="112288" y="50555"/>
                  </a:cubicBezTo>
                  <a:close/>
                  <a:moveTo>
                    <a:pt x="6310" y="51805"/>
                  </a:moveTo>
                  <a:cubicBezTo>
                    <a:pt x="5668" y="53079"/>
                    <a:pt x="5072" y="54389"/>
                    <a:pt x="4525" y="55698"/>
                  </a:cubicBezTo>
                  <a:lnTo>
                    <a:pt x="4917" y="55865"/>
                  </a:lnTo>
                  <a:cubicBezTo>
                    <a:pt x="5465" y="54555"/>
                    <a:pt x="6060" y="53257"/>
                    <a:pt x="6691" y="51995"/>
                  </a:cubicBezTo>
                  <a:lnTo>
                    <a:pt x="6310" y="51805"/>
                  </a:lnTo>
                  <a:close/>
                  <a:moveTo>
                    <a:pt x="115753" y="58389"/>
                  </a:moveTo>
                  <a:lnTo>
                    <a:pt x="115360" y="58532"/>
                  </a:lnTo>
                  <a:cubicBezTo>
                    <a:pt x="115836" y="59865"/>
                    <a:pt x="116265" y="61223"/>
                    <a:pt x="116646" y="62592"/>
                  </a:cubicBezTo>
                  <a:lnTo>
                    <a:pt x="117062" y="62473"/>
                  </a:lnTo>
                  <a:cubicBezTo>
                    <a:pt x="116669" y="61104"/>
                    <a:pt x="116241" y="59723"/>
                    <a:pt x="115753" y="58389"/>
                  </a:cubicBezTo>
                  <a:close/>
                  <a:moveTo>
                    <a:pt x="3024" y="59711"/>
                  </a:moveTo>
                  <a:cubicBezTo>
                    <a:pt x="2584" y="61056"/>
                    <a:pt x="2179" y="62437"/>
                    <a:pt x="1822" y="63818"/>
                  </a:cubicBezTo>
                  <a:lnTo>
                    <a:pt x="2239" y="63925"/>
                  </a:lnTo>
                  <a:cubicBezTo>
                    <a:pt x="2584" y="62556"/>
                    <a:pt x="2989" y="61187"/>
                    <a:pt x="3429" y="59842"/>
                  </a:cubicBezTo>
                  <a:lnTo>
                    <a:pt x="3024" y="59711"/>
                  </a:lnTo>
                  <a:close/>
                  <a:moveTo>
                    <a:pt x="118063" y="66640"/>
                  </a:moveTo>
                  <a:lnTo>
                    <a:pt x="117646" y="66723"/>
                  </a:lnTo>
                  <a:cubicBezTo>
                    <a:pt x="117920" y="68105"/>
                    <a:pt x="118158" y="69509"/>
                    <a:pt x="118336" y="70914"/>
                  </a:cubicBezTo>
                  <a:lnTo>
                    <a:pt x="118753" y="70867"/>
                  </a:lnTo>
                  <a:cubicBezTo>
                    <a:pt x="118574" y="69450"/>
                    <a:pt x="118336" y="68033"/>
                    <a:pt x="118063" y="66640"/>
                  </a:cubicBezTo>
                  <a:close/>
                  <a:moveTo>
                    <a:pt x="929" y="68009"/>
                  </a:moveTo>
                  <a:cubicBezTo>
                    <a:pt x="679" y="69402"/>
                    <a:pt x="476" y="70831"/>
                    <a:pt x="322" y="72248"/>
                  </a:cubicBezTo>
                  <a:lnTo>
                    <a:pt x="750" y="72295"/>
                  </a:lnTo>
                  <a:cubicBezTo>
                    <a:pt x="893" y="70891"/>
                    <a:pt x="1096" y="69474"/>
                    <a:pt x="1346" y="68081"/>
                  </a:cubicBezTo>
                  <a:lnTo>
                    <a:pt x="929" y="68009"/>
                  </a:lnTo>
                  <a:close/>
                  <a:moveTo>
                    <a:pt x="119146" y="75129"/>
                  </a:moveTo>
                  <a:lnTo>
                    <a:pt x="118717" y="75153"/>
                  </a:lnTo>
                  <a:cubicBezTo>
                    <a:pt x="118789" y="76272"/>
                    <a:pt x="118813" y="77403"/>
                    <a:pt x="118813" y="78534"/>
                  </a:cubicBezTo>
                  <a:cubicBezTo>
                    <a:pt x="118813" y="78820"/>
                    <a:pt x="118813" y="79106"/>
                    <a:pt x="118813" y="79404"/>
                  </a:cubicBezTo>
                  <a:lnTo>
                    <a:pt x="119241" y="79404"/>
                  </a:lnTo>
                  <a:cubicBezTo>
                    <a:pt x="119241" y="79118"/>
                    <a:pt x="119241" y="78820"/>
                    <a:pt x="119241" y="78534"/>
                  </a:cubicBezTo>
                  <a:cubicBezTo>
                    <a:pt x="119241" y="77403"/>
                    <a:pt x="119217" y="76248"/>
                    <a:pt x="119146" y="75129"/>
                  </a:cubicBezTo>
                  <a:close/>
                  <a:moveTo>
                    <a:pt x="36" y="76522"/>
                  </a:moveTo>
                  <a:cubicBezTo>
                    <a:pt x="12" y="77189"/>
                    <a:pt x="0" y="77868"/>
                    <a:pt x="0" y="78534"/>
                  </a:cubicBezTo>
                  <a:cubicBezTo>
                    <a:pt x="0" y="78642"/>
                    <a:pt x="0" y="78749"/>
                    <a:pt x="0" y="78868"/>
                  </a:cubicBezTo>
                  <a:cubicBezTo>
                    <a:pt x="0" y="79511"/>
                    <a:pt x="12" y="80166"/>
                    <a:pt x="36" y="80808"/>
                  </a:cubicBezTo>
                  <a:lnTo>
                    <a:pt x="464" y="80785"/>
                  </a:lnTo>
                  <a:cubicBezTo>
                    <a:pt x="441" y="80154"/>
                    <a:pt x="429" y="79499"/>
                    <a:pt x="429" y="78868"/>
                  </a:cubicBezTo>
                  <a:cubicBezTo>
                    <a:pt x="429" y="78749"/>
                    <a:pt x="429" y="78642"/>
                    <a:pt x="429" y="78534"/>
                  </a:cubicBezTo>
                  <a:cubicBezTo>
                    <a:pt x="429" y="77868"/>
                    <a:pt x="441" y="77201"/>
                    <a:pt x="453" y="76534"/>
                  </a:cubicBezTo>
                  <a:lnTo>
                    <a:pt x="36" y="76522"/>
                  </a:lnTo>
                  <a:close/>
                  <a:moveTo>
                    <a:pt x="118598" y="83654"/>
                  </a:moveTo>
                  <a:cubicBezTo>
                    <a:pt x="118479" y="85059"/>
                    <a:pt x="118301" y="86476"/>
                    <a:pt x="118086" y="87869"/>
                  </a:cubicBezTo>
                  <a:lnTo>
                    <a:pt x="118503" y="87940"/>
                  </a:lnTo>
                  <a:cubicBezTo>
                    <a:pt x="118729" y="86535"/>
                    <a:pt x="118908" y="85107"/>
                    <a:pt x="119027" y="83690"/>
                  </a:cubicBezTo>
                  <a:lnTo>
                    <a:pt x="118598" y="83654"/>
                  </a:lnTo>
                  <a:close/>
                  <a:moveTo>
                    <a:pt x="774" y="85023"/>
                  </a:moveTo>
                  <a:lnTo>
                    <a:pt x="345" y="85071"/>
                  </a:lnTo>
                  <a:cubicBezTo>
                    <a:pt x="500" y="86488"/>
                    <a:pt x="715" y="87916"/>
                    <a:pt x="965" y="89309"/>
                  </a:cubicBezTo>
                  <a:lnTo>
                    <a:pt x="1381" y="89238"/>
                  </a:lnTo>
                  <a:cubicBezTo>
                    <a:pt x="1131" y="87845"/>
                    <a:pt x="929" y="86440"/>
                    <a:pt x="774" y="85023"/>
                  </a:cubicBezTo>
                  <a:close/>
                  <a:moveTo>
                    <a:pt x="117265" y="92036"/>
                  </a:moveTo>
                  <a:cubicBezTo>
                    <a:pt x="116943" y="93417"/>
                    <a:pt x="116574" y="94798"/>
                    <a:pt x="116158" y="96144"/>
                  </a:cubicBezTo>
                  <a:lnTo>
                    <a:pt x="116562" y="96275"/>
                  </a:lnTo>
                  <a:cubicBezTo>
                    <a:pt x="116979" y="94917"/>
                    <a:pt x="117360" y="93524"/>
                    <a:pt x="117682" y="92143"/>
                  </a:cubicBezTo>
                  <a:lnTo>
                    <a:pt x="117265" y="92036"/>
                  </a:lnTo>
                  <a:close/>
                  <a:moveTo>
                    <a:pt x="2298" y="93393"/>
                  </a:moveTo>
                  <a:lnTo>
                    <a:pt x="1881" y="93500"/>
                  </a:lnTo>
                  <a:cubicBezTo>
                    <a:pt x="2239" y="94870"/>
                    <a:pt x="2643" y="96251"/>
                    <a:pt x="3096" y="97608"/>
                  </a:cubicBezTo>
                  <a:lnTo>
                    <a:pt x="3501" y="97465"/>
                  </a:lnTo>
                  <a:cubicBezTo>
                    <a:pt x="3048" y="96132"/>
                    <a:pt x="2643" y="94763"/>
                    <a:pt x="2298" y="93393"/>
                  </a:cubicBezTo>
                  <a:close/>
                  <a:moveTo>
                    <a:pt x="114741" y="100156"/>
                  </a:moveTo>
                  <a:cubicBezTo>
                    <a:pt x="114229" y="101466"/>
                    <a:pt x="113657" y="102775"/>
                    <a:pt x="113050" y="104049"/>
                  </a:cubicBezTo>
                  <a:lnTo>
                    <a:pt x="113431" y="104240"/>
                  </a:lnTo>
                  <a:cubicBezTo>
                    <a:pt x="114050" y="102954"/>
                    <a:pt x="114622" y="101632"/>
                    <a:pt x="115145" y="100311"/>
                  </a:cubicBezTo>
                  <a:lnTo>
                    <a:pt x="114741" y="100156"/>
                  </a:lnTo>
                  <a:close/>
                  <a:moveTo>
                    <a:pt x="5001" y="101454"/>
                  </a:moveTo>
                  <a:lnTo>
                    <a:pt x="4608" y="101621"/>
                  </a:lnTo>
                  <a:cubicBezTo>
                    <a:pt x="5156" y="102930"/>
                    <a:pt x="5763" y="104240"/>
                    <a:pt x="6406" y="105514"/>
                  </a:cubicBezTo>
                  <a:lnTo>
                    <a:pt x="6787" y="105311"/>
                  </a:lnTo>
                  <a:cubicBezTo>
                    <a:pt x="6144" y="104049"/>
                    <a:pt x="5548" y="102752"/>
                    <a:pt x="5001" y="101454"/>
                  </a:cubicBezTo>
                  <a:close/>
                  <a:moveTo>
                    <a:pt x="111074" y="107812"/>
                  </a:moveTo>
                  <a:cubicBezTo>
                    <a:pt x="110383" y="109038"/>
                    <a:pt x="109633" y="110253"/>
                    <a:pt x="108847" y="111431"/>
                  </a:cubicBezTo>
                  <a:lnTo>
                    <a:pt x="109192" y="111669"/>
                  </a:lnTo>
                  <a:cubicBezTo>
                    <a:pt x="109990" y="110491"/>
                    <a:pt x="110740" y="109264"/>
                    <a:pt x="111455" y="108026"/>
                  </a:cubicBezTo>
                  <a:lnTo>
                    <a:pt x="111074" y="107812"/>
                  </a:lnTo>
                  <a:close/>
                  <a:moveTo>
                    <a:pt x="8846" y="109038"/>
                  </a:moveTo>
                  <a:lnTo>
                    <a:pt x="8477" y="109264"/>
                  </a:lnTo>
                  <a:cubicBezTo>
                    <a:pt x="9216" y="110479"/>
                    <a:pt x="10001" y="111681"/>
                    <a:pt x="10823" y="112848"/>
                  </a:cubicBezTo>
                  <a:lnTo>
                    <a:pt x="11168" y="112610"/>
                  </a:lnTo>
                  <a:cubicBezTo>
                    <a:pt x="10359" y="111455"/>
                    <a:pt x="9573" y="110253"/>
                    <a:pt x="8846" y="109038"/>
                  </a:cubicBezTo>
                  <a:close/>
                  <a:moveTo>
                    <a:pt x="106347" y="114872"/>
                  </a:moveTo>
                  <a:cubicBezTo>
                    <a:pt x="105490" y="115991"/>
                    <a:pt x="104561" y="117087"/>
                    <a:pt x="103620" y="118134"/>
                  </a:cubicBezTo>
                  <a:lnTo>
                    <a:pt x="103942" y="118420"/>
                  </a:lnTo>
                  <a:cubicBezTo>
                    <a:pt x="104894" y="117361"/>
                    <a:pt x="105811" y="116253"/>
                    <a:pt x="106692" y="115134"/>
                  </a:cubicBezTo>
                  <a:lnTo>
                    <a:pt x="106347" y="114872"/>
                  </a:lnTo>
                  <a:close/>
                  <a:moveTo>
                    <a:pt x="13740" y="115991"/>
                  </a:moveTo>
                  <a:lnTo>
                    <a:pt x="13407" y="116265"/>
                  </a:lnTo>
                  <a:cubicBezTo>
                    <a:pt x="14311" y="117361"/>
                    <a:pt x="15264" y="118444"/>
                    <a:pt x="16240" y="119480"/>
                  </a:cubicBezTo>
                  <a:lnTo>
                    <a:pt x="16550" y="119194"/>
                  </a:lnTo>
                  <a:cubicBezTo>
                    <a:pt x="15574" y="118158"/>
                    <a:pt x="14633" y="117087"/>
                    <a:pt x="13740" y="115991"/>
                  </a:cubicBezTo>
                  <a:close/>
                  <a:moveTo>
                    <a:pt x="100667" y="121194"/>
                  </a:moveTo>
                  <a:cubicBezTo>
                    <a:pt x="99644" y="122171"/>
                    <a:pt x="98584" y="123123"/>
                    <a:pt x="97489" y="124028"/>
                  </a:cubicBezTo>
                  <a:lnTo>
                    <a:pt x="97762" y="124361"/>
                  </a:lnTo>
                  <a:cubicBezTo>
                    <a:pt x="98858" y="123445"/>
                    <a:pt x="99929" y="122480"/>
                    <a:pt x="100953" y="121504"/>
                  </a:cubicBezTo>
                  <a:lnTo>
                    <a:pt x="100667" y="121194"/>
                  </a:lnTo>
                  <a:close/>
                  <a:moveTo>
                    <a:pt x="19574" y="122171"/>
                  </a:moveTo>
                  <a:lnTo>
                    <a:pt x="19288" y="122492"/>
                  </a:lnTo>
                  <a:cubicBezTo>
                    <a:pt x="20336" y="123445"/>
                    <a:pt x="21431" y="124385"/>
                    <a:pt x="22551" y="125266"/>
                  </a:cubicBezTo>
                  <a:lnTo>
                    <a:pt x="22813" y="124933"/>
                  </a:lnTo>
                  <a:cubicBezTo>
                    <a:pt x="21705" y="124064"/>
                    <a:pt x="20622" y="123135"/>
                    <a:pt x="19574" y="122171"/>
                  </a:cubicBezTo>
                  <a:close/>
                  <a:moveTo>
                    <a:pt x="94131" y="126636"/>
                  </a:moveTo>
                  <a:cubicBezTo>
                    <a:pt x="92988" y="127457"/>
                    <a:pt x="91797" y="128255"/>
                    <a:pt x="90595" y="128993"/>
                  </a:cubicBezTo>
                  <a:lnTo>
                    <a:pt x="90809" y="129350"/>
                  </a:lnTo>
                  <a:cubicBezTo>
                    <a:pt x="92024" y="128612"/>
                    <a:pt x="93226" y="127814"/>
                    <a:pt x="94381" y="126981"/>
                  </a:cubicBezTo>
                  <a:lnTo>
                    <a:pt x="94131" y="126636"/>
                  </a:lnTo>
                  <a:close/>
                  <a:moveTo>
                    <a:pt x="26230" y="127457"/>
                  </a:moveTo>
                  <a:lnTo>
                    <a:pt x="25991" y="127814"/>
                  </a:lnTo>
                  <a:cubicBezTo>
                    <a:pt x="27170" y="128612"/>
                    <a:pt x="28385" y="129374"/>
                    <a:pt x="29611" y="130088"/>
                  </a:cubicBezTo>
                  <a:lnTo>
                    <a:pt x="29825" y="129719"/>
                  </a:lnTo>
                  <a:cubicBezTo>
                    <a:pt x="28611" y="129017"/>
                    <a:pt x="27396" y="128255"/>
                    <a:pt x="26230" y="127457"/>
                  </a:cubicBezTo>
                  <a:close/>
                  <a:moveTo>
                    <a:pt x="86892" y="131088"/>
                  </a:moveTo>
                  <a:cubicBezTo>
                    <a:pt x="85630" y="131743"/>
                    <a:pt x="84344" y="132350"/>
                    <a:pt x="83046" y="132910"/>
                  </a:cubicBezTo>
                  <a:lnTo>
                    <a:pt x="83213" y="133303"/>
                  </a:lnTo>
                  <a:cubicBezTo>
                    <a:pt x="84523" y="132743"/>
                    <a:pt x="85820" y="132124"/>
                    <a:pt x="87082" y="131469"/>
                  </a:cubicBezTo>
                  <a:lnTo>
                    <a:pt x="86892" y="131088"/>
                  </a:lnTo>
                  <a:close/>
                  <a:moveTo>
                    <a:pt x="33576" y="131731"/>
                  </a:moveTo>
                  <a:lnTo>
                    <a:pt x="33385" y="132112"/>
                  </a:lnTo>
                  <a:cubicBezTo>
                    <a:pt x="34659" y="132731"/>
                    <a:pt x="35981" y="133327"/>
                    <a:pt x="37302" y="133851"/>
                  </a:cubicBezTo>
                  <a:lnTo>
                    <a:pt x="37457" y="133458"/>
                  </a:lnTo>
                  <a:cubicBezTo>
                    <a:pt x="36148" y="132934"/>
                    <a:pt x="34838" y="132350"/>
                    <a:pt x="33576" y="131731"/>
                  </a:cubicBezTo>
                  <a:close/>
                  <a:moveTo>
                    <a:pt x="79070" y="134458"/>
                  </a:moveTo>
                  <a:cubicBezTo>
                    <a:pt x="77736" y="134922"/>
                    <a:pt x="76379" y="135339"/>
                    <a:pt x="75010" y="135708"/>
                  </a:cubicBezTo>
                  <a:lnTo>
                    <a:pt x="75117" y="136125"/>
                  </a:lnTo>
                  <a:cubicBezTo>
                    <a:pt x="76498" y="135756"/>
                    <a:pt x="77867" y="135327"/>
                    <a:pt x="79212" y="134863"/>
                  </a:cubicBezTo>
                  <a:lnTo>
                    <a:pt x="79070" y="134458"/>
                  </a:lnTo>
                  <a:close/>
                  <a:moveTo>
                    <a:pt x="41458" y="134898"/>
                  </a:moveTo>
                  <a:lnTo>
                    <a:pt x="41327" y="135303"/>
                  </a:lnTo>
                  <a:cubicBezTo>
                    <a:pt x="42684" y="135744"/>
                    <a:pt x="44065" y="136137"/>
                    <a:pt x="45446" y="136470"/>
                  </a:cubicBezTo>
                  <a:lnTo>
                    <a:pt x="45553" y="136053"/>
                  </a:lnTo>
                  <a:cubicBezTo>
                    <a:pt x="44172" y="135720"/>
                    <a:pt x="42803" y="135327"/>
                    <a:pt x="41458" y="134898"/>
                  </a:cubicBezTo>
                  <a:close/>
                  <a:moveTo>
                    <a:pt x="70866" y="136661"/>
                  </a:moveTo>
                  <a:cubicBezTo>
                    <a:pt x="69485" y="136922"/>
                    <a:pt x="68068" y="137149"/>
                    <a:pt x="66663" y="137315"/>
                  </a:cubicBezTo>
                  <a:lnTo>
                    <a:pt x="66711" y="137732"/>
                  </a:lnTo>
                  <a:cubicBezTo>
                    <a:pt x="68128" y="137565"/>
                    <a:pt x="69556" y="137351"/>
                    <a:pt x="70949" y="137077"/>
                  </a:cubicBezTo>
                  <a:lnTo>
                    <a:pt x="70866" y="136661"/>
                  </a:lnTo>
                  <a:close/>
                  <a:moveTo>
                    <a:pt x="49709" y="136911"/>
                  </a:moveTo>
                  <a:lnTo>
                    <a:pt x="49649" y="137327"/>
                  </a:lnTo>
                  <a:cubicBezTo>
                    <a:pt x="51042" y="137565"/>
                    <a:pt x="52471" y="137744"/>
                    <a:pt x="53888" y="137887"/>
                  </a:cubicBezTo>
                  <a:lnTo>
                    <a:pt x="53935" y="137458"/>
                  </a:lnTo>
                  <a:cubicBezTo>
                    <a:pt x="52519" y="137327"/>
                    <a:pt x="51102" y="137137"/>
                    <a:pt x="49709" y="136911"/>
                  </a:cubicBezTo>
                  <a:close/>
                  <a:moveTo>
                    <a:pt x="62425" y="137661"/>
                  </a:moveTo>
                  <a:cubicBezTo>
                    <a:pt x="61770" y="137696"/>
                    <a:pt x="61103" y="137708"/>
                    <a:pt x="60436" y="137720"/>
                  </a:cubicBezTo>
                  <a:cubicBezTo>
                    <a:pt x="60162" y="137720"/>
                    <a:pt x="59889" y="137732"/>
                    <a:pt x="59615" y="137732"/>
                  </a:cubicBezTo>
                  <a:cubicBezTo>
                    <a:pt x="59138" y="137732"/>
                    <a:pt x="58650" y="137720"/>
                    <a:pt x="58174" y="137708"/>
                  </a:cubicBezTo>
                  <a:lnTo>
                    <a:pt x="58162" y="138137"/>
                  </a:lnTo>
                  <a:cubicBezTo>
                    <a:pt x="58638" y="138149"/>
                    <a:pt x="59127" y="138149"/>
                    <a:pt x="59603" y="138149"/>
                  </a:cubicBezTo>
                  <a:lnTo>
                    <a:pt x="60448" y="138149"/>
                  </a:lnTo>
                  <a:cubicBezTo>
                    <a:pt x="61115" y="138137"/>
                    <a:pt x="61782" y="138125"/>
                    <a:pt x="62448" y="138089"/>
                  </a:cubicBezTo>
                  <a:lnTo>
                    <a:pt x="62425" y="137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907323" y="0"/>
              <a:ext cx="3329370" cy="3720941"/>
            </a:xfrm>
            <a:custGeom>
              <a:avLst/>
              <a:gdLst/>
              <a:ahLst/>
              <a:cxnLst/>
              <a:rect l="l" t="t" r="r" b="b"/>
              <a:pathLst>
                <a:path w="127148" h="142102" extrusionOk="0">
                  <a:moveTo>
                    <a:pt x="51661" y="1"/>
                  </a:moveTo>
                  <a:lnTo>
                    <a:pt x="51661" y="12633"/>
                  </a:lnTo>
                  <a:cubicBezTo>
                    <a:pt x="51661" y="14598"/>
                    <a:pt x="50316" y="16312"/>
                    <a:pt x="48399" y="16777"/>
                  </a:cubicBezTo>
                  <a:cubicBezTo>
                    <a:pt x="45149" y="17574"/>
                    <a:pt x="41934" y="18646"/>
                    <a:pt x="38827" y="19956"/>
                  </a:cubicBezTo>
                  <a:cubicBezTo>
                    <a:pt x="31254" y="23159"/>
                    <a:pt x="24456" y="27742"/>
                    <a:pt x="18622" y="33576"/>
                  </a:cubicBezTo>
                  <a:cubicBezTo>
                    <a:pt x="12788" y="39411"/>
                    <a:pt x="8204" y="46209"/>
                    <a:pt x="5001" y="53781"/>
                  </a:cubicBezTo>
                  <a:cubicBezTo>
                    <a:pt x="1679" y="61628"/>
                    <a:pt x="0" y="69950"/>
                    <a:pt x="0" y="78534"/>
                  </a:cubicBezTo>
                  <a:cubicBezTo>
                    <a:pt x="0" y="87107"/>
                    <a:pt x="1679" y="95441"/>
                    <a:pt x="5001" y="103275"/>
                  </a:cubicBezTo>
                  <a:cubicBezTo>
                    <a:pt x="8204" y="110848"/>
                    <a:pt x="12788" y="117646"/>
                    <a:pt x="18622" y="123480"/>
                  </a:cubicBezTo>
                  <a:cubicBezTo>
                    <a:pt x="24456" y="129326"/>
                    <a:pt x="31254" y="133898"/>
                    <a:pt x="38827" y="137101"/>
                  </a:cubicBezTo>
                  <a:cubicBezTo>
                    <a:pt x="46673" y="140423"/>
                    <a:pt x="54995" y="142102"/>
                    <a:pt x="63580" y="142102"/>
                  </a:cubicBezTo>
                  <a:cubicBezTo>
                    <a:pt x="72152" y="142102"/>
                    <a:pt x="80487" y="140423"/>
                    <a:pt x="88321" y="137101"/>
                  </a:cubicBezTo>
                  <a:cubicBezTo>
                    <a:pt x="95893" y="133898"/>
                    <a:pt x="102692" y="129326"/>
                    <a:pt x="108526" y="123480"/>
                  </a:cubicBezTo>
                  <a:cubicBezTo>
                    <a:pt x="114360" y="117646"/>
                    <a:pt x="118944" y="110848"/>
                    <a:pt x="122146" y="103275"/>
                  </a:cubicBezTo>
                  <a:cubicBezTo>
                    <a:pt x="125468" y="95441"/>
                    <a:pt x="127147" y="87107"/>
                    <a:pt x="127147" y="78534"/>
                  </a:cubicBezTo>
                  <a:cubicBezTo>
                    <a:pt x="127147" y="69950"/>
                    <a:pt x="125468" y="61628"/>
                    <a:pt x="122146" y="53781"/>
                  </a:cubicBezTo>
                  <a:cubicBezTo>
                    <a:pt x="118944" y="46209"/>
                    <a:pt x="114360" y="39411"/>
                    <a:pt x="108526" y="33576"/>
                  </a:cubicBezTo>
                  <a:cubicBezTo>
                    <a:pt x="102692" y="27742"/>
                    <a:pt x="95893" y="23159"/>
                    <a:pt x="88321" y="19956"/>
                  </a:cubicBezTo>
                  <a:cubicBezTo>
                    <a:pt x="85225" y="18646"/>
                    <a:pt x="81999" y="17574"/>
                    <a:pt x="78748" y="16777"/>
                  </a:cubicBezTo>
                  <a:cubicBezTo>
                    <a:pt x="76831" y="16312"/>
                    <a:pt x="75498" y="14598"/>
                    <a:pt x="75498" y="12633"/>
                  </a:cubicBezTo>
                  <a:lnTo>
                    <a:pt x="75498" y="1"/>
                  </a:lnTo>
                  <a:lnTo>
                    <a:pt x="75176" y="1"/>
                  </a:lnTo>
                  <a:lnTo>
                    <a:pt x="75176" y="12633"/>
                  </a:lnTo>
                  <a:cubicBezTo>
                    <a:pt x="75176" y="14753"/>
                    <a:pt x="76617" y="16586"/>
                    <a:pt x="78677" y="17086"/>
                  </a:cubicBezTo>
                  <a:cubicBezTo>
                    <a:pt x="81903" y="17884"/>
                    <a:pt x="85106" y="18944"/>
                    <a:pt x="88202" y="20253"/>
                  </a:cubicBezTo>
                  <a:cubicBezTo>
                    <a:pt x="95727" y="23432"/>
                    <a:pt x="102489" y="27992"/>
                    <a:pt x="108300" y="33803"/>
                  </a:cubicBezTo>
                  <a:cubicBezTo>
                    <a:pt x="114110" y="39613"/>
                    <a:pt x="118670" y="46376"/>
                    <a:pt x="121861" y="53912"/>
                  </a:cubicBezTo>
                  <a:cubicBezTo>
                    <a:pt x="125159" y="61711"/>
                    <a:pt x="126826" y="69998"/>
                    <a:pt x="126826" y="78534"/>
                  </a:cubicBezTo>
                  <a:cubicBezTo>
                    <a:pt x="126826" y="87071"/>
                    <a:pt x="125159" y="95358"/>
                    <a:pt x="121861" y="103156"/>
                  </a:cubicBezTo>
                  <a:cubicBezTo>
                    <a:pt x="118670" y="110681"/>
                    <a:pt x="114110" y="117444"/>
                    <a:pt x="108300" y="123254"/>
                  </a:cubicBezTo>
                  <a:cubicBezTo>
                    <a:pt x="102489" y="129064"/>
                    <a:pt x="95727" y="133624"/>
                    <a:pt x="88202" y="136815"/>
                  </a:cubicBezTo>
                  <a:cubicBezTo>
                    <a:pt x="80391" y="140113"/>
                    <a:pt x="72116" y="141780"/>
                    <a:pt x="63580" y="141780"/>
                  </a:cubicBezTo>
                  <a:cubicBezTo>
                    <a:pt x="55043" y="141780"/>
                    <a:pt x="46756" y="140113"/>
                    <a:pt x="38958" y="136815"/>
                  </a:cubicBezTo>
                  <a:cubicBezTo>
                    <a:pt x="31421" y="133624"/>
                    <a:pt x="24658" y="129064"/>
                    <a:pt x="18848" y="123254"/>
                  </a:cubicBezTo>
                  <a:cubicBezTo>
                    <a:pt x="13038" y="117444"/>
                    <a:pt x="8478" y="110681"/>
                    <a:pt x="5299" y="103156"/>
                  </a:cubicBezTo>
                  <a:cubicBezTo>
                    <a:pt x="2001" y="95358"/>
                    <a:pt x="322" y="87071"/>
                    <a:pt x="322" y="78534"/>
                  </a:cubicBezTo>
                  <a:cubicBezTo>
                    <a:pt x="322" y="69998"/>
                    <a:pt x="2001" y="61711"/>
                    <a:pt x="5299" y="53912"/>
                  </a:cubicBezTo>
                  <a:cubicBezTo>
                    <a:pt x="8478" y="46376"/>
                    <a:pt x="13038" y="39613"/>
                    <a:pt x="18848" y="33803"/>
                  </a:cubicBezTo>
                  <a:cubicBezTo>
                    <a:pt x="24658" y="27992"/>
                    <a:pt x="31421" y="23432"/>
                    <a:pt x="38958" y="20253"/>
                  </a:cubicBezTo>
                  <a:cubicBezTo>
                    <a:pt x="42041" y="18944"/>
                    <a:pt x="45244" y="17884"/>
                    <a:pt x="48471" y="17086"/>
                  </a:cubicBezTo>
                  <a:cubicBezTo>
                    <a:pt x="50530" y="16586"/>
                    <a:pt x="51971" y="14753"/>
                    <a:pt x="51971" y="12633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3117152" y="0"/>
              <a:ext cx="2912531" cy="3511435"/>
            </a:xfrm>
            <a:custGeom>
              <a:avLst/>
              <a:gdLst/>
              <a:ahLst/>
              <a:cxnLst/>
              <a:rect l="l" t="t" r="r" b="b"/>
              <a:pathLst>
                <a:path w="111229" h="134101" extrusionOk="0">
                  <a:moveTo>
                    <a:pt x="51649" y="1"/>
                  </a:moveTo>
                  <a:lnTo>
                    <a:pt x="51649" y="19122"/>
                  </a:lnTo>
                  <a:cubicBezTo>
                    <a:pt x="51649" y="21313"/>
                    <a:pt x="50018" y="23194"/>
                    <a:pt x="47863" y="23492"/>
                  </a:cubicBezTo>
                  <a:cubicBezTo>
                    <a:pt x="20574" y="27302"/>
                    <a:pt x="0" y="50960"/>
                    <a:pt x="0" y="78534"/>
                  </a:cubicBezTo>
                  <a:cubicBezTo>
                    <a:pt x="0" y="93346"/>
                    <a:pt x="5787" y="107300"/>
                    <a:pt x="16288" y="117801"/>
                  </a:cubicBezTo>
                  <a:cubicBezTo>
                    <a:pt x="26789" y="128314"/>
                    <a:pt x="40743" y="134101"/>
                    <a:pt x="55567" y="134101"/>
                  </a:cubicBezTo>
                  <a:lnTo>
                    <a:pt x="55686" y="134101"/>
                  </a:lnTo>
                  <a:cubicBezTo>
                    <a:pt x="70604" y="134065"/>
                    <a:pt x="84594" y="128231"/>
                    <a:pt x="95048" y="117682"/>
                  </a:cubicBezTo>
                  <a:cubicBezTo>
                    <a:pt x="105513" y="107121"/>
                    <a:pt x="111228" y="93084"/>
                    <a:pt x="111133" y="78153"/>
                  </a:cubicBezTo>
                  <a:cubicBezTo>
                    <a:pt x="110943" y="50781"/>
                    <a:pt x="90381" y="27290"/>
                    <a:pt x="63294" y="23504"/>
                  </a:cubicBezTo>
                  <a:cubicBezTo>
                    <a:pt x="61115" y="23194"/>
                    <a:pt x="59472" y="21313"/>
                    <a:pt x="59472" y="19122"/>
                  </a:cubicBezTo>
                  <a:lnTo>
                    <a:pt x="59472" y="1"/>
                  </a:lnTo>
                  <a:lnTo>
                    <a:pt x="59150" y="1"/>
                  </a:lnTo>
                  <a:lnTo>
                    <a:pt x="59150" y="19122"/>
                  </a:lnTo>
                  <a:cubicBezTo>
                    <a:pt x="59150" y="21480"/>
                    <a:pt x="60913" y="23492"/>
                    <a:pt x="63246" y="23813"/>
                  </a:cubicBezTo>
                  <a:cubicBezTo>
                    <a:pt x="90178" y="27576"/>
                    <a:pt x="110621" y="50948"/>
                    <a:pt x="110812" y="78153"/>
                  </a:cubicBezTo>
                  <a:cubicBezTo>
                    <a:pt x="110907" y="93000"/>
                    <a:pt x="105228" y="106955"/>
                    <a:pt x="94822" y="117456"/>
                  </a:cubicBezTo>
                  <a:cubicBezTo>
                    <a:pt x="84427" y="127945"/>
                    <a:pt x="70521" y="133744"/>
                    <a:pt x="55686" y="133779"/>
                  </a:cubicBezTo>
                  <a:lnTo>
                    <a:pt x="55567" y="133779"/>
                  </a:lnTo>
                  <a:cubicBezTo>
                    <a:pt x="40827" y="133779"/>
                    <a:pt x="26956" y="128029"/>
                    <a:pt x="16514" y="117575"/>
                  </a:cubicBezTo>
                  <a:cubicBezTo>
                    <a:pt x="6072" y="107133"/>
                    <a:pt x="310" y="93262"/>
                    <a:pt x="310" y="78534"/>
                  </a:cubicBezTo>
                  <a:cubicBezTo>
                    <a:pt x="310" y="51114"/>
                    <a:pt x="20777" y="27588"/>
                    <a:pt x="47911" y="23813"/>
                  </a:cubicBezTo>
                  <a:cubicBezTo>
                    <a:pt x="50221" y="23492"/>
                    <a:pt x="51971" y="21480"/>
                    <a:pt x="51971" y="19122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>
            <a:off x="5747178" y="2319000"/>
            <a:ext cx="2686547" cy="881750"/>
            <a:chOff x="5747178" y="2319000"/>
            <a:chExt cx="2686547" cy="881750"/>
          </a:xfrm>
        </p:grpSpPr>
        <p:sp>
          <p:nvSpPr>
            <p:cNvPr id="883" name="Google Shape;883;p29"/>
            <p:cNvSpPr/>
            <p:nvPr/>
          </p:nvSpPr>
          <p:spPr>
            <a:xfrm>
              <a:off x="5747178" y="2556752"/>
              <a:ext cx="406260" cy="406260"/>
            </a:xfrm>
            <a:custGeom>
              <a:avLst/>
              <a:gdLst/>
              <a:ahLst/>
              <a:cxnLst/>
              <a:rect l="l" t="t" r="r" b="b"/>
              <a:pathLst>
                <a:path w="15515" h="15515" extrusionOk="0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8" y="15514"/>
                    <a:pt x="15514" y="12038"/>
                    <a:pt x="15514" y="7752"/>
                  </a:cubicBezTo>
                  <a:cubicBezTo>
                    <a:pt x="15514" y="3465"/>
                    <a:pt x="12038" y="1"/>
                    <a:pt x="775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5796749" y="2606477"/>
              <a:ext cx="306810" cy="306810"/>
            </a:xfrm>
            <a:custGeom>
              <a:avLst/>
              <a:gdLst/>
              <a:ahLst/>
              <a:cxnLst/>
              <a:rect l="l" t="t" r="r" b="b"/>
              <a:pathLst>
                <a:path w="11717" h="11717" extrusionOk="0">
                  <a:moveTo>
                    <a:pt x="5858" y="1"/>
                  </a:moveTo>
                  <a:cubicBezTo>
                    <a:pt x="2632" y="1"/>
                    <a:pt x="1" y="2632"/>
                    <a:pt x="1" y="5859"/>
                  </a:cubicBezTo>
                  <a:cubicBezTo>
                    <a:pt x="1" y="9097"/>
                    <a:pt x="2632" y="11716"/>
                    <a:pt x="5858" y="11716"/>
                  </a:cubicBezTo>
                  <a:cubicBezTo>
                    <a:pt x="9097" y="11716"/>
                    <a:pt x="11716" y="9097"/>
                    <a:pt x="11716" y="5859"/>
                  </a:cubicBezTo>
                  <a:cubicBezTo>
                    <a:pt x="11716" y="2632"/>
                    <a:pt x="9097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 txBox="1"/>
            <p:nvPr/>
          </p:nvSpPr>
          <p:spPr>
            <a:xfrm>
              <a:off x="6549125" y="23190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altLang="zh-TW" sz="18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</a:t>
              </a:r>
              <a:r>
                <a:rPr lang="zh-TW" altLang="en-US" sz="18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預測</a:t>
              </a:r>
              <a:r>
                <a:rPr lang="zh-TW" altLang="en-US" sz="18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模型</a:t>
              </a:r>
            </a:p>
          </p:txBody>
        </p:sp>
        <p:sp>
          <p:nvSpPr>
            <p:cNvPr id="886" name="Google Shape;886;p29"/>
            <p:cNvSpPr txBox="1"/>
            <p:nvPr/>
          </p:nvSpPr>
          <p:spPr>
            <a:xfrm>
              <a:off x="6549125" y="26658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200" dirty="0" err="1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XGBoost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2" name="Google Shape;892;p29"/>
          <p:cNvGrpSpPr/>
          <p:nvPr/>
        </p:nvGrpSpPr>
        <p:grpSpPr>
          <a:xfrm>
            <a:off x="710275" y="2341952"/>
            <a:ext cx="2673250" cy="1275480"/>
            <a:chOff x="710275" y="2341952"/>
            <a:chExt cx="2673250" cy="1275480"/>
          </a:xfrm>
        </p:grpSpPr>
        <p:sp>
          <p:nvSpPr>
            <p:cNvPr id="893" name="Google Shape;893;p29"/>
            <p:cNvSpPr/>
            <p:nvPr/>
          </p:nvSpPr>
          <p:spPr>
            <a:xfrm>
              <a:off x="2977291" y="2556752"/>
              <a:ext cx="406234" cy="406260"/>
            </a:xfrm>
            <a:custGeom>
              <a:avLst/>
              <a:gdLst/>
              <a:ahLst/>
              <a:cxnLst/>
              <a:rect l="l" t="t" r="r" b="b"/>
              <a:pathLst>
                <a:path w="15514" h="15515" extrusionOk="0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7" y="15514"/>
                    <a:pt x="15514" y="12038"/>
                    <a:pt x="15514" y="7752"/>
                  </a:cubicBezTo>
                  <a:cubicBezTo>
                    <a:pt x="15514" y="3465"/>
                    <a:pt x="12037" y="1"/>
                    <a:pt x="77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3027176" y="2606477"/>
              <a:ext cx="306469" cy="306810"/>
            </a:xfrm>
            <a:custGeom>
              <a:avLst/>
              <a:gdLst/>
              <a:ahLst/>
              <a:cxnLst/>
              <a:rect l="l" t="t" r="r" b="b"/>
              <a:pathLst>
                <a:path w="11704" h="11717" extrusionOk="0">
                  <a:moveTo>
                    <a:pt x="5846" y="1"/>
                  </a:moveTo>
                  <a:cubicBezTo>
                    <a:pt x="2620" y="1"/>
                    <a:pt x="0" y="2632"/>
                    <a:pt x="0" y="5859"/>
                  </a:cubicBezTo>
                  <a:cubicBezTo>
                    <a:pt x="0" y="9097"/>
                    <a:pt x="2620" y="11716"/>
                    <a:pt x="5846" y="11716"/>
                  </a:cubicBezTo>
                  <a:cubicBezTo>
                    <a:pt x="9085" y="11716"/>
                    <a:pt x="11704" y="9097"/>
                    <a:pt x="11704" y="5859"/>
                  </a:cubicBezTo>
                  <a:cubicBezTo>
                    <a:pt x="11704" y="2632"/>
                    <a:pt x="9085" y="1"/>
                    <a:pt x="5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 txBox="1"/>
            <p:nvPr/>
          </p:nvSpPr>
          <p:spPr>
            <a:xfrm>
              <a:off x="783197" y="2341952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altLang="zh-TW" sz="18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</a:t>
              </a:r>
              <a:r>
                <a:rPr lang="zh-TW" altLang="en-US" sz="18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資料</a:t>
              </a:r>
              <a:r>
                <a:rPr lang="zh-TW" altLang="en-US" sz="18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探勘</a:t>
              </a:r>
            </a:p>
          </p:txBody>
        </p:sp>
        <p:sp>
          <p:nvSpPr>
            <p:cNvPr id="896" name="Google Shape;896;p29"/>
            <p:cNvSpPr txBox="1"/>
            <p:nvPr/>
          </p:nvSpPr>
          <p:spPr>
            <a:xfrm>
              <a:off x="710275" y="2665850"/>
              <a:ext cx="1884600" cy="951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zh-TW" alt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高事故路段統計</a:t>
              </a:r>
              <a:endParaRPr lang="en-US" altLang="zh-TW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r"/>
              <a:r>
                <a:rPr lang="zh-TW" alt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時間與車流事故之關係</a:t>
              </a:r>
              <a:endParaRPr lang="en-US" altLang="zh-TW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7" name="Google Shape;897;p29"/>
          <p:cNvGrpSpPr/>
          <p:nvPr/>
        </p:nvGrpSpPr>
        <p:grpSpPr>
          <a:xfrm>
            <a:off x="710275" y="1028088"/>
            <a:ext cx="2597050" cy="1328815"/>
            <a:chOff x="710275" y="1028088"/>
            <a:chExt cx="2597050" cy="1328815"/>
          </a:xfrm>
        </p:grpSpPr>
        <p:sp>
          <p:nvSpPr>
            <p:cNvPr id="898" name="Google Shape;898;p29"/>
            <p:cNvSpPr/>
            <p:nvPr/>
          </p:nvSpPr>
          <p:spPr>
            <a:xfrm>
              <a:off x="2901091" y="1265836"/>
              <a:ext cx="406234" cy="406234"/>
            </a:xfrm>
            <a:custGeom>
              <a:avLst/>
              <a:gdLst/>
              <a:ahLst/>
              <a:cxnLst/>
              <a:rect l="l" t="t" r="r" b="b"/>
              <a:pathLst>
                <a:path w="15514" h="15514" extrusionOk="0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7" y="15514"/>
                    <a:pt x="15514" y="12037"/>
                    <a:pt x="15514" y="7751"/>
                  </a:cubicBezTo>
                  <a:cubicBezTo>
                    <a:pt x="15514" y="3465"/>
                    <a:pt x="12037" y="0"/>
                    <a:pt x="775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950976" y="1315718"/>
              <a:ext cx="306469" cy="306469"/>
            </a:xfrm>
            <a:custGeom>
              <a:avLst/>
              <a:gdLst/>
              <a:ahLst/>
              <a:cxnLst/>
              <a:rect l="l" t="t" r="r" b="b"/>
              <a:pathLst>
                <a:path w="11704" h="11704" extrusionOk="0">
                  <a:moveTo>
                    <a:pt x="5846" y="0"/>
                  </a:moveTo>
                  <a:cubicBezTo>
                    <a:pt x="2620" y="0"/>
                    <a:pt x="0" y="2620"/>
                    <a:pt x="0" y="5846"/>
                  </a:cubicBezTo>
                  <a:cubicBezTo>
                    <a:pt x="0" y="9085"/>
                    <a:pt x="2620" y="11704"/>
                    <a:pt x="5846" y="11704"/>
                  </a:cubicBezTo>
                  <a:cubicBezTo>
                    <a:pt x="9085" y="11704"/>
                    <a:pt x="11704" y="9085"/>
                    <a:pt x="11704" y="5846"/>
                  </a:cubicBezTo>
                  <a:cubicBezTo>
                    <a:pt x="11704" y="2620"/>
                    <a:pt x="9085" y="0"/>
                    <a:pt x="5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 txBox="1"/>
            <p:nvPr/>
          </p:nvSpPr>
          <p:spPr>
            <a:xfrm>
              <a:off x="710275" y="10280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altLang="zh-TW" sz="1800" b="1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sz="1800" b="1" dirty="0" smtClean="0">
                  <a:solidFill>
                    <a:schemeClr val="tx1"/>
                  </a:solidFill>
                </a:rPr>
                <a:t>資料</a:t>
              </a:r>
              <a:r>
                <a:rPr lang="zh-TW" altLang="en-US" sz="1800" b="1" dirty="0">
                  <a:solidFill>
                    <a:schemeClr val="tx1"/>
                  </a:solidFill>
                </a:rPr>
                <a:t>前處理</a:t>
              </a:r>
              <a:endParaRPr sz="1700" b="1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1" name="Google Shape;901;p29"/>
            <p:cNvSpPr txBox="1"/>
            <p:nvPr/>
          </p:nvSpPr>
          <p:spPr>
            <a:xfrm>
              <a:off x="710275" y="1374937"/>
              <a:ext cx="1884600" cy="981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altLang="zh-TW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108</a:t>
              </a:r>
              <a:r>
                <a:rPr lang="zh-TW" alt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年國道事故資料</a:t>
              </a:r>
              <a:endParaRPr lang="en-US" altLang="zh-TW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r"/>
              <a:r>
                <a:rPr lang="en-US" altLang="zh-TW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108</a:t>
              </a:r>
              <a:r>
                <a:rPr lang="zh-TW" alt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年國道掉落物資料</a:t>
              </a:r>
              <a:endParaRPr lang="en-US" altLang="zh-TW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r"/>
              <a:r>
                <a:rPr lang="en-US" altLang="zh-TW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M05A</a:t>
              </a:r>
            </a:p>
          </p:txBody>
        </p:sp>
      </p:grpSp>
      <p:grpSp>
        <p:nvGrpSpPr>
          <p:cNvPr id="902" name="Google Shape;902;p29"/>
          <p:cNvGrpSpPr/>
          <p:nvPr/>
        </p:nvGrpSpPr>
        <p:grpSpPr>
          <a:xfrm>
            <a:off x="5823378" y="1028075"/>
            <a:ext cx="2610347" cy="881750"/>
            <a:chOff x="5823378" y="1028075"/>
            <a:chExt cx="2610347" cy="881750"/>
          </a:xfrm>
        </p:grpSpPr>
        <p:sp>
          <p:nvSpPr>
            <p:cNvPr id="903" name="Google Shape;903;p29"/>
            <p:cNvSpPr/>
            <p:nvPr/>
          </p:nvSpPr>
          <p:spPr>
            <a:xfrm>
              <a:off x="5823378" y="1265836"/>
              <a:ext cx="406260" cy="406234"/>
            </a:xfrm>
            <a:custGeom>
              <a:avLst/>
              <a:gdLst/>
              <a:ahLst/>
              <a:cxnLst/>
              <a:rect l="l" t="t" r="r" b="b"/>
              <a:pathLst>
                <a:path w="15515" h="15514" extrusionOk="0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8" y="15514"/>
                    <a:pt x="15514" y="12037"/>
                    <a:pt x="15514" y="7751"/>
                  </a:cubicBezTo>
                  <a:cubicBezTo>
                    <a:pt x="15514" y="3465"/>
                    <a:pt x="12038" y="0"/>
                    <a:pt x="775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5872949" y="1315718"/>
              <a:ext cx="306810" cy="306469"/>
            </a:xfrm>
            <a:custGeom>
              <a:avLst/>
              <a:gdLst/>
              <a:ahLst/>
              <a:cxnLst/>
              <a:rect l="l" t="t" r="r" b="b"/>
              <a:pathLst>
                <a:path w="11717" h="11704" extrusionOk="0">
                  <a:moveTo>
                    <a:pt x="5858" y="0"/>
                  </a:moveTo>
                  <a:cubicBezTo>
                    <a:pt x="2632" y="0"/>
                    <a:pt x="1" y="2620"/>
                    <a:pt x="1" y="5846"/>
                  </a:cubicBezTo>
                  <a:cubicBezTo>
                    <a:pt x="1" y="9085"/>
                    <a:pt x="2632" y="11704"/>
                    <a:pt x="5858" y="11704"/>
                  </a:cubicBezTo>
                  <a:cubicBezTo>
                    <a:pt x="9097" y="11704"/>
                    <a:pt x="11716" y="9085"/>
                    <a:pt x="11716" y="5846"/>
                  </a:cubicBezTo>
                  <a:cubicBezTo>
                    <a:pt x="11716" y="2620"/>
                    <a:pt x="9097" y="0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 txBox="1"/>
            <p:nvPr/>
          </p:nvSpPr>
          <p:spPr>
            <a:xfrm>
              <a:off x="6549125" y="13749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zh-TW" alt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後續努力方向</a:t>
              </a:r>
            </a:p>
          </p:txBody>
        </p:sp>
        <p:sp>
          <p:nvSpPr>
            <p:cNvPr id="906" name="Google Shape;906;p29"/>
            <p:cNvSpPr txBox="1"/>
            <p:nvPr/>
          </p:nvSpPr>
          <p:spPr>
            <a:xfrm>
              <a:off x="6549125" y="10280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7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4.</a:t>
              </a:r>
              <a:r>
                <a:rPr lang="zh-TW" altLang="en-US" sz="17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結論</a:t>
              </a:r>
              <a:endParaRPr sz="1700" b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07" name="Google Shape;907;p29"/>
          <p:cNvSpPr txBox="1">
            <a:spLocks noGrp="1"/>
          </p:cNvSpPr>
          <p:nvPr>
            <p:ph type="title"/>
          </p:nvPr>
        </p:nvSpPr>
        <p:spPr>
          <a:xfrm>
            <a:off x="3436050" y="1803025"/>
            <a:ext cx="2271900" cy="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TW" b="1" dirty="0"/>
              <a:t>4.</a:t>
            </a:r>
            <a:r>
              <a:rPr lang="zh-TW" altLang="en-US" b="1" dirty="0"/>
              <a:t>結論</a:t>
            </a:r>
          </a:p>
        </p:txBody>
      </p:sp>
      <p:grpSp>
        <p:nvGrpSpPr>
          <p:cNvPr id="908" name="Google Shape;908;p29"/>
          <p:cNvGrpSpPr/>
          <p:nvPr/>
        </p:nvGrpSpPr>
        <p:grpSpPr>
          <a:xfrm>
            <a:off x="4411961" y="1299927"/>
            <a:ext cx="306797" cy="433349"/>
            <a:chOff x="1333682" y="3344330"/>
            <a:chExt cx="271213" cy="383088"/>
          </a:xfrm>
        </p:grpSpPr>
        <p:sp>
          <p:nvSpPr>
            <p:cNvPr id="909" name="Google Shape;909;p29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11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結論以及後續努力方向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58690" y="1100214"/>
            <a:ext cx="729928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結論</a:t>
            </a:r>
            <a:r>
              <a:rPr lang="zh-TW" altLang="en-US" sz="1600" dirty="0"/>
              <a:t>：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　　回顧前面章節，我們透過探索式資料分析找出國道一號</a:t>
            </a:r>
            <a:r>
              <a:rPr lang="en-US" altLang="zh-TW" sz="1600" dirty="0"/>
              <a:t>33.9</a:t>
            </a:r>
            <a:r>
              <a:rPr lang="zh-TW" altLang="en-US" sz="1600" dirty="0"/>
              <a:t>公里處有異常高的事故發生數量，接著針對此地區進行事故預測，將資料整理成以小時為單位的格式後以</a:t>
            </a:r>
            <a:r>
              <a:rPr lang="en-US" altLang="zh-TW" sz="1600" dirty="0" err="1"/>
              <a:t>XGBoost</a:t>
            </a:r>
            <a:r>
              <a:rPr lang="zh-TW" altLang="en-US" sz="1600" dirty="0"/>
              <a:t>模型建模，得到準確率、</a:t>
            </a:r>
            <a:r>
              <a:rPr lang="en-US" altLang="zh-TW" sz="1600" dirty="0"/>
              <a:t>Specificity</a:t>
            </a:r>
            <a:r>
              <a:rPr lang="zh-TW" altLang="en-US" sz="1600" dirty="0"/>
              <a:t>以及</a:t>
            </a:r>
            <a:r>
              <a:rPr lang="en-US" altLang="zh-TW" sz="1600" dirty="0"/>
              <a:t>AUC</a:t>
            </a:r>
            <a:r>
              <a:rPr lang="zh-TW" altLang="en-US" sz="1600" dirty="0"/>
              <a:t>表現十分</a:t>
            </a:r>
            <a:r>
              <a:rPr lang="zh-TW" altLang="en-US" sz="1600" dirty="0" smtClean="0"/>
              <a:t>優異，</a:t>
            </a:r>
            <a:r>
              <a:rPr lang="zh-TW" altLang="en-US" sz="1600" dirty="0"/>
              <a:t>且發現此區域車流速度慢時，易發生車禍，若能夠適當提醒用路人注意行車安全，將會降低事故的發生。期許將來可以將此模型推廣至每一個國道測站，並將此模型與</a:t>
            </a:r>
            <a:r>
              <a:rPr lang="en-US" altLang="zh-TW" sz="1600" dirty="0"/>
              <a:t>APP(</a:t>
            </a:r>
            <a:r>
              <a:rPr lang="zh-TW" altLang="en-US" sz="1600" dirty="0"/>
              <a:t>例如高速公路</a:t>
            </a:r>
            <a:r>
              <a:rPr lang="en-US" altLang="zh-TW" sz="1600" dirty="0"/>
              <a:t>1968)</a:t>
            </a:r>
            <a:r>
              <a:rPr lang="zh-TW" altLang="en-US" sz="1600" dirty="0"/>
              <a:t>聯動，在預測發生事故</a:t>
            </a:r>
            <a:r>
              <a:rPr lang="zh-TW" altLang="en-US" sz="1600" dirty="0" smtClean="0"/>
              <a:t>時即時</a:t>
            </a:r>
            <a:r>
              <a:rPr lang="zh-TW" altLang="en-US" sz="1600" dirty="0"/>
              <a:t>提醒用</a:t>
            </a:r>
            <a:r>
              <a:rPr lang="zh-TW" altLang="en-US" sz="1600" dirty="0" smtClean="0"/>
              <a:t>路人</a:t>
            </a:r>
            <a:r>
              <a:rPr lang="zh-TW" altLang="en-US" sz="1600" dirty="0"/>
              <a:t>。</a:t>
            </a:r>
          </a:p>
          <a:p>
            <a:endParaRPr lang="en-US" altLang="zh-TW" sz="1600" dirty="0"/>
          </a:p>
          <a:p>
            <a:r>
              <a:rPr lang="zh-TW" altLang="en-US" sz="1600" b="1" dirty="0" smtClean="0"/>
              <a:t>後續討論：</a:t>
            </a:r>
            <a:endParaRPr lang="en-US" altLang="zh-TW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/>
              <a:t>資料單位由一小時降低至三十分鐘或更短</a:t>
            </a:r>
            <a:endParaRPr lang="en-US" altLang="zh-TW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/>
              <a:t>掉落物掉落時間界定</a:t>
            </a:r>
            <a:endParaRPr lang="en-US" altLang="zh-TW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/>
              <a:t>變數增減</a:t>
            </a: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endParaRPr lang="en-US" altLang="zh-TW" sz="1600" dirty="0" smtClean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78822" y="3780166"/>
            <a:ext cx="3108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後續努力</a:t>
            </a:r>
            <a:r>
              <a:rPr lang="zh-TW" altLang="en-US" sz="1600" b="1" dirty="0" smtClean="0"/>
              <a:t>方向：</a:t>
            </a: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建立即時預報模型</a:t>
            </a: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針對每個</a:t>
            </a:r>
            <a:r>
              <a:rPr lang="en-US" altLang="zh-TW" sz="1600" dirty="0"/>
              <a:t>ETC</a:t>
            </a:r>
            <a:r>
              <a:rPr lang="zh-TW" altLang="en-US" sz="1600" dirty="0"/>
              <a:t>測站分析模型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6438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6928" y="1881356"/>
            <a:ext cx="7723500" cy="481200"/>
          </a:xfrm>
        </p:spPr>
        <p:txBody>
          <a:bodyPr/>
          <a:lstStyle/>
          <a:p>
            <a:pPr algn="ctr"/>
            <a:r>
              <a:rPr lang="en-US" altLang="zh-TW" sz="8000" dirty="0" smtClean="0"/>
              <a:t>Q&amp;A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3139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27" y="1290494"/>
            <a:ext cx="4871126" cy="3853006"/>
          </a:xfrm>
          <a:prstGeom prst="rect">
            <a:avLst/>
          </a:prstGeom>
        </p:spPr>
      </p:pic>
      <p:sp>
        <p:nvSpPr>
          <p:cNvPr id="120" name="文字方塊 119"/>
          <p:cNvSpPr txBox="1"/>
          <p:nvPr/>
        </p:nvSpPr>
        <p:spPr>
          <a:xfrm>
            <a:off x="1446963" y="3516923"/>
            <a:ext cx="2954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  <a:p>
            <a:endParaRPr lang="zh-TW" altLang="en-US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5135335" y="4039770"/>
            <a:ext cx="2301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資料探勘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  <a:p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2260868" y="1845795"/>
            <a:ext cx="2353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預測模型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Fira Sans Extra Condensed Medium"/>
              <a:sym typeface="Fira Sans Extra Condensed Medium"/>
            </a:endParaRPr>
          </a:p>
          <a:p>
            <a:endParaRPr lang="zh-TW" altLang="en-US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5574285" y="9879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Fira Sans Extra Condensed Medium"/>
                <a:sym typeface="Fira Sans Extra Condensed Medium"/>
              </a:rPr>
              <a:t>結論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4" name="標題 1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目錄</a:t>
            </a:r>
            <a:endParaRPr lang="zh-TW" altLang="en-US" b="1" dirty="0"/>
          </a:p>
        </p:txBody>
      </p:sp>
      <p:pic>
        <p:nvPicPr>
          <p:cNvPr id="126" name="圖片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335" y="1017850"/>
            <a:ext cx="438950" cy="463336"/>
          </a:xfrm>
          <a:prstGeom prst="rect">
            <a:avLst/>
          </a:prstGeom>
        </p:spPr>
      </p:pic>
      <p:pic>
        <p:nvPicPr>
          <p:cNvPr id="127" name="圖片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446" y="1856310"/>
            <a:ext cx="432854" cy="463336"/>
          </a:xfrm>
          <a:prstGeom prst="rect">
            <a:avLst/>
          </a:prstGeom>
        </p:spPr>
      </p:pic>
      <p:pic>
        <p:nvPicPr>
          <p:cNvPr id="128" name="圖片 1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577" y="4023919"/>
            <a:ext cx="426757" cy="463336"/>
          </a:xfrm>
          <a:prstGeom prst="rect">
            <a:avLst/>
          </a:prstGeom>
        </p:spPr>
      </p:pic>
      <p:pic>
        <p:nvPicPr>
          <p:cNvPr id="130" name="圖片 1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491" y="3516923"/>
            <a:ext cx="42066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40080" y="1028075"/>
            <a:ext cx="2243545" cy="110770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77" name="Google Shape;877;p29"/>
          <p:cNvGrpSpPr/>
          <p:nvPr/>
        </p:nvGrpSpPr>
        <p:grpSpPr>
          <a:xfrm>
            <a:off x="2883625" y="0"/>
            <a:ext cx="3376739" cy="3744638"/>
            <a:chOff x="2883625" y="0"/>
            <a:chExt cx="3376739" cy="3744638"/>
          </a:xfrm>
        </p:grpSpPr>
        <p:sp>
          <p:nvSpPr>
            <p:cNvPr id="878" name="Google Shape;878;p29"/>
            <p:cNvSpPr/>
            <p:nvPr/>
          </p:nvSpPr>
          <p:spPr>
            <a:xfrm>
              <a:off x="2883625" y="0"/>
              <a:ext cx="3376739" cy="3744638"/>
            </a:xfrm>
            <a:custGeom>
              <a:avLst/>
              <a:gdLst/>
              <a:ahLst/>
              <a:cxnLst/>
              <a:rect l="l" t="t" r="r" b="b"/>
              <a:pathLst>
                <a:path w="128957" h="143007" extrusionOk="0">
                  <a:moveTo>
                    <a:pt x="51650" y="1"/>
                  </a:moveTo>
                  <a:lnTo>
                    <a:pt x="51650" y="12633"/>
                  </a:lnTo>
                  <a:cubicBezTo>
                    <a:pt x="51650" y="14181"/>
                    <a:pt x="50590" y="15527"/>
                    <a:pt x="49090" y="15896"/>
                  </a:cubicBezTo>
                  <a:cubicBezTo>
                    <a:pt x="45780" y="16705"/>
                    <a:pt x="42541" y="17777"/>
                    <a:pt x="39374" y="19122"/>
                  </a:cubicBezTo>
                  <a:cubicBezTo>
                    <a:pt x="31707" y="22373"/>
                    <a:pt x="24801" y="27016"/>
                    <a:pt x="18884" y="32934"/>
                  </a:cubicBezTo>
                  <a:cubicBezTo>
                    <a:pt x="12966" y="38851"/>
                    <a:pt x="8311" y="45757"/>
                    <a:pt x="5072" y="53436"/>
                  </a:cubicBezTo>
                  <a:cubicBezTo>
                    <a:pt x="1703" y="61389"/>
                    <a:pt x="0" y="69831"/>
                    <a:pt x="0" y="78534"/>
                  </a:cubicBezTo>
                  <a:cubicBezTo>
                    <a:pt x="0" y="87238"/>
                    <a:pt x="1703" y="95679"/>
                    <a:pt x="5072" y="103633"/>
                  </a:cubicBezTo>
                  <a:cubicBezTo>
                    <a:pt x="8311" y="111312"/>
                    <a:pt x="12966" y="118206"/>
                    <a:pt x="18884" y="124123"/>
                  </a:cubicBezTo>
                  <a:cubicBezTo>
                    <a:pt x="24801" y="130041"/>
                    <a:pt x="31707" y="134696"/>
                    <a:pt x="39374" y="137946"/>
                  </a:cubicBezTo>
                  <a:cubicBezTo>
                    <a:pt x="47328" y="141304"/>
                    <a:pt x="55781" y="143007"/>
                    <a:pt x="64485" y="143007"/>
                  </a:cubicBezTo>
                  <a:cubicBezTo>
                    <a:pt x="73188" y="143007"/>
                    <a:pt x="81630" y="141304"/>
                    <a:pt x="89583" y="137946"/>
                  </a:cubicBezTo>
                  <a:cubicBezTo>
                    <a:pt x="97263" y="134696"/>
                    <a:pt x="104156" y="130041"/>
                    <a:pt x="110074" y="124123"/>
                  </a:cubicBezTo>
                  <a:cubicBezTo>
                    <a:pt x="115991" y="118206"/>
                    <a:pt x="120646" y="111312"/>
                    <a:pt x="123897" y="103633"/>
                  </a:cubicBezTo>
                  <a:cubicBezTo>
                    <a:pt x="127254" y="95679"/>
                    <a:pt x="128957" y="87238"/>
                    <a:pt x="128957" y="78534"/>
                  </a:cubicBezTo>
                  <a:cubicBezTo>
                    <a:pt x="128957" y="69831"/>
                    <a:pt x="127254" y="61377"/>
                    <a:pt x="123885" y="53436"/>
                  </a:cubicBezTo>
                  <a:cubicBezTo>
                    <a:pt x="120646" y="45757"/>
                    <a:pt x="115991" y="38851"/>
                    <a:pt x="110074" y="32934"/>
                  </a:cubicBezTo>
                  <a:cubicBezTo>
                    <a:pt x="104156" y="27016"/>
                    <a:pt x="97263" y="22373"/>
                    <a:pt x="89583" y="19122"/>
                  </a:cubicBezTo>
                  <a:cubicBezTo>
                    <a:pt x="86416" y="17777"/>
                    <a:pt x="83177" y="16705"/>
                    <a:pt x="79868" y="15896"/>
                  </a:cubicBezTo>
                  <a:cubicBezTo>
                    <a:pt x="78367" y="15527"/>
                    <a:pt x="77308" y="14181"/>
                    <a:pt x="77308" y="12633"/>
                  </a:cubicBezTo>
                  <a:lnTo>
                    <a:pt x="77308" y="1"/>
                  </a:lnTo>
                  <a:lnTo>
                    <a:pt x="67164" y="1"/>
                  </a:lnTo>
                  <a:lnTo>
                    <a:pt x="67164" y="14110"/>
                  </a:lnTo>
                  <a:lnTo>
                    <a:pt x="67164" y="19122"/>
                  </a:lnTo>
                  <a:cubicBezTo>
                    <a:pt x="67164" y="21944"/>
                    <a:pt x="69247" y="24325"/>
                    <a:pt x="72033" y="24718"/>
                  </a:cubicBezTo>
                  <a:cubicBezTo>
                    <a:pt x="98322" y="28385"/>
                    <a:pt x="118634" y="50924"/>
                    <a:pt x="118813" y="78165"/>
                  </a:cubicBezTo>
                  <a:cubicBezTo>
                    <a:pt x="119015" y="108348"/>
                    <a:pt x="94786" y="132803"/>
                    <a:pt x="64604" y="132874"/>
                  </a:cubicBezTo>
                  <a:cubicBezTo>
                    <a:pt x="64567" y="132874"/>
                    <a:pt x="64531" y="132874"/>
                    <a:pt x="64494" y="132874"/>
                  </a:cubicBezTo>
                  <a:cubicBezTo>
                    <a:pt x="34529" y="132874"/>
                    <a:pt x="10145" y="108502"/>
                    <a:pt x="10145" y="78534"/>
                  </a:cubicBezTo>
                  <a:cubicBezTo>
                    <a:pt x="10145" y="51126"/>
                    <a:pt x="30540" y="28385"/>
                    <a:pt x="56948" y="24706"/>
                  </a:cubicBezTo>
                  <a:cubicBezTo>
                    <a:pt x="59734" y="24325"/>
                    <a:pt x="61794" y="21932"/>
                    <a:pt x="61794" y="19122"/>
                  </a:cubicBezTo>
                  <a:lnTo>
                    <a:pt x="61794" y="14110"/>
                  </a:lnTo>
                  <a:lnTo>
                    <a:pt x="6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3010837" y="0"/>
              <a:ext cx="3122352" cy="3617432"/>
            </a:xfrm>
            <a:custGeom>
              <a:avLst/>
              <a:gdLst/>
              <a:ahLst/>
              <a:cxnLst/>
              <a:rect l="l" t="t" r="r" b="b"/>
              <a:pathLst>
                <a:path w="119242" h="138149" extrusionOk="0">
                  <a:moveTo>
                    <a:pt x="67163" y="1"/>
                  </a:moveTo>
                  <a:lnTo>
                    <a:pt x="67163" y="2870"/>
                  </a:lnTo>
                  <a:lnTo>
                    <a:pt x="67592" y="2870"/>
                  </a:lnTo>
                  <a:lnTo>
                    <a:pt x="67592" y="1"/>
                  </a:lnTo>
                  <a:close/>
                  <a:moveTo>
                    <a:pt x="51649" y="1"/>
                  </a:moveTo>
                  <a:lnTo>
                    <a:pt x="51649" y="4263"/>
                  </a:lnTo>
                  <a:lnTo>
                    <a:pt x="52078" y="4263"/>
                  </a:lnTo>
                  <a:lnTo>
                    <a:pt x="52078" y="1"/>
                  </a:lnTo>
                  <a:close/>
                  <a:moveTo>
                    <a:pt x="67163" y="7145"/>
                  </a:moveTo>
                  <a:lnTo>
                    <a:pt x="67163" y="11407"/>
                  </a:lnTo>
                  <a:lnTo>
                    <a:pt x="67592" y="11407"/>
                  </a:lnTo>
                  <a:lnTo>
                    <a:pt x="67592" y="7145"/>
                  </a:lnTo>
                  <a:close/>
                  <a:moveTo>
                    <a:pt x="51649" y="8538"/>
                  </a:moveTo>
                  <a:lnTo>
                    <a:pt x="51649" y="12812"/>
                  </a:lnTo>
                  <a:lnTo>
                    <a:pt x="52078" y="12812"/>
                  </a:lnTo>
                  <a:lnTo>
                    <a:pt x="52078" y="8538"/>
                  </a:lnTo>
                  <a:close/>
                  <a:moveTo>
                    <a:pt x="67163" y="15681"/>
                  </a:moveTo>
                  <a:lnTo>
                    <a:pt x="67163" y="17563"/>
                  </a:lnTo>
                  <a:cubicBezTo>
                    <a:pt x="67163" y="18444"/>
                    <a:pt x="67616" y="19265"/>
                    <a:pt x="68366" y="19753"/>
                  </a:cubicBezTo>
                  <a:lnTo>
                    <a:pt x="68592" y="19396"/>
                  </a:lnTo>
                  <a:cubicBezTo>
                    <a:pt x="67961" y="18991"/>
                    <a:pt x="67592" y="18301"/>
                    <a:pt x="67592" y="17563"/>
                  </a:cubicBezTo>
                  <a:lnTo>
                    <a:pt x="67592" y="15681"/>
                  </a:lnTo>
                  <a:close/>
                  <a:moveTo>
                    <a:pt x="51649" y="17074"/>
                  </a:moveTo>
                  <a:lnTo>
                    <a:pt x="51649" y="17563"/>
                  </a:lnTo>
                  <a:cubicBezTo>
                    <a:pt x="51649" y="18634"/>
                    <a:pt x="50887" y="19539"/>
                    <a:pt x="49840" y="19706"/>
                  </a:cubicBezTo>
                  <a:cubicBezTo>
                    <a:pt x="49697" y="19730"/>
                    <a:pt x="49554" y="19753"/>
                    <a:pt x="49411" y="19777"/>
                  </a:cubicBezTo>
                  <a:lnTo>
                    <a:pt x="49483" y="20194"/>
                  </a:lnTo>
                  <a:cubicBezTo>
                    <a:pt x="49625" y="20170"/>
                    <a:pt x="49768" y="20146"/>
                    <a:pt x="49911" y="20122"/>
                  </a:cubicBezTo>
                  <a:cubicBezTo>
                    <a:pt x="51173" y="19920"/>
                    <a:pt x="52078" y="18837"/>
                    <a:pt x="52078" y="17563"/>
                  </a:cubicBezTo>
                  <a:lnTo>
                    <a:pt x="52078" y="17074"/>
                  </a:lnTo>
                  <a:close/>
                  <a:moveTo>
                    <a:pt x="72664" y="20337"/>
                  </a:moveTo>
                  <a:lnTo>
                    <a:pt x="72569" y="20753"/>
                  </a:lnTo>
                  <a:cubicBezTo>
                    <a:pt x="73950" y="21063"/>
                    <a:pt x="75331" y="21420"/>
                    <a:pt x="76676" y="21825"/>
                  </a:cubicBezTo>
                  <a:lnTo>
                    <a:pt x="76807" y="21420"/>
                  </a:lnTo>
                  <a:cubicBezTo>
                    <a:pt x="75438" y="21015"/>
                    <a:pt x="74045" y="20646"/>
                    <a:pt x="72664" y="20337"/>
                  </a:cubicBezTo>
                  <a:close/>
                  <a:moveTo>
                    <a:pt x="45220" y="20658"/>
                  </a:moveTo>
                  <a:cubicBezTo>
                    <a:pt x="43839" y="21003"/>
                    <a:pt x="42458" y="21396"/>
                    <a:pt x="41101" y="21837"/>
                  </a:cubicBezTo>
                  <a:lnTo>
                    <a:pt x="41231" y="22242"/>
                  </a:lnTo>
                  <a:cubicBezTo>
                    <a:pt x="42577" y="21813"/>
                    <a:pt x="43958" y="21408"/>
                    <a:pt x="45327" y="21075"/>
                  </a:cubicBezTo>
                  <a:lnTo>
                    <a:pt x="45220" y="20658"/>
                  </a:lnTo>
                  <a:close/>
                  <a:moveTo>
                    <a:pt x="80855" y="22801"/>
                  </a:moveTo>
                  <a:lnTo>
                    <a:pt x="80701" y="23194"/>
                  </a:lnTo>
                  <a:cubicBezTo>
                    <a:pt x="82022" y="23706"/>
                    <a:pt x="83344" y="24254"/>
                    <a:pt x="84618" y="24861"/>
                  </a:cubicBezTo>
                  <a:lnTo>
                    <a:pt x="84796" y="24468"/>
                  </a:lnTo>
                  <a:cubicBezTo>
                    <a:pt x="83511" y="23873"/>
                    <a:pt x="82189" y="23301"/>
                    <a:pt x="80855" y="22801"/>
                  </a:cubicBezTo>
                  <a:close/>
                  <a:moveTo>
                    <a:pt x="37076" y="23313"/>
                  </a:moveTo>
                  <a:cubicBezTo>
                    <a:pt x="35767" y="23849"/>
                    <a:pt x="34445" y="24444"/>
                    <a:pt x="33171" y="25075"/>
                  </a:cubicBezTo>
                  <a:lnTo>
                    <a:pt x="33361" y="25468"/>
                  </a:lnTo>
                  <a:cubicBezTo>
                    <a:pt x="34635" y="24837"/>
                    <a:pt x="35933" y="24242"/>
                    <a:pt x="37243" y="23706"/>
                  </a:cubicBezTo>
                  <a:lnTo>
                    <a:pt x="37076" y="23313"/>
                  </a:lnTo>
                  <a:close/>
                  <a:moveTo>
                    <a:pt x="88606" y="26421"/>
                  </a:moveTo>
                  <a:lnTo>
                    <a:pt x="88404" y="26790"/>
                  </a:lnTo>
                  <a:cubicBezTo>
                    <a:pt x="89630" y="27480"/>
                    <a:pt x="90857" y="28219"/>
                    <a:pt x="92035" y="28993"/>
                  </a:cubicBezTo>
                  <a:lnTo>
                    <a:pt x="92274" y="28635"/>
                  </a:lnTo>
                  <a:cubicBezTo>
                    <a:pt x="91083" y="27861"/>
                    <a:pt x="89857" y="27111"/>
                    <a:pt x="88606" y="26421"/>
                  </a:cubicBezTo>
                  <a:close/>
                  <a:moveTo>
                    <a:pt x="29409" y="27123"/>
                  </a:moveTo>
                  <a:cubicBezTo>
                    <a:pt x="28182" y="27838"/>
                    <a:pt x="26968" y="28623"/>
                    <a:pt x="25789" y="29421"/>
                  </a:cubicBezTo>
                  <a:lnTo>
                    <a:pt x="26039" y="29778"/>
                  </a:lnTo>
                  <a:cubicBezTo>
                    <a:pt x="27194" y="28981"/>
                    <a:pt x="28408" y="28207"/>
                    <a:pt x="29623" y="27492"/>
                  </a:cubicBezTo>
                  <a:lnTo>
                    <a:pt x="29409" y="27123"/>
                  </a:lnTo>
                  <a:close/>
                  <a:moveTo>
                    <a:pt x="95762" y="31112"/>
                  </a:moveTo>
                  <a:lnTo>
                    <a:pt x="95512" y="31445"/>
                  </a:lnTo>
                  <a:cubicBezTo>
                    <a:pt x="96631" y="32302"/>
                    <a:pt x="97739" y="33219"/>
                    <a:pt x="98798" y="34148"/>
                  </a:cubicBezTo>
                  <a:lnTo>
                    <a:pt x="99072" y="33826"/>
                  </a:lnTo>
                  <a:cubicBezTo>
                    <a:pt x="98012" y="32886"/>
                    <a:pt x="96893" y="31969"/>
                    <a:pt x="95762" y="31112"/>
                  </a:cubicBezTo>
                  <a:close/>
                  <a:moveTo>
                    <a:pt x="22360" y="31981"/>
                  </a:moveTo>
                  <a:cubicBezTo>
                    <a:pt x="21253" y="32874"/>
                    <a:pt x="20157" y="33815"/>
                    <a:pt x="19110" y="34779"/>
                  </a:cubicBezTo>
                  <a:lnTo>
                    <a:pt x="19407" y="35100"/>
                  </a:lnTo>
                  <a:cubicBezTo>
                    <a:pt x="20443" y="34136"/>
                    <a:pt x="21527" y="33207"/>
                    <a:pt x="22622" y="32314"/>
                  </a:cubicBezTo>
                  <a:lnTo>
                    <a:pt x="22360" y="31981"/>
                  </a:lnTo>
                  <a:close/>
                  <a:moveTo>
                    <a:pt x="102180" y="36779"/>
                  </a:moveTo>
                  <a:lnTo>
                    <a:pt x="101882" y="37077"/>
                  </a:lnTo>
                  <a:cubicBezTo>
                    <a:pt x="102870" y="38089"/>
                    <a:pt x="103835" y="39137"/>
                    <a:pt x="104751" y="40220"/>
                  </a:cubicBezTo>
                  <a:lnTo>
                    <a:pt x="105073" y="39946"/>
                  </a:lnTo>
                  <a:cubicBezTo>
                    <a:pt x="104156" y="38863"/>
                    <a:pt x="103180" y="37791"/>
                    <a:pt x="102180" y="36779"/>
                  </a:cubicBezTo>
                  <a:close/>
                  <a:moveTo>
                    <a:pt x="16074" y="37803"/>
                  </a:moveTo>
                  <a:cubicBezTo>
                    <a:pt x="15109" y="38839"/>
                    <a:pt x="14157" y="39934"/>
                    <a:pt x="13264" y="41030"/>
                  </a:cubicBezTo>
                  <a:lnTo>
                    <a:pt x="13597" y="41304"/>
                  </a:lnTo>
                  <a:cubicBezTo>
                    <a:pt x="14478" y="40208"/>
                    <a:pt x="15419" y="39125"/>
                    <a:pt x="16383" y="38101"/>
                  </a:cubicBezTo>
                  <a:lnTo>
                    <a:pt x="16074" y="37803"/>
                  </a:lnTo>
                  <a:close/>
                  <a:moveTo>
                    <a:pt x="107728" y="43304"/>
                  </a:moveTo>
                  <a:lnTo>
                    <a:pt x="107383" y="43554"/>
                  </a:lnTo>
                  <a:cubicBezTo>
                    <a:pt x="108216" y="44697"/>
                    <a:pt x="109026" y="45876"/>
                    <a:pt x="109776" y="47078"/>
                  </a:cubicBezTo>
                  <a:lnTo>
                    <a:pt x="110133" y="46852"/>
                  </a:lnTo>
                  <a:cubicBezTo>
                    <a:pt x="109383" y="45637"/>
                    <a:pt x="108573" y="44447"/>
                    <a:pt x="107728" y="43304"/>
                  </a:cubicBezTo>
                  <a:close/>
                  <a:moveTo>
                    <a:pt x="10692" y="44459"/>
                  </a:moveTo>
                  <a:cubicBezTo>
                    <a:pt x="9870" y="45626"/>
                    <a:pt x="9097" y="46828"/>
                    <a:pt x="8370" y="48054"/>
                  </a:cubicBezTo>
                  <a:lnTo>
                    <a:pt x="8727" y="48269"/>
                  </a:lnTo>
                  <a:cubicBezTo>
                    <a:pt x="9454" y="47054"/>
                    <a:pt x="10228" y="45864"/>
                    <a:pt x="11037" y="44697"/>
                  </a:cubicBezTo>
                  <a:lnTo>
                    <a:pt x="10692" y="44459"/>
                  </a:lnTo>
                  <a:close/>
                  <a:moveTo>
                    <a:pt x="112288" y="50555"/>
                  </a:moveTo>
                  <a:lnTo>
                    <a:pt x="111907" y="50757"/>
                  </a:lnTo>
                  <a:cubicBezTo>
                    <a:pt x="112574" y="52007"/>
                    <a:pt x="113205" y="53293"/>
                    <a:pt x="113776" y="54579"/>
                  </a:cubicBezTo>
                  <a:lnTo>
                    <a:pt x="114157" y="54412"/>
                  </a:lnTo>
                  <a:cubicBezTo>
                    <a:pt x="113586" y="53103"/>
                    <a:pt x="112955" y="51805"/>
                    <a:pt x="112288" y="50555"/>
                  </a:cubicBezTo>
                  <a:close/>
                  <a:moveTo>
                    <a:pt x="6310" y="51805"/>
                  </a:moveTo>
                  <a:cubicBezTo>
                    <a:pt x="5668" y="53079"/>
                    <a:pt x="5072" y="54389"/>
                    <a:pt x="4525" y="55698"/>
                  </a:cubicBezTo>
                  <a:lnTo>
                    <a:pt x="4917" y="55865"/>
                  </a:lnTo>
                  <a:cubicBezTo>
                    <a:pt x="5465" y="54555"/>
                    <a:pt x="6060" y="53257"/>
                    <a:pt x="6691" y="51995"/>
                  </a:cubicBezTo>
                  <a:lnTo>
                    <a:pt x="6310" y="51805"/>
                  </a:lnTo>
                  <a:close/>
                  <a:moveTo>
                    <a:pt x="115753" y="58389"/>
                  </a:moveTo>
                  <a:lnTo>
                    <a:pt x="115360" y="58532"/>
                  </a:lnTo>
                  <a:cubicBezTo>
                    <a:pt x="115836" y="59865"/>
                    <a:pt x="116265" y="61223"/>
                    <a:pt x="116646" y="62592"/>
                  </a:cubicBezTo>
                  <a:lnTo>
                    <a:pt x="117062" y="62473"/>
                  </a:lnTo>
                  <a:cubicBezTo>
                    <a:pt x="116669" y="61104"/>
                    <a:pt x="116241" y="59723"/>
                    <a:pt x="115753" y="58389"/>
                  </a:cubicBezTo>
                  <a:close/>
                  <a:moveTo>
                    <a:pt x="3024" y="59711"/>
                  </a:moveTo>
                  <a:cubicBezTo>
                    <a:pt x="2584" y="61056"/>
                    <a:pt x="2179" y="62437"/>
                    <a:pt x="1822" y="63818"/>
                  </a:cubicBezTo>
                  <a:lnTo>
                    <a:pt x="2239" y="63925"/>
                  </a:lnTo>
                  <a:cubicBezTo>
                    <a:pt x="2584" y="62556"/>
                    <a:pt x="2989" y="61187"/>
                    <a:pt x="3429" y="59842"/>
                  </a:cubicBezTo>
                  <a:lnTo>
                    <a:pt x="3024" y="59711"/>
                  </a:lnTo>
                  <a:close/>
                  <a:moveTo>
                    <a:pt x="118063" y="66640"/>
                  </a:moveTo>
                  <a:lnTo>
                    <a:pt x="117646" y="66723"/>
                  </a:lnTo>
                  <a:cubicBezTo>
                    <a:pt x="117920" y="68105"/>
                    <a:pt x="118158" y="69509"/>
                    <a:pt x="118336" y="70914"/>
                  </a:cubicBezTo>
                  <a:lnTo>
                    <a:pt x="118753" y="70867"/>
                  </a:lnTo>
                  <a:cubicBezTo>
                    <a:pt x="118574" y="69450"/>
                    <a:pt x="118336" y="68033"/>
                    <a:pt x="118063" y="66640"/>
                  </a:cubicBezTo>
                  <a:close/>
                  <a:moveTo>
                    <a:pt x="929" y="68009"/>
                  </a:moveTo>
                  <a:cubicBezTo>
                    <a:pt x="679" y="69402"/>
                    <a:pt x="476" y="70831"/>
                    <a:pt x="322" y="72248"/>
                  </a:cubicBezTo>
                  <a:lnTo>
                    <a:pt x="750" y="72295"/>
                  </a:lnTo>
                  <a:cubicBezTo>
                    <a:pt x="893" y="70891"/>
                    <a:pt x="1096" y="69474"/>
                    <a:pt x="1346" y="68081"/>
                  </a:cubicBezTo>
                  <a:lnTo>
                    <a:pt x="929" y="68009"/>
                  </a:lnTo>
                  <a:close/>
                  <a:moveTo>
                    <a:pt x="119146" y="75129"/>
                  </a:moveTo>
                  <a:lnTo>
                    <a:pt x="118717" y="75153"/>
                  </a:lnTo>
                  <a:cubicBezTo>
                    <a:pt x="118789" y="76272"/>
                    <a:pt x="118813" y="77403"/>
                    <a:pt x="118813" y="78534"/>
                  </a:cubicBezTo>
                  <a:cubicBezTo>
                    <a:pt x="118813" y="78820"/>
                    <a:pt x="118813" y="79106"/>
                    <a:pt x="118813" y="79404"/>
                  </a:cubicBezTo>
                  <a:lnTo>
                    <a:pt x="119241" y="79404"/>
                  </a:lnTo>
                  <a:cubicBezTo>
                    <a:pt x="119241" y="79118"/>
                    <a:pt x="119241" y="78820"/>
                    <a:pt x="119241" y="78534"/>
                  </a:cubicBezTo>
                  <a:cubicBezTo>
                    <a:pt x="119241" y="77403"/>
                    <a:pt x="119217" y="76248"/>
                    <a:pt x="119146" y="75129"/>
                  </a:cubicBezTo>
                  <a:close/>
                  <a:moveTo>
                    <a:pt x="36" y="76522"/>
                  </a:moveTo>
                  <a:cubicBezTo>
                    <a:pt x="12" y="77189"/>
                    <a:pt x="0" y="77868"/>
                    <a:pt x="0" y="78534"/>
                  </a:cubicBezTo>
                  <a:cubicBezTo>
                    <a:pt x="0" y="78642"/>
                    <a:pt x="0" y="78749"/>
                    <a:pt x="0" y="78868"/>
                  </a:cubicBezTo>
                  <a:cubicBezTo>
                    <a:pt x="0" y="79511"/>
                    <a:pt x="12" y="80166"/>
                    <a:pt x="36" y="80808"/>
                  </a:cubicBezTo>
                  <a:lnTo>
                    <a:pt x="464" y="80785"/>
                  </a:lnTo>
                  <a:cubicBezTo>
                    <a:pt x="441" y="80154"/>
                    <a:pt x="429" y="79499"/>
                    <a:pt x="429" y="78868"/>
                  </a:cubicBezTo>
                  <a:cubicBezTo>
                    <a:pt x="429" y="78749"/>
                    <a:pt x="429" y="78642"/>
                    <a:pt x="429" y="78534"/>
                  </a:cubicBezTo>
                  <a:cubicBezTo>
                    <a:pt x="429" y="77868"/>
                    <a:pt x="441" y="77201"/>
                    <a:pt x="453" y="76534"/>
                  </a:cubicBezTo>
                  <a:lnTo>
                    <a:pt x="36" y="76522"/>
                  </a:lnTo>
                  <a:close/>
                  <a:moveTo>
                    <a:pt x="118598" y="83654"/>
                  </a:moveTo>
                  <a:cubicBezTo>
                    <a:pt x="118479" y="85059"/>
                    <a:pt x="118301" y="86476"/>
                    <a:pt x="118086" y="87869"/>
                  </a:cubicBezTo>
                  <a:lnTo>
                    <a:pt x="118503" y="87940"/>
                  </a:lnTo>
                  <a:cubicBezTo>
                    <a:pt x="118729" y="86535"/>
                    <a:pt x="118908" y="85107"/>
                    <a:pt x="119027" y="83690"/>
                  </a:cubicBezTo>
                  <a:lnTo>
                    <a:pt x="118598" y="83654"/>
                  </a:lnTo>
                  <a:close/>
                  <a:moveTo>
                    <a:pt x="774" y="85023"/>
                  </a:moveTo>
                  <a:lnTo>
                    <a:pt x="345" y="85071"/>
                  </a:lnTo>
                  <a:cubicBezTo>
                    <a:pt x="500" y="86488"/>
                    <a:pt x="715" y="87916"/>
                    <a:pt x="965" y="89309"/>
                  </a:cubicBezTo>
                  <a:lnTo>
                    <a:pt x="1381" y="89238"/>
                  </a:lnTo>
                  <a:cubicBezTo>
                    <a:pt x="1131" y="87845"/>
                    <a:pt x="929" y="86440"/>
                    <a:pt x="774" y="85023"/>
                  </a:cubicBezTo>
                  <a:close/>
                  <a:moveTo>
                    <a:pt x="117265" y="92036"/>
                  </a:moveTo>
                  <a:cubicBezTo>
                    <a:pt x="116943" y="93417"/>
                    <a:pt x="116574" y="94798"/>
                    <a:pt x="116158" y="96144"/>
                  </a:cubicBezTo>
                  <a:lnTo>
                    <a:pt x="116562" y="96275"/>
                  </a:lnTo>
                  <a:cubicBezTo>
                    <a:pt x="116979" y="94917"/>
                    <a:pt x="117360" y="93524"/>
                    <a:pt x="117682" y="92143"/>
                  </a:cubicBezTo>
                  <a:lnTo>
                    <a:pt x="117265" y="92036"/>
                  </a:lnTo>
                  <a:close/>
                  <a:moveTo>
                    <a:pt x="2298" y="93393"/>
                  </a:moveTo>
                  <a:lnTo>
                    <a:pt x="1881" y="93500"/>
                  </a:lnTo>
                  <a:cubicBezTo>
                    <a:pt x="2239" y="94870"/>
                    <a:pt x="2643" y="96251"/>
                    <a:pt x="3096" y="97608"/>
                  </a:cubicBezTo>
                  <a:lnTo>
                    <a:pt x="3501" y="97465"/>
                  </a:lnTo>
                  <a:cubicBezTo>
                    <a:pt x="3048" y="96132"/>
                    <a:pt x="2643" y="94763"/>
                    <a:pt x="2298" y="93393"/>
                  </a:cubicBezTo>
                  <a:close/>
                  <a:moveTo>
                    <a:pt x="114741" y="100156"/>
                  </a:moveTo>
                  <a:cubicBezTo>
                    <a:pt x="114229" y="101466"/>
                    <a:pt x="113657" y="102775"/>
                    <a:pt x="113050" y="104049"/>
                  </a:cubicBezTo>
                  <a:lnTo>
                    <a:pt x="113431" y="104240"/>
                  </a:lnTo>
                  <a:cubicBezTo>
                    <a:pt x="114050" y="102954"/>
                    <a:pt x="114622" y="101632"/>
                    <a:pt x="115145" y="100311"/>
                  </a:cubicBezTo>
                  <a:lnTo>
                    <a:pt x="114741" y="100156"/>
                  </a:lnTo>
                  <a:close/>
                  <a:moveTo>
                    <a:pt x="5001" y="101454"/>
                  </a:moveTo>
                  <a:lnTo>
                    <a:pt x="4608" y="101621"/>
                  </a:lnTo>
                  <a:cubicBezTo>
                    <a:pt x="5156" y="102930"/>
                    <a:pt x="5763" y="104240"/>
                    <a:pt x="6406" y="105514"/>
                  </a:cubicBezTo>
                  <a:lnTo>
                    <a:pt x="6787" y="105311"/>
                  </a:lnTo>
                  <a:cubicBezTo>
                    <a:pt x="6144" y="104049"/>
                    <a:pt x="5548" y="102752"/>
                    <a:pt x="5001" y="101454"/>
                  </a:cubicBezTo>
                  <a:close/>
                  <a:moveTo>
                    <a:pt x="111074" y="107812"/>
                  </a:moveTo>
                  <a:cubicBezTo>
                    <a:pt x="110383" y="109038"/>
                    <a:pt x="109633" y="110253"/>
                    <a:pt x="108847" y="111431"/>
                  </a:cubicBezTo>
                  <a:lnTo>
                    <a:pt x="109192" y="111669"/>
                  </a:lnTo>
                  <a:cubicBezTo>
                    <a:pt x="109990" y="110491"/>
                    <a:pt x="110740" y="109264"/>
                    <a:pt x="111455" y="108026"/>
                  </a:cubicBezTo>
                  <a:lnTo>
                    <a:pt x="111074" y="107812"/>
                  </a:lnTo>
                  <a:close/>
                  <a:moveTo>
                    <a:pt x="8846" y="109038"/>
                  </a:moveTo>
                  <a:lnTo>
                    <a:pt x="8477" y="109264"/>
                  </a:lnTo>
                  <a:cubicBezTo>
                    <a:pt x="9216" y="110479"/>
                    <a:pt x="10001" y="111681"/>
                    <a:pt x="10823" y="112848"/>
                  </a:cubicBezTo>
                  <a:lnTo>
                    <a:pt x="11168" y="112610"/>
                  </a:lnTo>
                  <a:cubicBezTo>
                    <a:pt x="10359" y="111455"/>
                    <a:pt x="9573" y="110253"/>
                    <a:pt x="8846" y="109038"/>
                  </a:cubicBezTo>
                  <a:close/>
                  <a:moveTo>
                    <a:pt x="106347" y="114872"/>
                  </a:moveTo>
                  <a:cubicBezTo>
                    <a:pt x="105490" y="115991"/>
                    <a:pt x="104561" y="117087"/>
                    <a:pt x="103620" y="118134"/>
                  </a:cubicBezTo>
                  <a:lnTo>
                    <a:pt x="103942" y="118420"/>
                  </a:lnTo>
                  <a:cubicBezTo>
                    <a:pt x="104894" y="117361"/>
                    <a:pt x="105811" y="116253"/>
                    <a:pt x="106692" y="115134"/>
                  </a:cubicBezTo>
                  <a:lnTo>
                    <a:pt x="106347" y="114872"/>
                  </a:lnTo>
                  <a:close/>
                  <a:moveTo>
                    <a:pt x="13740" y="115991"/>
                  </a:moveTo>
                  <a:lnTo>
                    <a:pt x="13407" y="116265"/>
                  </a:lnTo>
                  <a:cubicBezTo>
                    <a:pt x="14311" y="117361"/>
                    <a:pt x="15264" y="118444"/>
                    <a:pt x="16240" y="119480"/>
                  </a:cubicBezTo>
                  <a:lnTo>
                    <a:pt x="16550" y="119194"/>
                  </a:lnTo>
                  <a:cubicBezTo>
                    <a:pt x="15574" y="118158"/>
                    <a:pt x="14633" y="117087"/>
                    <a:pt x="13740" y="115991"/>
                  </a:cubicBezTo>
                  <a:close/>
                  <a:moveTo>
                    <a:pt x="100667" y="121194"/>
                  </a:moveTo>
                  <a:cubicBezTo>
                    <a:pt x="99644" y="122171"/>
                    <a:pt x="98584" y="123123"/>
                    <a:pt x="97489" y="124028"/>
                  </a:cubicBezTo>
                  <a:lnTo>
                    <a:pt x="97762" y="124361"/>
                  </a:lnTo>
                  <a:cubicBezTo>
                    <a:pt x="98858" y="123445"/>
                    <a:pt x="99929" y="122480"/>
                    <a:pt x="100953" y="121504"/>
                  </a:cubicBezTo>
                  <a:lnTo>
                    <a:pt x="100667" y="121194"/>
                  </a:lnTo>
                  <a:close/>
                  <a:moveTo>
                    <a:pt x="19574" y="122171"/>
                  </a:moveTo>
                  <a:lnTo>
                    <a:pt x="19288" y="122492"/>
                  </a:lnTo>
                  <a:cubicBezTo>
                    <a:pt x="20336" y="123445"/>
                    <a:pt x="21431" y="124385"/>
                    <a:pt x="22551" y="125266"/>
                  </a:cubicBezTo>
                  <a:lnTo>
                    <a:pt x="22813" y="124933"/>
                  </a:lnTo>
                  <a:cubicBezTo>
                    <a:pt x="21705" y="124064"/>
                    <a:pt x="20622" y="123135"/>
                    <a:pt x="19574" y="122171"/>
                  </a:cubicBezTo>
                  <a:close/>
                  <a:moveTo>
                    <a:pt x="94131" y="126636"/>
                  </a:moveTo>
                  <a:cubicBezTo>
                    <a:pt x="92988" y="127457"/>
                    <a:pt x="91797" y="128255"/>
                    <a:pt x="90595" y="128993"/>
                  </a:cubicBezTo>
                  <a:lnTo>
                    <a:pt x="90809" y="129350"/>
                  </a:lnTo>
                  <a:cubicBezTo>
                    <a:pt x="92024" y="128612"/>
                    <a:pt x="93226" y="127814"/>
                    <a:pt x="94381" y="126981"/>
                  </a:cubicBezTo>
                  <a:lnTo>
                    <a:pt x="94131" y="126636"/>
                  </a:lnTo>
                  <a:close/>
                  <a:moveTo>
                    <a:pt x="26230" y="127457"/>
                  </a:moveTo>
                  <a:lnTo>
                    <a:pt x="25991" y="127814"/>
                  </a:lnTo>
                  <a:cubicBezTo>
                    <a:pt x="27170" y="128612"/>
                    <a:pt x="28385" y="129374"/>
                    <a:pt x="29611" y="130088"/>
                  </a:cubicBezTo>
                  <a:lnTo>
                    <a:pt x="29825" y="129719"/>
                  </a:lnTo>
                  <a:cubicBezTo>
                    <a:pt x="28611" y="129017"/>
                    <a:pt x="27396" y="128255"/>
                    <a:pt x="26230" y="127457"/>
                  </a:cubicBezTo>
                  <a:close/>
                  <a:moveTo>
                    <a:pt x="86892" y="131088"/>
                  </a:moveTo>
                  <a:cubicBezTo>
                    <a:pt x="85630" y="131743"/>
                    <a:pt x="84344" y="132350"/>
                    <a:pt x="83046" y="132910"/>
                  </a:cubicBezTo>
                  <a:lnTo>
                    <a:pt x="83213" y="133303"/>
                  </a:lnTo>
                  <a:cubicBezTo>
                    <a:pt x="84523" y="132743"/>
                    <a:pt x="85820" y="132124"/>
                    <a:pt x="87082" y="131469"/>
                  </a:cubicBezTo>
                  <a:lnTo>
                    <a:pt x="86892" y="131088"/>
                  </a:lnTo>
                  <a:close/>
                  <a:moveTo>
                    <a:pt x="33576" y="131731"/>
                  </a:moveTo>
                  <a:lnTo>
                    <a:pt x="33385" y="132112"/>
                  </a:lnTo>
                  <a:cubicBezTo>
                    <a:pt x="34659" y="132731"/>
                    <a:pt x="35981" y="133327"/>
                    <a:pt x="37302" y="133851"/>
                  </a:cubicBezTo>
                  <a:lnTo>
                    <a:pt x="37457" y="133458"/>
                  </a:lnTo>
                  <a:cubicBezTo>
                    <a:pt x="36148" y="132934"/>
                    <a:pt x="34838" y="132350"/>
                    <a:pt x="33576" y="131731"/>
                  </a:cubicBezTo>
                  <a:close/>
                  <a:moveTo>
                    <a:pt x="79070" y="134458"/>
                  </a:moveTo>
                  <a:cubicBezTo>
                    <a:pt x="77736" y="134922"/>
                    <a:pt x="76379" y="135339"/>
                    <a:pt x="75010" y="135708"/>
                  </a:cubicBezTo>
                  <a:lnTo>
                    <a:pt x="75117" y="136125"/>
                  </a:lnTo>
                  <a:cubicBezTo>
                    <a:pt x="76498" y="135756"/>
                    <a:pt x="77867" y="135327"/>
                    <a:pt x="79212" y="134863"/>
                  </a:cubicBezTo>
                  <a:lnTo>
                    <a:pt x="79070" y="134458"/>
                  </a:lnTo>
                  <a:close/>
                  <a:moveTo>
                    <a:pt x="41458" y="134898"/>
                  </a:moveTo>
                  <a:lnTo>
                    <a:pt x="41327" y="135303"/>
                  </a:lnTo>
                  <a:cubicBezTo>
                    <a:pt x="42684" y="135744"/>
                    <a:pt x="44065" y="136137"/>
                    <a:pt x="45446" y="136470"/>
                  </a:cubicBezTo>
                  <a:lnTo>
                    <a:pt x="45553" y="136053"/>
                  </a:lnTo>
                  <a:cubicBezTo>
                    <a:pt x="44172" y="135720"/>
                    <a:pt x="42803" y="135327"/>
                    <a:pt x="41458" y="134898"/>
                  </a:cubicBezTo>
                  <a:close/>
                  <a:moveTo>
                    <a:pt x="70866" y="136661"/>
                  </a:moveTo>
                  <a:cubicBezTo>
                    <a:pt x="69485" y="136922"/>
                    <a:pt x="68068" y="137149"/>
                    <a:pt x="66663" y="137315"/>
                  </a:cubicBezTo>
                  <a:lnTo>
                    <a:pt x="66711" y="137732"/>
                  </a:lnTo>
                  <a:cubicBezTo>
                    <a:pt x="68128" y="137565"/>
                    <a:pt x="69556" y="137351"/>
                    <a:pt x="70949" y="137077"/>
                  </a:cubicBezTo>
                  <a:lnTo>
                    <a:pt x="70866" y="136661"/>
                  </a:lnTo>
                  <a:close/>
                  <a:moveTo>
                    <a:pt x="49709" y="136911"/>
                  </a:moveTo>
                  <a:lnTo>
                    <a:pt x="49649" y="137327"/>
                  </a:lnTo>
                  <a:cubicBezTo>
                    <a:pt x="51042" y="137565"/>
                    <a:pt x="52471" y="137744"/>
                    <a:pt x="53888" y="137887"/>
                  </a:cubicBezTo>
                  <a:lnTo>
                    <a:pt x="53935" y="137458"/>
                  </a:lnTo>
                  <a:cubicBezTo>
                    <a:pt x="52519" y="137327"/>
                    <a:pt x="51102" y="137137"/>
                    <a:pt x="49709" y="136911"/>
                  </a:cubicBezTo>
                  <a:close/>
                  <a:moveTo>
                    <a:pt x="62425" y="137661"/>
                  </a:moveTo>
                  <a:cubicBezTo>
                    <a:pt x="61770" y="137696"/>
                    <a:pt x="61103" y="137708"/>
                    <a:pt x="60436" y="137720"/>
                  </a:cubicBezTo>
                  <a:cubicBezTo>
                    <a:pt x="60162" y="137720"/>
                    <a:pt x="59889" y="137732"/>
                    <a:pt x="59615" y="137732"/>
                  </a:cubicBezTo>
                  <a:cubicBezTo>
                    <a:pt x="59138" y="137732"/>
                    <a:pt x="58650" y="137720"/>
                    <a:pt x="58174" y="137708"/>
                  </a:cubicBezTo>
                  <a:lnTo>
                    <a:pt x="58162" y="138137"/>
                  </a:lnTo>
                  <a:cubicBezTo>
                    <a:pt x="58638" y="138149"/>
                    <a:pt x="59127" y="138149"/>
                    <a:pt x="59603" y="138149"/>
                  </a:cubicBezTo>
                  <a:lnTo>
                    <a:pt x="60448" y="138149"/>
                  </a:lnTo>
                  <a:cubicBezTo>
                    <a:pt x="61115" y="138137"/>
                    <a:pt x="61782" y="138125"/>
                    <a:pt x="62448" y="138089"/>
                  </a:cubicBezTo>
                  <a:lnTo>
                    <a:pt x="62425" y="137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907323" y="0"/>
              <a:ext cx="3329370" cy="3720941"/>
            </a:xfrm>
            <a:custGeom>
              <a:avLst/>
              <a:gdLst/>
              <a:ahLst/>
              <a:cxnLst/>
              <a:rect l="l" t="t" r="r" b="b"/>
              <a:pathLst>
                <a:path w="127148" h="142102" extrusionOk="0">
                  <a:moveTo>
                    <a:pt x="51661" y="1"/>
                  </a:moveTo>
                  <a:lnTo>
                    <a:pt x="51661" y="12633"/>
                  </a:lnTo>
                  <a:cubicBezTo>
                    <a:pt x="51661" y="14598"/>
                    <a:pt x="50316" y="16312"/>
                    <a:pt x="48399" y="16777"/>
                  </a:cubicBezTo>
                  <a:cubicBezTo>
                    <a:pt x="45149" y="17574"/>
                    <a:pt x="41934" y="18646"/>
                    <a:pt x="38827" y="19956"/>
                  </a:cubicBezTo>
                  <a:cubicBezTo>
                    <a:pt x="31254" y="23159"/>
                    <a:pt x="24456" y="27742"/>
                    <a:pt x="18622" y="33576"/>
                  </a:cubicBezTo>
                  <a:cubicBezTo>
                    <a:pt x="12788" y="39411"/>
                    <a:pt x="8204" y="46209"/>
                    <a:pt x="5001" y="53781"/>
                  </a:cubicBezTo>
                  <a:cubicBezTo>
                    <a:pt x="1679" y="61628"/>
                    <a:pt x="0" y="69950"/>
                    <a:pt x="0" y="78534"/>
                  </a:cubicBezTo>
                  <a:cubicBezTo>
                    <a:pt x="0" y="87107"/>
                    <a:pt x="1679" y="95441"/>
                    <a:pt x="5001" y="103275"/>
                  </a:cubicBezTo>
                  <a:cubicBezTo>
                    <a:pt x="8204" y="110848"/>
                    <a:pt x="12788" y="117646"/>
                    <a:pt x="18622" y="123480"/>
                  </a:cubicBezTo>
                  <a:cubicBezTo>
                    <a:pt x="24456" y="129326"/>
                    <a:pt x="31254" y="133898"/>
                    <a:pt x="38827" y="137101"/>
                  </a:cubicBezTo>
                  <a:cubicBezTo>
                    <a:pt x="46673" y="140423"/>
                    <a:pt x="54995" y="142102"/>
                    <a:pt x="63580" y="142102"/>
                  </a:cubicBezTo>
                  <a:cubicBezTo>
                    <a:pt x="72152" y="142102"/>
                    <a:pt x="80487" y="140423"/>
                    <a:pt x="88321" y="137101"/>
                  </a:cubicBezTo>
                  <a:cubicBezTo>
                    <a:pt x="95893" y="133898"/>
                    <a:pt x="102692" y="129326"/>
                    <a:pt x="108526" y="123480"/>
                  </a:cubicBezTo>
                  <a:cubicBezTo>
                    <a:pt x="114360" y="117646"/>
                    <a:pt x="118944" y="110848"/>
                    <a:pt x="122146" y="103275"/>
                  </a:cubicBezTo>
                  <a:cubicBezTo>
                    <a:pt x="125468" y="95441"/>
                    <a:pt x="127147" y="87107"/>
                    <a:pt x="127147" y="78534"/>
                  </a:cubicBezTo>
                  <a:cubicBezTo>
                    <a:pt x="127147" y="69950"/>
                    <a:pt x="125468" y="61628"/>
                    <a:pt x="122146" y="53781"/>
                  </a:cubicBezTo>
                  <a:cubicBezTo>
                    <a:pt x="118944" y="46209"/>
                    <a:pt x="114360" y="39411"/>
                    <a:pt x="108526" y="33576"/>
                  </a:cubicBezTo>
                  <a:cubicBezTo>
                    <a:pt x="102692" y="27742"/>
                    <a:pt x="95893" y="23159"/>
                    <a:pt x="88321" y="19956"/>
                  </a:cubicBezTo>
                  <a:cubicBezTo>
                    <a:pt x="85225" y="18646"/>
                    <a:pt x="81999" y="17574"/>
                    <a:pt x="78748" y="16777"/>
                  </a:cubicBezTo>
                  <a:cubicBezTo>
                    <a:pt x="76831" y="16312"/>
                    <a:pt x="75498" y="14598"/>
                    <a:pt x="75498" y="12633"/>
                  </a:cubicBezTo>
                  <a:lnTo>
                    <a:pt x="75498" y="1"/>
                  </a:lnTo>
                  <a:lnTo>
                    <a:pt x="75176" y="1"/>
                  </a:lnTo>
                  <a:lnTo>
                    <a:pt x="75176" y="12633"/>
                  </a:lnTo>
                  <a:cubicBezTo>
                    <a:pt x="75176" y="14753"/>
                    <a:pt x="76617" y="16586"/>
                    <a:pt x="78677" y="17086"/>
                  </a:cubicBezTo>
                  <a:cubicBezTo>
                    <a:pt x="81903" y="17884"/>
                    <a:pt x="85106" y="18944"/>
                    <a:pt x="88202" y="20253"/>
                  </a:cubicBezTo>
                  <a:cubicBezTo>
                    <a:pt x="95727" y="23432"/>
                    <a:pt x="102489" y="27992"/>
                    <a:pt x="108300" y="33803"/>
                  </a:cubicBezTo>
                  <a:cubicBezTo>
                    <a:pt x="114110" y="39613"/>
                    <a:pt x="118670" y="46376"/>
                    <a:pt x="121861" y="53912"/>
                  </a:cubicBezTo>
                  <a:cubicBezTo>
                    <a:pt x="125159" y="61711"/>
                    <a:pt x="126826" y="69998"/>
                    <a:pt x="126826" y="78534"/>
                  </a:cubicBezTo>
                  <a:cubicBezTo>
                    <a:pt x="126826" y="87071"/>
                    <a:pt x="125159" y="95358"/>
                    <a:pt x="121861" y="103156"/>
                  </a:cubicBezTo>
                  <a:cubicBezTo>
                    <a:pt x="118670" y="110681"/>
                    <a:pt x="114110" y="117444"/>
                    <a:pt x="108300" y="123254"/>
                  </a:cubicBezTo>
                  <a:cubicBezTo>
                    <a:pt x="102489" y="129064"/>
                    <a:pt x="95727" y="133624"/>
                    <a:pt x="88202" y="136815"/>
                  </a:cubicBezTo>
                  <a:cubicBezTo>
                    <a:pt x="80391" y="140113"/>
                    <a:pt x="72116" y="141780"/>
                    <a:pt x="63580" y="141780"/>
                  </a:cubicBezTo>
                  <a:cubicBezTo>
                    <a:pt x="55043" y="141780"/>
                    <a:pt x="46756" y="140113"/>
                    <a:pt x="38958" y="136815"/>
                  </a:cubicBezTo>
                  <a:cubicBezTo>
                    <a:pt x="31421" y="133624"/>
                    <a:pt x="24658" y="129064"/>
                    <a:pt x="18848" y="123254"/>
                  </a:cubicBezTo>
                  <a:cubicBezTo>
                    <a:pt x="13038" y="117444"/>
                    <a:pt x="8478" y="110681"/>
                    <a:pt x="5299" y="103156"/>
                  </a:cubicBezTo>
                  <a:cubicBezTo>
                    <a:pt x="2001" y="95358"/>
                    <a:pt x="322" y="87071"/>
                    <a:pt x="322" y="78534"/>
                  </a:cubicBezTo>
                  <a:cubicBezTo>
                    <a:pt x="322" y="69998"/>
                    <a:pt x="2001" y="61711"/>
                    <a:pt x="5299" y="53912"/>
                  </a:cubicBezTo>
                  <a:cubicBezTo>
                    <a:pt x="8478" y="46376"/>
                    <a:pt x="13038" y="39613"/>
                    <a:pt x="18848" y="33803"/>
                  </a:cubicBezTo>
                  <a:cubicBezTo>
                    <a:pt x="24658" y="27992"/>
                    <a:pt x="31421" y="23432"/>
                    <a:pt x="38958" y="20253"/>
                  </a:cubicBezTo>
                  <a:cubicBezTo>
                    <a:pt x="42041" y="18944"/>
                    <a:pt x="45244" y="17884"/>
                    <a:pt x="48471" y="17086"/>
                  </a:cubicBezTo>
                  <a:cubicBezTo>
                    <a:pt x="50530" y="16586"/>
                    <a:pt x="51971" y="14753"/>
                    <a:pt x="51971" y="12633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3117152" y="0"/>
              <a:ext cx="2912531" cy="3511435"/>
            </a:xfrm>
            <a:custGeom>
              <a:avLst/>
              <a:gdLst/>
              <a:ahLst/>
              <a:cxnLst/>
              <a:rect l="l" t="t" r="r" b="b"/>
              <a:pathLst>
                <a:path w="111229" h="134101" extrusionOk="0">
                  <a:moveTo>
                    <a:pt x="51649" y="1"/>
                  </a:moveTo>
                  <a:lnTo>
                    <a:pt x="51649" y="19122"/>
                  </a:lnTo>
                  <a:cubicBezTo>
                    <a:pt x="51649" y="21313"/>
                    <a:pt x="50018" y="23194"/>
                    <a:pt x="47863" y="23492"/>
                  </a:cubicBezTo>
                  <a:cubicBezTo>
                    <a:pt x="20574" y="27302"/>
                    <a:pt x="0" y="50960"/>
                    <a:pt x="0" y="78534"/>
                  </a:cubicBezTo>
                  <a:cubicBezTo>
                    <a:pt x="0" y="93346"/>
                    <a:pt x="5787" y="107300"/>
                    <a:pt x="16288" y="117801"/>
                  </a:cubicBezTo>
                  <a:cubicBezTo>
                    <a:pt x="26789" y="128314"/>
                    <a:pt x="40743" y="134101"/>
                    <a:pt x="55567" y="134101"/>
                  </a:cubicBezTo>
                  <a:lnTo>
                    <a:pt x="55686" y="134101"/>
                  </a:lnTo>
                  <a:cubicBezTo>
                    <a:pt x="70604" y="134065"/>
                    <a:pt x="84594" y="128231"/>
                    <a:pt x="95048" y="117682"/>
                  </a:cubicBezTo>
                  <a:cubicBezTo>
                    <a:pt x="105513" y="107121"/>
                    <a:pt x="111228" y="93084"/>
                    <a:pt x="111133" y="78153"/>
                  </a:cubicBezTo>
                  <a:cubicBezTo>
                    <a:pt x="110943" y="50781"/>
                    <a:pt x="90381" y="27290"/>
                    <a:pt x="63294" y="23504"/>
                  </a:cubicBezTo>
                  <a:cubicBezTo>
                    <a:pt x="61115" y="23194"/>
                    <a:pt x="59472" y="21313"/>
                    <a:pt x="59472" y="19122"/>
                  </a:cubicBezTo>
                  <a:lnTo>
                    <a:pt x="59472" y="1"/>
                  </a:lnTo>
                  <a:lnTo>
                    <a:pt x="59150" y="1"/>
                  </a:lnTo>
                  <a:lnTo>
                    <a:pt x="59150" y="19122"/>
                  </a:lnTo>
                  <a:cubicBezTo>
                    <a:pt x="59150" y="21480"/>
                    <a:pt x="60913" y="23492"/>
                    <a:pt x="63246" y="23813"/>
                  </a:cubicBezTo>
                  <a:cubicBezTo>
                    <a:pt x="90178" y="27576"/>
                    <a:pt x="110621" y="50948"/>
                    <a:pt x="110812" y="78153"/>
                  </a:cubicBezTo>
                  <a:cubicBezTo>
                    <a:pt x="110907" y="93000"/>
                    <a:pt x="105228" y="106955"/>
                    <a:pt x="94822" y="117456"/>
                  </a:cubicBezTo>
                  <a:cubicBezTo>
                    <a:pt x="84427" y="127945"/>
                    <a:pt x="70521" y="133744"/>
                    <a:pt x="55686" y="133779"/>
                  </a:cubicBezTo>
                  <a:lnTo>
                    <a:pt x="55567" y="133779"/>
                  </a:lnTo>
                  <a:cubicBezTo>
                    <a:pt x="40827" y="133779"/>
                    <a:pt x="26956" y="128029"/>
                    <a:pt x="16514" y="117575"/>
                  </a:cubicBezTo>
                  <a:cubicBezTo>
                    <a:pt x="6072" y="107133"/>
                    <a:pt x="310" y="93262"/>
                    <a:pt x="310" y="78534"/>
                  </a:cubicBezTo>
                  <a:cubicBezTo>
                    <a:pt x="310" y="51114"/>
                    <a:pt x="20777" y="27588"/>
                    <a:pt x="47911" y="23813"/>
                  </a:cubicBezTo>
                  <a:cubicBezTo>
                    <a:pt x="50221" y="23492"/>
                    <a:pt x="51971" y="21480"/>
                    <a:pt x="51971" y="19122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>
            <a:off x="5747178" y="2319000"/>
            <a:ext cx="2686547" cy="881750"/>
            <a:chOff x="5747178" y="2319000"/>
            <a:chExt cx="2686547" cy="881750"/>
          </a:xfrm>
        </p:grpSpPr>
        <p:sp>
          <p:nvSpPr>
            <p:cNvPr id="883" name="Google Shape;883;p29"/>
            <p:cNvSpPr/>
            <p:nvPr/>
          </p:nvSpPr>
          <p:spPr>
            <a:xfrm>
              <a:off x="5747178" y="2556752"/>
              <a:ext cx="406260" cy="406260"/>
            </a:xfrm>
            <a:custGeom>
              <a:avLst/>
              <a:gdLst/>
              <a:ahLst/>
              <a:cxnLst/>
              <a:rect l="l" t="t" r="r" b="b"/>
              <a:pathLst>
                <a:path w="15515" h="15515" extrusionOk="0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8" y="15514"/>
                    <a:pt x="15514" y="12038"/>
                    <a:pt x="15514" y="7752"/>
                  </a:cubicBezTo>
                  <a:cubicBezTo>
                    <a:pt x="15514" y="3465"/>
                    <a:pt x="12038" y="1"/>
                    <a:pt x="775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5796749" y="2606477"/>
              <a:ext cx="306810" cy="306810"/>
            </a:xfrm>
            <a:custGeom>
              <a:avLst/>
              <a:gdLst/>
              <a:ahLst/>
              <a:cxnLst/>
              <a:rect l="l" t="t" r="r" b="b"/>
              <a:pathLst>
                <a:path w="11717" h="11717" extrusionOk="0">
                  <a:moveTo>
                    <a:pt x="5858" y="1"/>
                  </a:moveTo>
                  <a:cubicBezTo>
                    <a:pt x="2632" y="1"/>
                    <a:pt x="1" y="2632"/>
                    <a:pt x="1" y="5859"/>
                  </a:cubicBezTo>
                  <a:cubicBezTo>
                    <a:pt x="1" y="9097"/>
                    <a:pt x="2632" y="11716"/>
                    <a:pt x="5858" y="11716"/>
                  </a:cubicBezTo>
                  <a:cubicBezTo>
                    <a:pt x="9097" y="11716"/>
                    <a:pt x="11716" y="9097"/>
                    <a:pt x="11716" y="5859"/>
                  </a:cubicBezTo>
                  <a:cubicBezTo>
                    <a:pt x="11716" y="2632"/>
                    <a:pt x="9097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 txBox="1"/>
            <p:nvPr/>
          </p:nvSpPr>
          <p:spPr>
            <a:xfrm>
              <a:off x="6549125" y="23190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altLang="zh-TW" sz="20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</a:t>
              </a:r>
              <a:r>
                <a:rPr lang="zh-TW" altLang="en-US" sz="20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預測</a:t>
              </a:r>
              <a:r>
                <a:rPr lang="zh-TW" altLang="en-US" sz="20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模型</a:t>
              </a:r>
            </a:p>
          </p:txBody>
        </p:sp>
        <p:sp>
          <p:nvSpPr>
            <p:cNvPr id="886" name="Google Shape;886;p29"/>
            <p:cNvSpPr txBox="1"/>
            <p:nvPr/>
          </p:nvSpPr>
          <p:spPr>
            <a:xfrm>
              <a:off x="6549125" y="26658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200" dirty="0" err="1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XGBoost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2" name="Google Shape;892;p29"/>
          <p:cNvGrpSpPr/>
          <p:nvPr/>
        </p:nvGrpSpPr>
        <p:grpSpPr>
          <a:xfrm>
            <a:off x="710275" y="2341952"/>
            <a:ext cx="2673250" cy="1275480"/>
            <a:chOff x="710275" y="2341952"/>
            <a:chExt cx="2673250" cy="1275480"/>
          </a:xfrm>
        </p:grpSpPr>
        <p:sp>
          <p:nvSpPr>
            <p:cNvPr id="893" name="Google Shape;893;p29"/>
            <p:cNvSpPr/>
            <p:nvPr/>
          </p:nvSpPr>
          <p:spPr>
            <a:xfrm>
              <a:off x="2977291" y="2556752"/>
              <a:ext cx="406234" cy="406260"/>
            </a:xfrm>
            <a:custGeom>
              <a:avLst/>
              <a:gdLst/>
              <a:ahLst/>
              <a:cxnLst/>
              <a:rect l="l" t="t" r="r" b="b"/>
              <a:pathLst>
                <a:path w="15514" h="15515" extrusionOk="0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7" y="15514"/>
                    <a:pt x="15514" y="12038"/>
                    <a:pt x="15514" y="7752"/>
                  </a:cubicBezTo>
                  <a:cubicBezTo>
                    <a:pt x="15514" y="3465"/>
                    <a:pt x="12037" y="1"/>
                    <a:pt x="77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3027176" y="2606477"/>
              <a:ext cx="306469" cy="306810"/>
            </a:xfrm>
            <a:custGeom>
              <a:avLst/>
              <a:gdLst/>
              <a:ahLst/>
              <a:cxnLst/>
              <a:rect l="l" t="t" r="r" b="b"/>
              <a:pathLst>
                <a:path w="11704" h="11717" extrusionOk="0">
                  <a:moveTo>
                    <a:pt x="5846" y="1"/>
                  </a:moveTo>
                  <a:cubicBezTo>
                    <a:pt x="2620" y="1"/>
                    <a:pt x="0" y="2632"/>
                    <a:pt x="0" y="5859"/>
                  </a:cubicBezTo>
                  <a:cubicBezTo>
                    <a:pt x="0" y="9097"/>
                    <a:pt x="2620" y="11716"/>
                    <a:pt x="5846" y="11716"/>
                  </a:cubicBezTo>
                  <a:cubicBezTo>
                    <a:pt x="9085" y="11716"/>
                    <a:pt x="11704" y="9097"/>
                    <a:pt x="11704" y="5859"/>
                  </a:cubicBezTo>
                  <a:cubicBezTo>
                    <a:pt x="11704" y="2632"/>
                    <a:pt x="9085" y="1"/>
                    <a:pt x="5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 txBox="1"/>
            <p:nvPr/>
          </p:nvSpPr>
          <p:spPr>
            <a:xfrm>
              <a:off x="783197" y="2341952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altLang="zh-TW" sz="20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</a:t>
              </a:r>
              <a:r>
                <a:rPr lang="zh-TW" altLang="en-US" sz="20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資料</a:t>
              </a:r>
              <a:r>
                <a:rPr lang="zh-TW" altLang="en-US" sz="20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探勘</a:t>
              </a:r>
            </a:p>
          </p:txBody>
        </p:sp>
        <p:sp>
          <p:nvSpPr>
            <p:cNvPr id="896" name="Google Shape;896;p29"/>
            <p:cNvSpPr txBox="1"/>
            <p:nvPr/>
          </p:nvSpPr>
          <p:spPr>
            <a:xfrm>
              <a:off x="710275" y="2665850"/>
              <a:ext cx="1884600" cy="951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zh-TW" alt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高事故路段統計</a:t>
              </a:r>
              <a:endParaRPr lang="en-US" altLang="zh-TW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r"/>
              <a:r>
                <a:rPr lang="zh-TW" alt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時間與車流事故之關係</a:t>
              </a:r>
              <a:endParaRPr lang="en-US" altLang="zh-TW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7" name="Google Shape;897;p29"/>
          <p:cNvGrpSpPr/>
          <p:nvPr/>
        </p:nvGrpSpPr>
        <p:grpSpPr>
          <a:xfrm>
            <a:off x="710275" y="1028088"/>
            <a:ext cx="2597050" cy="1328815"/>
            <a:chOff x="710275" y="1028088"/>
            <a:chExt cx="2597050" cy="1328815"/>
          </a:xfrm>
        </p:grpSpPr>
        <p:sp>
          <p:nvSpPr>
            <p:cNvPr id="898" name="Google Shape;898;p29"/>
            <p:cNvSpPr/>
            <p:nvPr/>
          </p:nvSpPr>
          <p:spPr>
            <a:xfrm>
              <a:off x="2901091" y="1265836"/>
              <a:ext cx="406234" cy="406234"/>
            </a:xfrm>
            <a:custGeom>
              <a:avLst/>
              <a:gdLst/>
              <a:ahLst/>
              <a:cxnLst/>
              <a:rect l="l" t="t" r="r" b="b"/>
              <a:pathLst>
                <a:path w="15514" h="15514" extrusionOk="0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7" y="15514"/>
                    <a:pt x="15514" y="12037"/>
                    <a:pt x="15514" y="7751"/>
                  </a:cubicBezTo>
                  <a:cubicBezTo>
                    <a:pt x="15514" y="3465"/>
                    <a:pt x="12037" y="0"/>
                    <a:pt x="775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950976" y="1315718"/>
              <a:ext cx="306469" cy="306469"/>
            </a:xfrm>
            <a:custGeom>
              <a:avLst/>
              <a:gdLst/>
              <a:ahLst/>
              <a:cxnLst/>
              <a:rect l="l" t="t" r="r" b="b"/>
              <a:pathLst>
                <a:path w="11704" h="11704" extrusionOk="0">
                  <a:moveTo>
                    <a:pt x="5846" y="0"/>
                  </a:moveTo>
                  <a:cubicBezTo>
                    <a:pt x="2620" y="0"/>
                    <a:pt x="0" y="2620"/>
                    <a:pt x="0" y="5846"/>
                  </a:cubicBezTo>
                  <a:cubicBezTo>
                    <a:pt x="0" y="9085"/>
                    <a:pt x="2620" y="11704"/>
                    <a:pt x="5846" y="11704"/>
                  </a:cubicBezTo>
                  <a:cubicBezTo>
                    <a:pt x="9085" y="11704"/>
                    <a:pt x="11704" y="9085"/>
                    <a:pt x="11704" y="5846"/>
                  </a:cubicBezTo>
                  <a:cubicBezTo>
                    <a:pt x="11704" y="2620"/>
                    <a:pt x="9085" y="0"/>
                    <a:pt x="5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 txBox="1"/>
            <p:nvPr/>
          </p:nvSpPr>
          <p:spPr>
            <a:xfrm>
              <a:off x="710275" y="10280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altLang="zh-TW" sz="2000" b="1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sz="2000" b="1" dirty="0" smtClean="0">
                  <a:solidFill>
                    <a:schemeClr val="tx1"/>
                  </a:solidFill>
                </a:rPr>
                <a:t>資料</a:t>
              </a:r>
              <a:r>
                <a:rPr lang="zh-TW" altLang="en-US" sz="2000" b="1" dirty="0">
                  <a:solidFill>
                    <a:schemeClr val="tx1"/>
                  </a:solidFill>
                </a:rPr>
                <a:t>前處理</a:t>
              </a:r>
              <a:endParaRPr sz="2000" b="1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1" name="Google Shape;901;p29"/>
            <p:cNvSpPr txBox="1"/>
            <p:nvPr/>
          </p:nvSpPr>
          <p:spPr>
            <a:xfrm>
              <a:off x="710275" y="1374937"/>
              <a:ext cx="1884600" cy="981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altLang="zh-TW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108</a:t>
              </a:r>
              <a:r>
                <a:rPr lang="zh-TW" alt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年國道事故資料</a:t>
              </a:r>
              <a:endParaRPr lang="en-US" altLang="zh-TW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r"/>
              <a:r>
                <a:rPr lang="en-US" altLang="zh-TW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108</a:t>
              </a:r>
              <a:r>
                <a:rPr lang="zh-TW" alt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年國道掉落物資料</a:t>
              </a:r>
              <a:endParaRPr lang="en-US" altLang="zh-TW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r"/>
              <a:r>
                <a:rPr lang="en-US" altLang="zh-TW" sz="1200" dirty="0" smtClean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M05A</a:t>
              </a:r>
              <a:endParaRPr lang="en-US" altLang="zh-TW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2" name="Google Shape;902;p29"/>
          <p:cNvGrpSpPr/>
          <p:nvPr/>
        </p:nvGrpSpPr>
        <p:grpSpPr>
          <a:xfrm>
            <a:off x="5823378" y="1028075"/>
            <a:ext cx="2610347" cy="881750"/>
            <a:chOff x="5823378" y="1028075"/>
            <a:chExt cx="2610347" cy="881750"/>
          </a:xfrm>
        </p:grpSpPr>
        <p:sp>
          <p:nvSpPr>
            <p:cNvPr id="903" name="Google Shape;903;p29"/>
            <p:cNvSpPr/>
            <p:nvPr/>
          </p:nvSpPr>
          <p:spPr>
            <a:xfrm>
              <a:off x="5823378" y="1265836"/>
              <a:ext cx="406260" cy="406234"/>
            </a:xfrm>
            <a:custGeom>
              <a:avLst/>
              <a:gdLst/>
              <a:ahLst/>
              <a:cxnLst/>
              <a:rect l="l" t="t" r="r" b="b"/>
              <a:pathLst>
                <a:path w="15515" h="15514" extrusionOk="0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8" y="15514"/>
                    <a:pt x="15514" y="12037"/>
                    <a:pt x="15514" y="7751"/>
                  </a:cubicBezTo>
                  <a:cubicBezTo>
                    <a:pt x="15514" y="3465"/>
                    <a:pt x="12038" y="0"/>
                    <a:pt x="775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5872949" y="1315718"/>
              <a:ext cx="306810" cy="306469"/>
            </a:xfrm>
            <a:custGeom>
              <a:avLst/>
              <a:gdLst/>
              <a:ahLst/>
              <a:cxnLst/>
              <a:rect l="l" t="t" r="r" b="b"/>
              <a:pathLst>
                <a:path w="11717" h="11704" extrusionOk="0">
                  <a:moveTo>
                    <a:pt x="5858" y="0"/>
                  </a:moveTo>
                  <a:cubicBezTo>
                    <a:pt x="2632" y="0"/>
                    <a:pt x="1" y="2620"/>
                    <a:pt x="1" y="5846"/>
                  </a:cubicBezTo>
                  <a:cubicBezTo>
                    <a:pt x="1" y="9085"/>
                    <a:pt x="2632" y="11704"/>
                    <a:pt x="5858" y="11704"/>
                  </a:cubicBezTo>
                  <a:cubicBezTo>
                    <a:pt x="9097" y="11704"/>
                    <a:pt x="11716" y="9085"/>
                    <a:pt x="11716" y="5846"/>
                  </a:cubicBezTo>
                  <a:cubicBezTo>
                    <a:pt x="11716" y="2620"/>
                    <a:pt x="9097" y="0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 txBox="1"/>
            <p:nvPr/>
          </p:nvSpPr>
          <p:spPr>
            <a:xfrm>
              <a:off x="6549125" y="13749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zh-TW" alt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後續努力方向</a:t>
              </a:r>
            </a:p>
          </p:txBody>
        </p:sp>
        <p:sp>
          <p:nvSpPr>
            <p:cNvPr id="906" name="Google Shape;906;p29"/>
            <p:cNvSpPr txBox="1"/>
            <p:nvPr/>
          </p:nvSpPr>
          <p:spPr>
            <a:xfrm>
              <a:off x="6549125" y="10280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0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4.</a:t>
              </a:r>
              <a:r>
                <a:rPr lang="zh-TW" altLang="en-US" sz="20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結論</a:t>
              </a:r>
              <a:endParaRPr sz="2000" b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07" name="Google Shape;907;p29"/>
          <p:cNvSpPr txBox="1">
            <a:spLocks noGrp="1"/>
          </p:cNvSpPr>
          <p:nvPr>
            <p:ph type="title"/>
          </p:nvPr>
        </p:nvSpPr>
        <p:spPr>
          <a:xfrm>
            <a:off x="3436050" y="1803025"/>
            <a:ext cx="2271900" cy="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TW" dirty="0" smtClean="0"/>
              <a:t>1.</a:t>
            </a:r>
            <a:r>
              <a:rPr lang="zh-TW" altLang="en-US" dirty="0" smtClean="0"/>
              <a:t>資料</a:t>
            </a:r>
            <a:r>
              <a:rPr lang="zh-TW" altLang="en-US" dirty="0"/>
              <a:t>前處理</a:t>
            </a:r>
          </a:p>
        </p:txBody>
      </p:sp>
      <p:grpSp>
        <p:nvGrpSpPr>
          <p:cNvPr id="908" name="Google Shape;908;p29"/>
          <p:cNvGrpSpPr/>
          <p:nvPr/>
        </p:nvGrpSpPr>
        <p:grpSpPr>
          <a:xfrm>
            <a:off x="4411961" y="1299927"/>
            <a:ext cx="306797" cy="433349"/>
            <a:chOff x="1333682" y="3344330"/>
            <a:chExt cx="271213" cy="383088"/>
          </a:xfrm>
        </p:grpSpPr>
        <p:sp>
          <p:nvSpPr>
            <p:cNvPr id="909" name="Google Shape;909;p29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70166" y="1144986"/>
            <a:ext cx="7478074" cy="3416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１．</a:t>
            </a:r>
            <a:r>
              <a:rPr lang="zh-TW" altLang="en-US" sz="1800" dirty="0" smtClean="0">
                <a:solidFill>
                  <a:schemeClr val="tx1"/>
                </a:solidFill>
              </a:rPr>
              <a:t>遺失</a:t>
            </a:r>
            <a:r>
              <a:rPr lang="zh-TW" altLang="en-US" sz="1800" dirty="0" smtClean="0"/>
              <a:t>值填補：</a:t>
            </a:r>
            <a:endParaRPr lang="en-US" altLang="zh-TW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公尺</a:t>
            </a:r>
            <a:r>
              <a:rPr lang="zh-TW" altLang="en-US" sz="1800" dirty="0"/>
              <a:t>：遺失</a:t>
            </a:r>
            <a:r>
              <a:rPr lang="en-US" altLang="zh-TW" sz="1800" dirty="0"/>
              <a:t>19</a:t>
            </a:r>
            <a:r>
              <a:rPr lang="zh-TW" altLang="en-US" sz="1800" dirty="0"/>
              <a:t>筆，以</a:t>
            </a:r>
            <a:r>
              <a:rPr lang="en-US" altLang="zh-TW" sz="1800" dirty="0"/>
              <a:t>0</a:t>
            </a:r>
            <a:r>
              <a:rPr lang="zh-TW" altLang="en-US" sz="1800" dirty="0"/>
              <a:t>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肇</a:t>
            </a:r>
            <a:r>
              <a:rPr lang="zh-TW" altLang="en-US" sz="1800" dirty="0"/>
              <a:t>因：遺失</a:t>
            </a:r>
            <a:r>
              <a:rPr lang="en-US" altLang="zh-TW" sz="1800" dirty="0"/>
              <a:t>13</a:t>
            </a:r>
            <a:r>
              <a:rPr lang="zh-TW" altLang="en-US" sz="1800" dirty="0"/>
              <a:t>筆，以</a:t>
            </a:r>
            <a:r>
              <a:rPr lang="en-US" altLang="zh-TW" sz="1800" dirty="0"/>
              <a:t>"43</a:t>
            </a:r>
            <a:r>
              <a:rPr lang="zh-TW" altLang="en-US" sz="1800" dirty="0"/>
              <a:t>：不明原因肇事</a:t>
            </a:r>
            <a:r>
              <a:rPr lang="en-US" altLang="zh-TW" sz="1800" dirty="0"/>
              <a:t>"</a:t>
            </a:r>
            <a:r>
              <a:rPr lang="zh-TW" altLang="en-US" sz="1800" dirty="0"/>
              <a:t>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車</a:t>
            </a:r>
            <a:r>
              <a:rPr lang="zh-TW" altLang="en-US" sz="1800" dirty="0"/>
              <a:t>種：遺失</a:t>
            </a:r>
            <a:r>
              <a:rPr lang="en-US" altLang="zh-TW" sz="1800" dirty="0"/>
              <a:t>1532</a:t>
            </a:r>
            <a:r>
              <a:rPr lang="zh-TW" altLang="en-US" sz="1800" dirty="0"/>
              <a:t>筆，以</a:t>
            </a:r>
            <a:r>
              <a:rPr lang="en-US" altLang="zh-TW" sz="1800" dirty="0"/>
              <a:t>"G06</a:t>
            </a:r>
            <a:r>
              <a:rPr lang="zh-TW" altLang="en-US" sz="1800" dirty="0"/>
              <a:t>：其他車</a:t>
            </a:r>
            <a:r>
              <a:rPr lang="en-US" altLang="zh-TW" sz="1800" dirty="0"/>
              <a:t>"</a:t>
            </a:r>
            <a:r>
              <a:rPr lang="zh-TW" altLang="en-US" sz="1800" dirty="0" smtClean="0"/>
              <a:t>補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zh-TW" altLang="en-US" sz="1800" dirty="0" smtClean="0"/>
              <a:t>２．變數合併以及分解</a:t>
            </a:r>
            <a:r>
              <a:rPr lang="zh-TW" altLang="en-US" sz="1800" dirty="0"/>
              <a:t>：</a:t>
            </a:r>
            <a:endParaRPr lang="en-US" altLang="zh-TW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將  </a:t>
            </a:r>
            <a:r>
              <a:rPr lang="en-US" altLang="zh-TW" sz="1800" dirty="0" smtClean="0"/>
              <a:t>“</a:t>
            </a:r>
            <a:r>
              <a:rPr lang="zh-TW" altLang="en-US" sz="1800" dirty="0" smtClean="0"/>
              <a:t>發生</a:t>
            </a:r>
            <a:r>
              <a:rPr lang="en-US" altLang="zh-TW" sz="1800" dirty="0"/>
              <a:t>-</a:t>
            </a:r>
            <a:r>
              <a:rPr lang="zh-TW" altLang="en-US" sz="1800" dirty="0"/>
              <a:t>路線</a:t>
            </a:r>
            <a:r>
              <a:rPr lang="en-US" altLang="zh-TW" sz="1800" dirty="0"/>
              <a:t>-</a:t>
            </a:r>
            <a:r>
              <a:rPr lang="zh-TW" altLang="en-US" sz="1800" dirty="0" smtClean="0"/>
              <a:t>公里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  以及  </a:t>
            </a:r>
            <a:r>
              <a:rPr lang="en-US" altLang="zh-TW" sz="1800" dirty="0" smtClean="0"/>
              <a:t>“</a:t>
            </a:r>
            <a:r>
              <a:rPr lang="zh-TW" altLang="en-US" sz="1800" dirty="0" smtClean="0"/>
              <a:t>發生</a:t>
            </a:r>
            <a:r>
              <a:rPr lang="en-US" altLang="zh-TW" sz="1800" dirty="0"/>
              <a:t>-</a:t>
            </a:r>
            <a:r>
              <a:rPr lang="zh-TW" altLang="en-US" sz="1800" dirty="0"/>
              <a:t>路線</a:t>
            </a:r>
            <a:r>
              <a:rPr lang="en-US" altLang="zh-TW" sz="1800" dirty="0"/>
              <a:t>-</a:t>
            </a:r>
            <a:r>
              <a:rPr lang="zh-TW" altLang="en-US" sz="1800" dirty="0" smtClean="0"/>
              <a:t>公尺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  合併成  </a:t>
            </a:r>
            <a:r>
              <a:rPr lang="en-US" altLang="zh-TW" sz="1800" dirty="0" smtClean="0"/>
              <a:t>"</a:t>
            </a:r>
            <a:r>
              <a:rPr lang="zh-TW" altLang="en-US" sz="1800" dirty="0"/>
              <a:t>公里</a:t>
            </a:r>
            <a:r>
              <a:rPr lang="en-US" altLang="zh-TW" sz="1800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將  </a:t>
            </a:r>
            <a:r>
              <a:rPr lang="en-US" altLang="zh-TW" sz="1800" dirty="0" smtClean="0"/>
              <a:t>“</a:t>
            </a:r>
            <a:r>
              <a:rPr lang="zh-TW" altLang="en-US" sz="1800" dirty="0" smtClean="0"/>
              <a:t>發生時間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  分成  </a:t>
            </a:r>
            <a:r>
              <a:rPr lang="en-US" altLang="zh-TW" sz="1800" dirty="0" smtClean="0"/>
              <a:t>“</a:t>
            </a:r>
            <a:r>
              <a:rPr lang="zh-TW" altLang="en-US" sz="1800" dirty="0" smtClean="0"/>
              <a:t>發生</a:t>
            </a:r>
            <a:r>
              <a:rPr lang="zh-TW" altLang="en-US" sz="1800" dirty="0"/>
              <a:t>時間</a:t>
            </a:r>
            <a:r>
              <a:rPr lang="en-US" altLang="zh-TW" sz="1800" dirty="0"/>
              <a:t>-</a:t>
            </a:r>
            <a:r>
              <a:rPr lang="zh-TW" altLang="en-US" sz="1800" dirty="0" smtClean="0"/>
              <a:t>時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 、 </a:t>
            </a:r>
            <a:r>
              <a:rPr lang="en-US" altLang="zh-TW" sz="1800" dirty="0" smtClean="0"/>
              <a:t>“</a:t>
            </a:r>
            <a:r>
              <a:rPr lang="zh-TW" altLang="en-US" sz="1800" dirty="0" smtClean="0"/>
              <a:t>發生</a:t>
            </a:r>
            <a:r>
              <a:rPr lang="zh-TW" altLang="en-US" sz="1800" dirty="0"/>
              <a:t>時間</a:t>
            </a:r>
            <a:r>
              <a:rPr lang="en-US" altLang="zh-TW" sz="1800" dirty="0"/>
              <a:t>-</a:t>
            </a:r>
            <a:r>
              <a:rPr lang="zh-TW" altLang="en-US" sz="1800" dirty="0" smtClean="0"/>
              <a:t>分</a:t>
            </a:r>
            <a:r>
              <a:rPr lang="en-US" altLang="zh-TW" sz="1800" dirty="0" smtClean="0"/>
              <a:t>”</a:t>
            </a:r>
            <a:r>
              <a:rPr lang="zh-TW" altLang="en-US" sz="1800" dirty="0" smtClean="0"/>
              <a:t>  這兩</a:t>
            </a:r>
            <a:r>
              <a:rPr lang="zh-TW" altLang="en-US" sz="1800" dirty="0"/>
              <a:t>個</a:t>
            </a:r>
            <a:r>
              <a:rPr lang="zh-TW" altLang="en-US" sz="1800" dirty="0" smtClean="0"/>
              <a:t>變數</a:t>
            </a:r>
            <a:endParaRPr lang="en-US" altLang="zh-TW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/>
          </a:p>
          <a:p>
            <a:r>
              <a:rPr lang="zh-TW" altLang="en-US" sz="1800" dirty="0" smtClean="0"/>
              <a:t>３． </a:t>
            </a:r>
            <a:r>
              <a:rPr lang="en-US" altLang="zh-TW" sz="1800" dirty="0" smtClean="0"/>
              <a:t>M05A-SpaceMeanSpeed</a:t>
            </a:r>
            <a:r>
              <a:rPr lang="zh-TW" altLang="en-US" sz="1800" dirty="0" smtClean="0"/>
              <a:t>問題：</a:t>
            </a:r>
            <a:endParaRPr lang="en-US" altLang="zh-TW" sz="1800" dirty="0" smtClean="0"/>
          </a:p>
          <a:p>
            <a:r>
              <a:rPr lang="en-US" altLang="zh-TW" sz="1800" dirty="0"/>
              <a:t>6/25</a:t>
            </a:r>
            <a:r>
              <a:rPr lang="zh-TW" altLang="en-US" sz="1800" dirty="0"/>
              <a:t>日</a:t>
            </a:r>
            <a:r>
              <a:rPr lang="zh-TW" altLang="en-US" sz="1800" dirty="0" smtClean="0"/>
              <a:t>資料</a:t>
            </a:r>
            <a:r>
              <a:rPr lang="zh-TW" altLang="en-US" sz="1800" dirty="0"/>
              <a:t>有部分出現</a:t>
            </a:r>
            <a:r>
              <a:rPr lang="zh-TW" altLang="en-US" sz="1800" dirty="0" smtClean="0"/>
              <a:t>問題，</a:t>
            </a:r>
            <a:r>
              <a:rPr lang="zh-TW" altLang="en-US" sz="1800" dirty="0"/>
              <a:t>其中速度</a:t>
            </a:r>
            <a:r>
              <a:rPr lang="zh-TW" altLang="en-US" sz="1800" dirty="0" smtClean="0"/>
              <a:t>至</a:t>
            </a:r>
            <a:r>
              <a:rPr lang="en-US" altLang="zh-TW" sz="1800" dirty="0" smtClean="0"/>
              <a:t>200</a:t>
            </a:r>
            <a:r>
              <a:rPr lang="zh-TW" altLang="en-US" sz="1800" dirty="0" smtClean="0"/>
              <a:t>以上</a:t>
            </a:r>
            <a:r>
              <a:rPr lang="zh-TW" altLang="en-US" sz="1800" dirty="0"/>
              <a:t>不</a:t>
            </a:r>
            <a:r>
              <a:rPr lang="zh-TW" altLang="en-US" sz="1800" dirty="0" smtClean="0"/>
              <a:t>合理        改成</a:t>
            </a:r>
            <a:r>
              <a:rPr lang="en-US" altLang="zh-TW" sz="1800" dirty="0" smtClean="0"/>
              <a:t>NA</a:t>
            </a:r>
          </a:p>
          <a:p>
            <a:endParaRPr lang="zh-TW" altLang="en-US" sz="1800" dirty="0"/>
          </a:p>
        </p:txBody>
      </p:sp>
      <p:sp>
        <p:nvSpPr>
          <p:cNvPr id="7" name="向右箭號 6"/>
          <p:cNvSpPr/>
          <p:nvPr/>
        </p:nvSpPr>
        <p:spPr>
          <a:xfrm>
            <a:off x="6567471" y="4027674"/>
            <a:ext cx="382772" cy="992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-514361" y="418203"/>
            <a:ext cx="995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資料前處理－</a:t>
            </a:r>
            <a:r>
              <a:rPr lang="en-US" altLang="zh-TW" sz="3200" dirty="0" smtClean="0"/>
              <a:t>108</a:t>
            </a:r>
            <a:r>
              <a:rPr lang="zh-TW" altLang="en-US" sz="3200" dirty="0" smtClean="0"/>
              <a:t>年事故資料 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M05A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56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689984" y="2328172"/>
            <a:ext cx="2071025" cy="12984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640080" y="1028075"/>
            <a:ext cx="2243545" cy="11077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77" name="Google Shape;877;p29"/>
          <p:cNvGrpSpPr/>
          <p:nvPr/>
        </p:nvGrpSpPr>
        <p:grpSpPr>
          <a:xfrm>
            <a:off x="2883625" y="0"/>
            <a:ext cx="3376739" cy="3744638"/>
            <a:chOff x="2883625" y="0"/>
            <a:chExt cx="3376739" cy="3744638"/>
          </a:xfrm>
        </p:grpSpPr>
        <p:sp>
          <p:nvSpPr>
            <p:cNvPr id="878" name="Google Shape;878;p29"/>
            <p:cNvSpPr/>
            <p:nvPr/>
          </p:nvSpPr>
          <p:spPr>
            <a:xfrm>
              <a:off x="2883625" y="0"/>
              <a:ext cx="3376739" cy="3744638"/>
            </a:xfrm>
            <a:custGeom>
              <a:avLst/>
              <a:gdLst/>
              <a:ahLst/>
              <a:cxnLst/>
              <a:rect l="l" t="t" r="r" b="b"/>
              <a:pathLst>
                <a:path w="128957" h="143007" extrusionOk="0">
                  <a:moveTo>
                    <a:pt x="51650" y="1"/>
                  </a:moveTo>
                  <a:lnTo>
                    <a:pt x="51650" y="12633"/>
                  </a:lnTo>
                  <a:cubicBezTo>
                    <a:pt x="51650" y="14181"/>
                    <a:pt x="50590" y="15527"/>
                    <a:pt x="49090" y="15896"/>
                  </a:cubicBezTo>
                  <a:cubicBezTo>
                    <a:pt x="45780" y="16705"/>
                    <a:pt x="42541" y="17777"/>
                    <a:pt x="39374" y="19122"/>
                  </a:cubicBezTo>
                  <a:cubicBezTo>
                    <a:pt x="31707" y="22373"/>
                    <a:pt x="24801" y="27016"/>
                    <a:pt x="18884" y="32934"/>
                  </a:cubicBezTo>
                  <a:cubicBezTo>
                    <a:pt x="12966" y="38851"/>
                    <a:pt x="8311" y="45757"/>
                    <a:pt x="5072" y="53436"/>
                  </a:cubicBezTo>
                  <a:cubicBezTo>
                    <a:pt x="1703" y="61389"/>
                    <a:pt x="0" y="69831"/>
                    <a:pt x="0" y="78534"/>
                  </a:cubicBezTo>
                  <a:cubicBezTo>
                    <a:pt x="0" y="87238"/>
                    <a:pt x="1703" y="95679"/>
                    <a:pt x="5072" y="103633"/>
                  </a:cubicBezTo>
                  <a:cubicBezTo>
                    <a:pt x="8311" y="111312"/>
                    <a:pt x="12966" y="118206"/>
                    <a:pt x="18884" y="124123"/>
                  </a:cubicBezTo>
                  <a:cubicBezTo>
                    <a:pt x="24801" y="130041"/>
                    <a:pt x="31707" y="134696"/>
                    <a:pt x="39374" y="137946"/>
                  </a:cubicBezTo>
                  <a:cubicBezTo>
                    <a:pt x="47328" y="141304"/>
                    <a:pt x="55781" y="143007"/>
                    <a:pt x="64485" y="143007"/>
                  </a:cubicBezTo>
                  <a:cubicBezTo>
                    <a:pt x="73188" y="143007"/>
                    <a:pt x="81630" y="141304"/>
                    <a:pt x="89583" y="137946"/>
                  </a:cubicBezTo>
                  <a:cubicBezTo>
                    <a:pt x="97263" y="134696"/>
                    <a:pt x="104156" y="130041"/>
                    <a:pt x="110074" y="124123"/>
                  </a:cubicBezTo>
                  <a:cubicBezTo>
                    <a:pt x="115991" y="118206"/>
                    <a:pt x="120646" y="111312"/>
                    <a:pt x="123897" y="103633"/>
                  </a:cubicBezTo>
                  <a:cubicBezTo>
                    <a:pt x="127254" y="95679"/>
                    <a:pt x="128957" y="87238"/>
                    <a:pt x="128957" y="78534"/>
                  </a:cubicBezTo>
                  <a:cubicBezTo>
                    <a:pt x="128957" y="69831"/>
                    <a:pt x="127254" y="61377"/>
                    <a:pt x="123885" y="53436"/>
                  </a:cubicBezTo>
                  <a:cubicBezTo>
                    <a:pt x="120646" y="45757"/>
                    <a:pt x="115991" y="38851"/>
                    <a:pt x="110074" y="32934"/>
                  </a:cubicBezTo>
                  <a:cubicBezTo>
                    <a:pt x="104156" y="27016"/>
                    <a:pt x="97263" y="22373"/>
                    <a:pt x="89583" y="19122"/>
                  </a:cubicBezTo>
                  <a:cubicBezTo>
                    <a:pt x="86416" y="17777"/>
                    <a:pt x="83177" y="16705"/>
                    <a:pt x="79868" y="15896"/>
                  </a:cubicBezTo>
                  <a:cubicBezTo>
                    <a:pt x="78367" y="15527"/>
                    <a:pt x="77308" y="14181"/>
                    <a:pt x="77308" y="12633"/>
                  </a:cubicBezTo>
                  <a:lnTo>
                    <a:pt x="77308" y="1"/>
                  </a:lnTo>
                  <a:lnTo>
                    <a:pt x="67164" y="1"/>
                  </a:lnTo>
                  <a:lnTo>
                    <a:pt x="67164" y="14110"/>
                  </a:lnTo>
                  <a:lnTo>
                    <a:pt x="67164" y="19122"/>
                  </a:lnTo>
                  <a:cubicBezTo>
                    <a:pt x="67164" y="21944"/>
                    <a:pt x="69247" y="24325"/>
                    <a:pt x="72033" y="24718"/>
                  </a:cubicBezTo>
                  <a:cubicBezTo>
                    <a:pt x="98322" y="28385"/>
                    <a:pt x="118634" y="50924"/>
                    <a:pt x="118813" y="78165"/>
                  </a:cubicBezTo>
                  <a:cubicBezTo>
                    <a:pt x="119015" y="108348"/>
                    <a:pt x="94786" y="132803"/>
                    <a:pt x="64604" y="132874"/>
                  </a:cubicBezTo>
                  <a:cubicBezTo>
                    <a:pt x="64567" y="132874"/>
                    <a:pt x="64531" y="132874"/>
                    <a:pt x="64494" y="132874"/>
                  </a:cubicBezTo>
                  <a:cubicBezTo>
                    <a:pt x="34529" y="132874"/>
                    <a:pt x="10145" y="108502"/>
                    <a:pt x="10145" y="78534"/>
                  </a:cubicBezTo>
                  <a:cubicBezTo>
                    <a:pt x="10145" y="51126"/>
                    <a:pt x="30540" y="28385"/>
                    <a:pt x="56948" y="24706"/>
                  </a:cubicBezTo>
                  <a:cubicBezTo>
                    <a:pt x="59734" y="24325"/>
                    <a:pt x="61794" y="21932"/>
                    <a:pt x="61794" y="19122"/>
                  </a:cubicBezTo>
                  <a:lnTo>
                    <a:pt x="61794" y="14110"/>
                  </a:lnTo>
                  <a:lnTo>
                    <a:pt x="6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3010837" y="0"/>
              <a:ext cx="3122352" cy="3617432"/>
            </a:xfrm>
            <a:custGeom>
              <a:avLst/>
              <a:gdLst/>
              <a:ahLst/>
              <a:cxnLst/>
              <a:rect l="l" t="t" r="r" b="b"/>
              <a:pathLst>
                <a:path w="119242" h="138149" extrusionOk="0">
                  <a:moveTo>
                    <a:pt x="67163" y="1"/>
                  </a:moveTo>
                  <a:lnTo>
                    <a:pt x="67163" y="2870"/>
                  </a:lnTo>
                  <a:lnTo>
                    <a:pt x="67592" y="2870"/>
                  </a:lnTo>
                  <a:lnTo>
                    <a:pt x="67592" y="1"/>
                  </a:lnTo>
                  <a:close/>
                  <a:moveTo>
                    <a:pt x="51649" y="1"/>
                  </a:moveTo>
                  <a:lnTo>
                    <a:pt x="51649" y="4263"/>
                  </a:lnTo>
                  <a:lnTo>
                    <a:pt x="52078" y="4263"/>
                  </a:lnTo>
                  <a:lnTo>
                    <a:pt x="52078" y="1"/>
                  </a:lnTo>
                  <a:close/>
                  <a:moveTo>
                    <a:pt x="67163" y="7145"/>
                  </a:moveTo>
                  <a:lnTo>
                    <a:pt x="67163" y="11407"/>
                  </a:lnTo>
                  <a:lnTo>
                    <a:pt x="67592" y="11407"/>
                  </a:lnTo>
                  <a:lnTo>
                    <a:pt x="67592" y="7145"/>
                  </a:lnTo>
                  <a:close/>
                  <a:moveTo>
                    <a:pt x="51649" y="8538"/>
                  </a:moveTo>
                  <a:lnTo>
                    <a:pt x="51649" y="12812"/>
                  </a:lnTo>
                  <a:lnTo>
                    <a:pt x="52078" y="12812"/>
                  </a:lnTo>
                  <a:lnTo>
                    <a:pt x="52078" y="8538"/>
                  </a:lnTo>
                  <a:close/>
                  <a:moveTo>
                    <a:pt x="67163" y="15681"/>
                  </a:moveTo>
                  <a:lnTo>
                    <a:pt x="67163" y="17563"/>
                  </a:lnTo>
                  <a:cubicBezTo>
                    <a:pt x="67163" y="18444"/>
                    <a:pt x="67616" y="19265"/>
                    <a:pt x="68366" y="19753"/>
                  </a:cubicBezTo>
                  <a:lnTo>
                    <a:pt x="68592" y="19396"/>
                  </a:lnTo>
                  <a:cubicBezTo>
                    <a:pt x="67961" y="18991"/>
                    <a:pt x="67592" y="18301"/>
                    <a:pt x="67592" y="17563"/>
                  </a:cubicBezTo>
                  <a:lnTo>
                    <a:pt x="67592" y="15681"/>
                  </a:lnTo>
                  <a:close/>
                  <a:moveTo>
                    <a:pt x="51649" y="17074"/>
                  </a:moveTo>
                  <a:lnTo>
                    <a:pt x="51649" y="17563"/>
                  </a:lnTo>
                  <a:cubicBezTo>
                    <a:pt x="51649" y="18634"/>
                    <a:pt x="50887" y="19539"/>
                    <a:pt x="49840" y="19706"/>
                  </a:cubicBezTo>
                  <a:cubicBezTo>
                    <a:pt x="49697" y="19730"/>
                    <a:pt x="49554" y="19753"/>
                    <a:pt x="49411" y="19777"/>
                  </a:cubicBezTo>
                  <a:lnTo>
                    <a:pt x="49483" y="20194"/>
                  </a:lnTo>
                  <a:cubicBezTo>
                    <a:pt x="49625" y="20170"/>
                    <a:pt x="49768" y="20146"/>
                    <a:pt x="49911" y="20122"/>
                  </a:cubicBezTo>
                  <a:cubicBezTo>
                    <a:pt x="51173" y="19920"/>
                    <a:pt x="52078" y="18837"/>
                    <a:pt x="52078" y="17563"/>
                  </a:cubicBezTo>
                  <a:lnTo>
                    <a:pt x="52078" y="17074"/>
                  </a:lnTo>
                  <a:close/>
                  <a:moveTo>
                    <a:pt x="72664" y="20337"/>
                  </a:moveTo>
                  <a:lnTo>
                    <a:pt x="72569" y="20753"/>
                  </a:lnTo>
                  <a:cubicBezTo>
                    <a:pt x="73950" y="21063"/>
                    <a:pt x="75331" y="21420"/>
                    <a:pt x="76676" y="21825"/>
                  </a:cubicBezTo>
                  <a:lnTo>
                    <a:pt x="76807" y="21420"/>
                  </a:lnTo>
                  <a:cubicBezTo>
                    <a:pt x="75438" y="21015"/>
                    <a:pt x="74045" y="20646"/>
                    <a:pt x="72664" y="20337"/>
                  </a:cubicBezTo>
                  <a:close/>
                  <a:moveTo>
                    <a:pt x="45220" y="20658"/>
                  </a:moveTo>
                  <a:cubicBezTo>
                    <a:pt x="43839" y="21003"/>
                    <a:pt x="42458" y="21396"/>
                    <a:pt x="41101" y="21837"/>
                  </a:cubicBezTo>
                  <a:lnTo>
                    <a:pt x="41231" y="22242"/>
                  </a:lnTo>
                  <a:cubicBezTo>
                    <a:pt x="42577" y="21813"/>
                    <a:pt x="43958" y="21408"/>
                    <a:pt x="45327" y="21075"/>
                  </a:cubicBezTo>
                  <a:lnTo>
                    <a:pt x="45220" y="20658"/>
                  </a:lnTo>
                  <a:close/>
                  <a:moveTo>
                    <a:pt x="80855" y="22801"/>
                  </a:moveTo>
                  <a:lnTo>
                    <a:pt x="80701" y="23194"/>
                  </a:lnTo>
                  <a:cubicBezTo>
                    <a:pt x="82022" y="23706"/>
                    <a:pt x="83344" y="24254"/>
                    <a:pt x="84618" y="24861"/>
                  </a:cubicBezTo>
                  <a:lnTo>
                    <a:pt x="84796" y="24468"/>
                  </a:lnTo>
                  <a:cubicBezTo>
                    <a:pt x="83511" y="23873"/>
                    <a:pt x="82189" y="23301"/>
                    <a:pt x="80855" y="22801"/>
                  </a:cubicBezTo>
                  <a:close/>
                  <a:moveTo>
                    <a:pt x="37076" y="23313"/>
                  </a:moveTo>
                  <a:cubicBezTo>
                    <a:pt x="35767" y="23849"/>
                    <a:pt x="34445" y="24444"/>
                    <a:pt x="33171" y="25075"/>
                  </a:cubicBezTo>
                  <a:lnTo>
                    <a:pt x="33361" y="25468"/>
                  </a:lnTo>
                  <a:cubicBezTo>
                    <a:pt x="34635" y="24837"/>
                    <a:pt x="35933" y="24242"/>
                    <a:pt x="37243" y="23706"/>
                  </a:cubicBezTo>
                  <a:lnTo>
                    <a:pt x="37076" y="23313"/>
                  </a:lnTo>
                  <a:close/>
                  <a:moveTo>
                    <a:pt x="88606" y="26421"/>
                  </a:moveTo>
                  <a:lnTo>
                    <a:pt x="88404" y="26790"/>
                  </a:lnTo>
                  <a:cubicBezTo>
                    <a:pt x="89630" y="27480"/>
                    <a:pt x="90857" y="28219"/>
                    <a:pt x="92035" y="28993"/>
                  </a:cubicBezTo>
                  <a:lnTo>
                    <a:pt x="92274" y="28635"/>
                  </a:lnTo>
                  <a:cubicBezTo>
                    <a:pt x="91083" y="27861"/>
                    <a:pt x="89857" y="27111"/>
                    <a:pt x="88606" y="26421"/>
                  </a:cubicBezTo>
                  <a:close/>
                  <a:moveTo>
                    <a:pt x="29409" y="27123"/>
                  </a:moveTo>
                  <a:cubicBezTo>
                    <a:pt x="28182" y="27838"/>
                    <a:pt x="26968" y="28623"/>
                    <a:pt x="25789" y="29421"/>
                  </a:cubicBezTo>
                  <a:lnTo>
                    <a:pt x="26039" y="29778"/>
                  </a:lnTo>
                  <a:cubicBezTo>
                    <a:pt x="27194" y="28981"/>
                    <a:pt x="28408" y="28207"/>
                    <a:pt x="29623" y="27492"/>
                  </a:cubicBezTo>
                  <a:lnTo>
                    <a:pt x="29409" y="27123"/>
                  </a:lnTo>
                  <a:close/>
                  <a:moveTo>
                    <a:pt x="95762" y="31112"/>
                  </a:moveTo>
                  <a:lnTo>
                    <a:pt x="95512" y="31445"/>
                  </a:lnTo>
                  <a:cubicBezTo>
                    <a:pt x="96631" y="32302"/>
                    <a:pt x="97739" y="33219"/>
                    <a:pt x="98798" y="34148"/>
                  </a:cubicBezTo>
                  <a:lnTo>
                    <a:pt x="99072" y="33826"/>
                  </a:lnTo>
                  <a:cubicBezTo>
                    <a:pt x="98012" y="32886"/>
                    <a:pt x="96893" y="31969"/>
                    <a:pt x="95762" y="31112"/>
                  </a:cubicBezTo>
                  <a:close/>
                  <a:moveTo>
                    <a:pt x="22360" y="31981"/>
                  </a:moveTo>
                  <a:cubicBezTo>
                    <a:pt x="21253" y="32874"/>
                    <a:pt x="20157" y="33815"/>
                    <a:pt x="19110" y="34779"/>
                  </a:cubicBezTo>
                  <a:lnTo>
                    <a:pt x="19407" y="35100"/>
                  </a:lnTo>
                  <a:cubicBezTo>
                    <a:pt x="20443" y="34136"/>
                    <a:pt x="21527" y="33207"/>
                    <a:pt x="22622" y="32314"/>
                  </a:cubicBezTo>
                  <a:lnTo>
                    <a:pt x="22360" y="31981"/>
                  </a:lnTo>
                  <a:close/>
                  <a:moveTo>
                    <a:pt x="102180" y="36779"/>
                  </a:moveTo>
                  <a:lnTo>
                    <a:pt x="101882" y="37077"/>
                  </a:lnTo>
                  <a:cubicBezTo>
                    <a:pt x="102870" y="38089"/>
                    <a:pt x="103835" y="39137"/>
                    <a:pt x="104751" y="40220"/>
                  </a:cubicBezTo>
                  <a:lnTo>
                    <a:pt x="105073" y="39946"/>
                  </a:lnTo>
                  <a:cubicBezTo>
                    <a:pt x="104156" y="38863"/>
                    <a:pt x="103180" y="37791"/>
                    <a:pt x="102180" y="36779"/>
                  </a:cubicBezTo>
                  <a:close/>
                  <a:moveTo>
                    <a:pt x="16074" y="37803"/>
                  </a:moveTo>
                  <a:cubicBezTo>
                    <a:pt x="15109" y="38839"/>
                    <a:pt x="14157" y="39934"/>
                    <a:pt x="13264" y="41030"/>
                  </a:cubicBezTo>
                  <a:lnTo>
                    <a:pt x="13597" y="41304"/>
                  </a:lnTo>
                  <a:cubicBezTo>
                    <a:pt x="14478" y="40208"/>
                    <a:pt x="15419" y="39125"/>
                    <a:pt x="16383" y="38101"/>
                  </a:cubicBezTo>
                  <a:lnTo>
                    <a:pt x="16074" y="37803"/>
                  </a:lnTo>
                  <a:close/>
                  <a:moveTo>
                    <a:pt x="107728" y="43304"/>
                  </a:moveTo>
                  <a:lnTo>
                    <a:pt x="107383" y="43554"/>
                  </a:lnTo>
                  <a:cubicBezTo>
                    <a:pt x="108216" y="44697"/>
                    <a:pt x="109026" y="45876"/>
                    <a:pt x="109776" y="47078"/>
                  </a:cubicBezTo>
                  <a:lnTo>
                    <a:pt x="110133" y="46852"/>
                  </a:lnTo>
                  <a:cubicBezTo>
                    <a:pt x="109383" y="45637"/>
                    <a:pt x="108573" y="44447"/>
                    <a:pt x="107728" y="43304"/>
                  </a:cubicBezTo>
                  <a:close/>
                  <a:moveTo>
                    <a:pt x="10692" y="44459"/>
                  </a:moveTo>
                  <a:cubicBezTo>
                    <a:pt x="9870" y="45626"/>
                    <a:pt x="9097" y="46828"/>
                    <a:pt x="8370" y="48054"/>
                  </a:cubicBezTo>
                  <a:lnTo>
                    <a:pt x="8727" y="48269"/>
                  </a:lnTo>
                  <a:cubicBezTo>
                    <a:pt x="9454" y="47054"/>
                    <a:pt x="10228" y="45864"/>
                    <a:pt x="11037" y="44697"/>
                  </a:cubicBezTo>
                  <a:lnTo>
                    <a:pt x="10692" y="44459"/>
                  </a:lnTo>
                  <a:close/>
                  <a:moveTo>
                    <a:pt x="112288" y="50555"/>
                  </a:moveTo>
                  <a:lnTo>
                    <a:pt x="111907" y="50757"/>
                  </a:lnTo>
                  <a:cubicBezTo>
                    <a:pt x="112574" y="52007"/>
                    <a:pt x="113205" y="53293"/>
                    <a:pt x="113776" y="54579"/>
                  </a:cubicBezTo>
                  <a:lnTo>
                    <a:pt x="114157" y="54412"/>
                  </a:lnTo>
                  <a:cubicBezTo>
                    <a:pt x="113586" y="53103"/>
                    <a:pt x="112955" y="51805"/>
                    <a:pt x="112288" y="50555"/>
                  </a:cubicBezTo>
                  <a:close/>
                  <a:moveTo>
                    <a:pt x="6310" y="51805"/>
                  </a:moveTo>
                  <a:cubicBezTo>
                    <a:pt x="5668" y="53079"/>
                    <a:pt x="5072" y="54389"/>
                    <a:pt x="4525" y="55698"/>
                  </a:cubicBezTo>
                  <a:lnTo>
                    <a:pt x="4917" y="55865"/>
                  </a:lnTo>
                  <a:cubicBezTo>
                    <a:pt x="5465" y="54555"/>
                    <a:pt x="6060" y="53257"/>
                    <a:pt x="6691" y="51995"/>
                  </a:cubicBezTo>
                  <a:lnTo>
                    <a:pt x="6310" y="51805"/>
                  </a:lnTo>
                  <a:close/>
                  <a:moveTo>
                    <a:pt x="115753" y="58389"/>
                  </a:moveTo>
                  <a:lnTo>
                    <a:pt x="115360" y="58532"/>
                  </a:lnTo>
                  <a:cubicBezTo>
                    <a:pt x="115836" y="59865"/>
                    <a:pt x="116265" y="61223"/>
                    <a:pt x="116646" y="62592"/>
                  </a:cubicBezTo>
                  <a:lnTo>
                    <a:pt x="117062" y="62473"/>
                  </a:lnTo>
                  <a:cubicBezTo>
                    <a:pt x="116669" y="61104"/>
                    <a:pt x="116241" y="59723"/>
                    <a:pt x="115753" y="58389"/>
                  </a:cubicBezTo>
                  <a:close/>
                  <a:moveTo>
                    <a:pt x="3024" y="59711"/>
                  </a:moveTo>
                  <a:cubicBezTo>
                    <a:pt x="2584" y="61056"/>
                    <a:pt x="2179" y="62437"/>
                    <a:pt x="1822" y="63818"/>
                  </a:cubicBezTo>
                  <a:lnTo>
                    <a:pt x="2239" y="63925"/>
                  </a:lnTo>
                  <a:cubicBezTo>
                    <a:pt x="2584" y="62556"/>
                    <a:pt x="2989" y="61187"/>
                    <a:pt x="3429" y="59842"/>
                  </a:cubicBezTo>
                  <a:lnTo>
                    <a:pt x="3024" y="59711"/>
                  </a:lnTo>
                  <a:close/>
                  <a:moveTo>
                    <a:pt x="118063" y="66640"/>
                  </a:moveTo>
                  <a:lnTo>
                    <a:pt x="117646" y="66723"/>
                  </a:lnTo>
                  <a:cubicBezTo>
                    <a:pt x="117920" y="68105"/>
                    <a:pt x="118158" y="69509"/>
                    <a:pt x="118336" y="70914"/>
                  </a:cubicBezTo>
                  <a:lnTo>
                    <a:pt x="118753" y="70867"/>
                  </a:lnTo>
                  <a:cubicBezTo>
                    <a:pt x="118574" y="69450"/>
                    <a:pt x="118336" y="68033"/>
                    <a:pt x="118063" y="66640"/>
                  </a:cubicBezTo>
                  <a:close/>
                  <a:moveTo>
                    <a:pt x="929" y="68009"/>
                  </a:moveTo>
                  <a:cubicBezTo>
                    <a:pt x="679" y="69402"/>
                    <a:pt x="476" y="70831"/>
                    <a:pt x="322" y="72248"/>
                  </a:cubicBezTo>
                  <a:lnTo>
                    <a:pt x="750" y="72295"/>
                  </a:lnTo>
                  <a:cubicBezTo>
                    <a:pt x="893" y="70891"/>
                    <a:pt x="1096" y="69474"/>
                    <a:pt x="1346" y="68081"/>
                  </a:cubicBezTo>
                  <a:lnTo>
                    <a:pt x="929" y="68009"/>
                  </a:lnTo>
                  <a:close/>
                  <a:moveTo>
                    <a:pt x="119146" y="75129"/>
                  </a:moveTo>
                  <a:lnTo>
                    <a:pt x="118717" y="75153"/>
                  </a:lnTo>
                  <a:cubicBezTo>
                    <a:pt x="118789" y="76272"/>
                    <a:pt x="118813" y="77403"/>
                    <a:pt x="118813" y="78534"/>
                  </a:cubicBezTo>
                  <a:cubicBezTo>
                    <a:pt x="118813" y="78820"/>
                    <a:pt x="118813" y="79106"/>
                    <a:pt x="118813" y="79404"/>
                  </a:cubicBezTo>
                  <a:lnTo>
                    <a:pt x="119241" y="79404"/>
                  </a:lnTo>
                  <a:cubicBezTo>
                    <a:pt x="119241" y="79118"/>
                    <a:pt x="119241" y="78820"/>
                    <a:pt x="119241" y="78534"/>
                  </a:cubicBezTo>
                  <a:cubicBezTo>
                    <a:pt x="119241" y="77403"/>
                    <a:pt x="119217" y="76248"/>
                    <a:pt x="119146" y="75129"/>
                  </a:cubicBezTo>
                  <a:close/>
                  <a:moveTo>
                    <a:pt x="36" y="76522"/>
                  </a:moveTo>
                  <a:cubicBezTo>
                    <a:pt x="12" y="77189"/>
                    <a:pt x="0" y="77868"/>
                    <a:pt x="0" y="78534"/>
                  </a:cubicBezTo>
                  <a:cubicBezTo>
                    <a:pt x="0" y="78642"/>
                    <a:pt x="0" y="78749"/>
                    <a:pt x="0" y="78868"/>
                  </a:cubicBezTo>
                  <a:cubicBezTo>
                    <a:pt x="0" y="79511"/>
                    <a:pt x="12" y="80166"/>
                    <a:pt x="36" y="80808"/>
                  </a:cubicBezTo>
                  <a:lnTo>
                    <a:pt x="464" y="80785"/>
                  </a:lnTo>
                  <a:cubicBezTo>
                    <a:pt x="441" y="80154"/>
                    <a:pt x="429" y="79499"/>
                    <a:pt x="429" y="78868"/>
                  </a:cubicBezTo>
                  <a:cubicBezTo>
                    <a:pt x="429" y="78749"/>
                    <a:pt x="429" y="78642"/>
                    <a:pt x="429" y="78534"/>
                  </a:cubicBezTo>
                  <a:cubicBezTo>
                    <a:pt x="429" y="77868"/>
                    <a:pt x="441" y="77201"/>
                    <a:pt x="453" y="76534"/>
                  </a:cubicBezTo>
                  <a:lnTo>
                    <a:pt x="36" y="76522"/>
                  </a:lnTo>
                  <a:close/>
                  <a:moveTo>
                    <a:pt x="118598" y="83654"/>
                  </a:moveTo>
                  <a:cubicBezTo>
                    <a:pt x="118479" y="85059"/>
                    <a:pt x="118301" y="86476"/>
                    <a:pt x="118086" y="87869"/>
                  </a:cubicBezTo>
                  <a:lnTo>
                    <a:pt x="118503" y="87940"/>
                  </a:lnTo>
                  <a:cubicBezTo>
                    <a:pt x="118729" y="86535"/>
                    <a:pt x="118908" y="85107"/>
                    <a:pt x="119027" y="83690"/>
                  </a:cubicBezTo>
                  <a:lnTo>
                    <a:pt x="118598" y="83654"/>
                  </a:lnTo>
                  <a:close/>
                  <a:moveTo>
                    <a:pt x="774" y="85023"/>
                  </a:moveTo>
                  <a:lnTo>
                    <a:pt x="345" y="85071"/>
                  </a:lnTo>
                  <a:cubicBezTo>
                    <a:pt x="500" y="86488"/>
                    <a:pt x="715" y="87916"/>
                    <a:pt x="965" y="89309"/>
                  </a:cubicBezTo>
                  <a:lnTo>
                    <a:pt x="1381" y="89238"/>
                  </a:lnTo>
                  <a:cubicBezTo>
                    <a:pt x="1131" y="87845"/>
                    <a:pt x="929" y="86440"/>
                    <a:pt x="774" y="85023"/>
                  </a:cubicBezTo>
                  <a:close/>
                  <a:moveTo>
                    <a:pt x="117265" y="92036"/>
                  </a:moveTo>
                  <a:cubicBezTo>
                    <a:pt x="116943" y="93417"/>
                    <a:pt x="116574" y="94798"/>
                    <a:pt x="116158" y="96144"/>
                  </a:cubicBezTo>
                  <a:lnTo>
                    <a:pt x="116562" y="96275"/>
                  </a:lnTo>
                  <a:cubicBezTo>
                    <a:pt x="116979" y="94917"/>
                    <a:pt x="117360" y="93524"/>
                    <a:pt x="117682" y="92143"/>
                  </a:cubicBezTo>
                  <a:lnTo>
                    <a:pt x="117265" y="92036"/>
                  </a:lnTo>
                  <a:close/>
                  <a:moveTo>
                    <a:pt x="2298" y="93393"/>
                  </a:moveTo>
                  <a:lnTo>
                    <a:pt x="1881" y="93500"/>
                  </a:lnTo>
                  <a:cubicBezTo>
                    <a:pt x="2239" y="94870"/>
                    <a:pt x="2643" y="96251"/>
                    <a:pt x="3096" y="97608"/>
                  </a:cubicBezTo>
                  <a:lnTo>
                    <a:pt x="3501" y="97465"/>
                  </a:lnTo>
                  <a:cubicBezTo>
                    <a:pt x="3048" y="96132"/>
                    <a:pt x="2643" y="94763"/>
                    <a:pt x="2298" y="93393"/>
                  </a:cubicBezTo>
                  <a:close/>
                  <a:moveTo>
                    <a:pt x="114741" y="100156"/>
                  </a:moveTo>
                  <a:cubicBezTo>
                    <a:pt x="114229" y="101466"/>
                    <a:pt x="113657" y="102775"/>
                    <a:pt x="113050" y="104049"/>
                  </a:cubicBezTo>
                  <a:lnTo>
                    <a:pt x="113431" y="104240"/>
                  </a:lnTo>
                  <a:cubicBezTo>
                    <a:pt x="114050" y="102954"/>
                    <a:pt x="114622" y="101632"/>
                    <a:pt x="115145" y="100311"/>
                  </a:cubicBezTo>
                  <a:lnTo>
                    <a:pt x="114741" y="100156"/>
                  </a:lnTo>
                  <a:close/>
                  <a:moveTo>
                    <a:pt x="5001" y="101454"/>
                  </a:moveTo>
                  <a:lnTo>
                    <a:pt x="4608" y="101621"/>
                  </a:lnTo>
                  <a:cubicBezTo>
                    <a:pt x="5156" y="102930"/>
                    <a:pt x="5763" y="104240"/>
                    <a:pt x="6406" y="105514"/>
                  </a:cubicBezTo>
                  <a:lnTo>
                    <a:pt x="6787" y="105311"/>
                  </a:lnTo>
                  <a:cubicBezTo>
                    <a:pt x="6144" y="104049"/>
                    <a:pt x="5548" y="102752"/>
                    <a:pt x="5001" y="101454"/>
                  </a:cubicBezTo>
                  <a:close/>
                  <a:moveTo>
                    <a:pt x="111074" y="107812"/>
                  </a:moveTo>
                  <a:cubicBezTo>
                    <a:pt x="110383" y="109038"/>
                    <a:pt x="109633" y="110253"/>
                    <a:pt x="108847" y="111431"/>
                  </a:cubicBezTo>
                  <a:lnTo>
                    <a:pt x="109192" y="111669"/>
                  </a:lnTo>
                  <a:cubicBezTo>
                    <a:pt x="109990" y="110491"/>
                    <a:pt x="110740" y="109264"/>
                    <a:pt x="111455" y="108026"/>
                  </a:cubicBezTo>
                  <a:lnTo>
                    <a:pt x="111074" y="107812"/>
                  </a:lnTo>
                  <a:close/>
                  <a:moveTo>
                    <a:pt x="8846" y="109038"/>
                  </a:moveTo>
                  <a:lnTo>
                    <a:pt x="8477" y="109264"/>
                  </a:lnTo>
                  <a:cubicBezTo>
                    <a:pt x="9216" y="110479"/>
                    <a:pt x="10001" y="111681"/>
                    <a:pt x="10823" y="112848"/>
                  </a:cubicBezTo>
                  <a:lnTo>
                    <a:pt x="11168" y="112610"/>
                  </a:lnTo>
                  <a:cubicBezTo>
                    <a:pt x="10359" y="111455"/>
                    <a:pt x="9573" y="110253"/>
                    <a:pt x="8846" y="109038"/>
                  </a:cubicBezTo>
                  <a:close/>
                  <a:moveTo>
                    <a:pt x="106347" y="114872"/>
                  </a:moveTo>
                  <a:cubicBezTo>
                    <a:pt x="105490" y="115991"/>
                    <a:pt x="104561" y="117087"/>
                    <a:pt x="103620" y="118134"/>
                  </a:cubicBezTo>
                  <a:lnTo>
                    <a:pt x="103942" y="118420"/>
                  </a:lnTo>
                  <a:cubicBezTo>
                    <a:pt x="104894" y="117361"/>
                    <a:pt x="105811" y="116253"/>
                    <a:pt x="106692" y="115134"/>
                  </a:cubicBezTo>
                  <a:lnTo>
                    <a:pt x="106347" y="114872"/>
                  </a:lnTo>
                  <a:close/>
                  <a:moveTo>
                    <a:pt x="13740" y="115991"/>
                  </a:moveTo>
                  <a:lnTo>
                    <a:pt x="13407" y="116265"/>
                  </a:lnTo>
                  <a:cubicBezTo>
                    <a:pt x="14311" y="117361"/>
                    <a:pt x="15264" y="118444"/>
                    <a:pt x="16240" y="119480"/>
                  </a:cubicBezTo>
                  <a:lnTo>
                    <a:pt x="16550" y="119194"/>
                  </a:lnTo>
                  <a:cubicBezTo>
                    <a:pt x="15574" y="118158"/>
                    <a:pt x="14633" y="117087"/>
                    <a:pt x="13740" y="115991"/>
                  </a:cubicBezTo>
                  <a:close/>
                  <a:moveTo>
                    <a:pt x="100667" y="121194"/>
                  </a:moveTo>
                  <a:cubicBezTo>
                    <a:pt x="99644" y="122171"/>
                    <a:pt x="98584" y="123123"/>
                    <a:pt x="97489" y="124028"/>
                  </a:cubicBezTo>
                  <a:lnTo>
                    <a:pt x="97762" y="124361"/>
                  </a:lnTo>
                  <a:cubicBezTo>
                    <a:pt x="98858" y="123445"/>
                    <a:pt x="99929" y="122480"/>
                    <a:pt x="100953" y="121504"/>
                  </a:cubicBezTo>
                  <a:lnTo>
                    <a:pt x="100667" y="121194"/>
                  </a:lnTo>
                  <a:close/>
                  <a:moveTo>
                    <a:pt x="19574" y="122171"/>
                  </a:moveTo>
                  <a:lnTo>
                    <a:pt x="19288" y="122492"/>
                  </a:lnTo>
                  <a:cubicBezTo>
                    <a:pt x="20336" y="123445"/>
                    <a:pt x="21431" y="124385"/>
                    <a:pt x="22551" y="125266"/>
                  </a:cubicBezTo>
                  <a:lnTo>
                    <a:pt x="22813" y="124933"/>
                  </a:lnTo>
                  <a:cubicBezTo>
                    <a:pt x="21705" y="124064"/>
                    <a:pt x="20622" y="123135"/>
                    <a:pt x="19574" y="122171"/>
                  </a:cubicBezTo>
                  <a:close/>
                  <a:moveTo>
                    <a:pt x="94131" y="126636"/>
                  </a:moveTo>
                  <a:cubicBezTo>
                    <a:pt x="92988" y="127457"/>
                    <a:pt x="91797" y="128255"/>
                    <a:pt x="90595" y="128993"/>
                  </a:cubicBezTo>
                  <a:lnTo>
                    <a:pt x="90809" y="129350"/>
                  </a:lnTo>
                  <a:cubicBezTo>
                    <a:pt x="92024" y="128612"/>
                    <a:pt x="93226" y="127814"/>
                    <a:pt x="94381" y="126981"/>
                  </a:cubicBezTo>
                  <a:lnTo>
                    <a:pt x="94131" y="126636"/>
                  </a:lnTo>
                  <a:close/>
                  <a:moveTo>
                    <a:pt x="26230" y="127457"/>
                  </a:moveTo>
                  <a:lnTo>
                    <a:pt x="25991" y="127814"/>
                  </a:lnTo>
                  <a:cubicBezTo>
                    <a:pt x="27170" y="128612"/>
                    <a:pt x="28385" y="129374"/>
                    <a:pt x="29611" y="130088"/>
                  </a:cubicBezTo>
                  <a:lnTo>
                    <a:pt x="29825" y="129719"/>
                  </a:lnTo>
                  <a:cubicBezTo>
                    <a:pt x="28611" y="129017"/>
                    <a:pt x="27396" y="128255"/>
                    <a:pt x="26230" y="127457"/>
                  </a:cubicBezTo>
                  <a:close/>
                  <a:moveTo>
                    <a:pt x="86892" y="131088"/>
                  </a:moveTo>
                  <a:cubicBezTo>
                    <a:pt x="85630" y="131743"/>
                    <a:pt x="84344" y="132350"/>
                    <a:pt x="83046" y="132910"/>
                  </a:cubicBezTo>
                  <a:lnTo>
                    <a:pt x="83213" y="133303"/>
                  </a:lnTo>
                  <a:cubicBezTo>
                    <a:pt x="84523" y="132743"/>
                    <a:pt x="85820" y="132124"/>
                    <a:pt x="87082" y="131469"/>
                  </a:cubicBezTo>
                  <a:lnTo>
                    <a:pt x="86892" y="131088"/>
                  </a:lnTo>
                  <a:close/>
                  <a:moveTo>
                    <a:pt x="33576" y="131731"/>
                  </a:moveTo>
                  <a:lnTo>
                    <a:pt x="33385" y="132112"/>
                  </a:lnTo>
                  <a:cubicBezTo>
                    <a:pt x="34659" y="132731"/>
                    <a:pt x="35981" y="133327"/>
                    <a:pt x="37302" y="133851"/>
                  </a:cubicBezTo>
                  <a:lnTo>
                    <a:pt x="37457" y="133458"/>
                  </a:lnTo>
                  <a:cubicBezTo>
                    <a:pt x="36148" y="132934"/>
                    <a:pt x="34838" y="132350"/>
                    <a:pt x="33576" y="131731"/>
                  </a:cubicBezTo>
                  <a:close/>
                  <a:moveTo>
                    <a:pt x="79070" y="134458"/>
                  </a:moveTo>
                  <a:cubicBezTo>
                    <a:pt x="77736" y="134922"/>
                    <a:pt x="76379" y="135339"/>
                    <a:pt x="75010" y="135708"/>
                  </a:cubicBezTo>
                  <a:lnTo>
                    <a:pt x="75117" y="136125"/>
                  </a:lnTo>
                  <a:cubicBezTo>
                    <a:pt x="76498" y="135756"/>
                    <a:pt x="77867" y="135327"/>
                    <a:pt x="79212" y="134863"/>
                  </a:cubicBezTo>
                  <a:lnTo>
                    <a:pt x="79070" y="134458"/>
                  </a:lnTo>
                  <a:close/>
                  <a:moveTo>
                    <a:pt x="41458" y="134898"/>
                  </a:moveTo>
                  <a:lnTo>
                    <a:pt x="41327" y="135303"/>
                  </a:lnTo>
                  <a:cubicBezTo>
                    <a:pt x="42684" y="135744"/>
                    <a:pt x="44065" y="136137"/>
                    <a:pt x="45446" y="136470"/>
                  </a:cubicBezTo>
                  <a:lnTo>
                    <a:pt x="45553" y="136053"/>
                  </a:lnTo>
                  <a:cubicBezTo>
                    <a:pt x="44172" y="135720"/>
                    <a:pt x="42803" y="135327"/>
                    <a:pt x="41458" y="134898"/>
                  </a:cubicBezTo>
                  <a:close/>
                  <a:moveTo>
                    <a:pt x="70866" y="136661"/>
                  </a:moveTo>
                  <a:cubicBezTo>
                    <a:pt x="69485" y="136922"/>
                    <a:pt x="68068" y="137149"/>
                    <a:pt x="66663" y="137315"/>
                  </a:cubicBezTo>
                  <a:lnTo>
                    <a:pt x="66711" y="137732"/>
                  </a:lnTo>
                  <a:cubicBezTo>
                    <a:pt x="68128" y="137565"/>
                    <a:pt x="69556" y="137351"/>
                    <a:pt x="70949" y="137077"/>
                  </a:cubicBezTo>
                  <a:lnTo>
                    <a:pt x="70866" y="136661"/>
                  </a:lnTo>
                  <a:close/>
                  <a:moveTo>
                    <a:pt x="49709" y="136911"/>
                  </a:moveTo>
                  <a:lnTo>
                    <a:pt x="49649" y="137327"/>
                  </a:lnTo>
                  <a:cubicBezTo>
                    <a:pt x="51042" y="137565"/>
                    <a:pt x="52471" y="137744"/>
                    <a:pt x="53888" y="137887"/>
                  </a:cubicBezTo>
                  <a:lnTo>
                    <a:pt x="53935" y="137458"/>
                  </a:lnTo>
                  <a:cubicBezTo>
                    <a:pt x="52519" y="137327"/>
                    <a:pt x="51102" y="137137"/>
                    <a:pt x="49709" y="136911"/>
                  </a:cubicBezTo>
                  <a:close/>
                  <a:moveTo>
                    <a:pt x="62425" y="137661"/>
                  </a:moveTo>
                  <a:cubicBezTo>
                    <a:pt x="61770" y="137696"/>
                    <a:pt x="61103" y="137708"/>
                    <a:pt x="60436" y="137720"/>
                  </a:cubicBezTo>
                  <a:cubicBezTo>
                    <a:pt x="60162" y="137720"/>
                    <a:pt x="59889" y="137732"/>
                    <a:pt x="59615" y="137732"/>
                  </a:cubicBezTo>
                  <a:cubicBezTo>
                    <a:pt x="59138" y="137732"/>
                    <a:pt x="58650" y="137720"/>
                    <a:pt x="58174" y="137708"/>
                  </a:cubicBezTo>
                  <a:lnTo>
                    <a:pt x="58162" y="138137"/>
                  </a:lnTo>
                  <a:cubicBezTo>
                    <a:pt x="58638" y="138149"/>
                    <a:pt x="59127" y="138149"/>
                    <a:pt x="59603" y="138149"/>
                  </a:cubicBezTo>
                  <a:lnTo>
                    <a:pt x="60448" y="138149"/>
                  </a:lnTo>
                  <a:cubicBezTo>
                    <a:pt x="61115" y="138137"/>
                    <a:pt x="61782" y="138125"/>
                    <a:pt x="62448" y="138089"/>
                  </a:cubicBezTo>
                  <a:lnTo>
                    <a:pt x="62425" y="137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907323" y="0"/>
              <a:ext cx="3329370" cy="3720941"/>
            </a:xfrm>
            <a:custGeom>
              <a:avLst/>
              <a:gdLst/>
              <a:ahLst/>
              <a:cxnLst/>
              <a:rect l="l" t="t" r="r" b="b"/>
              <a:pathLst>
                <a:path w="127148" h="142102" extrusionOk="0">
                  <a:moveTo>
                    <a:pt x="51661" y="1"/>
                  </a:moveTo>
                  <a:lnTo>
                    <a:pt x="51661" y="12633"/>
                  </a:lnTo>
                  <a:cubicBezTo>
                    <a:pt x="51661" y="14598"/>
                    <a:pt x="50316" y="16312"/>
                    <a:pt x="48399" y="16777"/>
                  </a:cubicBezTo>
                  <a:cubicBezTo>
                    <a:pt x="45149" y="17574"/>
                    <a:pt x="41934" y="18646"/>
                    <a:pt x="38827" y="19956"/>
                  </a:cubicBezTo>
                  <a:cubicBezTo>
                    <a:pt x="31254" y="23159"/>
                    <a:pt x="24456" y="27742"/>
                    <a:pt x="18622" y="33576"/>
                  </a:cubicBezTo>
                  <a:cubicBezTo>
                    <a:pt x="12788" y="39411"/>
                    <a:pt x="8204" y="46209"/>
                    <a:pt x="5001" y="53781"/>
                  </a:cubicBezTo>
                  <a:cubicBezTo>
                    <a:pt x="1679" y="61628"/>
                    <a:pt x="0" y="69950"/>
                    <a:pt x="0" y="78534"/>
                  </a:cubicBezTo>
                  <a:cubicBezTo>
                    <a:pt x="0" y="87107"/>
                    <a:pt x="1679" y="95441"/>
                    <a:pt x="5001" y="103275"/>
                  </a:cubicBezTo>
                  <a:cubicBezTo>
                    <a:pt x="8204" y="110848"/>
                    <a:pt x="12788" y="117646"/>
                    <a:pt x="18622" y="123480"/>
                  </a:cubicBezTo>
                  <a:cubicBezTo>
                    <a:pt x="24456" y="129326"/>
                    <a:pt x="31254" y="133898"/>
                    <a:pt x="38827" y="137101"/>
                  </a:cubicBezTo>
                  <a:cubicBezTo>
                    <a:pt x="46673" y="140423"/>
                    <a:pt x="54995" y="142102"/>
                    <a:pt x="63580" y="142102"/>
                  </a:cubicBezTo>
                  <a:cubicBezTo>
                    <a:pt x="72152" y="142102"/>
                    <a:pt x="80487" y="140423"/>
                    <a:pt x="88321" y="137101"/>
                  </a:cubicBezTo>
                  <a:cubicBezTo>
                    <a:pt x="95893" y="133898"/>
                    <a:pt x="102692" y="129326"/>
                    <a:pt x="108526" y="123480"/>
                  </a:cubicBezTo>
                  <a:cubicBezTo>
                    <a:pt x="114360" y="117646"/>
                    <a:pt x="118944" y="110848"/>
                    <a:pt x="122146" y="103275"/>
                  </a:cubicBezTo>
                  <a:cubicBezTo>
                    <a:pt x="125468" y="95441"/>
                    <a:pt x="127147" y="87107"/>
                    <a:pt x="127147" y="78534"/>
                  </a:cubicBezTo>
                  <a:cubicBezTo>
                    <a:pt x="127147" y="69950"/>
                    <a:pt x="125468" y="61628"/>
                    <a:pt x="122146" y="53781"/>
                  </a:cubicBezTo>
                  <a:cubicBezTo>
                    <a:pt x="118944" y="46209"/>
                    <a:pt x="114360" y="39411"/>
                    <a:pt x="108526" y="33576"/>
                  </a:cubicBezTo>
                  <a:cubicBezTo>
                    <a:pt x="102692" y="27742"/>
                    <a:pt x="95893" y="23159"/>
                    <a:pt x="88321" y="19956"/>
                  </a:cubicBezTo>
                  <a:cubicBezTo>
                    <a:pt x="85225" y="18646"/>
                    <a:pt x="81999" y="17574"/>
                    <a:pt x="78748" y="16777"/>
                  </a:cubicBezTo>
                  <a:cubicBezTo>
                    <a:pt x="76831" y="16312"/>
                    <a:pt x="75498" y="14598"/>
                    <a:pt x="75498" y="12633"/>
                  </a:cubicBezTo>
                  <a:lnTo>
                    <a:pt x="75498" y="1"/>
                  </a:lnTo>
                  <a:lnTo>
                    <a:pt x="75176" y="1"/>
                  </a:lnTo>
                  <a:lnTo>
                    <a:pt x="75176" y="12633"/>
                  </a:lnTo>
                  <a:cubicBezTo>
                    <a:pt x="75176" y="14753"/>
                    <a:pt x="76617" y="16586"/>
                    <a:pt x="78677" y="17086"/>
                  </a:cubicBezTo>
                  <a:cubicBezTo>
                    <a:pt x="81903" y="17884"/>
                    <a:pt x="85106" y="18944"/>
                    <a:pt x="88202" y="20253"/>
                  </a:cubicBezTo>
                  <a:cubicBezTo>
                    <a:pt x="95727" y="23432"/>
                    <a:pt x="102489" y="27992"/>
                    <a:pt x="108300" y="33803"/>
                  </a:cubicBezTo>
                  <a:cubicBezTo>
                    <a:pt x="114110" y="39613"/>
                    <a:pt x="118670" y="46376"/>
                    <a:pt x="121861" y="53912"/>
                  </a:cubicBezTo>
                  <a:cubicBezTo>
                    <a:pt x="125159" y="61711"/>
                    <a:pt x="126826" y="69998"/>
                    <a:pt x="126826" y="78534"/>
                  </a:cubicBezTo>
                  <a:cubicBezTo>
                    <a:pt x="126826" y="87071"/>
                    <a:pt x="125159" y="95358"/>
                    <a:pt x="121861" y="103156"/>
                  </a:cubicBezTo>
                  <a:cubicBezTo>
                    <a:pt x="118670" y="110681"/>
                    <a:pt x="114110" y="117444"/>
                    <a:pt x="108300" y="123254"/>
                  </a:cubicBezTo>
                  <a:cubicBezTo>
                    <a:pt x="102489" y="129064"/>
                    <a:pt x="95727" y="133624"/>
                    <a:pt x="88202" y="136815"/>
                  </a:cubicBezTo>
                  <a:cubicBezTo>
                    <a:pt x="80391" y="140113"/>
                    <a:pt x="72116" y="141780"/>
                    <a:pt x="63580" y="141780"/>
                  </a:cubicBezTo>
                  <a:cubicBezTo>
                    <a:pt x="55043" y="141780"/>
                    <a:pt x="46756" y="140113"/>
                    <a:pt x="38958" y="136815"/>
                  </a:cubicBezTo>
                  <a:cubicBezTo>
                    <a:pt x="31421" y="133624"/>
                    <a:pt x="24658" y="129064"/>
                    <a:pt x="18848" y="123254"/>
                  </a:cubicBezTo>
                  <a:cubicBezTo>
                    <a:pt x="13038" y="117444"/>
                    <a:pt x="8478" y="110681"/>
                    <a:pt x="5299" y="103156"/>
                  </a:cubicBezTo>
                  <a:cubicBezTo>
                    <a:pt x="2001" y="95358"/>
                    <a:pt x="322" y="87071"/>
                    <a:pt x="322" y="78534"/>
                  </a:cubicBezTo>
                  <a:cubicBezTo>
                    <a:pt x="322" y="69998"/>
                    <a:pt x="2001" y="61711"/>
                    <a:pt x="5299" y="53912"/>
                  </a:cubicBezTo>
                  <a:cubicBezTo>
                    <a:pt x="8478" y="46376"/>
                    <a:pt x="13038" y="39613"/>
                    <a:pt x="18848" y="33803"/>
                  </a:cubicBezTo>
                  <a:cubicBezTo>
                    <a:pt x="24658" y="27992"/>
                    <a:pt x="31421" y="23432"/>
                    <a:pt x="38958" y="20253"/>
                  </a:cubicBezTo>
                  <a:cubicBezTo>
                    <a:pt x="42041" y="18944"/>
                    <a:pt x="45244" y="17884"/>
                    <a:pt x="48471" y="17086"/>
                  </a:cubicBezTo>
                  <a:cubicBezTo>
                    <a:pt x="50530" y="16586"/>
                    <a:pt x="51971" y="14753"/>
                    <a:pt x="51971" y="12633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3117152" y="0"/>
              <a:ext cx="2912531" cy="3511435"/>
            </a:xfrm>
            <a:custGeom>
              <a:avLst/>
              <a:gdLst/>
              <a:ahLst/>
              <a:cxnLst/>
              <a:rect l="l" t="t" r="r" b="b"/>
              <a:pathLst>
                <a:path w="111229" h="134101" extrusionOk="0">
                  <a:moveTo>
                    <a:pt x="51649" y="1"/>
                  </a:moveTo>
                  <a:lnTo>
                    <a:pt x="51649" y="19122"/>
                  </a:lnTo>
                  <a:cubicBezTo>
                    <a:pt x="51649" y="21313"/>
                    <a:pt x="50018" y="23194"/>
                    <a:pt x="47863" y="23492"/>
                  </a:cubicBezTo>
                  <a:cubicBezTo>
                    <a:pt x="20574" y="27302"/>
                    <a:pt x="0" y="50960"/>
                    <a:pt x="0" y="78534"/>
                  </a:cubicBezTo>
                  <a:cubicBezTo>
                    <a:pt x="0" y="93346"/>
                    <a:pt x="5787" y="107300"/>
                    <a:pt x="16288" y="117801"/>
                  </a:cubicBezTo>
                  <a:cubicBezTo>
                    <a:pt x="26789" y="128314"/>
                    <a:pt x="40743" y="134101"/>
                    <a:pt x="55567" y="134101"/>
                  </a:cubicBezTo>
                  <a:lnTo>
                    <a:pt x="55686" y="134101"/>
                  </a:lnTo>
                  <a:cubicBezTo>
                    <a:pt x="70604" y="134065"/>
                    <a:pt x="84594" y="128231"/>
                    <a:pt x="95048" y="117682"/>
                  </a:cubicBezTo>
                  <a:cubicBezTo>
                    <a:pt x="105513" y="107121"/>
                    <a:pt x="111228" y="93084"/>
                    <a:pt x="111133" y="78153"/>
                  </a:cubicBezTo>
                  <a:cubicBezTo>
                    <a:pt x="110943" y="50781"/>
                    <a:pt x="90381" y="27290"/>
                    <a:pt x="63294" y="23504"/>
                  </a:cubicBezTo>
                  <a:cubicBezTo>
                    <a:pt x="61115" y="23194"/>
                    <a:pt x="59472" y="21313"/>
                    <a:pt x="59472" y="19122"/>
                  </a:cubicBezTo>
                  <a:lnTo>
                    <a:pt x="59472" y="1"/>
                  </a:lnTo>
                  <a:lnTo>
                    <a:pt x="59150" y="1"/>
                  </a:lnTo>
                  <a:lnTo>
                    <a:pt x="59150" y="19122"/>
                  </a:lnTo>
                  <a:cubicBezTo>
                    <a:pt x="59150" y="21480"/>
                    <a:pt x="60913" y="23492"/>
                    <a:pt x="63246" y="23813"/>
                  </a:cubicBezTo>
                  <a:cubicBezTo>
                    <a:pt x="90178" y="27576"/>
                    <a:pt x="110621" y="50948"/>
                    <a:pt x="110812" y="78153"/>
                  </a:cubicBezTo>
                  <a:cubicBezTo>
                    <a:pt x="110907" y="93000"/>
                    <a:pt x="105228" y="106955"/>
                    <a:pt x="94822" y="117456"/>
                  </a:cubicBezTo>
                  <a:cubicBezTo>
                    <a:pt x="84427" y="127945"/>
                    <a:pt x="70521" y="133744"/>
                    <a:pt x="55686" y="133779"/>
                  </a:cubicBezTo>
                  <a:lnTo>
                    <a:pt x="55567" y="133779"/>
                  </a:lnTo>
                  <a:cubicBezTo>
                    <a:pt x="40827" y="133779"/>
                    <a:pt x="26956" y="128029"/>
                    <a:pt x="16514" y="117575"/>
                  </a:cubicBezTo>
                  <a:cubicBezTo>
                    <a:pt x="6072" y="107133"/>
                    <a:pt x="310" y="93262"/>
                    <a:pt x="310" y="78534"/>
                  </a:cubicBezTo>
                  <a:cubicBezTo>
                    <a:pt x="310" y="51114"/>
                    <a:pt x="20777" y="27588"/>
                    <a:pt x="47911" y="23813"/>
                  </a:cubicBezTo>
                  <a:cubicBezTo>
                    <a:pt x="50221" y="23492"/>
                    <a:pt x="51971" y="21480"/>
                    <a:pt x="51971" y="19122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>
            <a:off x="5747178" y="2319000"/>
            <a:ext cx="2686547" cy="881750"/>
            <a:chOff x="5747178" y="2319000"/>
            <a:chExt cx="2686547" cy="881750"/>
          </a:xfrm>
        </p:grpSpPr>
        <p:sp>
          <p:nvSpPr>
            <p:cNvPr id="883" name="Google Shape;883;p29"/>
            <p:cNvSpPr/>
            <p:nvPr/>
          </p:nvSpPr>
          <p:spPr>
            <a:xfrm>
              <a:off x="5747178" y="2556752"/>
              <a:ext cx="406260" cy="406260"/>
            </a:xfrm>
            <a:custGeom>
              <a:avLst/>
              <a:gdLst/>
              <a:ahLst/>
              <a:cxnLst/>
              <a:rect l="l" t="t" r="r" b="b"/>
              <a:pathLst>
                <a:path w="15515" h="15515" extrusionOk="0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8" y="15514"/>
                    <a:pt x="15514" y="12038"/>
                    <a:pt x="15514" y="7752"/>
                  </a:cubicBezTo>
                  <a:cubicBezTo>
                    <a:pt x="15514" y="3465"/>
                    <a:pt x="12038" y="1"/>
                    <a:pt x="775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5796749" y="2606477"/>
              <a:ext cx="306810" cy="306810"/>
            </a:xfrm>
            <a:custGeom>
              <a:avLst/>
              <a:gdLst/>
              <a:ahLst/>
              <a:cxnLst/>
              <a:rect l="l" t="t" r="r" b="b"/>
              <a:pathLst>
                <a:path w="11717" h="11717" extrusionOk="0">
                  <a:moveTo>
                    <a:pt x="5858" y="1"/>
                  </a:moveTo>
                  <a:cubicBezTo>
                    <a:pt x="2632" y="1"/>
                    <a:pt x="1" y="2632"/>
                    <a:pt x="1" y="5859"/>
                  </a:cubicBezTo>
                  <a:cubicBezTo>
                    <a:pt x="1" y="9097"/>
                    <a:pt x="2632" y="11716"/>
                    <a:pt x="5858" y="11716"/>
                  </a:cubicBezTo>
                  <a:cubicBezTo>
                    <a:pt x="9097" y="11716"/>
                    <a:pt x="11716" y="9097"/>
                    <a:pt x="11716" y="5859"/>
                  </a:cubicBezTo>
                  <a:cubicBezTo>
                    <a:pt x="11716" y="2632"/>
                    <a:pt x="9097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 txBox="1"/>
            <p:nvPr/>
          </p:nvSpPr>
          <p:spPr>
            <a:xfrm>
              <a:off x="6549125" y="23190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altLang="zh-TW" sz="18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</a:t>
              </a:r>
              <a:r>
                <a:rPr lang="zh-TW" altLang="en-US" sz="18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預測</a:t>
              </a:r>
              <a:r>
                <a:rPr lang="zh-TW" altLang="en-US" sz="18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模型</a:t>
              </a:r>
            </a:p>
          </p:txBody>
        </p:sp>
        <p:sp>
          <p:nvSpPr>
            <p:cNvPr id="886" name="Google Shape;886;p29"/>
            <p:cNvSpPr txBox="1"/>
            <p:nvPr/>
          </p:nvSpPr>
          <p:spPr>
            <a:xfrm>
              <a:off x="6549125" y="26658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200" dirty="0" err="1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XGBoost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2" name="Google Shape;892;p29"/>
          <p:cNvGrpSpPr/>
          <p:nvPr/>
        </p:nvGrpSpPr>
        <p:grpSpPr>
          <a:xfrm>
            <a:off x="710275" y="2341952"/>
            <a:ext cx="2673250" cy="1275480"/>
            <a:chOff x="710275" y="2341952"/>
            <a:chExt cx="2673250" cy="1275480"/>
          </a:xfrm>
        </p:grpSpPr>
        <p:sp>
          <p:nvSpPr>
            <p:cNvPr id="893" name="Google Shape;893;p29"/>
            <p:cNvSpPr/>
            <p:nvPr/>
          </p:nvSpPr>
          <p:spPr>
            <a:xfrm>
              <a:off x="2977291" y="2556752"/>
              <a:ext cx="406234" cy="406260"/>
            </a:xfrm>
            <a:custGeom>
              <a:avLst/>
              <a:gdLst/>
              <a:ahLst/>
              <a:cxnLst/>
              <a:rect l="l" t="t" r="r" b="b"/>
              <a:pathLst>
                <a:path w="15514" h="15515" extrusionOk="0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7" y="15514"/>
                    <a:pt x="15514" y="12038"/>
                    <a:pt x="15514" y="7752"/>
                  </a:cubicBezTo>
                  <a:cubicBezTo>
                    <a:pt x="15514" y="3465"/>
                    <a:pt x="12037" y="1"/>
                    <a:pt x="77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3027176" y="2606477"/>
              <a:ext cx="306469" cy="306810"/>
            </a:xfrm>
            <a:custGeom>
              <a:avLst/>
              <a:gdLst/>
              <a:ahLst/>
              <a:cxnLst/>
              <a:rect l="l" t="t" r="r" b="b"/>
              <a:pathLst>
                <a:path w="11704" h="11717" extrusionOk="0">
                  <a:moveTo>
                    <a:pt x="5846" y="1"/>
                  </a:moveTo>
                  <a:cubicBezTo>
                    <a:pt x="2620" y="1"/>
                    <a:pt x="0" y="2632"/>
                    <a:pt x="0" y="5859"/>
                  </a:cubicBezTo>
                  <a:cubicBezTo>
                    <a:pt x="0" y="9097"/>
                    <a:pt x="2620" y="11716"/>
                    <a:pt x="5846" y="11716"/>
                  </a:cubicBezTo>
                  <a:cubicBezTo>
                    <a:pt x="9085" y="11716"/>
                    <a:pt x="11704" y="9097"/>
                    <a:pt x="11704" y="5859"/>
                  </a:cubicBezTo>
                  <a:cubicBezTo>
                    <a:pt x="11704" y="2632"/>
                    <a:pt x="9085" y="1"/>
                    <a:pt x="5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 txBox="1"/>
            <p:nvPr/>
          </p:nvSpPr>
          <p:spPr>
            <a:xfrm>
              <a:off x="783197" y="2341952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altLang="zh-TW" sz="18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</a:t>
              </a:r>
              <a:r>
                <a:rPr lang="zh-TW" altLang="en-US" sz="18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資料</a:t>
              </a:r>
              <a:r>
                <a:rPr lang="zh-TW" altLang="en-US" sz="1800" b="1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探勘</a:t>
              </a:r>
            </a:p>
          </p:txBody>
        </p:sp>
        <p:sp>
          <p:nvSpPr>
            <p:cNvPr id="896" name="Google Shape;896;p29"/>
            <p:cNvSpPr txBox="1"/>
            <p:nvPr/>
          </p:nvSpPr>
          <p:spPr>
            <a:xfrm>
              <a:off x="710275" y="2665850"/>
              <a:ext cx="1884600" cy="951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zh-TW" altLang="en-US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高事故路段統計</a:t>
              </a:r>
              <a:endParaRPr lang="en-US" altLang="zh-TW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r"/>
              <a:r>
                <a:rPr lang="zh-TW" altLang="en-US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時間與車流事故之關係</a:t>
              </a:r>
              <a:endParaRPr lang="en-US" altLang="zh-TW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7" name="Google Shape;897;p29"/>
          <p:cNvGrpSpPr/>
          <p:nvPr/>
        </p:nvGrpSpPr>
        <p:grpSpPr>
          <a:xfrm>
            <a:off x="710275" y="1028088"/>
            <a:ext cx="2597050" cy="1328815"/>
            <a:chOff x="710275" y="1028088"/>
            <a:chExt cx="2597050" cy="1328815"/>
          </a:xfrm>
        </p:grpSpPr>
        <p:sp>
          <p:nvSpPr>
            <p:cNvPr id="898" name="Google Shape;898;p29"/>
            <p:cNvSpPr/>
            <p:nvPr/>
          </p:nvSpPr>
          <p:spPr>
            <a:xfrm>
              <a:off x="2901091" y="1265836"/>
              <a:ext cx="406234" cy="406234"/>
            </a:xfrm>
            <a:custGeom>
              <a:avLst/>
              <a:gdLst/>
              <a:ahLst/>
              <a:cxnLst/>
              <a:rect l="l" t="t" r="r" b="b"/>
              <a:pathLst>
                <a:path w="15514" h="15514" extrusionOk="0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7" y="15514"/>
                    <a:pt x="15514" y="12037"/>
                    <a:pt x="15514" y="7751"/>
                  </a:cubicBezTo>
                  <a:cubicBezTo>
                    <a:pt x="15514" y="3465"/>
                    <a:pt x="12037" y="0"/>
                    <a:pt x="775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950976" y="1315718"/>
              <a:ext cx="306469" cy="306469"/>
            </a:xfrm>
            <a:custGeom>
              <a:avLst/>
              <a:gdLst/>
              <a:ahLst/>
              <a:cxnLst/>
              <a:rect l="l" t="t" r="r" b="b"/>
              <a:pathLst>
                <a:path w="11704" h="11704" extrusionOk="0">
                  <a:moveTo>
                    <a:pt x="5846" y="0"/>
                  </a:moveTo>
                  <a:cubicBezTo>
                    <a:pt x="2620" y="0"/>
                    <a:pt x="0" y="2620"/>
                    <a:pt x="0" y="5846"/>
                  </a:cubicBezTo>
                  <a:cubicBezTo>
                    <a:pt x="0" y="9085"/>
                    <a:pt x="2620" y="11704"/>
                    <a:pt x="5846" y="11704"/>
                  </a:cubicBezTo>
                  <a:cubicBezTo>
                    <a:pt x="9085" y="11704"/>
                    <a:pt x="11704" y="9085"/>
                    <a:pt x="11704" y="5846"/>
                  </a:cubicBezTo>
                  <a:cubicBezTo>
                    <a:pt x="11704" y="2620"/>
                    <a:pt x="9085" y="0"/>
                    <a:pt x="5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 txBox="1"/>
            <p:nvPr/>
          </p:nvSpPr>
          <p:spPr>
            <a:xfrm>
              <a:off x="710275" y="10280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altLang="zh-TW" sz="1800" b="1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sz="1800" b="1" dirty="0" smtClean="0">
                  <a:solidFill>
                    <a:schemeClr val="tx1"/>
                  </a:solidFill>
                </a:rPr>
                <a:t>資料</a:t>
              </a:r>
              <a:r>
                <a:rPr lang="zh-TW" altLang="en-US" sz="1800" b="1" dirty="0">
                  <a:solidFill>
                    <a:schemeClr val="tx1"/>
                  </a:solidFill>
                </a:rPr>
                <a:t>前處理</a:t>
              </a:r>
              <a:endParaRPr sz="1700" b="1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1" name="Google Shape;901;p29"/>
            <p:cNvSpPr txBox="1"/>
            <p:nvPr/>
          </p:nvSpPr>
          <p:spPr>
            <a:xfrm>
              <a:off x="710275" y="1374937"/>
              <a:ext cx="1884600" cy="981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altLang="zh-TW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108</a:t>
              </a:r>
              <a:r>
                <a:rPr lang="zh-TW" alt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年國道事故資料</a:t>
              </a:r>
              <a:endParaRPr lang="en-US" altLang="zh-TW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r"/>
              <a:r>
                <a:rPr lang="en-US" altLang="zh-TW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108</a:t>
              </a:r>
              <a:r>
                <a:rPr lang="zh-TW" alt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年國道掉落物資料</a:t>
              </a:r>
              <a:endParaRPr lang="en-US" altLang="zh-TW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r"/>
              <a:r>
                <a:rPr lang="en-US" altLang="zh-TW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M05A</a:t>
              </a:r>
            </a:p>
          </p:txBody>
        </p:sp>
      </p:grpSp>
      <p:grpSp>
        <p:nvGrpSpPr>
          <p:cNvPr id="902" name="Google Shape;902;p29"/>
          <p:cNvGrpSpPr/>
          <p:nvPr/>
        </p:nvGrpSpPr>
        <p:grpSpPr>
          <a:xfrm>
            <a:off x="5823378" y="1028075"/>
            <a:ext cx="2610347" cy="881750"/>
            <a:chOff x="5823378" y="1028075"/>
            <a:chExt cx="2610347" cy="881750"/>
          </a:xfrm>
        </p:grpSpPr>
        <p:sp>
          <p:nvSpPr>
            <p:cNvPr id="903" name="Google Shape;903;p29"/>
            <p:cNvSpPr/>
            <p:nvPr/>
          </p:nvSpPr>
          <p:spPr>
            <a:xfrm>
              <a:off x="5823378" y="1265836"/>
              <a:ext cx="406260" cy="406234"/>
            </a:xfrm>
            <a:custGeom>
              <a:avLst/>
              <a:gdLst/>
              <a:ahLst/>
              <a:cxnLst/>
              <a:rect l="l" t="t" r="r" b="b"/>
              <a:pathLst>
                <a:path w="15515" h="15514" extrusionOk="0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8" y="15514"/>
                    <a:pt x="15514" y="12037"/>
                    <a:pt x="15514" y="7751"/>
                  </a:cubicBezTo>
                  <a:cubicBezTo>
                    <a:pt x="15514" y="3465"/>
                    <a:pt x="12038" y="0"/>
                    <a:pt x="775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5872949" y="1315718"/>
              <a:ext cx="306810" cy="306469"/>
            </a:xfrm>
            <a:custGeom>
              <a:avLst/>
              <a:gdLst/>
              <a:ahLst/>
              <a:cxnLst/>
              <a:rect l="l" t="t" r="r" b="b"/>
              <a:pathLst>
                <a:path w="11717" h="11704" extrusionOk="0">
                  <a:moveTo>
                    <a:pt x="5858" y="0"/>
                  </a:moveTo>
                  <a:cubicBezTo>
                    <a:pt x="2632" y="0"/>
                    <a:pt x="1" y="2620"/>
                    <a:pt x="1" y="5846"/>
                  </a:cubicBezTo>
                  <a:cubicBezTo>
                    <a:pt x="1" y="9085"/>
                    <a:pt x="2632" y="11704"/>
                    <a:pt x="5858" y="11704"/>
                  </a:cubicBezTo>
                  <a:cubicBezTo>
                    <a:pt x="9097" y="11704"/>
                    <a:pt x="11716" y="9085"/>
                    <a:pt x="11716" y="5846"/>
                  </a:cubicBezTo>
                  <a:cubicBezTo>
                    <a:pt x="11716" y="2620"/>
                    <a:pt x="9097" y="0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 txBox="1"/>
            <p:nvPr/>
          </p:nvSpPr>
          <p:spPr>
            <a:xfrm>
              <a:off x="6549125" y="13749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zh-TW" alt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後續努力方向</a:t>
              </a:r>
            </a:p>
          </p:txBody>
        </p:sp>
        <p:sp>
          <p:nvSpPr>
            <p:cNvPr id="906" name="Google Shape;906;p29"/>
            <p:cNvSpPr txBox="1"/>
            <p:nvPr/>
          </p:nvSpPr>
          <p:spPr>
            <a:xfrm>
              <a:off x="6549125" y="10280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7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4.</a:t>
              </a:r>
              <a:r>
                <a:rPr lang="zh-TW" altLang="en-US" sz="1700" b="1" dirty="0" smtClean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結論</a:t>
              </a:r>
              <a:endParaRPr sz="1700" b="1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07" name="Google Shape;907;p29"/>
          <p:cNvSpPr txBox="1">
            <a:spLocks noGrp="1"/>
          </p:cNvSpPr>
          <p:nvPr>
            <p:ph type="title"/>
          </p:nvPr>
        </p:nvSpPr>
        <p:spPr>
          <a:xfrm>
            <a:off x="3436050" y="1803025"/>
            <a:ext cx="2271900" cy="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TW" dirty="0"/>
              <a:t>2.</a:t>
            </a:r>
            <a:r>
              <a:rPr lang="zh-TW" altLang="en-US" dirty="0"/>
              <a:t>資料探勘</a:t>
            </a:r>
          </a:p>
        </p:txBody>
      </p:sp>
      <p:grpSp>
        <p:nvGrpSpPr>
          <p:cNvPr id="908" name="Google Shape;908;p29"/>
          <p:cNvGrpSpPr/>
          <p:nvPr/>
        </p:nvGrpSpPr>
        <p:grpSpPr>
          <a:xfrm>
            <a:off x="4411961" y="1299927"/>
            <a:ext cx="306797" cy="433349"/>
            <a:chOff x="1333682" y="3344330"/>
            <a:chExt cx="271213" cy="383088"/>
          </a:xfrm>
        </p:grpSpPr>
        <p:sp>
          <p:nvSpPr>
            <p:cNvPr id="909" name="Google Shape;909;p29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5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針對特定變數進行事故統計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0" y="1238397"/>
            <a:ext cx="5282374" cy="330418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828688" y="777250"/>
            <a:ext cx="322240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分析</a:t>
            </a:r>
            <a:r>
              <a:rPr lang="en-US" altLang="zh-TW" sz="1600" dirty="0" smtClean="0"/>
              <a:t>108</a:t>
            </a:r>
            <a:r>
              <a:rPr lang="zh-TW" altLang="en-US" sz="1600" dirty="0" smtClean="0"/>
              <a:t> 年國道事故資料，對</a:t>
            </a:r>
            <a:endParaRPr lang="en-US" altLang="zh-TW" sz="1600" dirty="0" smtClean="0"/>
          </a:p>
          <a:p>
            <a:r>
              <a:rPr lang="zh-TW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時間</a:t>
            </a:r>
            <a:r>
              <a:rPr lang="zh-TW" altLang="en-US" sz="1600" dirty="0" smtClean="0"/>
              <a:t>、</a:t>
            </a:r>
            <a:r>
              <a:rPr lang="zh-TW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地點</a:t>
            </a:r>
            <a:r>
              <a:rPr lang="zh-TW" altLang="en-US" sz="1600" dirty="0" smtClean="0"/>
              <a:t>變數作事故數量統計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是否為連續假日似乎對事故數量沒有大影響　</a:t>
            </a:r>
            <a:endParaRPr lang="en-US" altLang="zh-TW" sz="1600" dirty="0" smtClean="0"/>
          </a:p>
          <a:p>
            <a:r>
              <a:rPr lang="zh-TW" altLang="en-US" sz="1600" dirty="0" smtClean="0"/>
              <a:t>　</a:t>
            </a:r>
            <a:endParaRPr lang="en-US" altLang="zh-TW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上下班時間事故數量比非上下班時段多</a:t>
            </a:r>
            <a:endParaRPr lang="en-US" altLang="zh-TW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蘆竹區以及泰山區事故多</a:t>
            </a:r>
            <a:endParaRPr lang="en-US" altLang="zh-TW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r>
              <a:rPr lang="zh-TW" altLang="en-US" sz="1800" dirty="0" smtClean="0"/>
              <a:t>接著將依照</a:t>
            </a:r>
            <a:r>
              <a:rPr lang="zh-TW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地點</a:t>
            </a:r>
            <a:r>
              <a:rPr lang="zh-TW" altLang="en-US" sz="1800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zh-TW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時間</a:t>
            </a:r>
            <a:r>
              <a:rPr lang="zh-TW" altLang="en-US" sz="1800" dirty="0" smtClean="0"/>
              <a:t>進行後續探勘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3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針對高事故發生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地點</a:t>
            </a:r>
            <a:r>
              <a:rPr lang="zh-TW" altLang="en-US" dirty="0" smtClean="0"/>
              <a:t>進行事故統計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0" y="1246908"/>
            <a:ext cx="4960743" cy="372055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515739" y="1515850"/>
            <a:ext cx="3310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國道一號北上</a:t>
            </a:r>
            <a:r>
              <a:rPr lang="en-US" altLang="zh-TW" sz="1600" dirty="0" smtClean="0"/>
              <a:t>33.9</a:t>
            </a:r>
            <a:r>
              <a:rPr lang="zh-TW" altLang="en-US" sz="1600" dirty="0" smtClean="0"/>
              <a:t>Ｋ處最多</a:t>
            </a:r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國道一號南下</a:t>
            </a:r>
            <a:r>
              <a:rPr lang="en-US" altLang="zh-TW" sz="1600" dirty="0" smtClean="0"/>
              <a:t>172.5K</a:t>
            </a:r>
            <a:r>
              <a:rPr lang="zh-TW" altLang="en-US" sz="1600" dirty="0" smtClean="0"/>
              <a:t>處最多</a:t>
            </a:r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國道三號北上</a:t>
            </a:r>
            <a:r>
              <a:rPr lang="en-US" altLang="zh-TW" sz="1600" dirty="0" smtClean="0"/>
              <a:t>39.4K</a:t>
            </a:r>
            <a:r>
              <a:rPr lang="zh-TW" altLang="en-US" sz="1600" dirty="0" smtClean="0"/>
              <a:t>處最多</a:t>
            </a:r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國道三號南下</a:t>
            </a:r>
            <a:r>
              <a:rPr lang="en-US" altLang="zh-TW" sz="1600" dirty="0" smtClean="0"/>
              <a:t>33.7K</a:t>
            </a:r>
            <a:r>
              <a:rPr lang="zh-TW" altLang="en-US" sz="1600" dirty="0" smtClean="0"/>
              <a:t>處最多</a:t>
            </a:r>
            <a:endParaRPr lang="en-US" altLang="zh-TW" sz="1600" dirty="0" smtClean="0"/>
          </a:p>
        </p:txBody>
      </p:sp>
      <p:sp>
        <p:nvSpPr>
          <p:cNvPr id="5" name="向下箭號 4"/>
          <p:cNvSpPr/>
          <p:nvPr/>
        </p:nvSpPr>
        <p:spPr>
          <a:xfrm>
            <a:off x="6718640" y="2836107"/>
            <a:ext cx="699247" cy="801934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70267" y="4455059"/>
            <a:ext cx="3803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主要探討國道一號南下以及北上</a:t>
            </a:r>
            <a:r>
              <a:rPr lang="en-US" altLang="zh-TW" sz="1600" dirty="0" smtClean="0"/>
              <a:t>33.9K</a:t>
            </a:r>
            <a:r>
              <a:rPr lang="zh-TW" altLang="en-US" sz="1600" dirty="0" smtClean="0"/>
              <a:t>處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12073" y="3579363"/>
            <a:ext cx="3519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國道</a:t>
            </a:r>
            <a:r>
              <a:rPr lang="zh-TW" altLang="en-US" sz="1600" dirty="0" smtClean="0"/>
              <a:t>一號</a:t>
            </a:r>
            <a:r>
              <a:rPr lang="en-US" altLang="zh-TW" sz="1600" dirty="0" smtClean="0"/>
              <a:t>33.9K</a:t>
            </a:r>
            <a:r>
              <a:rPr lang="zh-TW" altLang="en-US" sz="1600" dirty="0" smtClean="0"/>
              <a:t>處</a:t>
            </a:r>
            <a:endParaRPr lang="zh-TW" altLang="en-US" sz="1600" dirty="0"/>
          </a:p>
          <a:p>
            <a:r>
              <a:rPr lang="zh-TW" altLang="en-US" sz="1600" dirty="0" smtClean="0"/>
              <a:t>不論南下</a:t>
            </a:r>
            <a:r>
              <a:rPr lang="zh-TW" altLang="en-US" sz="1600" dirty="0"/>
              <a:t>以及</a:t>
            </a:r>
            <a:r>
              <a:rPr lang="zh-TW" altLang="en-US" sz="1600" dirty="0" smtClean="0"/>
              <a:t>北上事故發次數都很高</a:t>
            </a:r>
            <a:endParaRPr lang="zh-TW" altLang="en-US" sz="1600" dirty="0"/>
          </a:p>
        </p:txBody>
      </p:sp>
      <p:sp>
        <p:nvSpPr>
          <p:cNvPr id="8" name="向下箭號 7"/>
          <p:cNvSpPr/>
          <p:nvPr/>
        </p:nvSpPr>
        <p:spPr>
          <a:xfrm>
            <a:off x="6877559" y="4141694"/>
            <a:ext cx="381407" cy="2396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7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9834" y="541540"/>
            <a:ext cx="7723500" cy="481200"/>
          </a:xfrm>
        </p:spPr>
        <p:txBody>
          <a:bodyPr/>
          <a:lstStyle/>
          <a:p>
            <a:r>
              <a:rPr lang="zh-TW" altLang="en-US" dirty="0"/>
              <a:t>針對高事故發生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地點</a:t>
            </a:r>
            <a:r>
              <a:rPr lang="zh-TW" altLang="en-US" dirty="0"/>
              <a:t>進行事故</a:t>
            </a:r>
            <a:r>
              <a:rPr lang="zh-TW" altLang="en-US" dirty="0" smtClean="0"/>
              <a:t>統計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1" y="1022740"/>
            <a:ext cx="3733208" cy="23465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21" y="2322673"/>
            <a:ext cx="4287291" cy="267955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49339" y="3878576"/>
            <a:ext cx="366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一旦有國道設施（交流道匯入、休息站），事故數量就會上升</a:t>
            </a:r>
            <a:endParaRPr lang="zh-TW" altLang="en-US" sz="1600" dirty="0"/>
          </a:p>
        </p:txBody>
      </p:sp>
      <p:sp>
        <p:nvSpPr>
          <p:cNvPr id="7" name="雲朵形圖說文字 6"/>
          <p:cNvSpPr/>
          <p:nvPr/>
        </p:nvSpPr>
        <p:spPr>
          <a:xfrm>
            <a:off x="4891841" y="905174"/>
            <a:ext cx="3890311" cy="1103419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 smtClean="0">
                <a:solidFill>
                  <a:schemeClr val="tx1"/>
                </a:solidFill>
              </a:rPr>
              <a:t>國道設施所在地點和</a:t>
            </a:r>
            <a:r>
              <a:rPr lang="zh-TW" altLang="en-US" sz="1600" b="1" dirty="0">
                <a:solidFill>
                  <a:schemeClr val="tx1"/>
                </a:solidFill>
              </a:rPr>
              <a:t>事故發生有關係嗎？</a:t>
            </a:r>
          </a:p>
        </p:txBody>
      </p:sp>
    </p:spTree>
    <p:extLst>
      <p:ext uri="{BB962C8B-B14F-4D97-AF65-F5344CB8AC3E}">
        <p14:creationId xmlns:p14="http://schemas.microsoft.com/office/powerpoint/2010/main" val="9631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1038</Words>
  <Application>Microsoft Office PowerPoint</Application>
  <PresentationFormat>如螢幕大小 (16:9)</PresentationFormat>
  <Paragraphs>192</Paragraphs>
  <Slides>22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Roboto</vt:lpstr>
      <vt:lpstr>Fira Sans Extra Condensed</vt:lpstr>
      <vt:lpstr>微軟正黑體</vt:lpstr>
      <vt:lpstr>新細明體</vt:lpstr>
      <vt:lpstr>Fira Sans Extra Condensed Medium</vt:lpstr>
      <vt:lpstr>Arial</vt:lpstr>
      <vt:lpstr>標楷體</vt:lpstr>
      <vt:lpstr>Roadmap Infographics by Slidesgo</vt:lpstr>
      <vt:lpstr>針對高事故發生地區之事故預測模型</vt:lpstr>
      <vt:lpstr>動機</vt:lpstr>
      <vt:lpstr>目錄</vt:lpstr>
      <vt:lpstr>1.資料前處理</vt:lpstr>
      <vt:lpstr>PowerPoint 簡報</vt:lpstr>
      <vt:lpstr>2.資料探勘</vt:lpstr>
      <vt:lpstr>針對特定變數進行事故統計</vt:lpstr>
      <vt:lpstr>針對高事故發生地點進行事故統計</vt:lpstr>
      <vt:lpstr>針對高事故發生地點進行事故統計(續) </vt:lpstr>
      <vt:lpstr>時間與車流、事故之關聯性</vt:lpstr>
      <vt:lpstr>3.預測模型</vt:lpstr>
      <vt:lpstr>模型配適 Roadmap</vt:lpstr>
      <vt:lpstr>資料整理</vt:lpstr>
      <vt:lpstr>PowerPoint 簡報</vt:lpstr>
      <vt:lpstr>資料平衡</vt:lpstr>
      <vt:lpstr>準則介紹</vt:lpstr>
      <vt:lpstr>交叉驗證 Cross validation</vt:lpstr>
      <vt:lpstr>模型結果</vt:lpstr>
      <vt:lpstr>事故發生之情境探討</vt:lpstr>
      <vt:lpstr>4.結論</vt:lpstr>
      <vt:lpstr>結論以及後續努力方向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針對高事故發生地區之事故預測模型</dc:title>
  <dc:creator>廖芳翊</dc:creator>
  <cp:lastModifiedBy>芳翊 廖</cp:lastModifiedBy>
  <cp:revision>65</cp:revision>
  <dcterms:modified xsi:type="dcterms:W3CDTF">2020-08-09T14:08:29Z</dcterms:modified>
</cp:coreProperties>
</file>