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96" r:id="rId2"/>
    <p:sldId id="363" r:id="rId3"/>
    <p:sldId id="451" r:id="rId4"/>
    <p:sldId id="452" r:id="rId5"/>
    <p:sldId id="427" r:id="rId6"/>
    <p:sldId id="430" r:id="rId7"/>
    <p:sldId id="453" r:id="rId8"/>
    <p:sldId id="454" r:id="rId9"/>
    <p:sldId id="440" r:id="rId10"/>
    <p:sldId id="457" r:id="rId11"/>
    <p:sldId id="455" r:id="rId12"/>
    <p:sldId id="456" r:id="rId13"/>
    <p:sldId id="458" r:id="rId14"/>
    <p:sldId id="459" r:id="rId15"/>
    <p:sldId id="432" r:id="rId16"/>
    <p:sldId id="460" r:id="rId17"/>
    <p:sldId id="461" r:id="rId18"/>
    <p:sldId id="441" r:id="rId19"/>
    <p:sldId id="462" r:id="rId20"/>
    <p:sldId id="463" r:id="rId21"/>
    <p:sldId id="464" r:id="rId22"/>
    <p:sldId id="465" r:id="rId23"/>
    <p:sldId id="466" r:id="rId24"/>
    <p:sldId id="443" r:id="rId25"/>
    <p:sldId id="467" r:id="rId26"/>
    <p:sldId id="444" r:id="rId27"/>
    <p:sldId id="445" r:id="rId28"/>
    <p:sldId id="446" r:id="rId29"/>
    <p:sldId id="447" r:id="rId30"/>
    <p:sldId id="448" r:id="rId31"/>
    <p:sldId id="449" r:id="rId32"/>
    <p:sldId id="425" r:id="rId33"/>
  </p:sldIdLst>
  <p:sldSz cx="9864725" cy="6858000"/>
  <p:notesSz cx="6381750" cy="94059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07214" indent="-30116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815738" indent="-6154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224261" indent="-92966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631475" indent="-12308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1885493" algn="l" defTabSz="754197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262591" algn="l" defTabSz="754197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2639690" algn="l" defTabSz="754197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016788" algn="l" defTabSz="754197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18187C"/>
    <a:srgbClr val="2F2F98"/>
    <a:srgbClr val="5F5F5F"/>
    <a:srgbClr val="FFFF66"/>
    <a:srgbClr val="FFFFCC"/>
    <a:srgbClr val="FFFF99"/>
    <a:srgbClr val="00CC00"/>
    <a:srgbClr val="969696"/>
    <a:srgbClr val="3C3CCB"/>
    <a:srgbClr val="2222A3"/>
  </p:clrMru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524" autoAdjust="0"/>
    <p:restoredTop sz="99477" autoAdjust="0"/>
  </p:normalViewPr>
  <p:slideViewPr>
    <p:cSldViewPr>
      <p:cViewPr varScale="1">
        <p:scale>
          <a:sx n="77" d="100"/>
          <a:sy n="77" d="100"/>
        </p:scale>
        <p:origin x="-864" y="-102"/>
      </p:cViewPr>
      <p:guideLst>
        <p:guide orient="horz" pos="2160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50" d="100"/>
          <a:sy n="150" d="100"/>
        </p:scale>
        <p:origin x="-576" y="5508"/>
      </p:cViewPr>
      <p:guideLst>
        <p:guide orient="horz" pos="2963"/>
        <p:guide pos="201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765425" cy="470297"/>
          </a:xfrm>
          <a:prstGeom prst="rect">
            <a:avLst/>
          </a:prstGeom>
        </p:spPr>
        <p:txBody>
          <a:bodyPr vert="horz" lIns="98243" tIns="49122" rIns="98243" bIns="4912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614853" y="3"/>
            <a:ext cx="2765425" cy="470297"/>
          </a:xfrm>
          <a:prstGeom prst="rect">
            <a:avLst/>
          </a:prstGeom>
        </p:spPr>
        <p:txBody>
          <a:bodyPr vert="horz" lIns="98243" tIns="49122" rIns="98243" bIns="4912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8E70883B-0366-43FB-AB96-83A5DD81E155}" type="datetime1">
              <a:rPr lang="zh-CN" altLang="en-US"/>
              <a:pPr>
                <a:defRPr/>
              </a:pPr>
              <a:t>2010-11-26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4" y="8934012"/>
            <a:ext cx="2765425" cy="470297"/>
          </a:xfrm>
          <a:prstGeom prst="rect">
            <a:avLst/>
          </a:prstGeom>
        </p:spPr>
        <p:txBody>
          <a:bodyPr vert="horz" lIns="98243" tIns="49122" rIns="98243" bIns="4912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614853" y="8934012"/>
            <a:ext cx="2765425" cy="470297"/>
          </a:xfrm>
          <a:prstGeom prst="rect">
            <a:avLst/>
          </a:prstGeom>
        </p:spPr>
        <p:txBody>
          <a:bodyPr vert="horz" lIns="98243" tIns="49122" rIns="98243" bIns="4912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6698F91F-B81E-42F0-B9FA-2BDCA204830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765425" cy="470297"/>
          </a:xfrm>
          <a:prstGeom prst="rect">
            <a:avLst/>
          </a:prstGeom>
        </p:spPr>
        <p:txBody>
          <a:bodyPr vert="horz" lIns="98243" tIns="49122" rIns="98243" bIns="4912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614853" y="3"/>
            <a:ext cx="2765425" cy="470297"/>
          </a:xfrm>
          <a:prstGeom prst="rect">
            <a:avLst/>
          </a:prstGeom>
        </p:spPr>
        <p:txBody>
          <a:bodyPr vert="horz" lIns="98243" tIns="49122" rIns="98243" bIns="4912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D1D8F231-9D25-45F9-97D1-D1B29317D77D}" type="datetime1">
              <a:rPr lang="zh-CN" altLang="en-US"/>
              <a:pPr>
                <a:defRPr/>
              </a:pPr>
              <a:t>2010-11-26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55638" y="706438"/>
            <a:ext cx="5070475" cy="35258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243" tIns="49122" rIns="98243" bIns="49122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63612" y="4409033"/>
            <a:ext cx="4321007" cy="4291460"/>
          </a:xfrm>
          <a:prstGeom prst="rect">
            <a:avLst/>
          </a:prstGeom>
        </p:spPr>
        <p:txBody>
          <a:bodyPr vert="horz" lIns="98243" tIns="49122" rIns="98243" bIns="49122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4" y="8934012"/>
            <a:ext cx="2765425" cy="470297"/>
          </a:xfrm>
          <a:prstGeom prst="rect">
            <a:avLst/>
          </a:prstGeom>
        </p:spPr>
        <p:txBody>
          <a:bodyPr vert="horz" lIns="98243" tIns="49122" rIns="98243" bIns="4912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614853" y="8934012"/>
            <a:ext cx="2765425" cy="470297"/>
          </a:xfrm>
          <a:prstGeom prst="rect">
            <a:avLst/>
          </a:prstGeom>
        </p:spPr>
        <p:txBody>
          <a:bodyPr vert="horz" lIns="98243" tIns="49122" rIns="98243" bIns="4912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6562F04E-86B6-4C1E-B584-DCB014B4349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7214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573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24261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3147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40857" algn="l" defTabSz="8163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49029" algn="l" defTabSz="8163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57200" algn="l" defTabSz="8163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65372" algn="l" defTabSz="8163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55638" y="706438"/>
            <a:ext cx="5070475" cy="35258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62F04E-86B6-4C1E-B584-DCB014B43497}" type="slidenum">
              <a:rPr lang="zh-TW" altLang="en-US" smtClean="0"/>
              <a:pPr>
                <a:defRPr/>
              </a:pPr>
              <a:t>32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864725" cy="421432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5" tIns="40817" rIns="81635" bIns="408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latin typeface="+mj-lt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3571388"/>
            <a:ext cx="9864725" cy="32866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5" tIns="40817" rIns="81635" bIns="408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latin typeface="+mj-lt"/>
              <a:ea typeface="微軟正黑體" pitchFamily="34" charset="-12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5071575"/>
            <a:ext cx="9864725" cy="178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內容版面配置區 5" descr="Inventec Logo_Min.wmf"/>
          <p:cNvPicPr>
            <a:picLocks noChangeAspect="1"/>
          </p:cNvPicPr>
          <p:nvPr userDrawn="1"/>
        </p:nvPicPr>
        <p:blipFill>
          <a:blip r:embed="rId3"/>
          <a:srcRect t="28120" b="31445"/>
          <a:stretch>
            <a:fillRect/>
          </a:stretch>
        </p:blipFill>
        <p:spPr bwMode="auto">
          <a:xfrm>
            <a:off x="4" y="2714140"/>
            <a:ext cx="4716537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24088" y="2786061"/>
            <a:ext cx="5240637" cy="655633"/>
          </a:xfrm>
          <a:effectLst/>
        </p:spPr>
        <p:txBody>
          <a:bodyPr>
            <a:noAutofit/>
          </a:bodyPr>
          <a:lstStyle>
            <a:lvl1pPr algn="l">
              <a:defRPr sz="25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5309" y="3714752"/>
            <a:ext cx="5240637" cy="785818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08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51926" y="274639"/>
            <a:ext cx="2219563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3237" y="274639"/>
            <a:ext cx="6494277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93315" y="6355981"/>
            <a:ext cx="2302138" cy="365507"/>
          </a:xfrm>
          <a:prstGeom prst="rect">
            <a:avLst/>
          </a:prstGeom>
        </p:spPr>
        <p:txBody>
          <a:bodyPr lIns="81635" tIns="40817" rIns="81635" bIns="40817"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Inventec Confidential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061A4-1255-4AA4-9B64-9595A25044B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93315" y="6355981"/>
            <a:ext cx="2302138" cy="365507"/>
          </a:xfrm>
          <a:prstGeom prst="rect">
            <a:avLst/>
          </a:prstGeom>
        </p:spPr>
        <p:txBody>
          <a:bodyPr lIns="81635" tIns="40817" rIns="81635" bIns="40817"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Inventec Confidential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EA8DD-BE21-42FD-BB8B-EB07589ACCF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ckground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lum bright="-10000"/>
            <a:grayscl/>
          </a:blip>
          <a:srcRect l="3947" t="1276" r="1305"/>
          <a:stretch>
            <a:fillRect/>
          </a:stretch>
        </p:blipFill>
        <p:spPr bwMode="auto">
          <a:xfrm>
            <a:off x="303579" y="819085"/>
            <a:ext cx="9317651" cy="539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0970" y="3308349"/>
            <a:ext cx="8400489" cy="714379"/>
          </a:xfrm>
          <a:effectLst/>
        </p:spPr>
        <p:txBody>
          <a:bodyPr anchor="t"/>
          <a:lstStyle>
            <a:lvl1pPr algn="l">
              <a:defRPr sz="3500" b="1" cap="all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62378" y="4071945"/>
            <a:ext cx="8400489" cy="450849"/>
          </a:xfrm>
        </p:spPr>
        <p:txBody>
          <a:bodyPr anchor="b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 marL="4081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5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326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408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490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57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653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93315" y="6355981"/>
            <a:ext cx="2302138" cy="365507"/>
          </a:xfrm>
          <a:prstGeom prst="rect">
            <a:avLst/>
          </a:prstGeom>
        </p:spPr>
        <p:txBody>
          <a:bodyPr lIns="81635" tIns="40817" rIns="81635" bIns="40817"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altLang="zh-TW" dirty="0"/>
              <a:t>Inventec Confidential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0652F629-ACF0-494E-BB55-2A752731BCC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4D07B-0808-4C25-B27E-955B2E65573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文字版面配置區 2"/>
          <p:cNvSpPr>
            <a:spLocks noGrp="1"/>
          </p:cNvSpPr>
          <p:nvPr>
            <p:ph idx="1"/>
          </p:nvPr>
        </p:nvSpPr>
        <p:spPr bwMode="auto">
          <a:xfrm>
            <a:off x="503205" y="1285876"/>
            <a:ext cx="8868207" cy="5072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635" tIns="40817" rIns="81635" bIns="408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-3161" y="-5871"/>
            <a:ext cx="9859981" cy="371377"/>
          </a:xfrm>
          <a:prstGeom prst="rect">
            <a:avLst/>
          </a:prstGeom>
          <a:gradFill>
            <a:gsLst>
              <a:gs pos="0">
                <a:srgbClr val="18187C"/>
              </a:gs>
              <a:gs pos="80000">
                <a:srgbClr val="2222A3"/>
              </a:gs>
              <a:gs pos="100000">
                <a:srgbClr val="3C3CCB"/>
              </a:gs>
            </a:gsLst>
          </a:gradFill>
          <a:ln>
            <a:solidFill>
              <a:srgbClr val="2F2F9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5420" tIns="37710" rIns="75420" bIns="37710" anchor="ctr"/>
          <a:lstStyle/>
          <a:p>
            <a:pPr algn="ctr">
              <a:defRPr/>
            </a:pPr>
            <a:endParaRPr lang="zh-CN" altLang="en-US" sz="1600" dirty="0">
              <a:solidFill>
                <a:srgbClr val="FFFFFF"/>
              </a:solidFill>
              <a:latin typeface="Futura Hv" pitchFamily="34" charset="0"/>
            </a:endParaRPr>
          </a:p>
        </p:txBody>
      </p:sp>
      <p:sp>
        <p:nvSpPr>
          <p:cNvPr id="5" name="对角圆角矩形 4">
            <a:hlinkClick r:id="rId2" action="ppaction://hlinksldjump"/>
          </p:cNvPr>
          <p:cNvSpPr/>
          <p:nvPr userDrawn="1"/>
        </p:nvSpPr>
        <p:spPr bwMode="auto">
          <a:xfrm>
            <a:off x="165195" y="81169"/>
            <a:ext cx="642390" cy="215033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81635" tIns="40817" rIns="81635" bIns="40817" anchor="ctr"/>
          <a:lstStyle/>
          <a:p>
            <a:pPr algn="ctr">
              <a:defRPr/>
            </a:pPr>
            <a:r>
              <a:rPr lang="en-US" altLang="zh-CN" sz="1100" dirty="0" smtClean="0">
                <a:solidFill>
                  <a:schemeClr val="bg1"/>
                </a:solidFill>
                <a:latin typeface="Impact" pitchFamily="34" charset="0"/>
              </a:rPr>
              <a:t>HOME</a:t>
            </a:r>
            <a:endParaRPr lang="zh-CN" altLang="en-US" sz="11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27870" y="21587"/>
            <a:ext cx="4581350" cy="33027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>
            <a:lvl1pPr>
              <a:def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innerShdw blurRad="63500" dist="254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Futura Bk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ctr" defTabSz="7541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3319" y="571480"/>
            <a:ext cx="8878094" cy="5715040"/>
          </a:xfrm>
        </p:spPr>
        <p:txBody>
          <a:bodyPr/>
          <a:lstStyle>
            <a:lvl1pPr>
              <a:defRPr>
                <a:latin typeface="+mj-lt"/>
                <a:ea typeface="微軟正黑體" pitchFamily="34" charset="-120"/>
              </a:defRPr>
            </a:lvl1pPr>
            <a:lvl2pPr>
              <a:defRPr>
                <a:latin typeface="+mj-lt"/>
                <a:ea typeface="微軟正黑體" pitchFamily="34" charset="-120"/>
              </a:defRPr>
            </a:lvl2pPr>
            <a:lvl3pPr>
              <a:defRPr>
                <a:latin typeface="+mj-lt"/>
                <a:ea typeface="微軟正黑體" pitchFamily="34" charset="-120"/>
              </a:defRPr>
            </a:lvl3pPr>
            <a:lvl4pPr>
              <a:defRPr>
                <a:latin typeface="+mj-lt"/>
                <a:ea typeface="微軟正黑體" pitchFamily="34" charset="-120"/>
              </a:defRPr>
            </a:lvl4pPr>
            <a:lvl5pPr>
              <a:defRPr>
                <a:latin typeface="+mj-lt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Inventec Confidential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4A9CD-8685-4322-945E-24B07B6F572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3237" y="1600202"/>
            <a:ext cx="4356920" cy="452596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14569" y="1600202"/>
            <a:ext cx="4356920" cy="452596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93315" y="6355981"/>
            <a:ext cx="2302138" cy="365507"/>
          </a:xfrm>
          <a:prstGeom prst="rect">
            <a:avLst/>
          </a:prstGeom>
        </p:spPr>
        <p:txBody>
          <a:bodyPr lIns="81635" tIns="40817" rIns="81635" bIns="40817"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Inventec Confidential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CF224-F0F8-4915-BD3C-BCF657285A5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3238" y="1535115"/>
            <a:ext cx="4358633" cy="63976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71" indent="0">
              <a:buNone/>
              <a:defRPr sz="1800" b="1"/>
            </a:lvl2pPr>
            <a:lvl3pPr marL="816343" indent="0">
              <a:buNone/>
              <a:defRPr sz="1600" b="1"/>
            </a:lvl3pPr>
            <a:lvl4pPr marL="1224515" indent="0">
              <a:buNone/>
              <a:defRPr sz="1400" b="1"/>
            </a:lvl4pPr>
            <a:lvl5pPr marL="1632686" indent="0">
              <a:buNone/>
              <a:defRPr sz="1400" b="1"/>
            </a:lvl5pPr>
            <a:lvl6pPr marL="2040857" indent="0">
              <a:buNone/>
              <a:defRPr sz="1400" b="1"/>
            </a:lvl6pPr>
            <a:lvl7pPr marL="2449029" indent="0">
              <a:buNone/>
              <a:defRPr sz="1400" b="1"/>
            </a:lvl7pPr>
            <a:lvl8pPr marL="2857200" indent="0">
              <a:buNone/>
              <a:defRPr sz="1400" b="1"/>
            </a:lvl8pPr>
            <a:lvl9pPr marL="3265372" indent="0">
              <a:buNone/>
              <a:defRPr sz="1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3238" y="2174878"/>
            <a:ext cx="4358633" cy="395128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11147" y="1535115"/>
            <a:ext cx="4360345" cy="63976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71" indent="0">
              <a:buNone/>
              <a:defRPr sz="1800" b="1"/>
            </a:lvl2pPr>
            <a:lvl3pPr marL="816343" indent="0">
              <a:buNone/>
              <a:defRPr sz="1600" b="1"/>
            </a:lvl3pPr>
            <a:lvl4pPr marL="1224515" indent="0">
              <a:buNone/>
              <a:defRPr sz="1400" b="1"/>
            </a:lvl4pPr>
            <a:lvl5pPr marL="1632686" indent="0">
              <a:buNone/>
              <a:defRPr sz="1400" b="1"/>
            </a:lvl5pPr>
            <a:lvl6pPr marL="2040857" indent="0">
              <a:buNone/>
              <a:defRPr sz="1400" b="1"/>
            </a:lvl6pPr>
            <a:lvl7pPr marL="2449029" indent="0">
              <a:buNone/>
              <a:defRPr sz="1400" b="1"/>
            </a:lvl7pPr>
            <a:lvl8pPr marL="2857200" indent="0">
              <a:buNone/>
              <a:defRPr sz="1400" b="1"/>
            </a:lvl8pPr>
            <a:lvl9pPr marL="3265372" indent="0">
              <a:buNone/>
              <a:defRPr sz="1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11147" y="2174878"/>
            <a:ext cx="4360345" cy="395128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93315" y="6355981"/>
            <a:ext cx="2302138" cy="365507"/>
          </a:xfrm>
          <a:prstGeom prst="rect">
            <a:avLst/>
          </a:prstGeom>
        </p:spPr>
        <p:txBody>
          <a:bodyPr lIns="81635" tIns="40817" rIns="81635" bIns="40817"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Inventec Confidential</a:t>
            </a:r>
            <a:endParaRPr lang="zh-TW" altLang="en-US" dirty="0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5E0DA-09E3-4838-AF6E-7662CA74FD3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93315" y="6355981"/>
            <a:ext cx="2302138" cy="365507"/>
          </a:xfrm>
          <a:prstGeom prst="rect">
            <a:avLst/>
          </a:prstGeom>
        </p:spPr>
        <p:txBody>
          <a:bodyPr lIns="81635" tIns="40817" rIns="81635" bIns="40817"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Inventec Confidential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F80D1-D63F-4765-A308-E8391B44D1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3239" y="273050"/>
            <a:ext cx="3245427" cy="116205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56834" y="273052"/>
            <a:ext cx="5514655" cy="585311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3239" y="1435102"/>
            <a:ext cx="3245427" cy="4691063"/>
          </a:xfrm>
        </p:spPr>
        <p:txBody>
          <a:bodyPr/>
          <a:lstStyle>
            <a:lvl1pPr marL="0" indent="0">
              <a:buNone/>
              <a:defRPr sz="1200"/>
            </a:lvl1pPr>
            <a:lvl2pPr marL="408171" indent="0">
              <a:buNone/>
              <a:defRPr sz="1100"/>
            </a:lvl2pPr>
            <a:lvl3pPr marL="816343" indent="0">
              <a:buNone/>
              <a:defRPr sz="900"/>
            </a:lvl3pPr>
            <a:lvl4pPr marL="1224515" indent="0">
              <a:buNone/>
              <a:defRPr sz="800"/>
            </a:lvl4pPr>
            <a:lvl5pPr marL="1632686" indent="0">
              <a:buNone/>
              <a:defRPr sz="800"/>
            </a:lvl5pPr>
            <a:lvl6pPr marL="2040857" indent="0">
              <a:buNone/>
              <a:defRPr sz="800"/>
            </a:lvl6pPr>
            <a:lvl7pPr marL="2449029" indent="0">
              <a:buNone/>
              <a:defRPr sz="800"/>
            </a:lvl7pPr>
            <a:lvl8pPr marL="2857200" indent="0">
              <a:buNone/>
              <a:defRPr sz="800"/>
            </a:lvl8pPr>
            <a:lvl9pPr marL="3265372" indent="0">
              <a:buNone/>
              <a:defRPr sz="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93315" y="6355981"/>
            <a:ext cx="2302138" cy="365507"/>
          </a:xfrm>
          <a:prstGeom prst="rect">
            <a:avLst/>
          </a:prstGeom>
        </p:spPr>
        <p:txBody>
          <a:bodyPr lIns="81635" tIns="40817" rIns="81635" bIns="40817"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Inventec Confidential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406CB-5AF1-40CC-8272-0C20606A40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33555" y="4800601"/>
            <a:ext cx="5918835" cy="56673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33555" y="612775"/>
            <a:ext cx="5918835" cy="4114800"/>
          </a:xfrm>
        </p:spPr>
        <p:txBody>
          <a:bodyPr rtlCol="0">
            <a:normAutofit/>
          </a:bodyPr>
          <a:lstStyle>
            <a:lvl1pPr marL="0" indent="0">
              <a:buNone/>
              <a:defRPr sz="2900"/>
            </a:lvl1pPr>
            <a:lvl2pPr marL="408171" indent="0">
              <a:buNone/>
              <a:defRPr sz="2500"/>
            </a:lvl2pPr>
            <a:lvl3pPr marL="816343" indent="0">
              <a:buNone/>
              <a:defRPr sz="2100"/>
            </a:lvl3pPr>
            <a:lvl4pPr marL="1224515" indent="0">
              <a:buNone/>
              <a:defRPr sz="1800"/>
            </a:lvl4pPr>
            <a:lvl5pPr marL="1632686" indent="0">
              <a:buNone/>
              <a:defRPr sz="1800"/>
            </a:lvl5pPr>
            <a:lvl6pPr marL="2040857" indent="0">
              <a:buNone/>
              <a:defRPr sz="1800"/>
            </a:lvl6pPr>
            <a:lvl7pPr marL="2449029" indent="0">
              <a:buNone/>
              <a:defRPr sz="1800"/>
            </a:lvl7pPr>
            <a:lvl8pPr marL="2857200" indent="0">
              <a:buNone/>
              <a:defRPr sz="1800"/>
            </a:lvl8pPr>
            <a:lvl9pPr marL="3265372" indent="0">
              <a:buNone/>
              <a:defRPr sz="18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33555" y="5367341"/>
            <a:ext cx="5918835" cy="804861"/>
          </a:xfrm>
        </p:spPr>
        <p:txBody>
          <a:bodyPr/>
          <a:lstStyle>
            <a:lvl1pPr marL="0" indent="0">
              <a:buNone/>
              <a:defRPr sz="1200"/>
            </a:lvl1pPr>
            <a:lvl2pPr marL="408171" indent="0">
              <a:buNone/>
              <a:defRPr sz="1100"/>
            </a:lvl2pPr>
            <a:lvl3pPr marL="816343" indent="0">
              <a:buNone/>
              <a:defRPr sz="900"/>
            </a:lvl3pPr>
            <a:lvl4pPr marL="1224515" indent="0">
              <a:buNone/>
              <a:defRPr sz="800"/>
            </a:lvl4pPr>
            <a:lvl5pPr marL="1632686" indent="0">
              <a:buNone/>
              <a:defRPr sz="800"/>
            </a:lvl5pPr>
            <a:lvl6pPr marL="2040857" indent="0">
              <a:buNone/>
              <a:defRPr sz="800"/>
            </a:lvl6pPr>
            <a:lvl7pPr marL="2449029" indent="0">
              <a:buNone/>
              <a:defRPr sz="800"/>
            </a:lvl7pPr>
            <a:lvl8pPr marL="2857200" indent="0">
              <a:buNone/>
              <a:defRPr sz="800"/>
            </a:lvl8pPr>
            <a:lvl9pPr marL="3265372" indent="0">
              <a:buNone/>
              <a:defRPr sz="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93315" y="6355981"/>
            <a:ext cx="2302138" cy="365507"/>
          </a:xfrm>
          <a:prstGeom prst="rect">
            <a:avLst/>
          </a:prstGeom>
        </p:spPr>
        <p:txBody>
          <a:bodyPr lIns="81635" tIns="40817" rIns="81635" bIns="40817"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Inventec Confidential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ED86B-6F79-42E3-B05B-FA40F901E1B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93315" y="6355981"/>
            <a:ext cx="2302138" cy="365507"/>
          </a:xfrm>
          <a:prstGeom prst="rect">
            <a:avLst/>
          </a:prstGeom>
        </p:spPr>
        <p:txBody>
          <a:bodyPr lIns="81635" tIns="40817" rIns="81635" bIns="40817"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Inventec Confidential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65F11-C870-497B-9BB7-619E2811D5F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群組 6"/>
          <p:cNvGrpSpPr>
            <a:grpSpLocks/>
          </p:cNvGrpSpPr>
          <p:nvPr/>
        </p:nvGrpSpPr>
        <p:grpSpPr bwMode="auto">
          <a:xfrm>
            <a:off x="0" y="0"/>
            <a:ext cx="9864725" cy="6900570"/>
            <a:chOff x="0" y="0"/>
            <a:chExt cx="9144000" cy="6900301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0"/>
              <a:ext cx="9144000" cy="649077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0" y="6467561"/>
              <a:ext cx="9144000" cy="4327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93319" y="274500"/>
            <a:ext cx="8878094" cy="79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93319" y="1285876"/>
            <a:ext cx="8878094" cy="4839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635" tIns="40817" rIns="81635" bIns="408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370991" y="6498369"/>
            <a:ext cx="3122750" cy="365505"/>
          </a:xfrm>
          <a:prstGeom prst="rect">
            <a:avLst/>
          </a:prstGeom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>
            <a:lvl1pPr algn="ctr">
              <a:defRPr kumimoji="0" sz="900">
                <a:solidFill>
                  <a:srgbClr val="898989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 altLang="zh-TW" dirty="0"/>
              <a:t>Inventec Confidential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69272" y="6498369"/>
            <a:ext cx="2302138" cy="365505"/>
          </a:xfrm>
          <a:prstGeom prst="rect">
            <a:avLst/>
          </a:prstGeom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>
            <a:lvl1pPr>
              <a:defRPr kumimoji="0" sz="900">
                <a:solidFill>
                  <a:srgbClr val="898989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031DC2CA-365A-4FD5-AC48-CAF34AE1572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1" name="內容版面配置區 5" descr="Inventec Logo_Min.wmf"/>
          <p:cNvPicPr>
            <a:picLocks noChangeAspect="1"/>
          </p:cNvPicPr>
          <p:nvPr/>
        </p:nvPicPr>
        <p:blipFill>
          <a:blip r:embed="rId14"/>
          <a:srcRect t="28120" b="31445"/>
          <a:stretch>
            <a:fillRect/>
          </a:stretch>
        </p:blipFill>
        <p:spPr bwMode="auto">
          <a:xfrm>
            <a:off x="8014796" y="6533598"/>
            <a:ext cx="1849933" cy="252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7034" y="6548909"/>
            <a:ext cx="1695511" cy="220931"/>
          </a:xfrm>
          <a:prstGeom prst="rect">
            <a:avLst/>
          </a:prstGeom>
          <a:noFill/>
          <a:ln cap="sq">
            <a:noFill/>
          </a:ln>
        </p:spPr>
        <p:txBody>
          <a:bodyPr lIns="81635" tIns="40817" rIns="81635" bIns="40817"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rgbClr val="FF0000"/>
                </a:solidFill>
                <a:effectLst>
                  <a:reflection blurRad="6350" stA="60000" endA="900" endPos="58000" dir="5400000" sy="-100000" algn="bl" rotWithShape="0"/>
                </a:effectLst>
                <a:latin typeface="Century Gothic" pitchFamily="34" charset="0"/>
              </a:rPr>
              <a:t>E</a:t>
            </a:r>
            <a:r>
              <a:rPr lang="en-US" altLang="zh-CN" sz="900" dirty="0">
                <a:effectLst>
                  <a:reflection blurRad="6350" stA="60000" endA="900" endPos="58000" dir="5400000" sy="-100000" algn="bl" rotWithShape="0"/>
                </a:effectLst>
                <a:latin typeface="Century Gothic" pitchFamily="34" charset="0"/>
              </a:rPr>
              <a:t>dit by </a:t>
            </a:r>
            <a:r>
              <a:rPr lang="en-US" altLang="zh-CN" sz="900" dirty="0" smtClean="0">
                <a:solidFill>
                  <a:srgbClr val="FFC000"/>
                </a:solidFill>
                <a:effectLst>
                  <a:reflection blurRad="6350" stA="60000" endA="900" endPos="58000" dir="5400000" sy="-100000" algn="bl" rotWithShape="0"/>
                </a:effectLst>
                <a:latin typeface="Century Gothic" pitchFamily="34" charset="0"/>
              </a:rPr>
              <a:t>S</a:t>
            </a:r>
            <a:r>
              <a:rPr lang="en-US" altLang="zh-CN" sz="900" dirty="0" smtClean="0">
                <a:solidFill>
                  <a:schemeClr val="tx1"/>
                </a:solidFill>
                <a:effectLst>
                  <a:reflection blurRad="6350" stA="60000" endA="900" endPos="58000" dir="5400000" sy="-100000" algn="bl" rotWithShape="0"/>
                </a:effectLst>
                <a:latin typeface="Century Gothic" pitchFamily="34" charset="0"/>
              </a:rPr>
              <a:t>IE</a:t>
            </a:r>
            <a:endParaRPr lang="zh-CN" altLang="en-US" sz="900" dirty="0">
              <a:solidFill>
                <a:schemeClr val="tx1"/>
              </a:solidFill>
              <a:effectLst>
                <a:reflection blurRad="6350" stA="60000" endA="900" endPos="58000" dir="5400000" sy="-100000" algn="bl" rotWithShape="0"/>
              </a:effectLst>
              <a:latin typeface="Century Gothic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3" r:id="rId1"/>
    <p:sldLayoutId id="2147484904" r:id="rId2"/>
    <p:sldLayoutId id="2147484905" r:id="rId3"/>
    <p:sldLayoutId id="2147484906" r:id="rId4"/>
    <p:sldLayoutId id="2147484907" r:id="rId5"/>
    <p:sldLayoutId id="2147484908" r:id="rId6"/>
    <p:sldLayoutId id="2147484909" r:id="rId7"/>
    <p:sldLayoutId id="2147484910" r:id="rId8"/>
    <p:sldLayoutId id="2147484911" r:id="rId9"/>
    <p:sldLayoutId id="2147484912" r:id="rId10"/>
    <p:sldLayoutId id="2147484913" r:id="rId11"/>
    <p:sldLayoutId id="2147484914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08171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6pPr>
      <a:lvl7pPr marL="816343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7pPr>
      <a:lvl8pPr marL="122451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8pPr>
      <a:lvl9pPr marL="1632686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9pPr>
    </p:titleStyle>
    <p:bodyStyle>
      <a:lvl1pPr marL="305084" indent="-30508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j-lt"/>
          <a:ea typeface="微軟正黑體" pitchFamily="34" charset="-120"/>
          <a:cs typeface="+mn-cs"/>
        </a:defRPr>
      </a:lvl1pPr>
      <a:lvl2pPr marL="662541" indent="-25401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rgbClr val="262626"/>
          </a:solidFill>
          <a:latin typeface="+mj-lt"/>
          <a:ea typeface="微軟正黑體" pitchFamily="34" charset="-120"/>
          <a:cs typeface="+mn-cs"/>
        </a:defRPr>
      </a:lvl2pPr>
      <a:lvl3pPr marL="1020000" indent="-20295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rgbClr val="404040"/>
          </a:solidFill>
          <a:latin typeface="+mj-lt"/>
          <a:ea typeface="微軟正黑體" pitchFamily="34" charset="-120"/>
          <a:cs typeface="+mn-cs"/>
        </a:defRPr>
      </a:lvl3pPr>
      <a:lvl4pPr marL="1428523" indent="-20295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rgbClr val="595959"/>
          </a:solidFill>
          <a:latin typeface="+mj-lt"/>
          <a:ea typeface="微軟正黑體" pitchFamily="34" charset="-120"/>
          <a:cs typeface="+mn-cs"/>
        </a:defRPr>
      </a:lvl4pPr>
      <a:lvl5pPr marL="1835737" indent="-20295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rgbClr val="7F7F7F"/>
          </a:solidFill>
          <a:latin typeface="+mj-lt"/>
          <a:ea typeface="微軟正黑體" pitchFamily="34" charset="-120"/>
          <a:cs typeface="+mn-cs"/>
        </a:defRPr>
      </a:lvl5pPr>
      <a:lvl6pPr marL="2244943" indent="-204086" algn="l" defTabSz="8163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114" indent="-204086" algn="l" defTabSz="8163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286" indent="-204086" algn="l" defTabSz="8163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458" indent="-204086" algn="l" defTabSz="8163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8163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71" algn="l" defTabSz="8163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43" algn="l" defTabSz="8163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15" algn="l" defTabSz="8163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86" algn="l" defTabSz="8163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57" algn="l" defTabSz="8163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29" algn="l" defTabSz="8163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200" algn="l" defTabSz="8163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372" algn="l" defTabSz="8163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10.96.183.15/ipc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31466" y="3891393"/>
            <a:ext cx="3016806" cy="636429"/>
          </a:xfrm>
          <a:prstGeom prst="rect">
            <a:avLst/>
          </a:prstGeom>
          <a:effectLst>
            <a:outerShdw blurRad="25400" dist="12700" dir="5400000" algn="ctr" rotWithShape="0">
              <a:schemeClr val="bg1">
                <a:alpha val="85000"/>
              </a:schemeClr>
            </a:outerShdw>
          </a:effectLst>
        </p:spPr>
        <p:txBody>
          <a:bodyPr wrap="square" lIns="81635" tIns="40817" rIns="81635" bIns="40817">
            <a:spAutoFit/>
          </a:bodyPr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PE-SIE</a:t>
            </a:r>
          </a:p>
          <a:p>
            <a:pPr algn="ctr"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2010-10-26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60924" y="2428868"/>
            <a:ext cx="4697446" cy="944206"/>
          </a:xfrm>
          <a:effectLst>
            <a:outerShdw blurRad="25400" dist="12700" dir="5400000" algn="ctr" rotWithShape="0">
              <a:schemeClr val="bg1">
                <a:alpha val="85000"/>
              </a:schemeClr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2800" dirty="0" smtClean="0">
                <a:solidFill>
                  <a:srgbClr val="002060"/>
                </a:solidFill>
                <a:latin typeface="微軟正黑體" pitchFamily="34" charset="-120"/>
                <a:cs typeface="Arial" pitchFamily="34" charset="0"/>
              </a:rPr>
              <a:t>FIS BOM Structure and BOM Maintain</a:t>
            </a:r>
            <a:endParaRPr kumimoji="1" lang="en-US" altLang="zh-TW" sz="2800" dirty="0" smtClean="0">
              <a:latin typeface="Arial Rounded MT Bold" pitchFamily="34" charset="0"/>
              <a:ea typeface="华文细黑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MB</a:t>
            </a:r>
            <a:r>
              <a:rPr lang="zh-CN" dirty="0" smtClean="0"/>
              <a:t>类的建法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32230" y="571480"/>
            <a:ext cx="5643601" cy="5715040"/>
          </a:xfrm>
        </p:spPr>
        <p:txBody>
          <a:bodyPr/>
          <a:lstStyle/>
          <a:p>
            <a:r>
              <a:rPr lang="zh-CN" altLang="en-US" dirty="0" smtClean="0"/>
              <a:t>选择</a:t>
            </a:r>
            <a:r>
              <a:rPr lang="en-US" altLang="zh-CN" dirty="0" smtClean="0"/>
              <a:t>Parts Type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MB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选择对应的</a:t>
            </a:r>
            <a:r>
              <a:rPr lang="en-US" altLang="zh-CN" dirty="0" smtClean="0"/>
              <a:t>Description</a:t>
            </a:r>
            <a:r>
              <a:rPr lang="zh-CN" altLang="en-US" dirty="0" smtClean="0"/>
              <a:t>，为</a:t>
            </a:r>
            <a:r>
              <a:rPr lang="en-US" altLang="zh-CN" dirty="0" smtClean="0"/>
              <a:t>Family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Parts No</a:t>
            </a:r>
            <a:r>
              <a:rPr lang="zh-CN" altLang="en-US" dirty="0" smtClean="0"/>
              <a:t>输入需要建立的</a:t>
            </a:r>
            <a:r>
              <a:rPr lang="en-US" altLang="zh-CN" dirty="0" smtClean="0"/>
              <a:t>MB</a:t>
            </a:r>
            <a:r>
              <a:rPr lang="zh-CN" altLang="en-US" dirty="0" smtClean="0"/>
              <a:t>料号</a:t>
            </a:r>
            <a:endParaRPr lang="en-US" altLang="zh-CN" dirty="0" smtClean="0"/>
          </a:p>
          <a:p>
            <a:r>
              <a:rPr lang="zh-CN" altLang="en-US" dirty="0" smtClean="0"/>
              <a:t>点</a:t>
            </a:r>
            <a:r>
              <a:rPr lang="en-US" altLang="zh-CN" dirty="0" smtClean="0"/>
              <a:t>Save</a:t>
            </a:r>
            <a:r>
              <a:rPr lang="zh-CN" altLang="en-US" dirty="0" smtClean="0"/>
              <a:t>后，在下方各栏位填如对应的值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M/B Code</a:t>
            </a:r>
            <a:r>
              <a:rPr lang="zh-CN" altLang="en-US" dirty="0" smtClean="0"/>
              <a:t>，两码的</a:t>
            </a:r>
            <a:r>
              <a:rPr lang="en-US" altLang="zh-CN" dirty="0" smtClean="0"/>
              <a:t>MB CODE</a:t>
            </a:r>
            <a:r>
              <a:rPr lang="zh-CN" altLang="en-US" dirty="0" smtClean="0"/>
              <a:t>来源于</a:t>
            </a:r>
            <a:r>
              <a:rPr lang="en-US" altLang="zh-CN" dirty="0" smtClean="0"/>
              <a:t>MB CODE</a:t>
            </a:r>
            <a:r>
              <a:rPr lang="zh-CN" altLang="en-US" dirty="0" smtClean="0"/>
              <a:t>申请表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2.FRU Part No</a:t>
            </a:r>
            <a:r>
              <a:rPr lang="zh-CN" altLang="en-US" dirty="0" smtClean="0"/>
              <a:t>，来源于</a:t>
            </a:r>
            <a:r>
              <a:rPr lang="en-US" altLang="zh-CN" dirty="0" smtClean="0"/>
              <a:t>VCL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SPS</a:t>
            </a:r>
          </a:p>
          <a:p>
            <a:pPr lvl="1"/>
            <a:r>
              <a:rPr lang="en-US" altLang="zh-CN" dirty="0" smtClean="0"/>
              <a:t>3. NIC on </a:t>
            </a:r>
            <a:r>
              <a:rPr lang="en-US" altLang="zh-CN" dirty="0" err="1" smtClean="0"/>
              <a:t>bosrd</a:t>
            </a:r>
            <a:r>
              <a:rPr lang="zh-CN" altLang="en-US" dirty="0" smtClean="0"/>
              <a:t>，需要分配</a:t>
            </a:r>
            <a:r>
              <a:rPr lang="en-US" altLang="zh-CN" dirty="0" smtClean="0"/>
              <a:t>MAC</a:t>
            </a:r>
            <a:r>
              <a:rPr lang="zh-CN" altLang="en-US" dirty="0" smtClean="0"/>
              <a:t>时填</a:t>
            </a:r>
            <a:r>
              <a:rPr lang="en-US" altLang="zh-CN" dirty="0" smtClean="0"/>
              <a:t>T</a:t>
            </a:r>
          </a:p>
          <a:p>
            <a:pPr lvl="1"/>
            <a:r>
              <a:rPr lang="en-US" altLang="zh-CN" dirty="0" smtClean="0"/>
              <a:t>4. Customer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MAC</a:t>
            </a:r>
            <a:r>
              <a:rPr lang="zh-CN" altLang="en-US" dirty="0" smtClean="0"/>
              <a:t>使用的区间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5. Model name: </a:t>
            </a:r>
            <a:r>
              <a:rPr lang="zh-CN" altLang="en-US" dirty="0" smtClean="0"/>
              <a:t>板子的描述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6. CT Label Description: </a:t>
            </a:r>
            <a:r>
              <a:rPr lang="zh-CN" altLang="en-US" dirty="0" smtClean="0"/>
              <a:t>标签上的详细描述</a:t>
            </a:r>
            <a:endParaRPr lang="en-US" altLang="zh-CN" dirty="0" smtClean="0"/>
          </a:p>
          <a:p>
            <a:r>
              <a:rPr lang="zh-CN" altLang="en-US" dirty="0" smtClean="0"/>
              <a:t>再保存一次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4A9CD-8685-4322-945E-24B07B6F572E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pic>
        <p:nvPicPr>
          <p:cNvPr id="6" name="圖片 5" descr="m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6" y="571480"/>
            <a:ext cx="3629025" cy="4981575"/>
          </a:xfrm>
          <a:prstGeom prst="rect">
            <a:avLst/>
          </a:prstGeom>
        </p:spPr>
      </p:pic>
      <p:sp>
        <p:nvSpPr>
          <p:cNvPr id="7" name="流程圖: 接點 6"/>
          <p:cNvSpPr/>
          <p:nvPr/>
        </p:nvSpPr>
        <p:spPr>
          <a:xfrm>
            <a:off x="2646346" y="2643182"/>
            <a:ext cx="285752" cy="28575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流程圖: 接點 7"/>
          <p:cNvSpPr/>
          <p:nvPr/>
        </p:nvSpPr>
        <p:spPr>
          <a:xfrm>
            <a:off x="3074974" y="3643314"/>
            <a:ext cx="285752" cy="28575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流程圖: 接點 8"/>
          <p:cNvSpPr/>
          <p:nvPr/>
        </p:nvSpPr>
        <p:spPr>
          <a:xfrm>
            <a:off x="1860528" y="3857628"/>
            <a:ext cx="285752" cy="28575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流程圖: 接點 9"/>
          <p:cNvSpPr/>
          <p:nvPr/>
        </p:nvSpPr>
        <p:spPr>
          <a:xfrm>
            <a:off x="2789222" y="4000504"/>
            <a:ext cx="285752" cy="28575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流程圖: 接點 10"/>
          <p:cNvSpPr/>
          <p:nvPr/>
        </p:nvSpPr>
        <p:spPr>
          <a:xfrm>
            <a:off x="1789090" y="4572008"/>
            <a:ext cx="285752" cy="28575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流程圖: 接點 11"/>
          <p:cNvSpPr/>
          <p:nvPr/>
        </p:nvSpPr>
        <p:spPr>
          <a:xfrm>
            <a:off x="2146280" y="4786322"/>
            <a:ext cx="285752" cy="28575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BM</a:t>
            </a:r>
            <a:r>
              <a:rPr lang="zh-CN" dirty="0" smtClean="0"/>
              <a:t>类的建法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03735" y="571480"/>
            <a:ext cx="4867678" cy="5715040"/>
          </a:xfrm>
        </p:spPr>
        <p:txBody>
          <a:bodyPr/>
          <a:lstStyle/>
          <a:p>
            <a:r>
              <a:rPr lang="zh-CN" altLang="en-US" dirty="0" smtClean="0"/>
              <a:t>选择</a:t>
            </a:r>
            <a:r>
              <a:rPr lang="en-US" altLang="zh-CN" dirty="0" smtClean="0"/>
              <a:t>Parts Type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BM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选择对应的</a:t>
            </a:r>
            <a:r>
              <a:rPr lang="en-US" altLang="zh-CN" dirty="0" smtClean="0"/>
              <a:t>Description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Parts No</a:t>
            </a:r>
            <a:r>
              <a:rPr lang="zh-CN" altLang="en-US" dirty="0" smtClean="0"/>
              <a:t>输入需要建立的</a:t>
            </a:r>
            <a:r>
              <a:rPr lang="en-US" altLang="zh-CN" dirty="0" smtClean="0"/>
              <a:t>BM</a:t>
            </a:r>
            <a:r>
              <a:rPr lang="zh-CN" altLang="en-US" dirty="0" smtClean="0"/>
              <a:t>料号</a:t>
            </a:r>
            <a:endParaRPr lang="en-US" altLang="zh-CN" dirty="0" smtClean="0"/>
          </a:p>
          <a:p>
            <a:r>
              <a:rPr lang="zh-CN" altLang="en-US" dirty="0" smtClean="0"/>
              <a:t>点</a:t>
            </a:r>
            <a:r>
              <a:rPr lang="en-US" altLang="zh-CN" dirty="0" smtClean="0"/>
              <a:t>Save</a:t>
            </a:r>
            <a:r>
              <a:rPr lang="zh-CN" altLang="en-US" dirty="0" smtClean="0"/>
              <a:t>后，</a:t>
            </a:r>
            <a:r>
              <a:rPr lang="en-US" altLang="zh-CN" dirty="0" smtClean="0"/>
              <a:t>OK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4A9CD-8685-4322-945E-24B07B6F572E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pic>
        <p:nvPicPr>
          <p:cNvPr id="6" name="圖片 5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44" y="1000108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P1</a:t>
            </a:r>
            <a:r>
              <a:rPr lang="zh-CN" dirty="0" smtClean="0"/>
              <a:t>类的建法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5106" y="571480"/>
            <a:ext cx="5500726" cy="5715040"/>
          </a:xfrm>
        </p:spPr>
        <p:txBody>
          <a:bodyPr/>
          <a:lstStyle/>
          <a:p>
            <a:r>
              <a:rPr lang="zh-CN" altLang="en-US" dirty="0" smtClean="0"/>
              <a:t>选择</a:t>
            </a:r>
            <a:r>
              <a:rPr lang="en-US" altLang="zh-CN" dirty="0" smtClean="0"/>
              <a:t>Parts Type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P1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选择对应的</a:t>
            </a:r>
            <a:r>
              <a:rPr lang="en-US" altLang="zh-CN" dirty="0" smtClean="0"/>
              <a:t>Description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Parts No</a:t>
            </a:r>
            <a:r>
              <a:rPr lang="zh-CN" altLang="en-US" dirty="0" smtClean="0"/>
              <a:t>输入需要建立的</a:t>
            </a:r>
            <a:r>
              <a:rPr lang="en-US" altLang="zh-CN" dirty="0" smtClean="0"/>
              <a:t>P1</a:t>
            </a:r>
            <a:r>
              <a:rPr lang="zh-CN" altLang="en-US" dirty="0" smtClean="0"/>
              <a:t>料号，</a:t>
            </a:r>
            <a:r>
              <a:rPr lang="en-US" altLang="zh-CN" dirty="0" smtClean="0"/>
              <a:t>P1</a:t>
            </a:r>
            <a:r>
              <a:rPr lang="zh-CN" altLang="en-US" dirty="0" smtClean="0"/>
              <a:t>来源于</a:t>
            </a:r>
            <a:r>
              <a:rPr lang="en-US" altLang="zh-CN" dirty="0" smtClean="0"/>
              <a:t>VCL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SPS</a:t>
            </a:r>
          </a:p>
          <a:p>
            <a:r>
              <a:rPr lang="zh-CN" altLang="en-US" dirty="0" smtClean="0"/>
              <a:t>点</a:t>
            </a:r>
            <a:r>
              <a:rPr lang="en-US" altLang="zh-CN" dirty="0" smtClean="0"/>
              <a:t>Save</a:t>
            </a:r>
            <a:r>
              <a:rPr lang="zh-CN" altLang="en-US" dirty="0" smtClean="0"/>
              <a:t>后，在</a:t>
            </a:r>
            <a:r>
              <a:rPr lang="en-US" altLang="zh-CN" dirty="0" smtClean="0"/>
              <a:t>CT label Description</a:t>
            </a:r>
            <a:r>
              <a:rPr lang="zh-CN" altLang="en-US" dirty="0" smtClean="0"/>
              <a:t>一栏，填入对应的描述</a:t>
            </a:r>
            <a:endParaRPr lang="en-US" altLang="zh-CN" dirty="0" smtClean="0"/>
          </a:p>
          <a:p>
            <a:r>
              <a:rPr lang="zh-CN" altLang="en-US" dirty="0" smtClean="0"/>
              <a:t>再保存一次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4A9CD-8685-4322-945E-24B07B6F572E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pic>
        <p:nvPicPr>
          <p:cNvPr id="6" name="圖片 5" descr="p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54" y="866792"/>
            <a:ext cx="3667125" cy="4991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KP</a:t>
            </a:r>
            <a:r>
              <a:rPr lang="zh-CN" dirty="0" smtClean="0"/>
              <a:t>类的建法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03668" y="571480"/>
            <a:ext cx="5572163" cy="5715040"/>
          </a:xfrm>
        </p:spPr>
        <p:txBody>
          <a:bodyPr/>
          <a:lstStyle/>
          <a:p>
            <a:r>
              <a:rPr lang="zh-CN" altLang="en-US" sz="2000" dirty="0" smtClean="0"/>
              <a:t>选择</a:t>
            </a:r>
            <a:r>
              <a:rPr lang="en-US" altLang="zh-CN" sz="2000" dirty="0" smtClean="0"/>
              <a:t>Parts Type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KP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zh-CN" altLang="en-US" sz="2000" dirty="0" smtClean="0"/>
              <a:t>选择对应的</a:t>
            </a:r>
            <a:r>
              <a:rPr lang="en-US" altLang="zh-CN" sz="2000" dirty="0" smtClean="0"/>
              <a:t>Description</a:t>
            </a:r>
          </a:p>
          <a:p>
            <a:r>
              <a:rPr lang="zh-CN" altLang="en-US" sz="2000" dirty="0" smtClean="0"/>
              <a:t>在</a:t>
            </a:r>
            <a:r>
              <a:rPr lang="en-US" altLang="zh-CN" sz="2000" dirty="0" smtClean="0"/>
              <a:t>Parts No</a:t>
            </a:r>
            <a:r>
              <a:rPr lang="zh-CN" altLang="en-US" sz="2000" dirty="0" smtClean="0"/>
              <a:t>输入需要建立的</a:t>
            </a:r>
            <a:r>
              <a:rPr lang="en-US" altLang="zh-CN" sz="2000" dirty="0" smtClean="0"/>
              <a:t>KP</a:t>
            </a:r>
            <a:r>
              <a:rPr lang="zh-CN" altLang="en-US" sz="2000" dirty="0" smtClean="0"/>
              <a:t>料号，</a:t>
            </a:r>
            <a:r>
              <a:rPr lang="en-US" altLang="zh-CN" sz="2000" dirty="0" smtClean="0"/>
              <a:t>KP</a:t>
            </a:r>
            <a:r>
              <a:rPr lang="zh-CN" altLang="en-US" sz="2000" dirty="0" smtClean="0"/>
              <a:t>是由</a:t>
            </a:r>
            <a:r>
              <a:rPr lang="en-US" altLang="zh-CN" sz="2000" dirty="0" smtClean="0"/>
              <a:t>VCL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IEC assembly </a:t>
            </a:r>
            <a:r>
              <a:rPr lang="zh-CN" altLang="en-US" sz="2000" dirty="0" smtClean="0"/>
              <a:t>和Ｖ</a:t>
            </a:r>
            <a:r>
              <a:rPr lang="en-US" altLang="zh-CN" sz="2000" dirty="0" err="1" smtClean="0"/>
              <a:t>ersion</a:t>
            </a:r>
            <a:r>
              <a:rPr lang="zh-CN" altLang="en-US" sz="2000" dirty="0" smtClean="0"/>
              <a:t>组成</a:t>
            </a:r>
            <a:endParaRPr lang="en-US" altLang="zh-CN" sz="2000" dirty="0" smtClean="0"/>
          </a:p>
          <a:p>
            <a:r>
              <a:rPr lang="zh-CN" altLang="en-US" sz="2000" dirty="0" smtClean="0"/>
              <a:t>点</a:t>
            </a:r>
            <a:r>
              <a:rPr lang="en-US" altLang="zh-CN" sz="2000" dirty="0" smtClean="0"/>
              <a:t>Save</a:t>
            </a:r>
            <a:r>
              <a:rPr lang="zh-CN" altLang="en-US" sz="2000" dirty="0" smtClean="0"/>
              <a:t>后，在下面的栏位填入相关信息</a:t>
            </a:r>
            <a:endParaRPr lang="en-US" altLang="zh-CN" sz="2000" dirty="0" smtClean="0"/>
          </a:p>
          <a:p>
            <a:pPr lvl="1"/>
            <a:r>
              <a:rPr lang="en-US" altLang="zh-TW" sz="2000" dirty="0" smtClean="0"/>
              <a:t>1. Assembly No: HP PN, </a:t>
            </a:r>
            <a:r>
              <a:rPr lang="zh-CN" altLang="en-US" sz="2000" dirty="0" smtClean="0"/>
              <a:t>来源于</a:t>
            </a:r>
            <a:r>
              <a:rPr lang="en-US" altLang="zh-CN" sz="2000" dirty="0" smtClean="0"/>
              <a:t>VCL</a:t>
            </a:r>
            <a:r>
              <a:rPr lang="zh-CN" altLang="en-US" sz="2000" dirty="0" smtClean="0"/>
              <a:t>中的</a:t>
            </a:r>
            <a:r>
              <a:rPr lang="en-US" altLang="zh-CN" sz="2000" dirty="0" smtClean="0"/>
              <a:t>Level 4</a:t>
            </a:r>
          </a:p>
          <a:p>
            <a:pPr lvl="1"/>
            <a:r>
              <a:rPr lang="en-US" altLang="zh-TW" sz="2000" dirty="0" smtClean="0"/>
              <a:t>2. Vendor No: </a:t>
            </a:r>
            <a:r>
              <a:rPr lang="zh-CN" altLang="en-US" sz="2000" dirty="0" smtClean="0"/>
              <a:t>厂商名</a:t>
            </a:r>
            <a:endParaRPr lang="en-US" altLang="zh-CN" sz="2000" dirty="0" smtClean="0"/>
          </a:p>
          <a:p>
            <a:pPr lvl="1"/>
            <a:r>
              <a:rPr lang="en-US" altLang="zh-TW" sz="2000" dirty="0" smtClean="0"/>
              <a:t>3&amp;4. </a:t>
            </a:r>
            <a:r>
              <a:rPr lang="zh-CN" altLang="en-US" sz="2000" dirty="0" smtClean="0"/>
              <a:t>填</a:t>
            </a:r>
            <a:r>
              <a:rPr lang="en-US" altLang="zh-CN" sz="2000" dirty="0" smtClean="0"/>
              <a:t>IEC P/N</a:t>
            </a:r>
          </a:p>
          <a:p>
            <a:r>
              <a:rPr lang="zh-CN" altLang="en-US" sz="2000" dirty="0" smtClean="0"/>
              <a:t>填完之后，再保存下</a:t>
            </a:r>
            <a:endParaRPr lang="zh-TW" altLang="en-US" sz="2000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4A9CD-8685-4322-945E-24B07B6F572E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pic>
        <p:nvPicPr>
          <p:cNvPr id="6" name="圖片 5" descr="k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54" y="428604"/>
            <a:ext cx="3581400" cy="4962525"/>
          </a:xfrm>
          <a:prstGeom prst="rect">
            <a:avLst/>
          </a:prstGeom>
        </p:spPr>
      </p:pic>
      <p:pic>
        <p:nvPicPr>
          <p:cNvPr id="7" name="圖片 6" descr="vc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54" y="5429264"/>
            <a:ext cx="8361386" cy="947276"/>
          </a:xfrm>
          <a:prstGeom prst="rect">
            <a:avLst/>
          </a:prstGeom>
        </p:spPr>
      </p:pic>
      <p:sp>
        <p:nvSpPr>
          <p:cNvPr id="8" name="流程圖: 接點 7"/>
          <p:cNvSpPr/>
          <p:nvPr/>
        </p:nvSpPr>
        <p:spPr>
          <a:xfrm>
            <a:off x="3146412" y="2786058"/>
            <a:ext cx="285752" cy="28575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流程圖: 接點 8"/>
          <p:cNvSpPr/>
          <p:nvPr/>
        </p:nvSpPr>
        <p:spPr>
          <a:xfrm>
            <a:off x="2789222" y="3000372"/>
            <a:ext cx="285752" cy="28575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流程圖: 接點 9"/>
          <p:cNvSpPr/>
          <p:nvPr/>
        </p:nvSpPr>
        <p:spPr>
          <a:xfrm>
            <a:off x="1931966" y="3357562"/>
            <a:ext cx="285752" cy="28575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流程圖: 接點 10"/>
          <p:cNvSpPr/>
          <p:nvPr/>
        </p:nvSpPr>
        <p:spPr>
          <a:xfrm>
            <a:off x="1931966" y="4071942"/>
            <a:ext cx="285752" cy="28575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VC</a:t>
            </a:r>
            <a:r>
              <a:rPr lang="zh-CN" dirty="0" smtClean="0"/>
              <a:t>类的建法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9421" y="571480"/>
            <a:ext cx="5081992" cy="5715040"/>
          </a:xfrm>
        </p:spPr>
        <p:txBody>
          <a:bodyPr/>
          <a:lstStyle/>
          <a:p>
            <a:r>
              <a:rPr lang="zh-CN" altLang="en-US" dirty="0" smtClean="0"/>
              <a:t>选择</a:t>
            </a:r>
            <a:r>
              <a:rPr lang="en-US" altLang="zh-CN" dirty="0" smtClean="0"/>
              <a:t>Parts Type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VC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选择对应的</a:t>
            </a:r>
            <a:r>
              <a:rPr lang="en-US" altLang="zh-CN" dirty="0" smtClean="0"/>
              <a:t>Description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VD CT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Parts No</a:t>
            </a:r>
            <a:r>
              <a:rPr lang="zh-CN" altLang="en-US" dirty="0" smtClean="0"/>
              <a:t>输入需要建立的</a:t>
            </a:r>
            <a:r>
              <a:rPr lang="en-US" altLang="zh-CN" dirty="0" smtClean="0"/>
              <a:t>VC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VC</a:t>
            </a:r>
            <a:r>
              <a:rPr lang="zh-CN" altLang="en-US" dirty="0" smtClean="0"/>
              <a:t>来源于</a:t>
            </a:r>
            <a:r>
              <a:rPr lang="en-US" altLang="zh-CN" dirty="0" smtClean="0"/>
              <a:t>VCL</a:t>
            </a:r>
          </a:p>
          <a:p>
            <a:r>
              <a:rPr lang="zh-CN" altLang="en-US" dirty="0" smtClean="0"/>
              <a:t>点</a:t>
            </a:r>
            <a:r>
              <a:rPr lang="en-US" altLang="zh-CN" dirty="0" smtClean="0"/>
              <a:t>Save</a:t>
            </a:r>
            <a:r>
              <a:rPr lang="zh-CN" altLang="en-US" dirty="0" smtClean="0"/>
              <a:t>后，</a:t>
            </a:r>
            <a:r>
              <a:rPr lang="en-US" altLang="zh-CN" dirty="0" smtClean="0"/>
              <a:t>OK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4A9CD-8685-4322-945E-24B07B6F572E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  <p:pic>
        <p:nvPicPr>
          <p:cNvPr id="6" name="圖片 5" descr="v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92" y="642918"/>
            <a:ext cx="3667125" cy="50768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  <a:latin typeface="Century Gothic" pitchFamily="34" charset="0"/>
              </a:rPr>
              <a:t>机构料类别介绍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PL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PL</a:t>
            </a:r>
            <a:r>
              <a:rPr lang="zh-CN" altLang="en-US" dirty="0" smtClean="0"/>
              <a:t>类包括各种标签和机构件以及其它小料，建此类别主要是为方便</a:t>
            </a:r>
            <a:r>
              <a:rPr lang="en-US" altLang="zh-CN" dirty="0" smtClean="0"/>
              <a:t>Kitting</a:t>
            </a:r>
            <a:r>
              <a:rPr lang="zh-CN" altLang="en-US" dirty="0" smtClean="0"/>
              <a:t>系统亮等需要和材料的正确管控。</a:t>
            </a:r>
            <a:endParaRPr lang="en-US" altLang="zh-CN" dirty="0" smtClean="0"/>
          </a:p>
          <a:p>
            <a:r>
              <a:rPr lang="en-US" altLang="zh-CN" dirty="0" smtClean="0"/>
              <a:t>VG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机构料</a:t>
            </a:r>
            <a:r>
              <a:rPr lang="en-US" altLang="zh-CN" dirty="0" smtClean="0"/>
              <a:t>CT</a:t>
            </a:r>
            <a:r>
              <a:rPr lang="zh-CN" altLang="en-US" dirty="0" smtClean="0"/>
              <a:t>的前五码</a:t>
            </a:r>
            <a:endParaRPr lang="en-US" altLang="zh-CN" dirty="0" smtClean="0"/>
          </a:p>
          <a:p>
            <a:pPr lvl="1" eaLnBrk="1" hangingPunct="1">
              <a:defRPr/>
            </a:pPr>
            <a:endParaRPr lang="zh-CN" altLang="en-US" sz="2400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4A9CD-8685-4322-945E-24B07B6F572E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</a:t>
            </a:r>
            <a:r>
              <a:rPr lang="zh-CN" dirty="0" smtClean="0"/>
              <a:t>类的建法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9421" y="571480"/>
            <a:ext cx="5081992" cy="5715040"/>
          </a:xfrm>
        </p:spPr>
        <p:txBody>
          <a:bodyPr/>
          <a:lstStyle/>
          <a:p>
            <a:r>
              <a:rPr lang="zh-CN" altLang="en-US" dirty="0" smtClean="0"/>
              <a:t>选择</a:t>
            </a:r>
            <a:r>
              <a:rPr lang="en-US" altLang="zh-CN" dirty="0" smtClean="0"/>
              <a:t>Parts Type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PL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选择对应的</a:t>
            </a:r>
            <a:r>
              <a:rPr lang="en-US" altLang="zh-CN" dirty="0" smtClean="0"/>
              <a:t>Description</a:t>
            </a:r>
            <a:r>
              <a:rPr lang="zh-CN" altLang="en-US" dirty="0" smtClean="0"/>
              <a:t>， </a:t>
            </a:r>
            <a:r>
              <a:rPr lang="zh-CN" altLang="en-US" dirty="0" smtClean="0"/>
              <a:t>一般机构料选</a:t>
            </a:r>
            <a:r>
              <a:rPr lang="en-US" altLang="zh-CN" dirty="0" smtClean="0"/>
              <a:t>TPM</a:t>
            </a:r>
            <a:r>
              <a:rPr lang="zh-CN" altLang="en-US" dirty="0" smtClean="0"/>
              <a:t>，对于需要收集的机构壳，选</a:t>
            </a:r>
            <a:r>
              <a:rPr lang="en-US" altLang="zh-CN" dirty="0" smtClean="0"/>
              <a:t>JGS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Parts No</a:t>
            </a:r>
            <a:r>
              <a:rPr lang="zh-CN" altLang="en-US" dirty="0" smtClean="0"/>
              <a:t>输入需要建立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PL</a:t>
            </a:r>
            <a:r>
              <a:rPr lang="zh-CN" altLang="en-US" dirty="0" smtClean="0"/>
              <a:t>料号</a:t>
            </a:r>
            <a:endParaRPr lang="en-US" altLang="zh-CN" dirty="0" smtClean="0"/>
          </a:p>
          <a:p>
            <a:r>
              <a:rPr lang="zh-CN" altLang="en-US" dirty="0" smtClean="0"/>
              <a:t>点</a:t>
            </a:r>
            <a:r>
              <a:rPr lang="en-US" altLang="zh-CN" dirty="0" smtClean="0"/>
              <a:t>Save</a:t>
            </a:r>
            <a:r>
              <a:rPr lang="zh-CN" altLang="en-US" dirty="0" smtClean="0"/>
              <a:t>后，在</a:t>
            </a:r>
            <a:r>
              <a:rPr lang="en-US" altLang="zh-CN" dirty="0" smtClean="0"/>
              <a:t>PL Description</a:t>
            </a:r>
            <a:r>
              <a:rPr lang="zh-CN" altLang="en-US" dirty="0" smtClean="0"/>
              <a:t>栏填对应的描述，需要收集的机构壳描述是固定的，有</a:t>
            </a:r>
            <a:r>
              <a:rPr lang="en-US" altLang="zh-CN" dirty="0" smtClean="0"/>
              <a:t>BTDL, TPDL, BTCB, TPCB, </a:t>
            </a:r>
            <a:r>
              <a:rPr lang="en-US" dirty="0" smtClean="0"/>
              <a:t>PALM </a:t>
            </a:r>
            <a:r>
              <a:rPr lang="en-US" dirty="0" smtClean="0"/>
              <a:t>REST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最</a:t>
            </a:r>
            <a:r>
              <a:rPr lang="zh-CN" altLang="en-US" dirty="0" smtClean="0"/>
              <a:t>后再保存一次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4A9CD-8685-4322-945E-24B07B6F572E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  <p:pic>
        <p:nvPicPr>
          <p:cNvPr id="7" name="圖片 6" descr="p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30" y="785794"/>
            <a:ext cx="3562350" cy="47434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VG</a:t>
            </a:r>
            <a:r>
              <a:rPr lang="zh-CN" dirty="0" smtClean="0"/>
              <a:t>类的建法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9421" y="571480"/>
            <a:ext cx="5081992" cy="5715040"/>
          </a:xfrm>
        </p:spPr>
        <p:txBody>
          <a:bodyPr/>
          <a:lstStyle/>
          <a:p>
            <a:r>
              <a:rPr lang="zh-CN" altLang="en-US" dirty="0" smtClean="0"/>
              <a:t>选择</a:t>
            </a:r>
            <a:r>
              <a:rPr lang="en-US" altLang="zh-CN" dirty="0" smtClean="0"/>
              <a:t>Parts Type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VG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选择对应的</a:t>
            </a:r>
            <a:r>
              <a:rPr lang="en-US" altLang="zh-CN" dirty="0" smtClean="0"/>
              <a:t>Description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JGS VD </a:t>
            </a:r>
            <a:r>
              <a:rPr lang="en-US" altLang="zh-CN" dirty="0" smtClean="0"/>
              <a:t>CT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Parts No</a:t>
            </a:r>
            <a:r>
              <a:rPr lang="zh-CN" altLang="en-US" dirty="0" smtClean="0"/>
              <a:t>输入需要建立的</a:t>
            </a:r>
            <a:r>
              <a:rPr lang="en-US" altLang="zh-CN" dirty="0" smtClean="0"/>
              <a:t>VG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VG</a:t>
            </a:r>
            <a:r>
              <a:rPr lang="zh-CN" altLang="en-US" dirty="0" smtClean="0"/>
              <a:t>来</a:t>
            </a:r>
            <a:r>
              <a:rPr lang="zh-CN" altLang="en-US" dirty="0" smtClean="0"/>
              <a:t>源于</a:t>
            </a:r>
            <a:r>
              <a:rPr lang="en-US" altLang="zh-CN" dirty="0" smtClean="0"/>
              <a:t>VCL</a:t>
            </a:r>
          </a:p>
          <a:p>
            <a:r>
              <a:rPr lang="zh-CN" altLang="en-US" dirty="0" smtClean="0"/>
              <a:t>点</a:t>
            </a:r>
            <a:r>
              <a:rPr lang="en-US" altLang="zh-CN" dirty="0" smtClean="0"/>
              <a:t>Save</a:t>
            </a:r>
            <a:r>
              <a:rPr lang="zh-CN" altLang="en-US" dirty="0" smtClean="0"/>
              <a:t>后，</a:t>
            </a:r>
            <a:r>
              <a:rPr lang="en-US" altLang="zh-CN" dirty="0" smtClean="0"/>
              <a:t>OK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4A9CD-8685-4322-945E-24B07B6F572E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  <p:pic>
        <p:nvPicPr>
          <p:cNvPr id="6" name="圖片 5" descr="V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06" y="642918"/>
            <a:ext cx="3609975" cy="47434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包装料类别介绍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C2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PIZZA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盒里面的材料类别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C5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nd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PIZZA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盒里面的材料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大箱子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里面还有一个盒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)</a:t>
            </a:r>
          </a:p>
          <a:p>
            <a:r>
              <a:rPr lang="en-US" altLang="zh-CN" dirty="0" smtClean="0"/>
              <a:t>VK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</a:t>
            </a:r>
            <a:r>
              <a:rPr lang="en-US" altLang="zh-CN" dirty="0" smtClean="0"/>
              <a:t>Battery</a:t>
            </a:r>
            <a:r>
              <a:rPr lang="zh-CN" altLang="en-US" dirty="0" smtClean="0"/>
              <a:t>各机型及机种之间的共享性，在</a:t>
            </a:r>
            <a:r>
              <a:rPr lang="en-US" altLang="zh-CN" dirty="0" smtClean="0"/>
              <a:t>P1</a:t>
            </a:r>
            <a:r>
              <a:rPr lang="zh-CN" altLang="en-US" dirty="0" smtClean="0"/>
              <a:t>类前再增建一个大的类别，方便共享料的互替性。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V2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类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  <a:p>
            <a:pPr lvl="1"/>
            <a:r>
              <a:rPr lang="en-US" altLang="zh-CN" dirty="0" smtClean="0"/>
              <a:t>Battery</a:t>
            </a:r>
            <a:r>
              <a:rPr lang="zh-CN" altLang="en-US" dirty="0" smtClean="0"/>
              <a:t>放到第二个</a:t>
            </a:r>
            <a:r>
              <a:rPr lang="en-US" altLang="zh-CN" dirty="0" smtClean="0"/>
              <a:t>PIZZA</a:t>
            </a:r>
            <a:r>
              <a:rPr lang="zh-CN" altLang="en-US" dirty="0" smtClean="0"/>
              <a:t>内</a:t>
            </a:r>
            <a:endParaRPr lang="en-US" altLang="zh-CN" dirty="0" smtClean="0"/>
          </a:p>
          <a:p>
            <a:r>
              <a:rPr lang="en-US" altLang="zh-CN" dirty="0" smtClean="0"/>
              <a:t>PR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特殊类别，</a:t>
            </a:r>
            <a:r>
              <a:rPr lang="en-US" altLang="zh-CN" dirty="0" smtClean="0"/>
              <a:t>DIB</a:t>
            </a:r>
            <a:r>
              <a:rPr lang="zh-CN" altLang="en-US" dirty="0" smtClean="0"/>
              <a:t>里面的客户特殊需求的料</a:t>
            </a:r>
          </a:p>
          <a:p>
            <a:pPr lvl="1"/>
            <a:endPara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  <a:p>
            <a:endPara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  <a:p>
            <a:endPara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endPara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endPara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endParaRPr lang="zh-CN" altLang="en-US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4A9CD-8685-4322-945E-24B07B6F572E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C2</a:t>
            </a:r>
            <a:r>
              <a:rPr lang="zh-CN" dirty="0" smtClean="0"/>
              <a:t>类的建法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03669" y="571480"/>
            <a:ext cx="5367744" cy="5715040"/>
          </a:xfrm>
        </p:spPr>
        <p:txBody>
          <a:bodyPr/>
          <a:lstStyle/>
          <a:p>
            <a:r>
              <a:rPr lang="zh-CN" altLang="en-US" dirty="0" smtClean="0"/>
              <a:t>选择</a:t>
            </a:r>
            <a:r>
              <a:rPr lang="en-US" altLang="zh-CN" dirty="0" smtClean="0"/>
              <a:t>Parts Type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C2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选择对应的</a:t>
            </a:r>
            <a:r>
              <a:rPr lang="en-US" altLang="zh-CN" dirty="0" smtClean="0"/>
              <a:t>Description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Parts No</a:t>
            </a:r>
            <a:r>
              <a:rPr lang="zh-CN" altLang="en-US" dirty="0" smtClean="0"/>
              <a:t>输入需要建立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C2</a:t>
            </a:r>
            <a:endParaRPr lang="en-US" altLang="zh-CN" dirty="0" smtClean="0"/>
          </a:p>
          <a:p>
            <a:r>
              <a:rPr lang="zh-CN" altLang="en-US" dirty="0" smtClean="0"/>
              <a:t>点</a:t>
            </a:r>
            <a:r>
              <a:rPr lang="en-US" altLang="zh-CN" dirty="0" smtClean="0"/>
              <a:t>Save</a:t>
            </a:r>
            <a:r>
              <a:rPr lang="zh-CN" altLang="en-US" dirty="0" smtClean="0"/>
              <a:t>后</a:t>
            </a:r>
            <a:r>
              <a:rPr lang="zh-CN" altLang="en-US" dirty="0" smtClean="0"/>
              <a:t>，在下方栏位填入对应信息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 Remark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PK</a:t>
            </a:r>
            <a:r>
              <a:rPr lang="zh-CN" altLang="en-US" dirty="0" smtClean="0"/>
              <a:t>表示需要在</a:t>
            </a:r>
            <a:r>
              <a:rPr lang="en-US" altLang="zh-CN" dirty="0" smtClean="0"/>
              <a:t>KITTING</a:t>
            </a:r>
            <a:r>
              <a:rPr lang="zh-CN" altLang="en-US" dirty="0" smtClean="0"/>
              <a:t>建库位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此</a:t>
            </a:r>
            <a:r>
              <a:rPr lang="zh-CN" altLang="en-US" dirty="0" smtClean="0"/>
              <a:t>处建共用关系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 Supplier code</a:t>
            </a:r>
          </a:p>
          <a:p>
            <a:pPr lvl="1"/>
            <a:r>
              <a:rPr lang="en-US" altLang="zh-CN" dirty="0" smtClean="0"/>
              <a:t>4. RMN : AC </a:t>
            </a:r>
            <a:r>
              <a:rPr lang="zh-CN" altLang="en-US" dirty="0" smtClean="0"/>
              <a:t>的安规幸号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5. </a:t>
            </a:r>
            <a:r>
              <a:rPr lang="zh-CN" altLang="en-US" dirty="0" smtClean="0"/>
              <a:t>厂内料号</a:t>
            </a:r>
            <a:endParaRPr lang="en-US" altLang="zh-CN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4A9CD-8685-4322-945E-24B07B6F572E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  <p:pic>
        <p:nvPicPr>
          <p:cNvPr id="6" name="圖片 5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54" y="571480"/>
            <a:ext cx="3609975" cy="4752975"/>
          </a:xfrm>
          <a:prstGeom prst="rect">
            <a:avLst/>
          </a:prstGeom>
        </p:spPr>
      </p:pic>
      <p:sp>
        <p:nvSpPr>
          <p:cNvPr id="7" name="流程圖: 接點 6"/>
          <p:cNvSpPr/>
          <p:nvPr/>
        </p:nvSpPr>
        <p:spPr>
          <a:xfrm>
            <a:off x="2074842" y="2428868"/>
            <a:ext cx="285752" cy="28575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流程圖: 接點 7"/>
          <p:cNvSpPr/>
          <p:nvPr/>
        </p:nvSpPr>
        <p:spPr>
          <a:xfrm>
            <a:off x="3360726" y="2643182"/>
            <a:ext cx="285752" cy="28575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流程圖: 接點 8"/>
          <p:cNvSpPr/>
          <p:nvPr/>
        </p:nvSpPr>
        <p:spPr>
          <a:xfrm>
            <a:off x="3289288" y="3214686"/>
            <a:ext cx="285752" cy="28575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流程圖: 接點 9"/>
          <p:cNvSpPr/>
          <p:nvPr/>
        </p:nvSpPr>
        <p:spPr>
          <a:xfrm>
            <a:off x="2717784" y="2786058"/>
            <a:ext cx="285752" cy="28575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流程圖: 接點 10"/>
          <p:cNvSpPr/>
          <p:nvPr/>
        </p:nvSpPr>
        <p:spPr>
          <a:xfrm>
            <a:off x="2003404" y="3000372"/>
            <a:ext cx="285752" cy="28575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16"/>
          <p:cNvSpPr txBox="1">
            <a:spLocks/>
          </p:cNvSpPr>
          <p:nvPr/>
        </p:nvSpPr>
        <p:spPr bwMode="auto">
          <a:xfrm>
            <a:off x="669332" y="860400"/>
            <a:ext cx="3107000" cy="13824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vert="horz" wrap="square" lIns="180000" tIns="0" rIns="81635" bIns="40817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00" b="0" i="0" u="none" strike="noStrike" kern="1200" cap="none" spc="60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entury Gothic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15363" name="页脚占位符 1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 dirty="0" smtClean="0"/>
              <a:t>Inventec Confidential</a:t>
            </a:r>
            <a:endParaRPr lang="zh-TW" altLang="en-US" dirty="0" smtClean="0"/>
          </a:p>
        </p:txBody>
      </p:sp>
      <p:sp>
        <p:nvSpPr>
          <p:cNvPr id="15364" name="灯片编号占位符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9B015C4-F147-4A67-BBE0-DB856990D32B}" type="slidenum">
              <a:rPr lang="zh-TW" altLang="en-US" smtClean="0"/>
              <a:pPr/>
              <a:t>2</a:t>
            </a:fld>
            <a:endParaRPr lang="zh-TW" altLang="en-US" smtClean="0"/>
          </a:p>
        </p:txBody>
      </p:sp>
      <p:sp>
        <p:nvSpPr>
          <p:cNvPr id="117" name="标题 116"/>
          <p:cNvSpPr>
            <a:spLocks noGrp="1"/>
          </p:cNvSpPr>
          <p:nvPr>
            <p:ph type="title"/>
          </p:nvPr>
        </p:nvSpPr>
        <p:spPr>
          <a:xfrm>
            <a:off x="504920" y="857233"/>
            <a:ext cx="3107000" cy="1377873"/>
          </a:xfr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180000" tIns="0"/>
          <a:lstStyle/>
          <a:p>
            <a:r>
              <a:rPr lang="en-US" altLang="zh-CN" dirty="0" smtClean="0">
                <a:solidFill>
                  <a:srgbClr val="C00000"/>
                </a:solidFill>
                <a:latin typeface="Century Gothic" pitchFamily="34" charset="0"/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  <a:latin typeface="Century Gothic" pitchFamily="34" charset="0"/>
              </a:rPr>
              <a:t>NDEX</a:t>
            </a:r>
            <a:endParaRPr lang="zh-CN" altLang="en-US" sz="2300" b="0" spc="600" dirty="0">
              <a:solidFill>
                <a:schemeClr val="bg1">
                  <a:lumMod val="85000"/>
                </a:schemeClr>
              </a:solidFill>
              <a:latin typeface="Century Gothic" pitchFamily="34" charset="0"/>
            </a:endParaRPr>
          </a:p>
        </p:txBody>
      </p:sp>
      <p:cxnSp>
        <p:nvCxnSpPr>
          <p:cNvPr id="126" name="直接连接符 125"/>
          <p:cNvCxnSpPr/>
          <p:nvPr/>
        </p:nvCxnSpPr>
        <p:spPr>
          <a:xfrm rot="5400000">
            <a:off x="1647195" y="3309118"/>
            <a:ext cx="5126301" cy="158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等腰三角形 10"/>
          <p:cNvSpPr/>
          <p:nvPr/>
        </p:nvSpPr>
        <p:spPr>
          <a:xfrm rot="5400000">
            <a:off x="195071" y="1437435"/>
            <a:ext cx="248604" cy="231206"/>
          </a:xfrm>
          <a:prstGeom prst="triangle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vert="horz" wrap="square" lIns="180000" tIns="0" rIns="81635" bIns="40817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kumimoji="0" lang="zh-CN" altLang="en-US" sz="2300" spc="600" dirty="0">
              <a:solidFill>
                <a:schemeClr val="bg1">
                  <a:lumMod val="85000"/>
                </a:schemeClr>
              </a:solidFill>
              <a:latin typeface="Century Gothic" pitchFamily="34" charset="0"/>
              <a:ea typeface="微軟正黑體" pitchFamily="34" charset="-120"/>
              <a:cs typeface="+mj-cs"/>
            </a:endParaRPr>
          </a:p>
        </p:txBody>
      </p:sp>
      <p:pic>
        <p:nvPicPr>
          <p:cNvPr id="12" name="圖片 35" descr="CQ效果圖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788" y="2873200"/>
            <a:ext cx="3223513" cy="984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789" y="4446940"/>
            <a:ext cx="3223513" cy="982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內容版面配置區 2"/>
          <p:cNvSpPr txBox="1">
            <a:spLocks/>
          </p:cNvSpPr>
          <p:nvPr/>
        </p:nvSpPr>
        <p:spPr>
          <a:xfrm>
            <a:off x="4789486" y="928670"/>
            <a:ext cx="3897314" cy="5000660"/>
          </a:xfrm>
          <a:prstGeom prst="rect">
            <a:avLst/>
          </a:prstGeom>
        </p:spPr>
        <p:txBody>
          <a:bodyPr/>
          <a:lstStyle/>
          <a:p>
            <a:pPr marL="305084" marR="0" lvl="0" indent="-305084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altLang="en-US" sz="2500" b="1" dirty="0" smtClean="0">
                <a:solidFill>
                  <a:srgbClr val="2F2F98"/>
                </a:solidFill>
                <a:latin typeface="微軟正黑體" pitchFamily="34" charset="-120"/>
                <a:ea typeface="微軟正黑體" pitchFamily="34" charset="-120"/>
              </a:rPr>
              <a:t>整体结构</a:t>
            </a:r>
            <a:endParaRPr kumimoji="0" lang="en-US" altLang="zh-TW" sz="2500" b="1" i="0" u="none" strike="noStrike" kern="1200" cap="none" spc="0" normalizeH="0" baseline="0" noProof="0" dirty="0" smtClean="0">
              <a:ln>
                <a:noFill/>
              </a:ln>
              <a:solidFill>
                <a:srgbClr val="2F2F98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  <a:p>
            <a:pPr marL="305084" marR="0" lvl="0" indent="-305084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2500" b="1" dirty="0" smtClean="0">
                <a:solidFill>
                  <a:srgbClr val="2F2F98"/>
                </a:solidFill>
                <a:latin typeface="微軟正黑體" pitchFamily="34" charset="-120"/>
                <a:ea typeface="微軟正黑體" pitchFamily="34" charset="-120"/>
              </a:rPr>
              <a:t>PC</a:t>
            </a:r>
            <a:r>
              <a:rPr kumimoji="0" lang="zh-CN" altLang="en-US" sz="2500" b="1" dirty="0" smtClean="0">
                <a:solidFill>
                  <a:srgbClr val="2F2F98"/>
                </a:solidFill>
                <a:latin typeface="微軟正黑體" pitchFamily="34" charset="-120"/>
                <a:ea typeface="微軟正黑體" pitchFamily="34" charset="-120"/>
              </a:rPr>
              <a:t>类介绍及建法</a:t>
            </a:r>
            <a:endParaRPr kumimoji="0" lang="en-US" altLang="zh-CN" sz="2500" b="1" dirty="0" smtClean="0">
              <a:solidFill>
                <a:srgbClr val="2F2F98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05084" marR="0" lvl="0" indent="-305084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TW" sz="25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F2F98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KeyParts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F2F98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的类别及建法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rgbClr val="2F2F98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  <a:p>
            <a:pPr marL="305084" lvl="0" indent="-305084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kumimoji="0" lang="zh-CN" altLang="en-US" sz="2500" b="1" dirty="0" smtClean="0">
                <a:solidFill>
                  <a:srgbClr val="2F2F98"/>
                </a:solidFill>
                <a:latin typeface="微軟正黑體" pitchFamily="34" charset="-120"/>
                <a:ea typeface="微軟正黑體" pitchFamily="34" charset="-120"/>
              </a:rPr>
              <a:t>机构料的类别及建法</a:t>
            </a:r>
            <a:endParaRPr kumimoji="0" lang="en-US" altLang="zh-CN" sz="2500" b="1" dirty="0" smtClean="0">
              <a:solidFill>
                <a:srgbClr val="2F2F98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05084" lvl="0" indent="-305084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F2F98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包装料的类</a:t>
            </a:r>
            <a:r>
              <a:rPr kumimoji="0" lang="zh-CN" altLang="en-US" sz="2500" b="1" dirty="0" smtClean="0">
                <a:solidFill>
                  <a:srgbClr val="2F2F98"/>
                </a:solidFill>
                <a:latin typeface="微軟正黑體" pitchFamily="34" charset="-120"/>
                <a:ea typeface="微軟正黑體" pitchFamily="34" charset="-120"/>
              </a:rPr>
              <a:t>别及建法</a:t>
            </a:r>
            <a:endParaRPr kumimoji="0" lang="en-US" altLang="zh-TW" sz="2500" b="1" i="0" u="none" strike="noStrike" kern="1200" cap="none" spc="0" normalizeH="0" baseline="0" noProof="0" dirty="0" smtClean="0">
              <a:ln>
                <a:noFill/>
              </a:ln>
              <a:solidFill>
                <a:srgbClr val="2F2F98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  <a:p>
            <a:pPr marL="305084" marR="0" lvl="0" indent="-305084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altLang="en-US" sz="2500" b="1" dirty="0" smtClean="0">
                <a:solidFill>
                  <a:srgbClr val="2F2F98"/>
                </a:solidFill>
                <a:latin typeface="微軟正黑體" pitchFamily="34" charset="-120"/>
                <a:ea typeface="微軟正黑體" pitchFamily="34" charset="-120"/>
              </a:rPr>
              <a:t>类别之间的关系</a:t>
            </a:r>
            <a:endParaRPr kumimoji="0" lang="en-US" altLang="zh-TW" sz="2500" b="1" i="0" u="none" strike="noStrike" kern="1200" cap="none" spc="0" normalizeH="0" baseline="0" noProof="0" dirty="0" smtClean="0">
              <a:ln>
                <a:noFill/>
              </a:ln>
              <a:solidFill>
                <a:srgbClr val="2F2F98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  <a:p>
            <a:pPr marL="305084" marR="0" lvl="0" indent="-305084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zh-TW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微軟正黑體" pitchFamily="34" charset="-120"/>
              <a:cs typeface="+mn-cs"/>
            </a:endParaRPr>
          </a:p>
          <a:p>
            <a:pPr marL="305084" marR="0" lvl="0" indent="-305084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zh-TW" alt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C5</a:t>
            </a:r>
            <a:r>
              <a:rPr lang="zh-CN" dirty="0" smtClean="0"/>
              <a:t>类的建法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46545" y="571480"/>
            <a:ext cx="5224868" cy="5715040"/>
          </a:xfrm>
        </p:spPr>
        <p:txBody>
          <a:bodyPr/>
          <a:lstStyle/>
          <a:p>
            <a:r>
              <a:rPr lang="zh-CN" altLang="en-US" dirty="0" smtClean="0"/>
              <a:t>选择</a:t>
            </a:r>
            <a:r>
              <a:rPr lang="en-US" altLang="zh-CN" dirty="0" smtClean="0"/>
              <a:t>Parts Type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C5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选择对应的</a:t>
            </a:r>
            <a:r>
              <a:rPr lang="en-US" altLang="zh-CN" dirty="0" smtClean="0"/>
              <a:t>Description</a:t>
            </a:r>
            <a:r>
              <a:rPr lang="zh-CN" altLang="en-US" dirty="0" smtClean="0"/>
              <a:t>， 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Parts No</a:t>
            </a:r>
            <a:r>
              <a:rPr lang="zh-CN" altLang="en-US" dirty="0" smtClean="0"/>
              <a:t>输入需要建立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C5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点</a:t>
            </a:r>
            <a:r>
              <a:rPr lang="en-US" altLang="zh-CN" dirty="0" smtClean="0"/>
              <a:t>Save</a:t>
            </a:r>
            <a:r>
              <a:rPr lang="zh-CN" altLang="en-US" dirty="0" smtClean="0"/>
              <a:t>后</a:t>
            </a:r>
            <a:r>
              <a:rPr lang="zh-CN" altLang="en-US" dirty="0" smtClean="0"/>
              <a:t>，在下面栏位填入对应信息：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共用料在此处填写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厂内料号</a:t>
            </a:r>
            <a:endParaRPr lang="en-US" altLang="zh-CN" dirty="0" smtClean="0"/>
          </a:p>
          <a:p>
            <a:r>
              <a:rPr lang="zh-CN" altLang="en-US" dirty="0" smtClean="0"/>
              <a:t>最后要保存</a:t>
            </a:r>
            <a:endParaRPr lang="en-US" altLang="zh-CN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4A9CD-8685-4322-945E-24B07B6F572E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  <p:pic>
        <p:nvPicPr>
          <p:cNvPr id="6" name="圖片 5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92" y="642918"/>
            <a:ext cx="3619500" cy="4724400"/>
          </a:xfrm>
          <a:prstGeom prst="rect">
            <a:avLst/>
          </a:prstGeom>
        </p:spPr>
      </p:pic>
      <p:sp>
        <p:nvSpPr>
          <p:cNvPr id="7" name="流程圖: 接點 6"/>
          <p:cNvSpPr/>
          <p:nvPr/>
        </p:nvSpPr>
        <p:spPr>
          <a:xfrm>
            <a:off x="2003404" y="2643182"/>
            <a:ext cx="285752" cy="28575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流程圖: 接點 7"/>
          <p:cNvSpPr/>
          <p:nvPr/>
        </p:nvSpPr>
        <p:spPr>
          <a:xfrm>
            <a:off x="2003404" y="3214686"/>
            <a:ext cx="285752" cy="28575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VK</a:t>
            </a:r>
            <a:r>
              <a:rPr lang="zh-CN" dirty="0" smtClean="0"/>
              <a:t>类的建法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17981" y="571480"/>
            <a:ext cx="5153431" cy="5715040"/>
          </a:xfrm>
        </p:spPr>
        <p:txBody>
          <a:bodyPr/>
          <a:lstStyle/>
          <a:p>
            <a:r>
              <a:rPr lang="zh-CN" altLang="en-US" dirty="0" smtClean="0"/>
              <a:t>选择</a:t>
            </a:r>
            <a:r>
              <a:rPr lang="en-US" altLang="zh-CN" dirty="0" smtClean="0"/>
              <a:t>Parts Type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VK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选择对应的</a:t>
            </a:r>
            <a:r>
              <a:rPr lang="en-US" altLang="zh-CN" dirty="0" smtClean="0"/>
              <a:t>Description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Parts No</a:t>
            </a:r>
            <a:r>
              <a:rPr lang="zh-CN" altLang="en-US" dirty="0" smtClean="0"/>
              <a:t>输入需要建立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VK</a:t>
            </a:r>
            <a:endParaRPr lang="en-US" altLang="zh-CN" dirty="0" smtClean="0"/>
          </a:p>
          <a:p>
            <a:r>
              <a:rPr lang="zh-CN" altLang="en-US" dirty="0" smtClean="0"/>
              <a:t>点</a:t>
            </a:r>
            <a:r>
              <a:rPr lang="en-US" altLang="zh-CN" dirty="0" smtClean="0"/>
              <a:t>Save</a:t>
            </a:r>
            <a:r>
              <a:rPr lang="zh-CN" altLang="en-US" dirty="0" smtClean="0"/>
              <a:t>后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Remark</a:t>
            </a:r>
            <a:r>
              <a:rPr lang="zh-CN" altLang="en-US" dirty="0" smtClean="0"/>
              <a:t>栏位填</a:t>
            </a:r>
            <a:r>
              <a:rPr lang="en-US" altLang="zh-CN" dirty="0" smtClean="0"/>
              <a:t>PK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4A9CD-8685-4322-945E-24B07B6F572E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  <p:pic>
        <p:nvPicPr>
          <p:cNvPr id="6" name="圖片 5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92" y="571480"/>
            <a:ext cx="3657600" cy="47339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V2</a:t>
            </a:r>
            <a:r>
              <a:rPr lang="zh-CN" dirty="0" smtClean="0"/>
              <a:t>类的建法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03669" y="571480"/>
            <a:ext cx="5367744" cy="5715040"/>
          </a:xfrm>
        </p:spPr>
        <p:txBody>
          <a:bodyPr/>
          <a:lstStyle/>
          <a:p>
            <a:r>
              <a:rPr lang="zh-CN" altLang="en-US" dirty="0" smtClean="0"/>
              <a:t>选择</a:t>
            </a:r>
            <a:r>
              <a:rPr lang="en-US" altLang="zh-CN" dirty="0" smtClean="0"/>
              <a:t>Parts Type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V2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选择对应的</a:t>
            </a:r>
            <a:r>
              <a:rPr lang="en-US" altLang="zh-CN" dirty="0" smtClean="0"/>
              <a:t>Description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Parts No</a:t>
            </a:r>
            <a:r>
              <a:rPr lang="zh-CN" altLang="en-US" dirty="0" smtClean="0"/>
              <a:t>输入需要建立的</a:t>
            </a:r>
            <a:r>
              <a:rPr lang="en-US" altLang="zh-CN" dirty="0" smtClean="0"/>
              <a:t>V2</a:t>
            </a:r>
            <a:endParaRPr lang="en-US" altLang="zh-CN" dirty="0" smtClean="0"/>
          </a:p>
          <a:p>
            <a:r>
              <a:rPr lang="zh-CN" altLang="en-US" dirty="0" smtClean="0"/>
              <a:t>点</a:t>
            </a:r>
            <a:r>
              <a:rPr lang="en-US" altLang="zh-CN" dirty="0" smtClean="0"/>
              <a:t>Save</a:t>
            </a:r>
            <a:r>
              <a:rPr lang="zh-CN" altLang="en-US" dirty="0" smtClean="0"/>
              <a:t>后，</a:t>
            </a:r>
            <a:r>
              <a:rPr lang="en-US" altLang="zh-CN" dirty="0" smtClean="0"/>
              <a:t>OK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4A9CD-8685-4322-945E-24B07B6F572E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  <p:pic>
        <p:nvPicPr>
          <p:cNvPr id="7" name="圖片 6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54" y="571480"/>
            <a:ext cx="3619500" cy="47529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</a:t>
            </a:r>
            <a:r>
              <a:rPr lang="zh-CN" dirty="0" smtClean="0"/>
              <a:t>类的建法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60857" y="571480"/>
            <a:ext cx="5010555" cy="5715040"/>
          </a:xfrm>
        </p:spPr>
        <p:txBody>
          <a:bodyPr/>
          <a:lstStyle/>
          <a:p>
            <a:r>
              <a:rPr lang="zh-CN" altLang="en-US" dirty="0" smtClean="0"/>
              <a:t>选择</a:t>
            </a:r>
            <a:r>
              <a:rPr lang="en-US" altLang="zh-CN" dirty="0" smtClean="0"/>
              <a:t>Parts Type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选择对应的</a:t>
            </a:r>
            <a:r>
              <a:rPr lang="en-US" altLang="zh-CN" dirty="0" smtClean="0"/>
              <a:t>Description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Parts No</a:t>
            </a:r>
            <a:r>
              <a:rPr lang="zh-CN" altLang="en-US" dirty="0" smtClean="0"/>
              <a:t>输入需要建立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PR</a:t>
            </a:r>
            <a:endParaRPr lang="en-US" altLang="zh-CN" dirty="0" smtClean="0"/>
          </a:p>
          <a:p>
            <a:r>
              <a:rPr lang="zh-CN" altLang="en-US" dirty="0" smtClean="0"/>
              <a:t>点</a:t>
            </a:r>
            <a:r>
              <a:rPr lang="en-US" altLang="zh-CN" dirty="0" smtClean="0"/>
              <a:t>Save</a:t>
            </a:r>
            <a:r>
              <a:rPr lang="zh-CN" altLang="en-US" dirty="0" smtClean="0"/>
              <a:t>后，</a:t>
            </a:r>
            <a:r>
              <a:rPr lang="en-US" altLang="zh-CN" dirty="0" smtClean="0"/>
              <a:t>OK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4A9CD-8685-4322-945E-24B07B6F572E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  <p:pic>
        <p:nvPicPr>
          <p:cNvPr id="6" name="圖片 5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92" y="571480"/>
            <a:ext cx="3609975" cy="47339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各类别之间的关系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PC</a:t>
            </a:r>
            <a:r>
              <a:rPr lang="en-US" altLang="zh-TW" dirty="0" smtClean="0">
                <a:sym typeface="Wingdings" pitchFamily="2" charset="2"/>
              </a:rPr>
              <a:t>AV(ZM)</a:t>
            </a:r>
          </a:p>
          <a:p>
            <a:r>
              <a:rPr lang="en-US" altLang="zh-TW" dirty="0" smtClean="0">
                <a:sym typeface="Wingdings" pitchFamily="2" charset="2"/>
              </a:rPr>
              <a:t>PCBMKPVC</a:t>
            </a:r>
          </a:p>
          <a:p>
            <a:r>
              <a:rPr lang="en-US" altLang="zh-TW" dirty="0" smtClean="0">
                <a:sym typeface="Wingdings" pitchFamily="2" charset="2"/>
              </a:rPr>
              <a:t>PCPLVG</a:t>
            </a:r>
          </a:p>
          <a:p>
            <a:r>
              <a:rPr lang="en-US" altLang="zh-TW" dirty="0" smtClean="0">
                <a:sym typeface="Wingdings" pitchFamily="2" charset="2"/>
              </a:rPr>
              <a:t>PCP1KPVC</a:t>
            </a:r>
          </a:p>
          <a:p>
            <a:r>
              <a:rPr lang="en-US" altLang="zh-TW" dirty="0" smtClean="0">
                <a:sym typeface="Wingdings" pitchFamily="2" charset="2"/>
              </a:rPr>
              <a:t>PCVK&amp;V2P1KPVC</a:t>
            </a:r>
          </a:p>
          <a:p>
            <a:r>
              <a:rPr lang="en-US" altLang="zh-TW" dirty="0" smtClean="0">
                <a:sym typeface="Wingdings" pitchFamily="2" charset="2"/>
              </a:rPr>
              <a:t>PCC5VC</a:t>
            </a:r>
          </a:p>
          <a:p>
            <a:r>
              <a:rPr lang="en-US" altLang="zh-TW" dirty="0" smtClean="0">
                <a:sym typeface="Wingdings" pitchFamily="2" charset="2"/>
              </a:rPr>
              <a:t>PCC2</a:t>
            </a:r>
          </a:p>
          <a:p>
            <a:r>
              <a:rPr lang="en-US" altLang="zh-TW" dirty="0" smtClean="0">
                <a:sym typeface="Wingdings" pitchFamily="2" charset="2"/>
              </a:rPr>
              <a:t>PCPR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4A9CD-8685-4322-945E-24B07B6F572E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上下阶关系的建法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89485" y="571480"/>
            <a:ext cx="4581927" cy="5715040"/>
          </a:xfrm>
        </p:spPr>
        <p:txBody>
          <a:bodyPr/>
          <a:lstStyle/>
          <a:p>
            <a:r>
              <a:rPr lang="zh-CN" altLang="en-US" dirty="0" smtClean="0"/>
              <a:t>建立上下阶关系是在</a:t>
            </a:r>
            <a:r>
              <a:rPr lang="en-US" altLang="zh-CN" dirty="0" err="1" smtClean="0"/>
              <a:t>Bom</a:t>
            </a:r>
            <a:r>
              <a:rPr lang="en-US" altLang="zh-CN" dirty="0" smtClean="0"/>
              <a:t> data</a:t>
            </a:r>
            <a:r>
              <a:rPr lang="zh-CN" altLang="en-US" dirty="0" smtClean="0"/>
              <a:t>部分操作的</a:t>
            </a:r>
            <a:endParaRPr lang="en-US" altLang="zh-CN" dirty="0" smtClean="0"/>
          </a:p>
          <a:p>
            <a:r>
              <a:rPr lang="en-US" altLang="zh-TW" dirty="0" smtClean="0"/>
              <a:t>Main Type</a:t>
            </a:r>
            <a:r>
              <a:rPr lang="zh-CN" altLang="en-US" dirty="0" smtClean="0"/>
              <a:t>是上阶的信息</a:t>
            </a:r>
            <a:endParaRPr lang="en-US" altLang="zh-CN" dirty="0" smtClean="0"/>
          </a:p>
          <a:p>
            <a:r>
              <a:rPr lang="en-US" altLang="zh-TW" dirty="0" smtClean="0"/>
              <a:t>Sub Type</a:t>
            </a:r>
            <a:r>
              <a:rPr lang="zh-CN" altLang="en-US" dirty="0" smtClean="0"/>
              <a:t>是下阶的信息</a:t>
            </a:r>
            <a:endParaRPr lang="en-US" altLang="zh-CN" dirty="0" smtClean="0"/>
          </a:p>
          <a:p>
            <a:r>
              <a:rPr lang="zh-CN" altLang="en-US" dirty="0" smtClean="0"/>
              <a:t>选</a:t>
            </a:r>
            <a:r>
              <a:rPr lang="zh-CN" altLang="en-US" dirty="0" smtClean="0"/>
              <a:t>定好点</a:t>
            </a:r>
            <a:r>
              <a:rPr lang="en-US" altLang="zh-CN" dirty="0" smtClean="0"/>
              <a:t>Save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4A9CD-8685-4322-945E-24B07B6F572E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  <p:pic>
        <p:nvPicPr>
          <p:cNvPr id="6" name="圖片 5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54" y="642918"/>
            <a:ext cx="4171950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FIS BOM</a:t>
            </a:r>
            <a:r>
              <a:rPr lang="zh-CN" dirty="0" smtClean="0"/>
              <a:t>的实现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4A9CD-8685-4322-945E-24B07B6F572E}" type="slidenum">
              <a:rPr lang="zh-TW" altLang="en-US" smtClean="0"/>
              <a:pPr>
                <a:defRPr/>
              </a:pPr>
              <a:t>26</a:t>
            </a:fld>
            <a:endParaRPr lang="zh-TW" alt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9900" y="1384300"/>
            <a:ext cx="7094538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625600" y="3948113"/>
            <a:ext cx="1800225" cy="493712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121025" y="1857375"/>
            <a:ext cx="2278063" cy="47942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033713" y="2554288"/>
            <a:ext cx="2424112" cy="668337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192463" y="4732338"/>
            <a:ext cx="2147887" cy="66675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208338" y="5907088"/>
            <a:ext cx="2263775" cy="5080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98513" y="3946525"/>
            <a:ext cx="7985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PC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363788" y="1998663"/>
            <a:ext cx="7985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AV</a:t>
            </a:r>
            <a:r>
              <a:rPr lang="zh-CN" altLang="en-US" sz="1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376488" y="2752725"/>
            <a:ext cx="7985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BM</a:t>
            </a:r>
            <a:r>
              <a:rPr lang="zh-CN" altLang="en-US" sz="1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344738" y="4824413"/>
            <a:ext cx="7985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C2</a:t>
            </a:r>
            <a:r>
              <a:rPr lang="zh-CN" altLang="en-US" sz="1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343150" y="5969000"/>
            <a:ext cx="7985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MB</a:t>
            </a:r>
            <a:r>
              <a:rPr lang="zh-CN" altLang="en-US" sz="1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FIS BOM</a:t>
            </a:r>
            <a:r>
              <a:rPr lang="zh-CN" dirty="0" smtClean="0"/>
              <a:t>的实现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4A9CD-8685-4322-945E-24B07B6F572E}" type="slidenum">
              <a:rPr lang="zh-TW" altLang="en-US" smtClean="0"/>
              <a:pPr>
                <a:defRPr/>
              </a:pPr>
              <a:t>27</a:t>
            </a:fld>
            <a:endParaRPr lang="zh-TW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625" y="1589088"/>
            <a:ext cx="6985000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16000" y="3873500"/>
            <a:ext cx="7985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PC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708275" y="3108325"/>
            <a:ext cx="7985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PL</a:t>
            </a:r>
            <a:r>
              <a:rPr lang="zh-CN" altLang="en-US" sz="1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</a:t>
            </a: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2163" y="1990725"/>
            <a:ext cx="68834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017713" y="3903663"/>
            <a:ext cx="1552575" cy="465137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3336925" y="1971675"/>
            <a:ext cx="2263775" cy="465138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3394075" y="2827338"/>
            <a:ext cx="2263775" cy="465137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3319463" y="5583238"/>
            <a:ext cx="2263775" cy="465137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3273425" y="5915025"/>
            <a:ext cx="2263775" cy="465138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635250" y="2062163"/>
            <a:ext cx="7985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C2</a:t>
            </a:r>
            <a:r>
              <a:rPr lang="zh-CN" altLang="en-US" sz="1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705100" y="5573713"/>
            <a:ext cx="7985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</a:t>
            </a:r>
            <a:r>
              <a:rPr lang="zh-CN" altLang="en-US" sz="1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2689225" y="5978525"/>
            <a:ext cx="7985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VK</a:t>
            </a:r>
            <a:r>
              <a:rPr lang="zh-CN" altLang="en-US" sz="1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P1-KP-VC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4A9CD-8685-4322-945E-24B07B6F572E}" type="slidenum">
              <a:rPr lang="zh-TW" altLang="en-US" smtClean="0"/>
              <a:pPr>
                <a:defRPr/>
              </a:pPr>
              <a:t>28</a:t>
            </a:fld>
            <a:endParaRPr lang="zh-TW" alt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8263" y="1909763"/>
            <a:ext cx="40481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65400" y="4652963"/>
            <a:ext cx="4076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641600" y="1481138"/>
            <a:ext cx="2816225" cy="40640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P1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KP</a:t>
            </a:r>
            <a:endParaRPr lang="zh-CN" altLang="en-US" sz="20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595563" y="4208463"/>
            <a:ext cx="2816225" cy="40640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KP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VC</a:t>
            </a:r>
            <a:endParaRPr lang="zh-CN" altLang="en-US" sz="20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BM-KP-VC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4A9CD-8685-4322-945E-24B07B6F572E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2550" y="3448050"/>
            <a:ext cx="4076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641600" y="1481138"/>
            <a:ext cx="2816225" cy="40640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BM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KP</a:t>
            </a:r>
            <a:endParaRPr lang="zh-CN" altLang="en-US" sz="20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640013" y="3032125"/>
            <a:ext cx="2816225" cy="40640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KP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VC</a:t>
            </a:r>
            <a:endParaRPr lang="zh-CN" altLang="en-US" sz="20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8425" y="1985963"/>
            <a:ext cx="40481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BOM Maintain</a:t>
            </a:r>
            <a:r>
              <a:rPr lang="zh-CN" dirty="0" smtClean="0"/>
              <a:t>界面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4A9CD-8685-4322-945E-24B07B6F572E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6" name="Rectangle 3"/>
          <p:cNvSpPr txBox="1"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635" tIns="40817" rIns="81635" bIns="40817" numCol="1" anchor="t" anchorCtr="0" compatLnSpc="1">
            <a:prstTxWarp prst="textNoShape">
              <a:avLst/>
            </a:prstTxWarp>
          </a:bodyPr>
          <a:lstStyle/>
          <a:p>
            <a:pPr marL="305084" marR="0" lvl="0" indent="-305084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軟正黑體" pitchFamily="34" charset="-120"/>
                <a:cs typeface="+mn-cs"/>
              </a:rPr>
              <a:t>网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軟正黑體" pitchFamily="34" charset="-120"/>
                <a:cs typeface="+mn-cs"/>
              </a:rPr>
              <a:t>址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軟正黑體" pitchFamily="34" charset="-120"/>
                <a:cs typeface="+mn-cs"/>
              </a:rPr>
              <a:t>: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軟正黑體" pitchFamily="34" charset="-120"/>
                <a:cs typeface="+mn-cs"/>
              </a:rPr>
              <a:t> 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j-lt"/>
                <a:ea typeface="微軟正黑體" pitchFamily="34" charset="-120"/>
                <a:cs typeface="+mn-cs"/>
                <a:hlinkClick r:id="rId2"/>
              </a:rPr>
              <a:t>http://10.96.183.15/ipc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j-lt"/>
                <a:ea typeface="微軟正黑體" pitchFamily="34" charset="-120"/>
                <a:cs typeface="+mn-cs"/>
              </a:rPr>
              <a:t> </a:t>
            </a:r>
          </a:p>
          <a:p>
            <a:pPr marL="305084" marR="0" lvl="0" indent="-305084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軟正黑體" pitchFamily="34" charset="-120"/>
                <a:cs typeface="+mn-cs"/>
              </a:rPr>
              <a:t>       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軟正黑體" pitchFamily="34" charset="-120"/>
                <a:cs typeface="+mn-cs"/>
              </a:rPr>
              <a:t>MTD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軟正黑體" pitchFamily="34" charset="-120"/>
                <a:cs typeface="+mn-cs"/>
                <a:sym typeface="Wingdings" pitchFamily="2" charset="2"/>
              </a:rPr>
              <a:t> Operation  BOM Data Maintain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微軟正黑體" pitchFamily="34" charset="-120"/>
              <a:cs typeface="+mn-cs"/>
              <a:sym typeface="Wingdings" pitchFamily="2" charset="2"/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6500" y="1498600"/>
            <a:ext cx="7543800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VK-P1-KP-VC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4A9CD-8685-4322-945E-24B07B6F572E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0963" y="1946275"/>
            <a:ext cx="4114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 b="22847"/>
          <a:stretch>
            <a:fillRect/>
          </a:stretch>
        </p:blipFill>
        <p:spPr bwMode="auto">
          <a:xfrm>
            <a:off x="2581275" y="3014663"/>
            <a:ext cx="4048125" cy="176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627313" y="1497013"/>
            <a:ext cx="2816225" cy="40640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VK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P1</a:t>
            </a:r>
            <a:endParaRPr lang="zh-CN" altLang="en-US" sz="20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597150" y="2582863"/>
            <a:ext cx="2816225" cy="40640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P1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KP</a:t>
            </a:r>
            <a:endParaRPr lang="zh-CN" altLang="en-US" sz="20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597150" y="4833938"/>
            <a:ext cx="2816225" cy="40640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KP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VC</a:t>
            </a:r>
            <a:endParaRPr lang="zh-CN" altLang="en-US" sz="20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89213" y="5284788"/>
            <a:ext cx="40576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PC-PL-VC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4A9CD-8685-4322-945E-24B07B6F572E}" type="slidenum">
              <a:rPr lang="zh-TW" altLang="en-US" smtClean="0"/>
              <a:pPr>
                <a:defRPr/>
              </a:pPr>
              <a:t>31</a:t>
            </a:fld>
            <a:endParaRPr lang="zh-TW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627313" y="1497013"/>
            <a:ext cx="2816225" cy="40640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PC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PL</a:t>
            </a:r>
            <a:endParaRPr lang="zh-CN" altLang="en-US" sz="20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611438" y="2625725"/>
            <a:ext cx="2816225" cy="40640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PL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VC</a:t>
            </a:r>
            <a:endParaRPr lang="zh-CN" altLang="en-US" sz="20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3500" y="3108325"/>
            <a:ext cx="40576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7950" y="1987550"/>
            <a:ext cx="40005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entury Gothic" pitchFamily="34" charset="0"/>
              </a:rPr>
              <a:t>Thank YOU!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Century Gothic" pitchFamily="34" charset="0"/>
              </a:rPr>
              <a:t>Questions and Answers</a:t>
            </a:r>
            <a:endParaRPr lang="zh-TW" altLang="en-US" dirty="0" smtClean="0">
              <a:latin typeface="Century Gothic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Inventec Confidential</a:t>
            </a:r>
            <a:endParaRPr lang="zh-TW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52F629-ACF0-494E-BB55-2A752731BCC4}" type="slidenum">
              <a:rPr lang="zh-TW" altLang="en-US" smtClean="0"/>
              <a:pPr>
                <a:defRPr/>
              </a:pPr>
              <a:t>32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effectLst/>
                <a:latin typeface="Century Gothic" pitchFamily="34" charset="0"/>
              </a:rPr>
              <a:t>PARTS </a:t>
            </a:r>
            <a:r>
              <a:rPr lang="zh-CN" dirty="0" smtClean="0">
                <a:effectLst/>
                <a:latin typeface="Century Gothic" pitchFamily="34" charset="0"/>
              </a:rPr>
              <a:t>类型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zh-CN" altLang="en-US" sz="2000" b="1" dirty="0" smtClean="0">
                <a:latin typeface="微軟正黑體" pitchFamily="34" charset="-120"/>
                <a:cs typeface="Arial Unicode MS" pitchFamily="34" charset="-120"/>
              </a:rPr>
              <a:t>主要类别可分为</a:t>
            </a:r>
            <a:endParaRPr kumimoji="1" lang="en-US" altLang="zh-CN" sz="2000" b="1" dirty="0" smtClean="0">
              <a:latin typeface="微軟正黑體" pitchFamily="34" charset="-120"/>
              <a:cs typeface="Arial Unicode MS" pitchFamily="34" charset="-120"/>
            </a:endParaRPr>
          </a:p>
          <a:p>
            <a:pPr lvl="1" eaLnBrk="1" hangingPunct="1">
              <a:defRPr/>
            </a:pPr>
            <a:r>
              <a:rPr kumimoji="1" lang="en-US" altLang="zh-TW" sz="1800" dirty="0" smtClean="0">
                <a:latin typeface="微軟正黑體" pitchFamily="34" charset="-120"/>
                <a:cs typeface="Arial Unicode MS" pitchFamily="34" charset="-120"/>
              </a:rPr>
              <a:t>PC</a:t>
            </a:r>
            <a:r>
              <a:rPr kumimoji="1" lang="zh-CN" altLang="en-US" sz="1800" dirty="0" smtClean="0">
                <a:latin typeface="微軟正黑體" pitchFamily="34" charset="-120"/>
                <a:cs typeface="Arial Unicode MS" pitchFamily="34" charset="-120"/>
              </a:rPr>
              <a:t>类</a:t>
            </a:r>
            <a:r>
              <a:rPr kumimoji="1" lang="en-US" altLang="zh-CN" sz="1800" dirty="0" smtClean="0">
                <a:latin typeface="微軟正黑體" pitchFamily="34" charset="-120"/>
                <a:cs typeface="Arial Unicode MS" pitchFamily="34" charset="-120"/>
              </a:rPr>
              <a:t>,AV</a:t>
            </a:r>
            <a:r>
              <a:rPr kumimoji="1" lang="zh-CN" altLang="en-US" sz="1800" dirty="0" smtClean="0">
                <a:latin typeface="微軟正黑體" pitchFamily="34" charset="-120"/>
                <a:cs typeface="Arial Unicode MS" pitchFamily="34" charset="-120"/>
              </a:rPr>
              <a:t>类</a:t>
            </a:r>
            <a:endParaRPr kumimoji="1" lang="en-US" altLang="zh-TW" sz="1800" dirty="0" smtClean="0">
              <a:latin typeface="微軟正黑體" pitchFamily="34" charset="-120"/>
              <a:cs typeface="Arial Unicode MS" pitchFamily="34" charset="-120"/>
            </a:endParaRPr>
          </a:p>
          <a:p>
            <a:pPr lvl="1" eaLnBrk="1" hangingPunct="1">
              <a:defRPr/>
            </a:pPr>
            <a:r>
              <a:rPr lang="en-US" altLang="zh-CN" sz="1800" dirty="0" smtClean="0">
                <a:latin typeface="微軟正黑體" pitchFamily="34" charset="-120"/>
              </a:rPr>
              <a:t>KEYPARTS</a:t>
            </a:r>
            <a:r>
              <a:rPr lang="zh-CN" altLang="en-US" sz="1800" dirty="0" smtClean="0">
                <a:latin typeface="微軟正黑體" pitchFamily="34" charset="-120"/>
              </a:rPr>
              <a:t>类：</a:t>
            </a:r>
            <a:r>
              <a:rPr lang="en-US" altLang="zh-CN" sz="1800" dirty="0" smtClean="0">
                <a:latin typeface="微軟正黑體" pitchFamily="34" charset="-120"/>
              </a:rPr>
              <a:t>BM,MB, KP, P1,VC</a:t>
            </a:r>
          </a:p>
          <a:p>
            <a:pPr lvl="1" eaLnBrk="1" hangingPunct="1">
              <a:defRPr/>
            </a:pPr>
            <a:r>
              <a:rPr lang="zh-CN" altLang="en-US" sz="1800" dirty="0" smtClean="0">
                <a:latin typeface="微軟正黑體" pitchFamily="34" charset="-120"/>
              </a:rPr>
              <a:t>包装类：</a:t>
            </a:r>
            <a:r>
              <a:rPr lang="en-US" altLang="zh-CN" sz="1800" dirty="0" smtClean="0">
                <a:latin typeface="微軟正黑體" pitchFamily="34" charset="-120"/>
              </a:rPr>
              <a:t>C5, C2, V2, VK,PR</a:t>
            </a:r>
          </a:p>
          <a:p>
            <a:pPr lvl="1" eaLnBrk="1" hangingPunct="1">
              <a:defRPr/>
            </a:pPr>
            <a:r>
              <a:rPr lang="zh-CN" altLang="en-US" sz="1800" dirty="0" smtClean="0">
                <a:latin typeface="微軟正黑體" pitchFamily="34" charset="-120"/>
              </a:rPr>
              <a:t>机构类：</a:t>
            </a:r>
            <a:r>
              <a:rPr lang="en-US" altLang="zh-CN" sz="1800" dirty="0" smtClean="0">
                <a:latin typeface="微軟正黑體" pitchFamily="34" charset="-120"/>
              </a:rPr>
              <a:t>PL,</a:t>
            </a:r>
            <a:endParaRPr lang="zh-CN" altLang="en-US" sz="1800" dirty="0" smtClean="0">
              <a:latin typeface="微軟正黑體" pitchFamily="34" charset="-120"/>
            </a:endParaRPr>
          </a:p>
          <a:p>
            <a:pPr eaLnBrk="1" hangingPunct="1">
              <a:defRPr/>
            </a:pPr>
            <a:r>
              <a:rPr kumimoji="1" lang="zh-CN" altLang="en-US" sz="2000" b="1" dirty="0" smtClean="0">
                <a:latin typeface="微軟正黑體" pitchFamily="34" charset="-120"/>
                <a:cs typeface="Arial Unicode MS" pitchFamily="34" charset="-120"/>
              </a:rPr>
              <a:t>各类上下阶关系</a:t>
            </a:r>
          </a:p>
          <a:p>
            <a:pPr lvl="1" eaLnBrk="1" hangingPunct="1">
              <a:defRPr/>
            </a:pPr>
            <a:r>
              <a:rPr kumimoji="1" lang="en-US" altLang="zh-TW" sz="1800" dirty="0" smtClean="0">
                <a:latin typeface="微軟正黑體" pitchFamily="34" charset="-120"/>
                <a:cs typeface="Arial Unicode MS" pitchFamily="34" charset="-120"/>
              </a:rPr>
              <a:t>PC</a:t>
            </a:r>
            <a:r>
              <a:rPr kumimoji="1" lang="en-US" altLang="zh-TW" sz="1800" dirty="0" smtClean="0">
                <a:latin typeface="微軟正黑體" pitchFamily="34" charset="-120"/>
                <a:cs typeface="Arial Unicode MS" pitchFamily="34" charset="-120"/>
                <a:sym typeface="Wingdings" pitchFamily="2" charset="2"/>
              </a:rPr>
              <a:t>AV(ZM)</a:t>
            </a:r>
          </a:p>
          <a:p>
            <a:pPr lvl="1" eaLnBrk="1" hangingPunct="1">
              <a:defRPr/>
            </a:pPr>
            <a:r>
              <a:rPr kumimoji="1" lang="en-US" altLang="zh-TW" sz="1800" dirty="0" smtClean="0">
                <a:latin typeface="微軟正黑體" pitchFamily="34" charset="-120"/>
                <a:cs typeface="Arial Unicode MS" pitchFamily="34" charset="-120"/>
                <a:sym typeface="Wingdings" pitchFamily="2" charset="2"/>
              </a:rPr>
              <a:t>PCMB</a:t>
            </a:r>
          </a:p>
          <a:p>
            <a:pPr lvl="1" eaLnBrk="1" hangingPunct="1">
              <a:defRPr/>
            </a:pPr>
            <a:r>
              <a:rPr kumimoji="1" lang="en-US" altLang="zh-TW" sz="1800" dirty="0" smtClean="0">
                <a:latin typeface="微軟正黑體" pitchFamily="34" charset="-120"/>
                <a:cs typeface="Arial Unicode MS" pitchFamily="34" charset="-120"/>
                <a:sym typeface="Wingdings" pitchFamily="2" charset="2"/>
              </a:rPr>
              <a:t>PCBMKPVC</a:t>
            </a:r>
          </a:p>
          <a:p>
            <a:pPr lvl="1" eaLnBrk="1" hangingPunct="1">
              <a:defRPr/>
            </a:pPr>
            <a:r>
              <a:rPr kumimoji="1" lang="en-US" altLang="zh-TW" sz="1800" dirty="0" smtClean="0">
                <a:latin typeface="微軟正黑體" pitchFamily="34" charset="-120"/>
                <a:cs typeface="Arial Unicode MS" pitchFamily="34" charset="-120"/>
                <a:sym typeface="Wingdings" pitchFamily="2" charset="2"/>
              </a:rPr>
              <a:t>PCPLVG</a:t>
            </a:r>
          </a:p>
          <a:p>
            <a:pPr lvl="1" eaLnBrk="1" hangingPunct="1">
              <a:defRPr/>
            </a:pPr>
            <a:r>
              <a:rPr kumimoji="1" lang="en-US" altLang="zh-TW" sz="1800" dirty="0" smtClean="0">
                <a:latin typeface="微軟正黑體" pitchFamily="34" charset="-120"/>
                <a:cs typeface="Arial Unicode MS" pitchFamily="34" charset="-120"/>
                <a:sym typeface="Wingdings" pitchFamily="2" charset="2"/>
              </a:rPr>
              <a:t>PCP1KPVC</a:t>
            </a:r>
          </a:p>
          <a:p>
            <a:pPr lvl="1" eaLnBrk="1" hangingPunct="1">
              <a:defRPr/>
            </a:pPr>
            <a:r>
              <a:rPr kumimoji="1" lang="en-US" altLang="zh-TW" sz="1800" dirty="0" smtClean="0">
                <a:latin typeface="微軟正黑體" pitchFamily="34" charset="-120"/>
                <a:cs typeface="Arial Unicode MS" pitchFamily="34" charset="-120"/>
                <a:sym typeface="Wingdings" pitchFamily="2" charset="2"/>
              </a:rPr>
              <a:t>PCVK&amp;V2P1KPVC</a:t>
            </a:r>
          </a:p>
          <a:p>
            <a:pPr lvl="1" eaLnBrk="1" hangingPunct="1">
              <a:defRPr/>
            </a:pPr>
            <a:r>
              <a:rPr kumimoji="1" lang="en-US" altLang="zh-TW" sz="1800" dirty="0" smtClean="0">
                <a:latin typeface="微軟正黑體" pitchFamily="34" charset="-120"/>
                <a:cs typeface="Arial Unicode MS" pitchFamily="34" charset="-120"/>
                <a:sym typeface="Wingdings" pitchFamily="2" charset="2"/>
              </a:rPr>
              <a:t>PCC5VC</a:t>
            </a:r>
          </a:p>
          <a:p>
            <a:pPr lvl="1" eaLnBrk="1" hangingPunct="1">
              <a:defRPr/>
            </a:pPr>
            <a:r>
              <a:rPr kumimoji="1" lang="en-US" altLang="zh-TW" sz="1800" dirty="0" smtClean="0">
                <a:latin typeface="微軟正黑體" pitchFamily="34" charset="-120"/>
                <a:cs typeface="Arial Unicode MS" pitchFamily="34" charset="-120"/>
                <a:sym typeface="Wingdings" pitchFamily="2" charset="2"/>
              </a:rPr>
              <a:t>PCC2</a:t>
            </a:r>
          </a:p>
          <a:p>
            <a:pPr lvl="1" eaLnBrk="1" hangingPunct="1">
              <a:defRPr/>
            </a:pPr>
            <a:r>
              <a:rPr kumimoji="1" lang="en-US" altLang="zh-TW" sz="1800" dirty="0" smtClean="0">
                <a:latin typeface="微軟正黑體" pitchFamily="34" charset="-120"/>
                <a:cs typeface="Arial Unicode MS" pitchFamily="34" charset="-120"/>
                <a:sym typeface="Wingdings" pitchFamily="2" charset="2"/>
              </a:rPr>
              <a:t>PCPR</a:t>
            </a:r>
          </a:p>
          <a:p>
            <a:endParaRPr lang="en-US" altLang="zh-CN" b="1" dirty="0" smtClean="0">
              <a:ea typeface="宋体" pitchFamily="2" charset="-122"/>
            </a:endParaRPr>
          </a:p>
          <a:p>
            <a:pPr lvl="1"/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 smtClean="0"/>
              <a:t>Inventec</a:t>
            </a:r>
            <a:r>
              <a:rPr lang="en-US" altLang="zh-TW" dirty="0" smtClean="0"/>
              <a:t>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4A9CD-8685-4322-945E-24B07B6F572E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870" y="19460"/>
            <a:ext cx="4581350" cy="33027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zh-CN" sz="1800" dirty="0" smtClean="0"/>
              <a:t>整体结构</a:t>
            </a:r>
            <a:endParaRPr lang="zh-CN" sz="1800" dirty="0" smtClean="0">
              <a:effectLst/>
              <a:latin typeface="Century Gothic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Inventec Confidential</a:t>
            </a:r>
            <a:endParaRPr lang="zh-TW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4A9CD-8685-4322-945E-24B07B6F572E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56020" y="942975"/>
            <a:ext cx="1538288" cy="449263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FF99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PC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697008" y="2074863"/>
            <a:ext cx="379412" cy="801687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P1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88958" y="2058988"/>
            <a:ext cx="376237" cy="814387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AV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663795" y="2085975"/>
            <a:ext cx="379413" cy="801688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MB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3644870" y="2084388"/>
            <a:ext cx="379413" cy="801687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PL</a:t>
            </a: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7512020" y="2124075"/>
            <a:ext cx="379413" cy="801688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VK</a:t>
            </a: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4613245" y="2093913"/>
            <a:ext cx="379413" cy="801687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BM</a:t>
            </a: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6540470" y="2105025"/>
            <a:ext cx="379413" cy="801688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C5</a:t>
            </a: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5626070" y="2105025"/>
            <a:ext cx="379413" cy="801688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C2</a:t>
            </a: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1695420" y="3294063"/>
            <a:ext cx="379413" cy="801687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KP</a:t>
            </a: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1693833" y="4470400"/>
            <a:ext cx="379412" cy="801688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VC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4616420" y="3333750"/>
            <a:ext cx="379413" cy="801688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KP</a:t>
            </a: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4614833" y="4483100"/>
            <a:ext cx="379412" cy="801688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VC</a:t>
            </a: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6556345" y="3384550"/>
            <a:ext cx="379413" cy="801688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VC</a:t>
            </a: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7524720" y="3275013"/>
            <a:ext cx="379413" cy="801687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P1</a:t>
            </a: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7523133" y="4451350"/>
            <a:ext cx="379412" cy="801688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KP</a:t>
            </a:r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3651220" y="3330575"/>
            <a:ext cx="379413" cy="801688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VC</a:t>
            </a: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7521545" y="5643563"/>
            <a:ext cx="379413" cy="801687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VC</a:t>
            </a:r>
          </a:p>
        </p:txBody>
      </p:sp>
      <p:cxnSp>
        <p:nvCxnSpPr>
          <p:cNvPr id="25" name="AutoShape 32"/>
          <p:cNvCxnSpPr>
            <a:cxnSpLocks noChangeShapeType="1"/>
            <a:stCxn id="7" idx="2"/>
            <a:endCxn id="9" idx="0"/>
          </p:cNvCxnSpPr>
          <p:nvPr/>
        </p:nvCxnSpPr>
        <p:spPr bwMode="auto">
          <a:xfrm rot="5400000">
            <a:off x="2518539" y="-148431"/>
            <a:ext cx="666750" cy="3748088"/>
          </a:xfrm>
          <a:prstGeom prst="bentConnector3">
            <a:avLst>
              <a:gd name="adj1" fmla="val 49764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cxnSp>
      <p:cxnSp>
        <p:nvCxnSpPr>
          <p:cNvPr id="26" name="AutoShape 33"/>
          <p:cNvCxnSpPr>
            <a:cxnSpLocks noChangeShapeType="1"/>
            <a:stCxn id="7" idx="2"/>
            <a:endCxn id="8" idx="0"/>
          </p:cNvCxnSpPr>
          <p:nvPr/>
        </p:nvCxnSpPr>
        <p:spPr bwMode="auto">
          <a:xfrm rot="5400000">
            <a:off x="2965420" y="314326"/>
            <a:ext cx="682625" cy="2838450"/>
          </a:xfrm>
          <a:prstGeom prst="bentConnector3">
            <a:avLst>
              <a:gd name="adj1" fmla="val 49769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cxnSp>
      <p:cxnSp>
        <p:nvCxnSpPr>
          <p:cNvPr id="27" name="AutoShape 34"/>
          <p:cNvCxnSpPr>
            <a:cxnSpLocks noChangeShapeType="1"/>
            <a:stCxn id="7" idx="2"/>
            <a:endCxn id="10" idx="0"/>
          </p:cNvCxnSpPr>
          <p:nvPr/>
        </p:nvCxnSpPr>
        <p:spPr bwMode="auto">
          <a:xfrm rot="5400000">
            <a:off x="3443258" y="803275"/>
            <a:ext cx="693737" cy="1871663"/>
          </a:xfrm>
          <a:prstGeom prst="bentConnector3">
            <a:avLst>
              <a:gd name="adj1" fmla="val 49884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cxnSp>
      <p:cxnSp>
        <p:nvCxnSpPr>
          <p:cNvPr id="28" name="AutoShape 35"/>
          <p:cNvCxnSpPr>
            <a:cxnSpLocks noChangeShapeType="1"/>
            <a:stCxn id="7" idx="2"/>
            <a:endCxn id="11" idx="0"/>
          </p:cNvCxnSpPr>
          <p:nvPr/>
        </p:nvCxnSpPr>
        <p:spPr bwMode="auto">
          <a:xfrm rot="5400000">
            <a:off x="3934589" y="1293019"/>
            <a:ext cx="692150" cy="890588"/>
          </a:xfrm>
          <a:prstGeom prst="bentConnector3">
            <a:avLst>
              <a:gd name="adj1" fmla="val 49769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cxnSp>
      <p:cxnSp>
        <p:nvCxnSpPr>
          <p:cNvPr id="29" name="AutoShape 36"/>
          <p:cNvCxnSpPr>
            <a:cxnSpLocks noChangeShapeType="1"/>
            <a:stCxn id="7" idx="2"/>
            <a:endCxn id="13" idx="0"/>
          </p:cNvCxnSpPr>
          <p:nvPr/>
        </p:nvCxnSpPr>
        <p:spPr bwMode="auto">
          <a:xfrm rot="16200000" flipH="1">
            <a:off x="4414014" y="1704182"/>
            <a:ext cx="701675" cy="77787"/>
          </a:xfrm>
          <a:prstGeom prst="bentConnector3">
            <a:avLst>
              <a:gd name="adj1" fmla="val 49773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cxnSp>
      <p:cxnSp>
        <p:nvCxnSpPr>
          <p:cNvPr id="30" name="AutoShape 37"/>
          <p:cNvCxnSpPr>
            <a:cxnSpLocks noChangeShapeType="1"/>
            <a:stCxn id="7" idx="2"/>
            <a:endCxn id="15" idx="0"/>
          </p:cNvCxnSpPr>
          <p:nvPr/>
        </p:nvCxnSpPr>
        <p:spPr bwMode="auto">
          <a:xfrm rot="16200000" flipH="1">
            <a:off x="4914870" y="1203326"/>
            <a:ext cx="712787" cy="1090612"/>
          </a:xfrm>
          <a:prstGeom prst="bentConnector3">
            <a:avLst>
              <a:gd name="adj1" fmla="val 49889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cxnSp>
      <p:cxnSp>
        <p:nvCxnSpPr>
          <p:cNvPr id="31" name="AutoShape 38"/>
          <p:cNvCxnSpPr>
            <a:cxnSpLocks noChangeShapeType="1"/>
            <a:stCxn id="7" idx="2"/>
            <a:endCxn id="14" idx="0"/>
          </p:cNvCxnSpPr>
          <p:nvPr/>
        </p:nvCxnSpPr>
        <p:spPr bwMode="auto">
          <a:xfrm rot="16200000" flipH="1">
            <a:off x="5372070" y="746126"/>
            <a:ext cx="712787" cy="2005012"/>
          </a:xfrm>
          <a:prstGeom prst="bentConnector3">
            <a:avLst>
              <a:gd name="adj1" fmla="val 49889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cxnSp>
      <p:cxnSp>
        <p:nvCxnSpPr>
          <p:cNvPr id="32" name="AutoShape 39"/>
          <p:cNvCxnSpPr>
            <a:cxnSpLocks noChangeShapeType="1"/>
            <a:stCxn id="7" idx="2"/>
            <a:endCxn id="12" idx="0"/>
          </p:cNvCxnSpPr>
          <p:nvPr/>
        </p:nvCxnSpPr>
        <p:spPr bwMode="auto">
          <a:xfrm rot="16200000" flipH="1">
            <a:off x="5848320" y="269876"/>
            <a:ext cx="731837" cy="2976562"/>
          </a:xfrm>
          <a:prstGeom prst="bentConnector3">
            <a:avLst>
              <a:gd name="adj1" fmla="val 49894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cxnSp>
      <p:cxnSp>
        <p:nvCxnSpPr>
          <p:cNvPr id="33" name="AutoShape 40"/>
          <p:cNvCxnSpPr>
            <a:cxnSpLocks noChangeShapeType="1"/>
            <a:stCxn id="8" idx="2"/>
            <a:endCxn id="16" idx="0"/>
          </p:cNvCxnSpPr>
          <p:nvPr/>
        </p:nvCxnSpPr>
        <p:spPr bwMode="auto">
          <a:xfrm flipH="1">
            <a:off x="1885920" y="2876550"/>
            <a:ext cx="1588" cy="417513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34" name="AutoShape 41"/>
          <p:cNvCxnSpPr>
            <a:cxnSpLocks noChangeShapeType="1"/>
            <a:stCxn id="16" idx="2"/>
            <a:endCxn id="17" idx="0"/>
          </p:cNvCxnSpPr>
          <p:nvPr/>
        </p:nvCxnSpPr>
        <p:spPr bwMode="auto">
          <a:xfrm flipH="1">
            <a:off x="1884333" y="4095750"/>
            <a:ext cx="1587" cy="3746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35" name="AutoShape 42"/>
          <p:cNvCxnSpPr>
            <a:cxnSpLocks noChangeShapeType="1"/>
            <a:stCxn id="11" idx="2"/>
            <a:endCxn id="23" idx="0"/>
          </p:cNvCxnSpPr>
          <p:nvPr/>
        </p:nvCxnSpPr>
        <p:spPr bwMode="auto">
          <a:xfrm>
            <a:off x="3835370" y="2886075"/>
            <a:ext cx="6350" cy="4445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36" name="AutoShape 43"/>
          <p:cNvCxnSpPr>
            <a:cxnSpLocks noChangeShapeType="1"/>
            <a:stCxn id="13" idx="2"/>
            <a:endCxn id="18" idx="0"/>
          </p:cNvCxnSpPr>
          <p:nvPr/>
        </p:nvCxnSpPr>
        <p:spPr bwMode="auto">
          <a:xfrm>
            <a:off x="4803745" y="2895600"/>
            <a:ext cx="3175" cy="4381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37" name="AutoShape 44"/>
          <p:cNvCxnSpPr>
            <a:cxnSpLocks noChangeShapeType="1"/>
            <a:stCxn id="18" idx="2"/>
            <a:endCxn id="19" idx="0"/>
          </p:cNvCxnSpPr>
          <p:nvPr/>
        </p:nvCxnSpPr>
        <p:spPr bwMode="auto">
          <a:xfrm flipH="1">
            <a:off x="4805333" y="4135438"/>
            <a:ext cx="1587" cy="347662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38" name="AutoShape 45"/>
          <p:cNvCxnSpPr>
            <a:cxnSpLocks noChangeShapeType="1"/>
          </p:cNvCxnSpPr>
          <p:nvPr/>
        </p:nvCxnSpPr>
        <p:spPr bwMode="auto">
          <a:xfrm rot="16200000" flipH="1">
            <a:off x="6506339" y="3156744"/>
            <a:ext cx="452437" cy="31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39" name="AutoShape 46"/>
          <p:cNvCxnSpPr>
            <a:cxnSpLocks noChangeShapeType="1"/>
            <a:stCxn id="12" idx="2"/>
            <a:endCxn id="21" idx="0"/>
          </p:cNvCxnSpPr>
          <p:nvPr/>
        </p:nvCxnSpPr>
        <p:spPr bwMode="auto">
          <a:xfrm>
            <a:off x="7702520" y="2925763"/>
            <a:ext cx="12700" cy="3492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40" name="AutoShape 47"/>
          <p:cNvCxnSpPr>
            <a:cxnSpLocks noChangeShapeType="1"/>
            <a:stCxn id="21" idx="2"/>
            <a:endCxn id="22" idx="0"/>
          </p:cNvCxnSpPr>
          <p:nvPr/>
        </p:nvCxnSpPr>
        <p:spPr bwMode="auto">
          <a:xfrm flipH="1">
            <a:off x="7713633" y="4076700"/>
            <a:ext cx="1587" cy="3746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41" name="AutoShape 48"/>
          <p:cNvCxnSpPr>
            <a:cxnSpLocks noChangeShapeType="1"/>
            <a:stCxn id="22" idx="2"/>
            <a:endCxn id="24" idx="0"/>
          </p:cNvCxnSpPr>
          <p:nvPr/>
        </p:nvCxnSpPr>
        <p:spPr bwMode="auto">
          <a:xfrm flipH="1">
            <a:off x="7712045" y="5253038"/>
            <a:ext cx="1588" cy="39052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</p:cxnSp>
      <p:sp>
        <p:nvSpPr>
          <p:cNvPr id="42" name="Rectangle 49"/>
          <p:cNvSpPr>
            <a:spLocks noChangeArrowheads="1"/>
          </p:cNvSpPr>
          <p:nvPr/>
        </p:nvSpPr>
        <p:spPr bwMode="auto">
          <a:xfrm>
            <a:off x="8351808" y="2146300"/>
            <a:ext cx="379412" cy="801688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PR</a:t>
            </a:r>
          </a:p>
        </p:txBody>
      </p:sp>
      <p:cxnSp>
        <p:nvCxnSpPr>
          <p:cNvPr id="43" name="AutoShape 50"/>
          <p:cNvCxnSpPr>
            <a:cxnSpLocks noChangeShapeType="1"/>
            <a:stCxn id="7" idx="2"/>
            <a:endCxn id="42" idx="0"/>
          </p:cNvCxnSpPr>
          <p:nvPr/>
        </p:nvCxnSpPr>
        <p:spPr bwMode="auto">
          <a:xfrm rot="16200000" flipH="1">
            <a:off x="6257102" y="-138906"/>
            <a:ext cx="754062" cy="3816350"/>
          </a:xfrm>
          <a:prstGeom prst="bentConnector3">
            <a:avLst>
              <a:gd name="adj1" fmla="val 49894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effectLst/>
                <a:latin typeface="Century Gothic" pitchFamily="34" charset="0"/>
              </a:rPr>
              <a:t>PC</a:t>
            </a:r>
            <a:r>
              <a:rPr lang="zh-CN" dirty="0" smtClean="0">
                <a:effectLst/>
                <a:latin typeface="Century Gothic" pitchFamily="34" charset="0"/>
              </a:rPr>
              <a:t>类介绍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dirty="0" smtClean="0"/>
              <a:t>PC</a:t>
            </a:r>
            <a:r>
              <a:rPr lang="zh-CN" altLang="en-US" sz="2800" dirty="0" smtClean="0"/>
              <a:t>类</a:t>
            </a:r>
          </a:p>
          <a:p>
            <a:pPr lvl="1" eaLnBrk="1" hangingPunct="1">
              <a:defRPr/>
            </a:pPr>
            <a:r>
              <a:rPr lang="zh-CN" altLang="en-US" sz="2000" dirty="0" smtClean="0"/>
              <a:t>厂内俗称机型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码，前六码是根据</a:t>
            </a:r>
            <a:r>
              <a:rPr lang="en-US" altLang="zh-CN" sz="2000" dirty="0" smtClean="0"/>
              <a:t>MB</a:t>
            </a:r>
            <a:r>
              <a:rPr lang="zh-CN" altLang="en-US" sz="2000" dirty="0" smtClean="0"/>
              <a:t>种类按照一定的规则分配的，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～</a:t>
            </a:r>
            <a:r>
              <a:rPr lang="en-US" altLang="zh-CN" sz="2000" dirty="0" smtClean="0"/>
              <a:t>9</a:t>
            </a:r>
            <a:r>
              <a:rPr lang="zh-CN" altLang="en-US" sz="2000" dirty="0" smtClean="0"/>
              <a:t>码是机型的流水码，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～</a:t>
            </a:r>
            <a:r>
              <a:rPr lang="en-US" altLang="zh-CN" sz="2000" dirty="0" smtClean="0"/>
              <a:t>11</a:t>
            </a:r>
            <a:r>
              <a:rPr lang="zh-CN" altLang="en-US" sz="2000" dirty="0" smtClean="0"/>
              <a:t>码国别码，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码是语言码。</a:t>
            </a:r>
          </a:p>
          <a:p>
            <a:pPr lvl="1" eaLnBrk="1" hangingPunct="1">
              <a:defRPr/>
            </a:pPr>
            <a:r>
              <a:rPr lang="zh-CN" altLang="en-US" sz="2000" dirty="0" smtClean="0"/>
              <a:t>机型可以分为</a:t>
            </a:r>
            <a:r>
              <a:rPr lang="en-US" altLang="zh-CN" sz="2000" dirty="0" smtClean="0"/>
              <a:t>BTO</a:t>
            </a:r>
            <a:r>
              <a:rPr lang="zh-CN" altLang="en-US" sz="2000" dirty="0" smtClean="0"/>
              <a:t>机型，</a:t>
            </a:r>
            <a:r>
              <a:rPr lang="en-US" altLang="zh-CN" sz="2000" dirty="0" smtClean="0"/>
              <a:t>CTO</a:t>
            </a:r>
            <a:r>
              <a:rPr lang="zh-CN" altLang="en-US" sz="2000" dirty="0" smtClean="0"/>
              <a:t>机型和</a:t>
            </a:r>
            <a:r>
              <a:rPr lang="en-US" altLang="zh-CN" sz="2000" dirty="0" smtClean="0"/>
              <a:t>Special</a:t>
            </a:r>
            <a:r>
              <a:rPr lang="zh-CN" altLang="en-US" sz="2000" dirty="0" smtClean="0"/>
              <a:t>机型。区分这些机型的标识位为第七码，</a:t>
            </a:r>
            <a:r>
              <a:rPr lang="en-US" altLang="zh-CN" sz="2000" dirty="0" smtClean="0"/>
              <a:t>BTO</a:t>
            </a:r>
            <a:r>
              <a:rPr lang="zh-CN" altLang="en-US" sz="2000" dirty="0" smtClean="0"/>
              <a:t>机型第七码为英文字母；</a:t>
            </a:r>
            <a:r>
              <a:rPr lang="en-US" altLang="zh-CN" sz="2000" dirty="0" smtClean="0"/>
              <a:t>CTO</a:t>
            </a:r>
            <a:r>
              <a:rPr lang="zh-CN" altLang="en-US" sz="2000" dirty="0" smtClean="0"/>
              <a:t>机型第七码为阿拉伯数字；</a:t>
            </a:r>
            <a:r>
              <a:rPr lang="en-US" altLang="zh-CN" sz="2000" dirty="0" smtClean="0"/>
              <a:t>Special</a:t>
            </a:r>
            <a:r>
              <a:rPr lang="zh-CN" altLang="en-US" sz="2000" dirty="0" smtClean="0"/>
              <a:t>机型第七码为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eaLnBrk="1" hangingPunct="1">
              <a:defRPr/>
            </a:pPr>
            <a:r>
              <a:rPr lang="en-US" altLang="zh-CN" dirty="0" smtClean="0"/>
              <a:t>AV</a:t>
            </a:r>
            <a:r>
              <a:rPr lang="zh-CN" altLang="en-US" dirty="0" smtClean="0"/>
              <a:t>类</a:t>
            </a:r>
          </a:p>
          <a:p>
            <a:pPr lvl="1" eaLnBrk="1" hangingPunct="1">
              <a:defRPr/>
            </a:pPr>
            <a:r>
              <a:rPr lang="zh-CN" altLang="en-US" dirty="0" smtClean="0"/>
              <a:t>机型的基本配备类别，包括</a:t>
            </a:r>
            <a:r>
              <a:rPr lang="en-US" altLang="zh-CN" dirty="0" smtClean="0"/>
              <a:t>Key Parts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OS  Code</a:t>
            </a:r>
            <a:r>
              <a:rPr lang="zh-CN" altLang="en-US" dirty="0" smtClean="0"/>
              <a:t>。</a:t>
            </a:r>
          </a:p>
          <a:p>
            <a:pPr lvl="1" eaLnBrk="1" hangingPunct="1">
              <a:defRPr/>
            </a:pPr>
            <a:endParaRPr lang="zh-CN" altLang="en-US" sz="2000" dirty="0" smtClean="0"/>
          </a:p>
          <a:p>
            <a:endParaRPr lang="en-US" altLang="zh-CN" b="1" dirty="0" smtClean="0">
              <a:ea typeface="宋体" pitchFamily="2" charset="-122"/>
            </a:endParaRPr>
          </a:p>
          <a:p>
            <a:pPr lvl="1"/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 smtClean="0"/>
              <a:t>Inventec</a:t>
            </a:r>
            <a:r>
              <a:rPr lang="en-US" altLang="zh-TW" dirty="0" smtClean="0"/>
              <a:t>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4A9CD-8685-4322-945E-24B07B6F572E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PC</a:t>
            </a:r>
            <a:r>
              <a:rPr lang="zh-CN" dirty="0" smtClean="0"/>
              <a:t>类的建法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9420" y="571480"/>
            <a:ext cx="5081993" cy="5715040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Parts data</a:t>
            </a:r>
            <a:r>
              <a:rPr lang="zh-CN" altLang="en-US" dirty="0" smtClean="0"/>
              <a:t>部分，选择</a:t>
            </a:r>
            <a:r>
              <a:rPr lang="en-US" altLang="zh-CN" dirty="0" smtClean="0"/>
              <a:t>Parts Type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选择对应的</a:t>
            </a:r>
            <a:r>
              <a:rPr lang="en-US" altLang="zh-CN" dirty="0" smtClean="0"/>
              <a:t>Description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Parts No</a:t>
            </a:r>
            <a:r>
              <a:rPr lang="zh-CN" altLang="en-US" dirty="0" smtClean="0"/>
              <a:t>输入需要建立机型的十二码</a:t>
            </a:r>
            <a:endParaRPr lang="en-US" altLang="zh-CN" dirty="0" smtClean="0"/>
          </a:p>
          <a:p>
            <a:r>
              <a:rPr lang="zh-CN" altLang="en-US" dirty="0" smtClean="0"/>
              <a:t>点</a:t>
            </a:r>
            <a:r>
              <a:rPr lang="en-US" altLang="zh-CN" dirty="0" smtClean="0"/>
              <a:t>Save</a:t>
            </a:r>
            <a:r>
              <a:rPr lang="zh-CN" altLang="en-US" dirty="0" smtClean="0"/>
              <a:t>后，在下方会显示需要填的栏位，各栏位意义如下：</a:t>
            </a:r>
            <a:endParaRPr lang="en-US" altLang="zh-CN" dirty="0" smtClean="0"/>
          </a:p>
          <a:p>
            <a:pPr lvl="1"/>
            <a:r>
              <a:rPr lang="en-US" altLang="zh-TW" dirty="0" smtClean="0"/>
              <a:t>1. HP PN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en-US" altLang="zh-TW" dirty="0" smtClean="0"/>
              <a:t>2. </a:t>
            </a:r>
            <a:r>
              <a:rPr lang="zh-CN" altLang="en-US" dirty="0" smtClean="0"/>
              <a:t>额定电流值</a:t>
            </a:r>
            <a:endParaRPr lang="en-US" altLang="zh-CN" dirty="0" smtClean="0"/>
          </a:p>
          <a:p>
            <a:pPr lvl="1"/>
            <a:r>
              <a:rPr lang="en-US" altLang="zh-TW" dirty="0" smtClean="0"/>
              <a:t>3. RMN</a:t>
            </a:r>
            <a:r>
              <a:rPr lang="zh-CN" altLang="en-US" dirty="0" smtClean="0"/>
              <a:t>，机型的型号</a:t>
            </a:r>
            <a:endParaRPr lang="en-US" altLang="zh-CN" dirty="0" smtClean="0"/>
          </a:p>
          <a:p>
            <a:pPr lvl="1"/>
            <a:r>
              <a:rPr lang="en-US" altLang="zh-TW" dirty="0" smtClean="0"/>
              <a:t>4. </a:t>
            </a:r>
            <a:r>
              <a:rPr lang="zh-CN" altLang="en-US" dirty="0" smtClean="0"/>
              <a:t>额定电压值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4A9CD-8685-4322-945E-24B07B6F572E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pic>
        <p:nvPicPr>
          <p:cNvPr id="6" name="圖片 5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54" y="776304"/>
            <a:ext cx="3686175" cy="5010150"/>
          </a:xfrm>
          <a:prstGeom prst="rect">
            <a:avLst/>
          </a:prstGeom>
        </p:spPr>
      </p:pic>
      <p:sp>
        <p:nvSpPr>
          <p:cNvPr id="8" name="流程圖: 接點 7"/>
          <p:cNvSpPr/>
          <p:nvPr/>
        </p:nvSpPr>
        <p:spPr>
          <a:xfrm>
            <a:off x="3217850" y="3571876"/>
            <a:ext cx="285752" cy="28575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流程圖: 接點 8"/>
          <p:cNvSpPr/>
          <p:nvPr/>
        </p:nvSpPr>
        <p:spPr>
          <a:xfrm>
            <a:off x="2003404" y="4214818"/>
            <a:ext cx="285752" cy="28575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流程圖: 接點 9"/>
          <p:cNvSpPr/>
          <p:nvPr/>
        </p:nvSpPr>
        <p:spPr>
          <a:xfrm>
            <a:off x="3289288" y="4429132"/>
            <a:ext cx="285752" cy="28575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流程圖: 接點 10"/>
          <p:cNvSpPr/>
          <p:nvPr/>
        </p:nvSpPr>
        <p:spPr>
          <a:xfrm>
            <a:off x="2003404" y="4643446"/>
            <a:ext cx="285752" cy="28575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06" y="3143248"/>
            <a:ext cx="3086100" cy="30099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PC</a:t>
            </a:r>
            <a:r>
              <a:rPr lang="zh-CN" dirty="0" smtClean="0"/>
              <a:t>类的建法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03668" y="571480"/>
            <a:ext cx="5367745" cy="5715040"/>
          </a:xfrm>
        </p:spPr>
        <p:txBody>
          <a:bodyPr/>
          <a:lstStyle/>
          <a:p>
            <a:r>
              <a:rPr lang="zh-CN" altLang="en-US" dirty="0" smtClean="0"/>
              <a:t>接上页</a:t>
            </a:r>
            <a:endParaRPr lang="en-US" altLang="zh-CN" dirty="0" smtClean="0"/>
          </a:p>
          <a:p>
            <a:pPr lvl="1"/>
            <a:r>
              <a:rPr lang="en-US" altLang="zh-TW" dirty="0" smtClean="0"/>
              <a:t>5. HP</a:t>
            </a:r>
            <a:r>
              <a:rPr lang="zh-CN" altLang="en-US" dirty="0" smtClean="0"/>
              <a:t>机型的系列名</a:t>
            </a:r>
            <a:endParaRPr lang="en-US" altLang="zh-CN" dirty="0" smtClean="0"/>
          </a:p>
          <a:p>
            <a:pPr lvl="1"/>
            <a:r>
              <a:rPr lang="en-US" altLang="zh-TW" dirty="0" smtClean="0"/>
              <a:t>6. MB</a:t>
            </a:r>
            <a:r>
              <a:rPr lang="zh-CN" altLang="en-US" dirty="0" smtClean="0"/>
              <a:t>分配</a:t>
            </a:r>
            <a:r>
              <a:rPr lang="en-US" altLang="zh-CN" dirty="0" smtClean="0"/>
              <a:t>CT</a:t>
            </a:r>
            <a:r>
              <a:rPr lang="zh-CN" altLang="en-US" dirty="0" smtClean="0"/>
              <a:t>时，需要选择的</a:t>
            </a:r>
            <a:r>
              <a:rPr lang="en-US" altLang="zh-CN" dirty="0" smtClean="0"/>
              <a:t>ASS’Y Code</a:t>
            </a:r>
          </a:p>
          <a:p>
            <a:pPr lvl="1"/>
            <a:r>
              <a:rPr lang="en-US" altLang="zh-TW" dirty="0" smtClean="0"/>
              <a:t>7. </a:t>
            </a:r>
            <a:r>
              <a:rPr lang="zh-CN" altLang="en-US" dirty="0" smtClean="0"/>
              <a:t>商务型机型是</a:t>
            </a:r>
            <a:r>
              <a:rPr lang="en-US" altLang="zh-CN" dirty="0" smtClean="0"/>
              <a:t>Long Model Name</a:t>
            </a:r>
            <a:r>
              <a:rPr lang="zh-CN" altLang="en-US" dirty="0" smtClean="0"/>
              <a:t>，消费型机型是</a:t>
            </a:r>
            <a:r>
              <a:rPr lang="en-US" altLang="zh-CN" dirty="0" smtClean="0"/>
              <a:t>Brand Name</a:t>
            </a:r>
          </a:p>
          <a:p>
            <a:pPr lvl="1"/>
            <a:r>
              <a:rPr lang="en-US" altLang="zh-TW" dirty="0" smtClean="0"/>
              <a:t>8. </a:t>
            </a:r>
            <a:r>
              <a:rPr lang="zh-CN" altLang="en-US" dirty="0" smtClean="0"/>
              <a:t>需要在流程卡上特别标注的内容</a:t>
            </a:r>
            <a:endParaRPr lang="en-US" altLang="zh-CN" dirty="0" smtClean="0"/>
          </a:p>
          <a:p>
            <a:pPr lvl="1"/>
            <a:r>
              <a:rPr lang="en-US" altLang="zh-TW" dirty="0" smtClean="0"/>
              <a:t>9. UPC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JAN CODE</a:t>
            </a:r>
          </a:p>
          <a:p>
            <a:pPr lvl="1"/>
            <a:r>
              <a:rPr lang="en-US" altLang="zh-TW" dirty="0" smtClean="0"/>
              <a:t>10. </a:t>
            </a:r>
            <a:r>
              <a:rPr lang="zh-CN" altLang="en-US" dirty="0" smtClean="0"/>
              <a:t>保修年限和方式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4A9CD-8685-4322-945E-24B07B6F572E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pic>
        <p:nvPicPr>
          <p:cNvPr id="6" name="圖片 5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06" y="500042"/>
            <a:ext cx="3076575" cy="3019425"/>
          </a:xfrm>
          <a:prstGeom prst="rect">
            <a:avLst/>
          </a:prstGeom>
        </p:spPr>
      </p:pic>
      <p:sp>
        <p:nvSpPr>
          <p:cNvPr id="8" name="流程圖: 接點 7"/>
          <p:cNvSpPr/>
          <p:nvPr/>
        </p:nvSpPr>
        <p:spPr>
          <a:xfrm>
            <a:off x="3074974" y="785794"/>
            <a:ext cx="285752" cy="28575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流程圖: 接點 8"/>
          <p:cNvSpPr/>
          <p:nvPr/>
        </p:nvSpPr>
        <p:spPr>
          <a:xfrm>
            <a:off x="2860660" y="1071546"/>
            <a:ext cx="285752" cy="28575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流程圖: 接點 9"/>
          <p:cNvSpPr/>
          <p:nvPr/>
        </p:nvSpPr>
        <p:spPr>
          <a:xfrm>
            <a:off x="1931966" y="2428868"/>
            <a:ext cx="285752" cy="28575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流程圖: 接點 10"/>
          <p:cNvSpPr/>
          <p:nvPr/>
        </p:nvSpPr>
        <p:spPr>
          <a:xfrm>
            <a:off x="1860528" y="3000372"/>
            <a:ext cx="285752" cy="28575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流程圖: 接點 11"/>
          <p:cNvSpPr/>
          <p:nvPr/>
        </p:nvSpPr>
        <p:spPr>
          <a:xfrm>
            <a:off x="1860528" y="4000504"/>
            <a:ext cx="285752" cy="28575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流程圖: 接點 12"/>
          <p:cNvSpPr/>
          <p:nvPr/>
        </p:nvSpPr>
        <p:spPr>
          <a:xfrm>
            <a:off x="2646346" y="4857760"/>
            <a:ext cx="357190" cy="35719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10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KeyParts</a:t>
            </a:r>
            <a:r>
              <a:rPr lang="zh-CN" dirty="0" smtClean="0"/>
              <a:t>的类别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>
                <a:latin typeface="微軟正黑體" pitchFamily="34" charset="-120"/>
              </a:rPr>
              <a:t>MB</a:t>
            </a:r>
            <a:r>
              <a:rPr lang="zh-CN" altLang="en-US" sz="2400" dirty="0" smtClean="0">
                <a:latin typeface="微軟正黑體" pitchFamily="34" charset="-120"/>
              </a:rPr>
              <a:t>类</a:t>
            </a:r>
            <a:endParaRPr lang="en-US" altLang="zh-CN" sz="2400" dirty="0" smtClean="0">
              <a:latin typeface="微軟正黑體" pitchFamily="34" charset="-120"/>
            </a:endParaRPr>
          </a:p>
          <a:p>
            <a:pPr lvl="1"/>
            <a:r>
              <a:rPr lang="en-US" altLang="zh-CN" sz="1800" dirty="0" smtClean="0">
                <a:latin typeface="微軟正黑體" pitchFamily="34" charset="-120"/>
              </a:rPr>
              <a:t>MB</a:t>
            </a:r>
            <a:r>
              <a:rPr lang="zh-CN" altLang="en-US" sz="1800" dirty="0" smtClean="0">
                <a:latin typeface="微軟正黑體" pitchFamily="34" charset="-120"/>
              </a:rPr>
              <a:t>的专用类别</a:t>
            </a:r>
            <a:endParaRPr lang="en-US" altLang="zh-CN" sz="1800" dirty="0" smtClean="0">
              <a:latin typeface="微軟正黑體" pitchFamily="34" charset="-120"/>
            </a:endParaRPr>
          </a:p>
          <a:p>
            <a:r>
              <a:rPr lang="en-US" altLang="zh-CN" sz="2400" dirty="0" smtClean="0">
                <a:latin typeface="微軟正黑體" pitchFamily="34" charset="-120"/>
              </a:rPr>
              <a:t>BM</a:t>
            </a:r>
            <a:r>
              <a:rPr lang="zh-CN" altLang="en-US" sz="2400" dirty="0" smtClean="0">
                <a:latin typeface="微軟正黑體" pitchFamily="34" charset="-120"/>
              </a:rPr>
              <a:t>类</a:t>
            </a:r>
            <a:endParaRPr lang="en-US" altLang="zh-CN" sz="2400" dirty="0" smtClean="0">
              <a:latin typeface="微軟正黑體" pitchFamily="34" charset="-120"/>
            </a:endParaRPr>
          </a:p>
          <a:p>
            <a:pPr lvl="1"/>
            <a:r>
              <a:rPr lang="zh-CN" altLang="en-US" sz="1800" dirty="0" smtClean="0">
                <a:latin typeface="微軟正黑體" pitchFamily="34" charset="-120"/>
              </a:rPr>
              <a:t>为了方便各机型共享料之间管控需要，根据机型的</a:t>
            </a:r>
            <a:r>
              <a:rPr lang="en-US" altLang="zh-CN" sz="1800" dirty="0" smtClean="0">
                <a:latin typeface="微軟正黑體" pitchFamily="34" charset="-120"/>
              </a:rPr>
              <a:t>AV</a:t>
            </a:r>
            <a:r>
              <a:rPr lang="zh-CN" altLang="en-US" sz="1800" dirty="0" smtClean="0">
                <a:latin typeface="微軟正黑體" pitchFamily="34" charset="-120"/>
              </a:rPr>
              <a:t>类的</a:t>
            </a:r>
            <a:r>
              <a:rPr lang="en-US" altLang="zh-CN" sz="1800" dirty="0" smtClean="0">
                <a:latin typeface="微軟正黑體" pitchFamily="34" charset="-120"/>
              </a:rPr>
              <a:t>ZMODE</a:t>
            </a:r>
            <a:r>
              <a:rPr lang="zh-CN" altLang="en-US" sz="1800" dirty="0" smtClean="0">
                <a:latin typeface="微軟正黑體" pitchFamily="34" charset="-120"/>
              </a:rPr>
              <a:t>新建的一个类别</a:t>
            </a:r>
            <a:endParaRPr lang="en-US" altLang="zh-CN" sz="1800" dirty="0" smtClean="0">
              <a:latin typeface="微軟正黑體" pitchFamily="34" charset="-120"/>
            </a:endParaRPr>
          </a:p>
          <a:p>
            <a:pPr>
              <a:defRPr/>
            </a:pPr>
            <a:r>
              <a:rPr lang="en-US" altLang="zh-CN" sz="2400" dirty="0" smtClean="0">
                <a:latin typeface="微軟正黑體" pitchFamily="34" charset="-120"/>
              </a:rPr>
              <a:t>P1</a:t>
            </a:r>
            <a:r>
              <a:rPr lang="zh-CN" altLang="en-US" sz="2400" dirty="0" smtClean="0">
                <a:latin typeface="微軟正黑體" pitchFamily="34" charset="-120"/>
              </a:rPr>
              <a:t>类</a:t>
            </a:r>
          </a:p>
          <a:p>
            <a:pPr lvl="1">
              <a:defRPr/>
            </a:pPr>
            <a:r>
              <a:rPr lang="en-US" altLang="zh-CN" sz="1800" dirty="0" smtClean="0">
                <a:latin typeface="微軟正黑體" pitchFamily="34" charset="-120"/>
              </a:rPr>
              <a:t>P1</a:t>
            </a:r>
            <a:r>
              <a:rPr lang="zh-CN" altLang="en-US" sz="1800" dirty="0" smtClean="0">
                <a:latin typeface="微軟正黑體" pitchFamily="34" charset="-120"/>
              </a:rPr>
              <a:t>类主要包括</a:t>
            </a:r>
            <a:r>
              <a:rPr lang="en-US" altLang="zh-CN" sz="1800" dirty="0" smtClean="0">
                <a:latin typeface="微軟正黑體" pitchFamily="34" charset="-120"/>
              </a:rPr>
              <a:t>(HDD/ODD/Wireless/DDR/KB/LCM/COA/Bluetooth/),</a:t>
            </a:r>
            <a:r>
              <a:rPr lang="zh-CN" altLang="en-US" sz="1800" dirty="0" smtClean="0">
                <a:latin typeface="微軟正黑體" pitchFamily="34" charset="-120"/>
              </a:rPr>
              <a:t>是一个机型的重要配置</a:t>
            </a:r>
            <a:endParaRPr lang="en-US" altLang="zh-CN" sz="1800" dirty="0" smtClean="0">
              <a:latin typeface="微軟正黑體" pitchFamily="34" charset="-120"/>
            </a:endParaRPr>
          </a:p>
          <a:p>
            <a:pPr lvl="1">
              <a:defRPr/>
            </a:pPr>
            <a:r>
              <a:rPr lang="en-US" altLang="zh-CN" sz="1800" dirty="0" smtClean="0">
                <a:latin typeface="微軟正黑體" pitchFamily="34" charset="-120"/>
              </a:rPr>
              <a:t>P1</a:t>
            </a:r>
            <a:r>
              <a:rPr lang="zh-CN" altLang="en-US" sz="1800" dirty="0" smtClean="0">
                <a:latin typeface="微軟正黑體" pitchFamily="34" charset="-120"/>
              </a:rPr>
              <a:t>类主要功能</a:t>
            </a:r>
          </a:p>
          <a:p>
            <a:pPr lvl="2">
              <a:defRPr/>
            </a:pPr>
            <a:r>
              <a:rPr lang="en-US" altLang="zh-CN" sz="1500" dirty="0" smtClean="0">
                <a:latin typeface="微軟正黑體" pitchFamily="34" charset="-120"/>
              </a:rPr>
              <a:t>Kitting </a:t>
            </a:r>
            <a:r>
              <a:rPr lang="zh-CN" altLang="en-US" sz="1500" dirty="0" smtClean="0">
                <a:latin typeface="微軟正黑體" pitchFamily="34" charset="-120"/>
              </a:rPr>
              <a:t>系统的亮灯需要</a:t>
            </a:r>
          </a:p>
          <a:p>
            <a:pPr lvl="2">
              <a:defRPr/>
            </a:pPr>
            <a:r>
              <a:rPr lang="zh-CN" altLang="en-US" sz="1500" dirty="0" smtClean="0">
                <a:latin typeface="微軟正黑體" pitchFamily="34" charset="-120"/>
              </a:rPr>
              <a:t>标签打印需要</a:t>
            </a:r>
            <a:endParaRPr lang="en-US" altLang="zh-CN" sz="1500" dirty="0" smtClean="0">
              <a:latin typeface="微軟正黑體" pitchFamily="34" charset="-120"/>
            </a:endParaRPr>
          </a:p>
          <a:p>
            <a:r>
              <a:rPr lang="en-US" altLang="zh-CN" sz="2400" dirty="0" smtClean="0">
                <a:latin typeface="微軟正黑體" pitchFamily="34" charset="-120"/>
              </a:rPr>
              <a:t>KP</a:t>
            </a:r>
            <a:r>
              <a:rPr lang="zh-CN" altLang="en-US" sz="2400" dirty="0" smtClean="0">
                <a:latin typeface="微軟正黑體" pitchFamily="34" charset="-120"/>
              </a:rPr>
              <a:t>类</a:t>
            </a:r>
            <a:endParaRPr lang="en-US" altLang="zh-CN" sz="2400" dirty="0" smtClean="0">
              <a:latin typeface="微軟正黑體" pitchFamily="34" charset="-120"/>
            </a:endParaRPr>
          </a:p>
          <a:p>
            <a:pPr lvl="1"/>
            <a:r>
              <a:rPr lang="zh-CN" altLang="en-US" sz="1800" dirty="0" smtClean="0">
                <a:latin typeface="微軟正黑體" pitchFamily="34" charset="-120"/>
              </a:rPr>
              <a:t>具体到实体料号的一个类别</a:t>
            </a:r>
            <a:endParaRPr lang="en-US" altLang="zh-CN" sz="1800" dirty="0" smtClean="0">
              <a:latin typeface="微軟正黑體" pitchFamily="34" charset="-120"/>
            </a:endParaRPr>
          </a:p>
          <a:p>
            <a:pPr lvl="2">
              <a:defRPr/>
            </a:pPr>
            <a:endParaRPr lang="en-US" altLang="zh-CN" sz="1500" dirty="0" smtClean="0">
              <a:latin typeface="微軟正黑體" pitchFamily="34" charset="-120"/>
            </a:endParaRPr>
          </a:p>
          <a:p>
            <a:pPr>
              <a:defRPr/>
            </a:pPr>
            <a:r>
              <a:rPr lang="en-US" altLang="zh-CN" sz="2400" dirty="0" smtClean="0">
                <a:latin typeface="微軟正黑體" pitchFamily="34" charset="-120"/>
              </a:rPr>
              <a:t>VC</a:t>
            </a:r>
            <a:r>
              <a:rPr lang="zh-CN" altLang="en-US" sz="2400" dirty="0" smtClean="0">
                <a:latin typeface="微軟正黑體" pitchFamily="34" charset="-120"/>
              </a:rPr>
              <a:t>类</a:t>
            </a:r>
            <a:endParaRPr lang="en-US" altLang="zh-CN" sz="2400" dirty="0" smtClean="0">
              <a:latin typeface="微軟正黑體" pitchFamily="34" charset="-120"/>
            </a:endParaRPr>
          </a:p>
          <a:p>
            <a:pPr lvl="1"/>
            <a:r>
              <a:rPr lang="en-US" altLang="zh-CN" sz="1800" dirty="0" smtClean="0">
                <a:latin typeface="微軟正黑體" pitchFamily="34" charset="-120"/>
              </a:rPr>
              <a:t>Key Parts CT</a:t>
            </a:r>
            <a:r>
              <a:rPr lang="zh-CN" altLang="en-US" sz="1800" dirty="0" smtClean="0">
                <a:latin typeface="微軟正黑體" pitchFamily="34" charset="-120"/>
              </a:rPr>
              <a:t>的前五码</a:t>
            </a:r>
            <a:endParaRPr lang="en-US" altLang="zh-CN" sz="1800" dirty="0" smtClean="0">
              <a:latin typeface="微軟正黑體" pitchFamily="34" charset="-120"/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 eaLnBrk="1" hangingPunct="1">
              <a:defRPr/>
            </a:pPr>
            <a:endParaRPr lang="zh-CN" altLang="en-US" dirty="0" smtClean="0"/>
          </a:p>
          <a:p>
            <a:pPr lvl="1"/>
            <a:endParaRPr lang="zh-CN" altLang="en-US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 smtClean="0"/>
              <a:t>Inventec</a:t>
            </a:r>
            <a:r>
              <a:rPr lang="en-US" altLang="zh-TW" dirty="0" smtClean="0"/>
              <a:t>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4A9CD-8685-4322-945E-24B07B6F572E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>
        <a:spAutoFit/>
      </a:bodyPr>
      <a:lstStyle>
        <a:defPPr algn="ctr" eaLnBrk="0" hangingPunct="0">
          <a:spcBef>
            <a:spcPct val="50000"/>
          </a:spcBef>
          <a:defRPr kumimoji="0" sz="700" dirty="0" smtClean="0">
            <a:solidFill>
              <a:schemeClr val="accent3">
                <a:lumMod val="75000"/>
              </a:schemeClr>
            </a:solidFill>
            <a:latin typeface="Century Gothic" pitchFamily="34" charset="0"/>
            <a:ea typeface="細明體" pitchFamily="49" charset="-12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25394</TotalTime>
  <Words>1725</Words>
  <Application>Microsoft Office PowerPoint</Application>
  <PresentationFormat>自訂</PresentationFormat>
  <Paragraphs>325</Paragraphs>
  <Slides>32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Office 佈景主題</vt:lpstr>
      <vt:lpstr>FIS BOM Structure and BOM Maintain</vt:lpstr>
      <vt:lpstr>INDEX</vt:lpstr>
      <vt:lpstr>BOM Maintain界面</vt:lpstr>
      <vt:lpstr>PARTS 类型</vt:lpstr>
      <vt:lpstr>整体结构</vt:lpstr>
      <vt:lpstr>PC类介绍</vt:lpstr>
      <vt:lpstr>PC类的建法</vt:lpstr>
      <vt:lpstr>PC类的建法</vt:lpstr>
      <vt:lpstr>KeyParts的类别</vt:lpstr>
      <vt:lpstr>MB类的建法</vt:lpstr>
      <vt:lpstr>BM类的建法</vt:lpstr>
      <vt:lpstr>P1类的建法</vt:lpstr>
      <vt:lpstr>KP类的建法</vt:lpstr>
      <vt:lpstr>VC类的建法</vt:lpstr>
      <vt:lpstr>机构料类别介绍</vt:lpstr>
      <vt:lpstr>PL类的建法</vt:lpstr>
      <vt:lpstr>VG类的建法</vt:lpstr>
      <vt:lpstr>包装料类别介绍</vt:lpstr>
      <vt:lpstr>C2类的建法</vt:lpstr>
      <vt:lpstr>C5类的建法</vt:lpstr>
      <vt:lpstr>VK类的建法</vt:lpstr>
      <vt:lpstr>V2类的建法</vt:lpstr>
      <vt:lpstr>PR类的建法</vt:lpstr>
      <vt:lpstr>各类别之间的关系</vt:lpstr>
      <vt:lpstr>上下阶关系的建法</vt:lpstr>
      <vt:lpstr>FIS BOM的实现</vt:lpstr>
      <vt:lpstr>FIS BOM的实现</vt:lpstr>
      <vt:lpstr>P1-KP-VC</vt:lpstr>
      <vt:lpstr>BM-KP-VC</vt:lpstr>
      <vt:lpstr>VK-P1-KP-VC</vt:lpstr>
      <vt:lpstr>PC-PL-VC</vt:lpstr>
      <vt:lpstr>Thank YOU!</vt:lpstr>
    </vt:vector>
  </TitlesOfParts>
  <Company>Inventec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IEC970760</dc:creator>
  <cp:lastModifiedBy>Your User Name</cp:lastModifiedBy>
  <cp:revision>2081</cp:revision>
  <cp:lastPrinted>2009-12-22T02:54:57Z</cp:lastPrinted>
  <dcterms:created xsi:type="dcterms:W3CDTF">2009-02-10T10:12:43Z</dcterms:created>
  <dcterms:modified xsi:type="dcterms:W3CDTF">2010-11-26T05:12:08Z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/>
  </property>
  <property fmtid="{D5CDD505-2E9C-101B-9397-08002B2CF9AE}" pid="3" name="SPSDescription">
    <vt:lpwstr/>
  </property>
  <property fmtid="{D5CDD505-2E9C-101B-9397-08002B2CF9AE}" pid="4" name="Status">
    <vt:lpwstr/>
  </property>
</Properties>
</file>