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04" r:id="rId4"/>
    <p:sldMasterId id="2147483840" r:id="rId5"/>
  </p:sldMasterIdLst>
  <p:notesMasterIdLst>
    <p:notesMasterId r:id="rId18"/>
  </p:notesMasterIdLst>
  <p:handoutMasterIdLst>
    <p:handoutMasterId r:id="rId19"/>
  </p:handoutMasterIdLst>
  <p:sldIdLst>
    <p:sldId id="557" r:id="rId6"/>
    <p:sldId id="559" r:id="rId7"/>
    <p:sldId id="567" r:id="rId8"/>
    <p:sldId id="560" r:id="rId9"/>
    <p:sldId id="561" r:id="rId10"/>
    <p:sldId id="565" r:id="rId11"/>
    <p:sldId id="563" r:id="rId12"/>
    <p:sldId id="564" r:id="rId13"/>
    <p:sldId id="568" r:id="rId14"/>
    <p:sldId id="569" r:id="rId15"/>
    <p:sldId id="570" r:id="rId16"/>
    <p:sldId id="571" r:id="rId17"/>
  </p:sldIdLst>
  <p:sldSz cx="9144000" cy="5143500" type="screen16x9"/>
  <p:notesSz cx="7010400" cy="9296400"/>
  <p:embeddedFontLst>
    <p:embeddedFont>
      <p:font typeface="HP Simplified" pitchFamily="34" charset="0"/>
      <p:regular r:id="rId20"/>
      <p:bold r:id="rId21"/>
      <p:italic r:id="rId22"/>
      <p:boldItalic r:id="rId23"/>
    </p:embeddedFont>
    <p:embeddedFont>
      <p:font typeface="Futura Lt" pitchFamily="34" charset="0"/>
      <p:regular r:id="rId24"/>
    </p:embeddedFont>
    <p:embeddedFont>
      <p:font typeface="Futura Bk" pitchFamily="34" charset="0"/>
      <p:regular r:id="rId25"/>
      <p:bold r:id="rId26"/>
      <p: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Futura Hv" pitchFamily="34" charset="0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89818" autoAdjust="0"/>
  </p:normalViewPr>
  <p:slideViewPr>
    <p:cSldViewPr snapToGrid="0">
      <p:cViewPr>
        <p:scale>
          <a:sx n="120" d="100"/>
          <a:sy n="120" d="100"/>
        </p:scale>
        <p:origin x="-660" y="-306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10/28/2012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42" units="1/cm"/>
          <inkml:channelProperty channel="Y" name="resolution" value="42" units="1/cm"/>
        </inkml:channelProperties>
      </inkml:inkSource>
      <inkml:timestamp xml:id="ts0" timeString="2010-06-05T02:18:11.1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1353 105,'0'-15,"-39"15,19 0,-20-15,1 15,-21 0,1 0,-1 0,-39-15,0 15,20 0,19 0,-19 15,20 0,-1 0,1-1,-1 1,20 0,-19 15,19-1,-19-14,39 0,0 0,-19 14,19 1,20-15,-20-1,0 16,20-15,-20 14,20-14,-20 0,20 15,0-1,0-14,0 15,0-16,0 16,0 0,0-16,0 16,20 0,0-1,-20 1,0-1,0 1,20 0,0-1,-20-14,20 15,19 14,-39-29,20 14,0 1,-20 0,40-16,-21 16,1 0,0-30,0 29,0 1,-1-15,1 14,0-14,0 0,39 29,-39-29,20 15,0-16,-1 1,1 0,-1 15,1-30,20 29,-21 1,41-15,-21 14,0-14,1 15,39-16,-40 16,41-15,-21 14,0-14,20 15,-39-15,59-1,-40 1,20 0,-20 0,1 14,39-14,-60 0,20 0,21-15,-41 0,0 15,1-15,-1 0,21 14,-1-14,-20 0,41 0,-61 0,60 0,-19 0,-1 0,60 0,-40 0,0 0,20 0,-20 0,0-14,-20-1,1 0,19 0,-20 0,0 1,40-1,0-15,-20 30,0-15,1-14,19-1,-20 15,0-14,-40 14,60 0,-59 0,39 1,-40-16,1 15,-1 0,40-14,-39 14,-1-15,-19 30,19-14,1-1,-21 15,1-15,0 0,-1 15,21-15,-40 1,0-1,19 15,-19 0,-20-15,40 15,-40-15,19 15,21 0,-20-15,0 1,0 14,-1-15,1 15,0-15,0 0,0 15,-1-15,1 1,0 14,0-15,0 0,0 15,19-15,-39 0,20 1,20 14,-20-15,-1 0,-19 15,40-15,-40 0,20 15,0-14,-20-1,19 15,1-15,0 15,0-15,0 15,0-15,-1 15,-19-14,20 14,-20 0,40-15,-40 0,20 15,0 0,-1-15,1 15,-20-15,40 15,-40-14,20-1,19 15,-39-15,40 0,-40 15,20 0,0-15,-20 1,19 14,1-15,20 15,-20-15,0 0,-1 15,-19-29,20 29,0-30,-20 15,0 15,0-29,0 14,0 0,0 0,0 0,0 1,0 14,0-15,-20 0,0 0,1 0,-21 1,0-16,1 0,-1 16,-20-1,60 15,-39 0,19 0,0 0,0-15,1 15,-21 0,0 0,1-15,-1 15,-39-29,-40 14,59 0,21 15,-1 0,-20 0,21 0,19 0,-20 0,1 0,-21 0,1 0,-20 0,-21-15,-19 15,20-15,-59 1,59-1,-20 0,39 0,-58 0,58 15,-19-14,0 14,40-15,-60 0,20 15,-20-15,39 15,-39-15,-39 1,59-1,-20 0,0 0,40 15,19 0,1 0,19-15,-20 15,21 0,-1 0,-19 0,-1 0,21 0,-21-14,1 14,-21-15,21 15,-20-15,-1 0,1 15,-20-15,20 15,-40-14,39 14,-19-15,0 15,20 0,0-15,-21 15,41 0,0 0,19 0,-20 0,21 15,-21 0,21-15,-1 14,0 1,21-15,-21 0,0 15,1-15,19 0,0 0,-20 0,20 0,1 0,-1 0,20 0,-20 0,0 0,20 0,0 0,-20 0,1 0,19 0,0 0,-20 0,0 0,-20 0,40 0,-20 0,1 0,19 0,-20 0,0 0,20 0,-20 0,20 0,-20 0,20 0,-20 0,1 0,19 0,-20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0-06-05T17:22:05.6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933 385,'21'0,"22"-15,-22-17,21 16,-21-15,21 15,170-95,-85 80,-64 15,0 0,-20 1,20-1,22 16,-1-32,1 16,126 1,-148 15,-20 0,20 0,-21 0,22 0,-1 0,1 0,20 0,1 0,-22 0,1 0,-1 15,64-15,-85 0,-21 0,21 0,1 0,20 0,1 0,20 16,-42 0,-20-16,20 0,63 16,-62-16,20 0,1 0,20 16,-42-16,-20 0,-1 15,21-15,-21 0,0 0,21 16,43 0,-64-16,-21 0,42 0,1 16,-1-16,0 15,1 1,-1-16,0 0,0 0,-21 0,64 0,-43 0,-21 0,1 0,-1 0,0 16,-21-16,42 0,-21 16,0 0,1-16,-1 0,21 31,-42-31,21 0,0 16,0 0,-21-16,0 16,21-1,1 1,-22 0,21-16,-21 16,42-1,-42 1,21-16,0 0,0 16,-21 0,22-16,41 47,-63-47,42 16,-42-16,21 16,-21-16,22 31,-22-31,21 16,0 0,-21 0,0-16,0 15,0 1,0 0,0-16,-21 16,21 0,0-1,-21 17,21 0,0-17,0 33,0-32,0-1,0 1,0 0,0-16,0 16,0 15,0-15,0 0,0-16,0 16,0-16,0 15,0 1,21 32,-21-33,0 17,0-32,0 16,0-1,0 1,0 0,0 0,0 0,21-16</inkml:trace>
  <inkml:trace contextRef="#ctx0" brushRef="#br0" timeOffset="2871">5372 1191,'21'0,"0"15,0-15,0 32,0-16,22 15,-22-15,0 0,0 94,-21-78,-42 31,-22 32,22-32,21-16,0 1,0-17,0 1,21-1,-64 64,43-63,0-1,0 1,-21 15,42-15,-85 47,64-48,0-15,0 16,-1-1,-20 1,21-1,-85 33,85-64,-21 15,0 1,-1 0,1 15,0-31,21 16,-22 0,43-16,-21 16,21-16,-42 0,21 16,-21-16,-1 15,-126 17,127-32,0 0,-22 0,1 0,0 0,-1 0,-105 0,106 0,41 0,-41 0,42 0,-21-16,21 16,-1-16,22 16</inkml:trace>
  <inkml:trace contextRef="#ctx0" brushRef="#br0" timeOffset="5217">3406 2611,'-21'16,"-21"32,-22 15,-20-16,41-15,-20 15,-21-15,-43 15,-42 16,-465 158,486-174,-43-15,64-32,-20 0,-1 0,21-16,42-15,-105-64,148 63,-22-15,22-32,-43 0,1 32,-1-32,-63-47,64 94,63-31,-43 31,22-31,0 0,0-32,20 32,1 16,0-64,21 80,0-1,0-31,0 0,0-48,85 1,-22-17,-42 80,-21 31,0 1,21 15,0-16,1-32,-1 33,-21-1,21 16,-21-16,0 16,42-32,-21-15,43 0,63-95,-85 94,-21 17,0 15,0-16,0 1,22-1,20-78,-21 94,-21-16,-21 32,0-15,43-33,20 1,-42 15,0 1,1 15,-22-16,-43 1,22 15,21 16,-21-16,0 16,0 0,21 0,-21 0,42 0,-21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10/28/2012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Vision execution model doesn’t require this flow. There are different factory models that we support.</a:t>
            </a:r>
            <a:r>
              <a:rPr lang="en-US" baseline="0" dirty="0" smtClean="0"/>
              <a:t> </a:t>
            </a:r>
            <a:r>
              <a:rPr lang="en-US" dirty="0" smtClean="0"/>
              <a:t>L10 may</a:t>
            </a:r>
            <a:r>
              <a:rPr lang="en-US" baseline="0" dirty="0" smtClean="0"/>
              <a:t> use data blaster or network download.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8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above slide shows</a:t>
            </a:r>
            <a:r>
              <a:rPr lang="en-US" baseline="0" dirty="0" smtClean="0"/>
              <a:t> a small portion of the test equipment list. Test equipment is used by the tests to test the component </a:t>
            </a:r>
            <a:r>
              <a:rPr lang="en-US" baseline="0" smtClean="0"/>
              <a:t>or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2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SLA is defined for resolving</a:t>
            </a:r>
            <a:r>
              <a:rPr lang="en-US" baseline="0" dirty="0" smtClean="0"/>
              <a:t> issues that you encounter in your factory as well as issues encountered in the RCTO L10 factories.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1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1" y="4767263"/>
            <a:ext cx="2289175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341E9-3F75-4D9D-8F86-4CF6B6BE4EBE}" type="datetime1">
              <a:rPr lang="en-US" smtClean="0"/>
              <a:t>10/28/2012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4C281-7F36-45CC-A9BD-05755B4B10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23288" y="5005398"/>
            <a:ext cx="468312" cy="11191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8FCA95F7-5E24-4C7A-A2F1-8D77B5DB48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black">
          <a:xfrm>
            <a:off x="0" y="3629025"/>
            <a:ext cx="9151938" cy="6000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3926" y="3804047"/>
            <a:ext cx="1660525" cy="27146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2806304"/>
            <a:ext cx="4570412" cy="685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6" y="205979"/>
            <a:ext cx="4551363" cy="2294334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0187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EEE5B-BBDA-43BF-9992-23EFB9A5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0BC6C-A254-498F-88E8-A22F67005849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28AB7-D15E-4157-BF1A-86096FF2C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AAA0A-9B84-4F3E-85FC-7CFFA2476609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07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647700"/>
            <a:ext cx="4059238" cy="39123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9" y="647700"/>
            <a:ext cx="4060825" cy="39123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27078-F85A-42A8-96A2-1E81C9F80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DEBC-69C3-455C-AF66-F4B0C3CB565D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4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2CF67-BCFC-40CC-A180-F8D306B5F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8D235-B7B4-4C29-AEE1-F00928716029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9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2718-AAEA-4092-A565-EB5D2CE87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5116E-18E2-4FB4-951B-8D3043AD3D9F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0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543A0-9FA4-419F-B9FF-BA81EA4E7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EAFE-C597-4662-A3AA-89D73F823AFD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8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AD05E-5401-4948-AC8E-58EECBE91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4439-098D-4498-BD33-BA48473CBDE4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8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12BA-2FCA-4E11-ADC6-4B68117A2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8E09B-F2BE-4CB1-834F-CEF58C05E55A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DC655-B452-4FFD-AAD4-082B9FBA5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0B803-4F48-47C9-A0FD-F4C591BB26E8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9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85725"/>
            <a:ext cx="2068512" cy="4474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85725"/>
            <a:ext cx="6053138" cy="44743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FBF90-4253-4CBA-98D9-F0C791430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553D1-CA4C-4B71-8D0A-6AC5C03E259C}" type="datetime3">
              <a:rPr lang="en-US"/>
              <a:pPr>
                <a:defRPr/>
              </a:pPr>
              <a:t>28 October 2012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4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8" r:id="rId6"/>
    <p:sldLayoutId id="2147483823" r:id="rId7"/>
    <p:sldLayoutId id="2147483824" r:id="rId8"/>
    <p:sldLayoutId id="2147483825" r:id="rId9"/>
    <p:sldLayoutId id="2147483839" r:id="rId10"/>
    <p:sldLayoutId id="21474838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85725"/>
            <a:ext cx="8245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1" y="647700"/>
            <a:ext cx="8272463" cy="391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1" y="611982"/>
            <a:ext cx="257175" cy="4531519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1" y="0"/>
            <a:ext cx="257175" cy="531019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4912519"/>
            <a:ext cx="387350" cy="16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19DA36A-5E95-4048-B1FA-592BB9BACA2E}" type="slidenum">
              <a:rPr lang="en-U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2318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6614" y="4912519"/>
            <a:ext cx="1114425" cy="16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4E2B7BC-A4AE-4E00-AFCC-10522E135635}" type="datetime3">
              <a:rPr lang="en-U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28 October 2012</a:t>
            </a:fld>
            <a:endParaRPr lang="en-US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4912519"/>
            <a:ext cx="5359400" cy="16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pic>
        <p:nvPicPr>
          <p:cNvPr id="30729" name="Picture 1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83476" y="4712494"/>
            <a:ext cx="1660525" cy="27146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548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2pPr>
      <a:lvl3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3pPr>
      <a:lvl4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4pPr>
      <a:lvl5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5pPr>
      <a:lvl6pPr marL="4572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10010.www1.hp.com/wwpc/us/en/sm/WF05a/382087-382087-64283-72270-444767-337546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h10010.www1.hp.com/wwpc/us/en/sm/WF25a/382087-382087-64283-72270-444767-346324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9184" y="461913"/>
            <a:ext cx="6858000" cy="316789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IE" sz="4800" dirty="0" smtClean="0"/>
              <a:t>Factory Diag Process</a:t>
            </a:r>
            <a:br>
              <a:rPr lang="en-IE" sz="4800" dirty="0" smtClean="0"/>
            </a:br>
            <a:r>
              <a:rPr lang="en-IE" sz="4800" dirty="0" smtClean="0"/>
              <a:t> 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9184" y="3816259"/>
            <a:ext cx="6858000" cy="914400"/>
          </a:xfrm>
        </p:spPr>
        <p:txBody>
          <a:bodyPr/>
          <a:lstStyle/>
          <a:p>
            <a:r>
              <a:rPr lang="en-US" b="0" dirty="0" smtClean="0"/>
              <a:t>Jim MacDonald 15 October 2012 </a:t>
            </a:r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Factory Test Engineering team plays important role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Support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5820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Diag or product issue occurs on the production 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Perform troubleshooting to rule out operator induced error.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Factory Test Engineer collects the following data and reports issue to help desk.</a:t>
            </a:r>
          </a:p>
          <a:p>
            <a:pPr marL="806450" lvl="5" indent="-285750">
              <a:buFont typeface="Arial" pitchFamily="34" charset="0"/>
              <a:buChar char="•"/>
            </a:pPr>
            <a:r>
              <a:rPr lang="en-US" sz="1600" dirty="0" smtClean="0"/>
              <a:t>The “support.zip” file. (Diags generates a file which contains the debug information for Vision team.)</a:t>
            </a:r>
          </a:p>
          <a:p>
            <a:pPr marL="806450" lvl="5" indent="-285750">
              <a:buFont typeface="Arial" pitchFamily="34" charset="0"/>
              <a:buChar char="•"/>
            </a:pPr>
            <a:r>
              <a:rPr lang="en-US" sz="1600" dirty="0" smtClean="0"/>
              <a:t>Failure rate and number of impacted units.</a:t>
            </a:r>
          </a:p>
          <a:p>
            <a:pPr marL="806450" lvl="5" indent="-285750">
              <a:buFont typeface="Arial" pitchFamily="34" charset="0"/>
              <a:buChar char="•"/>
            </a:pPr>
            <a:r>
              <a:rPr lang="en-US" sz="1600" dirty="0" smtClean="0"/>
              <a:t>Type of order: Normal or Specials.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2000" dirty="0" smtClean="0"/>
              <a:t>Quantifies issue to which components are contributing to the issue. 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2000" dirty="0" smtClean="0"/>
              <a:t>If a changed component contributed to the issue.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Helps to quantify if product or diags issue.</a:t>
            </a:r>
          </a:p>
          <a:p>
            <a:pPr marL="806450" lvl="5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5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66685"/>
            <a:ext cx="5505450" cy="470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0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Issue - Service </a:t>
            </a:r>
            <a:r>
              <a:rPr lang="en-US" dirty="0"/>
              <a:t>Level Agreement (SLA)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67782245"/>
              </p:ext>
            </p:extLst>
          </p:nvPr>
        </p:nvGraphicFramePr>
        <p:xfrm>
          <a:off x="352425" y="1047752"/>
          <a:ext cx="8134350" cy="324802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53550"/>
                <a:gridCol w="1773840"/>
                <a:gridCol w="1553550"/>
                <a:gridCol w="1626705"/>
                <a:gridCol w="1626705"/>
              </a:tblGrid>
              <a:tr h="360892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Escalation/issue Investigation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892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acknowledge, with action plan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corrective action delivery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no fix required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work-around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permanent fix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178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critical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&lt;= 4 business hours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notify requester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&lt;= 1 business day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release plan per agreement with HP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178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high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&lt;= 1 business day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notify requester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&lt;= 5 business days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release plan per agreement with HP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178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&lt;= 5 business days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notify requester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release plan per agreement with HP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5601" y="1933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RCTO Factory Process Overview</a:t>
            </a:r>
          </a:p>
        </p:txBody>
      </p:sp>
      <p:grpSp>
        <p:nvGrpSpPr>
          <p:cNvPr id="25604" name="Group 1083"/>
          <p:cNvGrpSpPr>
            <a:grpSpLocks/>
          </p:cNvGrpSpPr>
          <p:nvPr/>
        </p:nvGrpSpPr>
        <p:grpSpPr bwMode="auto">
          <a:xfrm>
            <a:off x="381000" y="1428749"/>
            <a:ext cx="1295400" cy="579834"/>
            <a:chOff x="240" y="1392"/>
            <a:chExt cx="816" cy="487"/>
          </a:xfrm>
        </p:grpSpPr>
        <p:sp>
          <p:nvSpPr>
            <p:cNvPr id="25646" name="Text Box 1084"/>
            <p:cNvSpPr txBox="1">
              <a:spLocks noChangeArrowheads="1"/>
            </p:cNvSpPr>
            <p:nvPr/>
          </p:nvSpPr>
          <p:spPr bwMode="auto">
            <a:xfrm>
              <a:off x="240" y="1440"/>
              <a:ext cx="816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Assemble</a:t>
              </a:r>
            </a:p>
            <a:p>
              <a:pPr algn="ctr"/>
              <a:r>
                <a:rPr lang="en-US" sz="1400"/>
                <a:t>unit per order</a:t>
              </a:r>
              <a:endParaRPr lang="en-US" sz="2400"/>
            </a:p>
          </p:txBody>
        </p:sp>
        <p:sp>
          <p:nvSpPr>
            <p:cNvPr id="25647" name="Rectangle 1085"/>
            <p:cNvSpPr>
              <a:spLocks noChangeArrowheads="1"/>
            </p:cNvSpPr>
            <p:nvPr/>
          </p:nvSpPr>
          <p:spPr bwMode="auto">
            <a:xfrm>
              <a:off x="240" y="1392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5605" name="Group 1086"/>
          <p:cNvGrpSpPr>
            <a:grpSpLocks/>
          </p:cNvGrpSpPr>
          <p:nvPr/>
        </p:nvGrpSpPr>
        <p:grpSpPr bwMode="auto">
          <a:xfrm>
            <a:off x="4114800" y="1428749"/>
            <a:ext cx="1219200" cy="579834"/>
            <a:chOff x="240" y="1392"/>
            <a:chExt cx="768" cy="487"/>
          </a:xfrm>
        </p:grpSpPr>
        <p:sp>
          <p:nvSpPr>
            <p:cNvPr id="25644" name="Text Box 1087"/>
            <p:cNvSpPr txBox="1">
              <a:spLocks noChangeArrowheads="1"/>
            </p:cNvSpPr>
            <p:nvPr/>
          </p:nvSpPr>
          <p:spPr bwMode="auto">
            <a:xfrm>
              <a:off x="240" y="1440"/>
              <a:ext cx="76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Pretest</a:t>
              </a:r>
            </a:p>
            <a:p>
              <a:pPr algn="ctr"/>
              <a:r>
                <a:rPr lang="en-US" sz="1400" dirty="0" smtClean="0"/>
                <a:t>Stations</a:t>
              </a:r>
              <a:endParaRPr lang="en-US" sz="2400" dirty="0"/>
            </a:p>
          </p:txBody>
        </p:sp>
        <p:sp>
          <p:nvSpPr>
            <p:cNvPr id="25645" name="Rectangle 1088"/>
            <p:cNvSpPr>
              <a:spLocks noChangeArrowheads="1"/>
            </p:cNvSpPr>
            <p:nvPr/>
          </p:nvSpPr>
          <p:spPr bwMode="auto">
            <a:xfrm>
              <a:off x="240" y="1392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5606" name="Group 1089"/>
          <p:cNvGrpSpPr>
            <a:grpSpLocks/>
          </p:cNvGrpSpPr>
          <p:nvPr/>
        </p:nvGrpSpPr>
        <p:grpSpPr bwMode="auto">
          <a:xfrm>
            <a:off x="685800" y="3028949"/>
            <a:ext cx="1219200" cy="579834"/>
            <a:chOff x="240" y="1392"/>
            <a:chExt cx="768" cy="487"/>
          </a:xfrm>
        </p:grpSpPr>
        <p:sp>
          <p:nvSpPr>
            <p:cNvPr id="25642" name="Text Box 1090"/>
            <p:cNvSpPr txBox="1">
              <a:spLocks noChangeArrowheads="1"/>
            </p:cNvSpPr>
            <p:nvPr/>
          </p:nvSpPr>
          <p:spPr bwMode="auto">
            <a:xfrm>
              <a:off x="240" y="1440"/>
              <a:ext cx="76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Diagnostic Runin</a:t>
              </a:r>
              <a:endParaRPr lang="en-US" sz="2400"/>
            </a:p>
          </p:txBody>
        </p:sp>
        <p:sp>
          <p:nvSpPr>
            <p:cNvPr id="25643" name="Rectangle 1091"/>
            <p:cNvSpPr>
              <a:spLocks noChangeArrowheads="1"/>
            </p:cNvSpPr>
            <p:nvPr/>
          </p:nvSpPr>
          <p:spPr bwMode="auto">
            <a:xfrm>
              <a:off x="240" y="1392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5607" name="Group 1092"/>
          <p:cNvGrpSpPr>
            <a:grpSpLocks/>
          </p:cNvGrpSpPr>
          <p:nvPr/>
        </p:nvGrpSpPr>
        <p:grpSpPr bwMode="auto">
          <a:xfrm>
            <a:off x="3810000" y="3028950"/>
            <a:ext cx="1219200" cy="514350"/>
            <a:chOff x="240" y="1392"/>
            <a:chExt cx="768" cy="432"/>
          </a:xfrm>
        </p:grpSpPr>
        <p:sp>
          <p:nvSpPr>
            <p:cNvPr id="25640" name="Text Box 1093"/>
            <p:cNvSpPr txBox="1">
              <a:spLocks noChangeArrowheads="1"/>
            </p:cNvSpPr>
            <p:nvPr/>
          </p:nvSpPr>
          <p:spPr bwMode="auto">
            <a:xfrm>
              <a:off x="240" y="1440"/>
              <a:ext cx="76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SDV</a:t>
              </a:r>
              <a:endParaRPr lang="en-US" sz="2400"/>
            </a:p>
          </p:txBody>
        </p:sp>
        <p:sp>
          <p:nvSpPr>
            <p:cNvPr id="25641" name="Rectangle 1094"/>
            <p:cNvSpPr>
              <a:spLocks noChangeArrowheads="1"/>
            </p:cNvSpPr>
            <p:nvPr/>
          </p:nvSpPr>
          <p:spPr bwMode="auto">
            <a:xfrm>
              <a:off x="240" y="1392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5608" name="Group 1095"/>
          <p:cNvGrpSpPr>
            <a:grpSpLocks/>
          </p:cNvGrpSpPr>
          <p:nvPr/>
        </p:nvGrpSpPr>
        <p:grpSpPr bwMode="auto">
          <a:xfrm>
            <a:off x="5791200" y="4114799"/>
            <a:ext cx="1219200" cy="579834"/>
            <a:chOff x="240" y="1392"/>
            <a:chExt cx="768" cy="487"/>
          </a:xfrm>
        </p:grpSpPr>
        <p:sp>
          <p:nvSpPr>
            <p:cNvPr id="25638" name="Text Box 1096"/>
            <p:cNvSpPr txBox="1">
              <a:spLocks noChangeArrowheads="1"/>
            </p:cNvSpPr>
            <p:nvPr/>
          </p:nvSpPr>
          <p:spPr bwMode="auto">
            <a:xfrm>
              <a:off x="240" y="1440"/>
              <a:ext cx="76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Functional Audit (EOL)</a:t>
              </a:r>
              <a:endParaRPr lang="en-US" sz="2400"/>
            </a:p>
          </p:txBody>
        </p:sp>
        <p:sp>
          <p:nvSpPr>
            <p:cNvPr id="25639" name="Rectangle 1097"/>
            <p:cNvSpPr>
              <a:spLocks noChangeArrowheads="1"/>
            </p:cNvSpPr>
            <p:nvPr/>
          </p:nvSpPr>
          <p:spPr bwMode="auto">
            <a:xfrm>
              <a:off x="240" y="1392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5609" name="Text Box 1098"/>
          <p:cNvSpPr txBox="1">
            <a:spLocks noChangeArrowheads="1"/>
          </p:cNvSpPr>
          <p:nvPr/>
        </p:nvSpPr>
        <p:spPr bwMode="auto">
          <a:xfrm>
            <a:off x="2057400" y="302895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Customer Image download</a:t>
            </a:r>
            <a:endParaRPr lang="en-US" sz="2400"/>
          </a:p>
        </p:txBody>
      </p:sp>
      <p:sp>
        <p:nvSpPr>
          <p:cNvPr id="25610" name="Rectangle 1099"/>
          <p:cNvSpPr>
            <a:spLocks noChangeArrowheads="1"/>
          </p:cNvSpPr>
          <p:nvPr/>
        </p:nvSpPr>
        <p:spPr bwMode="auto">
          <a:xfrm>
            <a:off x="2057400" y="3028950"/>
            <a:ext cx="144780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5611" name="Group 1100"/>
          <p:cNvGrpSpPr>
            <a:grpSpLocks/>
          </p:cNvGrpSpPr>
          <p:nvPr/>
        </p:nvGrpSpPr>
        <p:grpSpPr bwMode="auto">
          <a:xfrm>
            <a:off x="1981200" y="1428750"/>
            <a:ext cx="1905000" cy="575072"/>
            <a:chOff x="1440" y="1920"/>
            <a:chExt cx="1056" cy="483"/>
          </a:xfrm>
        </p:grpSpPr>
        <p:sp>
          <p:nvSpPr>
            <p:cNvPr id="25636" name="Rectangle 1101"/>
            <p:cNvSpPr>
              <a:spLocks noChangeArrowheads="1"/>
            </p:cNvSpPr>
            <p:nvPr/>
          </p:nvSpPr>
          <p:spPr bwMode="auto">
            <a:xfrm>
              <a:off x="1440" y="1964"/>
              <a:ext cx="1056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Diagnostics </a:t>
              </a:r>
            </a:p>
            <a:p>
              <a:r>
                <a:rPr lang="en-US" sz="1400" dirty="0"/>
                <a:t>download / extraction</a:t>
              </a:r>
            </a:p>
          </p:txBody>
        </p:sp>
        <p:sp>
          <p:nvSpPr>
            <p:cNvPr id="25637" name="Rectangle 1102"/>
            <p:cNvSpPr>
              <a:spLocks noChangeArrowheads="1"/>
            </p:cNvSpPr>
            <p:nvPr/>
          </p:nvSpPr>
          <p:spPr bwMode="auto">
            <a:xfrm>
              <a:off x="1440" y="1920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5612" name="Line 1103"/>
          <p:cNvSpPr>
            <a:spLocks noChangeShapeType="1"/>
          </p:cNvSpPr>
          <p:nvPr/>
        </p:nvSpPr>
        <p:spPr bwMode="auto">
          <a:xfrm>
            <a:off x="1600200" y="16573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1104"/>
          <p:cNvSpPr txBox="1">
            <a:spLocks noChangeArrowheads="1"/>
          </p:cNvSpPr>
          <p:nvPr/>
        </p:nvSpPr>
        <p:spPr bwMode="auto">
          <a:xfrm>
            <a:off x="7391401" y="3943350"/>
            <a:ext cx="3898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%</a:t>
            </a:r>
            <a:endParaRPr lang="en-US" sz="1200" dirty="0"/>
          </a:p>
        </p:txBody>
      </p:sp>
      <p:sp>
        <p:nvSpPr>
          <p:cNvPr id="25614" name="Rectangle 1105"/>
          <p:cNvSpPr>
            <a:spLocks noChangeArrowheads="1"/>
          </p:cNvSpPr>
          <p:nvPr/>
        </p:nvSpPr>
        <p:spPr bwMode="auto">
          <a:xfrm>
            <a:off x="533400" y="2686050"/>
            <a:ext cx="8153400" cy="1200150"/>
          </a:xfrm>
          <a:prstGeom prst="rect">
            <a:avLst/>
          </a:prstGeom>
          <a:noFill/>
          <a:ln w="12700">
            <a:solidFill>
              <a:srgbClr val="00008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5" name="Text Box 1106"/>
          <p:cNvSpPr txBox="1">
            <a:spLocks noChangeArrowheads="1"/>
          </p:cNvSpPr>
          <p:nvPr/>
        </p:nvSpPr>
        <p:spPr bwMode="auto">
          <a:xfrm>
            <a:off x="8312706" y="2628900"/>
            <a:ext cx="369332" cy="53707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RI Area</a:t>
            </a:r>
          </a:p>
        </p:txBody>
      </p:sp>
      <p:sp>
        <p:nvSpPr>
          <p:cNvPr id="25616" name="Rectangle 1107"/>
          <p:cNvSpPr>
            <a:spLocks noChangeArrowheads="1"/>
          </p:cNvSpPr>
          <p:nvPr/>
        </p:nvSpPr>
        <p:spPr bwMode="auto">
          <a:xfrm>
            <a:off x="5257800" y="308610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Post processing</a:t>
            </a:r>
          </a:p>
        </p:txBody>
      </p:sp>
      <p:sp>
        <p:nvSpPr>
          <p:cNvPr id="25617" name="Rectangle 1108"/>
          <p:cNvSpPr>
            <a:spLocks noChangeArrowheads="1"/>
          </p:cNvSpPr>
          <p:nvPr/>
        </p:nvSpPr>
        <p:spPr bwMode="auto">
          <a:xfrm>
            <a:off x="5257800" y="3028950"/>
            <a:ext cx="121920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5618" name="Group 1109"/>
          <p:cNvGrpSpPr>
            <a:grpSpLocks/>
          </p:cNvGrpSpPr>
          <p:nvPr/>
        </p:nvGrpSpPr>
        <p:grpSpPr bwMode="auto">
          <a:xfrm>
            <a:off x="6858000" y="3028950"/>
            <a:ext cx="1219200" cy="514350"/>
            <a:chOff x="240" y="1392"/>
            <a:chExt cx="768" cy="432"/>
          </a:xfrm>
        </p:grpSpPr>
        <p:sp>
          <p:nvSpPr>
            <p:cNvPr id="25634" name="Text Box 1110"/>
            <p:cNvSpPr txBox="1">
              <a:spLocks noChangeArrowheads="1"/>
            </p:cNvSpPr>
            <p:nvPr/>
          </p:nvSpPr>
          <p:spPr bwMode="auto">
            <a:xfrm>
              <a:off x="240" y="1440"/>
              <a:ext cx="76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SDV</a:t>
              </a:r>
              <a:endParaRPr lang="en-US" sz="2400"/>
            </a:p>
          </p:txBody>
        </p:sp>
        <p:sp>
          <p:nvSpPr>
            <p:cNvPr id="25635" name="Rectangle 1111"/>
            <p:cNvSpPr>
              <a:spLocks noChangeArrowheads="1"/>
            </p:cNvSpPr>
            <p:nvPr/>
          </p:nvSpPr>
          <p:spPr bwMode="auto">
            <a:xfrm>
              <a:off x="240" y="1392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5619" name="Line 1112"/>
          <p:cNvSpPr>
            <a:spLocks noChangeShapeType="1"/>
          </p:cNvSpPr>
          <p:nvPr/>
        </p:nvSpPr>
        <p:spPr bwMode="auto">
          <a:xfrm>
            <a:off x="1828800" y="3257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1113"/>
          <p:cNvSpPr>
            <a:spLocks noChangeShapeType="1"/>
          </p:cNvSpPr>
          <p:nvPr/>
        </p:nvSpPr>
        <p:spPr bwMode="auto">
          <a:xfrm>
            <a:off x="5029200" y="3257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1114"/>
          <p:cNvSpPr>
            <a:spLocks noChangeShapeType="1"/>
          </p:cNvSpPr>
          <p:nvPr/>
        </p:nvSpPr>
        <p:spPr bwMode="auto">
          <a:xfrm>
            <a:off x="6477000" y="3257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1115"/>
          <p:cNvSpPr>
            <a:spLocks noChangeShapeType="1"/>
          </p:cNvSpPr>
          <p:nvPr/>
        </p:nvSpPr>
        <p:spPr bwMode="auto">
          <a:xfrm>
            <a:off x="7543800" y="35433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1116"/>
          <p:cNvSpPr>
            <a:spLocks noChangeShapeType="1"/>
          </p:cNvSpPr>
          <p:nvPr/>
        </p:nvSpPr>
        <p:spPr bwMode="auto">
          <a:xfrm flipH="1">
            <a:off x="70104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1117"/>
          <p:cNvSpPr>
            <a:spLocks noChangeShapeType="1"/>
          </p:cNvSpPr>
          <p:nvPr/>
        </p:nvSpPr>
        <p:spPr bwMode="auto">
          <a:xfrm>
            <a:off x="3886200" y="1657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1118"/>
          <p:cNvSpPr>
            <a:spLocks noChangeArrowheads="1"/>
          </p:cNvSpPr>
          <p:nvPr/>
        </p:nvSpPr>
        <p:spPr bwMode="auto">
          <a:xfrm>
            <a:off x="304800" y="1314450"/>
            <a:ext cx="6172200" cy="914400"/>
          </a:xfrm>
          <a:prstGeom prst="rect">
            <a:avLst/>
          </a:prstGeom>
          <a:noFill/>
          <a:ln w="12700">
            <a:solidFill>
              <a:srgbClr val="00008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6" name="Text Box 1119"/>
          <p:cNvSpPr txBox="1">
            <a:spLocks noChangeArrowheads="1"/>
          </p:cNvSpPr>
          <p:nvPr/>
        </p:nvSpPr>
        <p:spPr bwMode="auto">
          <a:xfrm>
            <a:off x="6102906" y="1314450"/>
            <a:ext cx="369332" cy="57592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PT Area</a:t>
            </a:r>
          </a:p>
        </p:txBody>
      </p:sp>
      <p:sp>
        <p:nvSpPr>
          <p:cNvPr id="25627" name="Line 1120"/>
          <p:cNvSpPr>
            <a:spLocks noChangeShapeType="1"/>
          </p:cNvSpPr>
          <p:nvPr/>
        </p:nvSpPr>
        <p:spPr bwMode="auto">
          <a:xfrm>
            <a:off x="3505200" y="3257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Line 1121"/>
          <p:cNvSpPr>
            <a:spLocks noChangeShapeType="1"/>
          </p:cNvSpPr>
          <p:nvPr/>
        </p:nvSpPr>
        <p:spPr bwMode="auto">
          <a:xfrm flipV="1">
            <a:off x="75438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Line 1122"/>
          <p:cNvSpPr>
            <a:spLocks noChangeShapeType="1"/>
          </p:cNvSpPr>
          <p:nvPr/>
        </p:nvSpPr>
        <p:spPr bwMode="auto">
          <a:xfrm>
            <a:off x="5181600" y="1657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Line 1123"/>
          <p:cNvSpPr>
            <a:spLocks noChangeShapeType="1"/>
          </p:cNvSpPr>
          <p:nvPr/>
        </p:nvSpPr>
        <p:spPr bwMode="auto">
          <a:xfrm>
            <a:off x="5638800" y="16573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Line 1124"/>
          <p:cNvSpPr>
            <a:spLocks noChangeShapeType="1"/>
          </p:cNvSpPr>
          <p:nvPr/>
        </p:nvSpPr>
        <p:spPr bwMode="auto">
          <a:xfrm flipH="1">
            <a:off x="304800" y="2514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Line 1125"/>
          <p:cNvSpPr>
            <a:spLocks noChangeShapeType="1"/>
          </p:cNvSpPr>
          <p:nvPr/>
        </p:nvSpPr>
        <p:spPr bwMode="auto">
          <a:xfrm>
            <a:off x="304800" y="2514600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Line 1126"/>
          <p:cNvSpPr>
            <a:spLocks noChangeShapeType="1"/>
          </p:cNvSpPr>
          <p:nvPr/>
        </p:nvSpPr>
        <p:spPr bwMode="auto">
          <a:xfrm>
            <a:off x="304800" y="3257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61"/>
          <p:cNvSpPr>
            <a:spLocks noGrp="1"/>
          </p:cNvSpPr>
          <p:nvPr>
            <p:ph type="title"/>
          </p:nvPr>
        </p:nvSpPr>
        <p:spPr>
          <a:xfrm>
            <a:off x="569916" y="232172"/>
            <a:ext cx="8245475" cy="419100"/>
          </a:xfrm>
        </p:spPr>
        <p:txBody>
          <a:bodyPr/>
          <a:lstStyle/>
          <a:p>
            <a:r>
              <a:rPr lang="en-US" sz="2400" b="1" dirty="0" smtClean="0"/>
              <a:t>Factory Download  Process Flow Using Magellan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587375" y="710805"/>
            <a:ext cx="1568450" cy="4643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Enter PO and Serial Number</a:t>
            </a:r>
          </a:p>
        </p:txBody>
      </p:sp>
      <p:sp>
        <p:nvSpPr>
          <p:cNvPr id="168963" name="Flowchart: Magnetic Disk 60"/>
          <p:cNvSpPr>
            <a:spLocks noChangeArrowheads="1"/>
          </p:cNvSpPr>
          <p:nvPr/>
        </p:nvSpPr>
        <p:spPr bwMode="auto">
          <a:xfrm>
            <a:off x="511175" y="3265886"/>
            <a:ext cx="1785938" cy="709613"/>
          </a:xfrm>
          <a:prstGeom prst="flowChartMagneticDisk">
            <a:avLst/>
          </a:prstGeom>
          <a:solidFill>
            <a:srgbClr val="A23C06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</a:endParaRP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Magellan Database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67095"/>
              </p:ext>
            </p:extLst>
          </p:nvPr>
        </p:nvGraphicFramePr>
        <p:xfrm>
          <a:off x="2484213" y="3389116"/>
          <a:ext cx="4942112" cy="187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/>
                <a:gridCol w="685800"/>
                <a:gridCol w="1096520"/>
                <a:gridCol w="1886164"/>
              </a:tblGrid>
              <a:tr h="272688">
                <a:tc>
                  <a:txBody>
                    <a:bodyPr/>
                    <a:lstStyle/>
                    <a:p>
                      <a:r>
                        <a:rPr lang="en-US" sz="600" b="1" dirty="0" smtClean="0"/>
                        <a:t>AV#LOC</a:t>
                      </a:r>
                      <a:endParaRPr lang="en-US" sz="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600" b="1" dirty="0" smtClean="0"/>
                        <a:t>Download </a:t>
                      </a:r>
                      <a:r>
                        <a:rPr lang="en-US" sz="600" b="1" dirty="0" err="1" smtClean="0"/>
                        <a:t>Seq</a:t>
                      </a:r>
                      <a:endParaRPr lang="en-US" sz="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600" b="1" dirty="0" smtClean="0"/>
                        <a:t>Package</a:t>
                      </a:r>
                      <a:endParaRPr lang="en-US" sz="6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600" b="1" dirty="0" smtClean="0"/>
                        <a:t>Path</a:t>
                      </a:r>
                      <a:endParaRPr lang="en-US" sz="600" b="1" dirty="0"/>
                    </a:p>
                  </a:txBody>
                  <a:tcPr marT="34290" marB="3429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MyAV#ABA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1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OS 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MyHome</a:t>
                      </a:r>
                      <a:r>
                        <a:rPr lang="en-US" sz="800" b="1" dirty="0" smtClean="0"/>
                        <a:t>\R\BPOSXA001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 smtClean="0"/>
                        <a:t>MyAV#ABA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2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Driver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My Home\D\BPRXA001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 smtClean="0"/>
                        <a:t>MyAV#ABA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3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Diagnostics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My Home\D\BPRXA001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 smtClean="0"/>
                        <a:t>MyAV#ABA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4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Configuration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My Home\D\BPCXA001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 smtClean="0"/>
                        <a:t>MyAV#ABA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5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Product</a:t>
                      </a:r>
                      <a:endParaRPr lang="en-US" sz="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My Home\D\BPPPD001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66" name="Flowchart: Process 65"/>
          <p:cNvSpPr/>
          <p:nvPr/>
        </p:nvSpPr>
        <p:spPr bwMode="auto">
          <a:xfrm>
            <a:off x="479428" y="1591867"/>
            <a:ext cx="1806575" cy="6048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Prism </a:t>
            </a:r>
            <a:r>
              <a:rPr lang="en-US" sz="1400" b="1" dirty="0">
                <a:solidFill>
                  <a:srgbClr val="000000"/>
                </a:solidFill>
              </a:rPr>
              <a:t>Searches S/N, PO and Product Info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Flowchart: Process 77"/>
          <p:cNvSpPr/>
          <p:nvPr/>
        </p:nvSpPr>
        <p:spPr bwMode="auto">
          <a:xfrm>
            <a:off x="392113" y="2497933"/>
            <a:ext cx="2362200" cy="498872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Find  </a:t>
            </a:r>
            <a:r>
              <a:rPr lang="en-US" sz="1400" b="1" dirty="0">
                <a:solidFill>
                  <a:srgbClr val="000000"/>
                </a:solidFill>
              </a:rPr>
              <a:t>base Cell AV# in Hardware PO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9003" name="Flowchart: Process 110"/>
          <p:cNvSpPr>
            <a:spLocks noChangeArrowheads="1"/>
          </p:cNvSpPr>
          <p:nvPr/>
        </p:nvSpPr>
        <p:spPr bwMode="auto">
          <a:xfrm>
            <a:off x="347663" y="4196955"/>
            <a:ext cx="1720850" cy="635794"/>
          </a:xfrm>
          <a:prstGeom prst="flowChartProcess">
            <a:avLst/>
          </a:prstGeom>
          <a:solidFill>
            <a:srgbClr val="99CC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Hardware PO (ctohw.txt)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MyAV#ABA,1 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C1234AV,1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" name="Flowchart: Magnetic Disk 117"/>
          <p:cNvSpPr/>
          <p:nvPr/>
        </p:nvSpPr>
        <p:spPr bwMode="auto">
          <a:xfrm>
            <a:off x="5551491" y="1363267"/>
            <a:ext cx="1328737" cy="87391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Prism </a:t>
            </a:r>
            <a:r>
              <a:rPr lang="en-US" sz="1400" b="1" dirty="0" err="1">
                <a:solidFill>
                  <a:srgbClr val="000000"/>
                </a:solidFill>
              </a:rPr>
              <a:t>Diag</a:t>
            </a:r>
            <a:r>
              <a:rPr lang="en-US" sz="1400" b="1" dirty="0">
                <a:solidFill>
                  <a:srgbClr val="000000"/>
                </a:solidFill>
              </a:rPr>
              <a:t> Server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0" name="Curved Connector 119"/>
          <p:cNvCxnSpPr/>
          <p:nvPr/>
        </p:nvCxnSpPr>
        <p:spPr bwMode="auto">
          <a:xfrm>
            <a:off x="1490666" y="4620816"/>
            <a:ext cx="1023937" cy="5715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6977065" y="2163367"/>
          <a:ext cx="2079171" cy="1258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171"/>
              </a:tblGrid>
              <a:tr h="272688">
                <a:tc>
                  <a:txBody>
                    <a:bodyPr/>
                    <a:lstStyle/>
                    <a:p>
                      <a:r>
                        <a:rPr lang="en-US" sz="700" b="1" dirty="0" smtClean="0"/>
                        <a:t>\\forwksdiv2\DiagRel\Diags\</a:t>
                      </a:r>
                      <a:endParaRPr lang="en-US" sz="700" b="1" dirty="0"/>
                    </a:p>
                  </a:txBody>
                  <a:tcPr marT="34290" marB="34290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MyHome</a:t>
                      </a:r>
                      <a:r>
                        <a:rPr lang="en-US" sz="800" b="1" dirty="0" smtClean="0"/>
                        <a:t>\R\BPOSXA001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  <a:tr h="20573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My Home\D\BPRXA001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My Home\D\BPRXA001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My Home\D\BPCXA001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  <a:tr h="197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My Home\D\BPPPD001</a:t>
                      </a:r>
                      <a:endParaRPr lang="en-US" sz="800" b="1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9022" name="Down Arrow 125"/>
          <p:cNvSpPr>
            <a:spLocks noChangeArrowheads="1"/>
          </p:cNvSpPr>
          <p:nvPr/>
        </p:nvSpPr>
        <p:spPr bwMode="auto">
          <a:xfrm>
            <a:off x="1176341" y="4000501"/>
            <a:ext cx="358775" cy="1964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CC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9023" name="Down Arrow 126"/>
          <p:cNvSpPr>
            <a:spLocks noChangeArrowheads="1"/>
          </p:cNvSpPr>
          <p:nvPr/>
        </p:nvSpPr>
        <p:spPr bwMode="auto">
          <a:xfrm>
            <a:off x="1176341" y="1225155"/>
            <a:ext cx="446087" cy="358378"/>
          </a:xfrm>
          <a:prstGeom prst="downArrow">
            <a:avLst>
              <a:gd name="adj1" fmla="val 50000"/>
              <a:gd name="adj2" fmla="val 49909"/>
            </a:avLst>
          </a:prstGeom>
          <a:solidFill>
            <a:srgbClr val="99CC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9024" name="Down Arrow 127"/>
          <p:cNvSpPr>
            <a:spLocks noChangeArrowheads="1"/>
          </p:cNvSpPr>
          <p:nvPr/>
        </p:nvSpPr>
        <p:spPr bwMode="auto">
          <a:xfrm>
            <a:off x="1219203" y="2220518"/>
            <a:ext cx="392113" cy="27741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CC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9" name="Down Arrow 128"/>
          <p:cNvSpPr/>
          <p:nvPr/>
        </p:nvSpPr>
        <p:spPr bwMode="auto">
          <a:xfrm>
            <a:off x="1262066" y="2988470"/>
            <a:ext cx="447675" cy="46553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0" name="Flowchart: Process 129"/>
          <p:cNvSpPr/>
          <p:nvPr/>
        </p:nvSpPr>
        <p:spPr bwMode="auto">
          <a:xfrm>
            <a:off x="3482975" y="2546749"/>
            <a:ext cx="2732088" cy="621506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Find  </a:t>
            </a:r>
            <a:r>
              <a:rPr lang="en-US" sz="1400" b="1" dirty="0">
                <a:solidFill>
                  <a:srgbClr val="000000"/>
                </a:solidFill>
              </a:rPr>
              <a:t>Diag </a:t>
            </a:r>
          </a:p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Components in Prism </a:t>
            </a:r>
            <a:r>
              <a:rPr lang="en-US" sz="1400" b="1" dirty="0" err="1">
                <a:solidFill>
                  <a:srgbClr val="000000"/>
                </a:solidFill>
              </a:rPr>
              <a:t>Diag</a:t>
            </a:r>
            <a:endParaRPr lang="en-US" sz="1400" b="1" dirty="0">
              <a:solidFill>
                <a:srgbClr val="000000"/>
              </a:solidFill>
            </a:endParaRPr>
          </a:p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Server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9027" name="Right Arrow 130"/>
          <p:cNvSpPr>
            <a:spLocks noChangeArrowheads="1"/>
          </p:cNvSpPr>
          <p:nvPr/>
        </p:nvSpPr>
        <p:spPr bwMode="auto">
          <a:xfrm>
            <a:off x="6251578" y="2746772"/>
            <a:ext cx="741363" cy="236934"/>
          </a:xfrm>
          <a:prstGeom prst="rightArrow">
            <a:avLst>
              <a:gd name="adj1" fmla="val 50000"/>
              <a:gd name="adj2" fmla="val 50042"/>
            </a:avLst>
          </a:prstGeom>
          <a:solidFill>
            <a:srgbClr val="99CC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9028" name="Down Arrow 132"/>
          <p:cNvSpPr>
            <a:spLocks noChangeArrowheads="1"/>
          </p:cNvSpPr>
          <p:nvPr/>
        </p:nvSpPr>
        <p:spPr bwMode="auto">
          <a:xfrm rot="10800000">
            <a:off x="7045325" y="3406379"/>
            <a:ext cx="381000" cy="342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CC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rot="10800000"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5" name="Curved Connector 134"/>
          <p:cNvCxnSpPr>
            <a:stCxn id="118" idx="4"/>
          </p:cNvCxnSpPr>
          <p:nvPr/>
        </p:nvCxnSpPr>
        <p:spPr bwMode="auto">
          <a:xfrm>
            <a:off x="6880228" y="1800226"/>
            <a:ext cx="511175" cy="45362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 bwMode="auto">
          <a:xfrm>
            <a:off x="3298825" y="800102"/>
            <a:ext cx="2012950" cy="440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Download Files into the UUT</a:t>
            </a:r>
          </a:p>
        </p:txBody>
      </p:sp>
      <p:sp>
        <p:nvSpPr>
          <p:cNvPr id="139" name="Bent-Up Arrow 138"/>
          <p:cNvSpPr/>
          <p:nvPr/>
        </p:nvSpPr>
        <p:spPr bwMode="auto">
          <a:xfrm rot="16200000">
            <a:off x="5301259" y="876103"/>
            <a:ext cx="636984" cy="625475"/>
          </a:xfrm>
          <a:prstGeom prst="bentUpArrow">
            <a:avLst/>
          </a:prstGeom>
          <a:solidFill>
            <a:srgbClr val="99CC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Standard execution - continued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552451" y="762000"/>
            <a:ext cx="8272463" cy="391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lvl="1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</a:pPr>
            <a:endParaRPr lang="en-US" sz="2000">
              <a:latin typeface="Futura Bk" pitchFamily="34" charset="0"/>
            </a:endParaRPr>
          </a:p>
          <a:p>
            <a:pPr marL="571500" lvl="1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</a:pPr>
            <a:endParaRPr lang="en-US" sz="2000">
              <a:latin typeface="Futura Bk" pitchFamily="34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-156966"/>
            <a:ext cx="184731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endParaRPr lang="en-US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7656514" y="716756"/>
            <a:ext cx="1654620" cy="14219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/>
              <a:t>Factory view </a:t>
            </a:r>
          </a:p>
          <a:p>
            <a:pPr>
              <a:lnSpc>
                <a:spcPct val="80000"/>
              </a:lnSpc>
            </a:pPr>
            <a:r>
              <a:rPr lang="en-US" b="1"/>
              <a:t>Pre-test </a:t>
            </a:r>
          </a:p>
          <a:p>
            <a:pPr>
              <a:lnSpc>
                <a:spcPct val="80000"/>
              </a:lnSpc>
            </a:pPr>
            <a:r>
              <a:rPr lang="en-US" b="1"/>
              <a:t>in progress</a:t>
            </a:r>
          </a:p>
          <a:p>
            <a:pPr>
              <a:lnSpc>
                <a:spcPct val="80000"/>
              </a:lnSpc>
            </a:pPr>
            <a:endParaRPr lang="en-US" b="1"/>
          </a:p>
          <a:p>
            <a:pPr>
              <a:lnSpc>
                <a:spcPct val="80000"/>
              </a:lnSpc>
            </a:pPr>
            <a:r>
              <a:rPr lang="en-US" b="1"/>
              <a:t>Run full screen</a:t>
            </a:r>
          </a:p>
          <a:p>
            <a:pPr>
              <a:lnSpc>
                <a:spcPct val="80000"/>
              </a:lnSpc>
            </a:pPr>
            <a:endParaRPr lang="en-US" b="1"/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 flipV="1">
            <a:off x="3887788" y="4432697"/>
            <a:ext cx="0" cy="34647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Text Box 11"/>
          <p:cNvSpPr txBox="1">
            <a:spLocks noChangeArrowheads="1"/>
          </p:cNvSpPr>
          <p:nvPr/>
        </p:nvSpPr>
        <p:spPr bwMode="auto">
          <a:xfrm>
            <a:off x="3317875" y="4781550"/>
            <a:ext cx="4654800" cy="535531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Abort execution of current tests when pressed, </a:t>
            </a:r>
          </a:p>
          <a:p>
            <a:pPr>
              <a:lnSpc>
                <a:spcPct val="80000"/>
              </a:lnSpc>
            </a:pPr>
            <a:r>
              <a:rPr lang="en-US"/>
              <a:t>Abort window is displayed for confirmation</a:t>
            </a:r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 flipH="1">
            <a:off x="7359651" y="3982641"/>
            <a:ext cx="657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Text Box 13"/>
          <p:cNvSpPr txBox="1">
            <a:spLocks noChangeArrowheads="1"/>
          </p:cNvSpPr>
          <p:nvPr/>
        </p:nvSpPr>
        <p:spPr bwMode="auto">
          <a:xfrm>
            <a:off x="7700963" y="3762375"/>
            <a:ext cx="1219200" cy="97872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Current test </a:t>
            </a:r>
          </a:p>
          <a:p>
            <a:pPr>
              <a:lnSpc>
                <a:spcPct val="80000"/>
              </a:lnSpc>
            </a:pPr>
            <a:r>
              <a:rPr lang="en-US"/>
              <a:t>sequence executed</a:t>
            </a:r>
          </a:p>
        </p:txBody>
      </p:sp>
      <p:sp>
        <p:nvSpPr>
          <p:cNvPr id="47116" name="Text Box 15"/>
          <p:cNvSpPr txBox="1">
            <a:spLocks noChangeArrowheads="1"/>
          </p:cNvSpPr>
          <p:nvPr/>
        </p:nvSpPr>
        <p:spPr bwMode="auto">
          <a:xfrm>
            <a:off x="7597776" y="2224088"/>
            <a:ext cx="1819024" cy="75713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Number of times </a:t>
            </a:r>
          </a:p>
          <a:p>
            <a:pPr>
              <a:lnSpc>
                <a:spcPct val="80000"/>
              </a:lnSpc>
            </a:pPr>
            <a:r>
              <a:rPr lang="en-US"/>
              <a:t>PRE-TEST will </a:t>
            </a:r>
          </a:p>
          <a:p>
            <a:pPr>
              <a:lnSpc>
                <a:spcPct val="80000"/>
              </a:lnSpc>
            </a:pPr>
            <a:r>
              <a:rPr lang="en-US"/>
              <a:t>be executed</a:t>
            </a:r>
          </a:p>
        </p:txBody>
      </p:sp>
      <p:pic>
        <p:nvPicPr>
          <p:cNvPr id="47117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6" y="557213"/>
            <a:ext cx="6888163" cy="387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6834188" y="2299097"/>
            <a:ext cx="730250" cy="4643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Standard execution - continued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52451" y="762000"/>
            <a:ext cx="8272463" cy="391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lvl="1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</a:pPr>
            <a:endParaRPr lang="en-US" sz="2000">
              <a:latin typeface="Futura Bk" pitchFamily="34" charset="0"/>
            </a:endParaRPr>
          </a:p>
          <a:p>
            <a:pPr marL="571500" lvl="1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</a:pPr>
            <a:endParaRPr lang="en-US" sz="2000">
              <a:latin typeface="Futura Bk" pitchFamily="34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-156966"/>
            <a:ext cx="184731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620000" y="716757"/>
            <a:ext cx="1790555" cy="27515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/>
              <a:t>Integrator view </a:t>
            </a:r>
          </a:p>
          <a:p>
            <a:pPr>
              <a:lnSpc>
                <a:spcPct val="80000"/>
              </a:lnSpc>
            </a:pPr>
            <a:r>
              <a:rPr lang="en-US" b="1"/>
              <a:t>Pre-test</a:t>
            </a:r>
          </a:p>
          <a:p>
            <a:pPr>
              <a:lnSpc>
                <a:spcPct val="80000"/>
              </a:lnSpc>
            </a:pPr>
            <a:r>
              <a:rPr lang="en-US" b="1"/>
              <a:t>In progress</a:t>
            </a:r>
          </a:p>
          <a:p>
            <a:pPr>
              <a:lnSpc>
                <a:spcPct val="80000"/>
              </a:lnSpc>
            </a:pPr>
            <a:endParaRPr lang="en-US" b="1"/>
          </a:p>
          <a:p>
            <a:pPr>
              <a:lnSpc>
                <a:spcPct val="80000"/>
              </a:lnSpc>
            </a:pPr>
            <a:r>
              <a:rPr lang="en-US"/>
              <a:t>Integrator mode:</a:t>
            </a:r>
          </a:p>
          <a:p>
            <a:pPr>
              <a:lnSpc>
                <a:spcPct val="80000"/>
              </a:lnSpc>
            </a:pPr>
            <a:r>
              <a:rPr lang="en-US"/>
              <a:t>Pause button/</a:t>
            </a:r>
          </a:p>
          <a:p>
            <a:pPr>
              <a:lnSpc>
                <a:spcPct val="80000"/>
              </a:lnSpc>
            </a:pPr>
            <a:r>
              <a:rPr lang="en-US"/>
              <a:t>control feature</a:t>
            </a:r>
          </a:p>
          <a:p>
            <a:pPr>
              <a:lnSpc>
                <a:spcPct val="80000"/>
              </a:lnSpc>
            </a:pPr>
            <a:r>
              <a:rPr lang="en-US"/>
              <a:t>No security</a:t>
            </a:r>
          </a:p>
          <a:p>
            <a:pPr>
              <a:lnSpc>
                <a:spcPct val="80000"/>
              </a:lnSpc>
            </a:pPr>
            <a:r>
              <a:rPr lang="en-US"/>
              <a:t>Other features </a:t>
            </a:r>
          </a:p>
          <a:p>
            <a:pPr>
              <a:lnSpc>
                <a:spcPct val="80000"/>
              </a:lnSpc>
            </a:pPr>
            <a:r>
              <a:rPr lang="en-US"/>
              <a:t>defined later in </a:t>
            </a:r>
          </a:p>
          <a:p>
            <a:pPr>
              <a:lnSpc>
                <a:spcPct val="80000"/>
              </a:lnSpc>
            </a:pPr>
            <a:r>
              <a:rPr lang="en-US"/>
              <a:t>the presentation</a:t>
            </a:r>
          </a:p>
          <a:p>
            <a:pPr>
              <a:lnSpc>
                <a:spcPct val="80000"/>
              </a:lnSpc>
            </a:pPr>
            <a:endParaRPr lang="en-US"/>
          </a:p>
        </p:txBody>
      </p:sp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7688263" y="3692128"/>
            <a:ext cx="1774075" cy="75713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Operation mode:</a:t>
            </a:r>
          </a:p>
          <a:p>
            <a:pPr>
              <a:lnSpc>
                <a:spcPct val="80000"/>
              </a:lnSpc>
            </a:pPr>
            <a:r>
              <a:rPr lang="en-US"/>
              <a:t>Integrator or </a:t>
            </a:r>
          </a:p>
          <a:p>
            <a:pPr>
              <a:lnSpc>
                <a:spcPct val="80000"/>
              </a:lnSpc>
            </a:pPr>
            <a:r>
              <a:rPr lang="en-US"/>
              <a:t>Factory</a:t>
            </a:r>
          </a:p>
        </p:txBody>
      </p:sp>
      <p:sp>
        <p:nvSpPr>
          <p:cNvPr id="48137" name="Text Box 14"/>
          <p:cNvSpPr txBox="1">
            <a:spLocks noChangeArrowheads="1"/>
          </p:cNvSpPr>
          <p:nvPr/>
        </p:nvSpPr>
        <p:spPr bwMode="auto">
          <a:xfrm>
            <a:off x="7677150" y="2290762"/>
            <a:ext cx="1466850" cy="275152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Time since the </a:t>
            </a:r>
          </a:p>
          <a:p>
            <a:pPr>
              <a:lnSpc>
                <a:spcPct val="80000"/>
              </a:lnSpc>
            </a:pPr>
            <a:r>
              <a:rPr lang="en-US"/>
              <a:t>test execution </a:t>
            </a:r>
          </a:p>
          <a:p>
            <a:pPr>
              <a:lnSpc>
                <a:spcPct val="80000"/>
              </a:lnSpc>
            </a:pPr>
            <a:r>
              <a:rPr lang="en-US"/>
              <a:t>started. </a:t>
            </a:r>
          </a:p>
          <a:p>
            <a:pPr>
              <a:lnSpc>
                <a:spcPct val="80000"/>
              </a:lnSpc>
            </a:pPr>
            <a:r>
              <a:rPr lang="en-US"/>
              <a:t>Elapsed time is </a:t>
            </a:r>
          </a:p>
          <a:p>
            <a:pPr>
              <a:lnSpc>
                <a:spcPct val="80000"/>
              </a:lnSpc>
            </a:pPr>
            <a:r>
              <a:rPr lang="en-US"/>
              <a:t>not affected when </a:t>
            </a:r>
          </a:p>
          <a:p>
            <a:pPr>
              <a:lnSpc>
                <a:spcPct val="80000"/>
              </a:lnSpc>
            </a:pPr>
            <a:r>
              <a:rPr lang="en-US"/>
              <a:t>Paused button is</a:t>
            </a:r>
          </a:p>
          <a:p>
            <a:pPr>
              <a:lnSpc>
                <a:spcPct val="80000"/>
              </a:lnSpc>
            </a:pPr>
            <a:r>
              <a:rPr lang="en-US"/>
              <a:t> pressed</a:t>
            </a:r>
          </a:p>
        </p:txBody>
      </p:sp>
      <p:pic>
        <p:nvPicPr>
          <p:cNvPr id="48138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863" y="638175"/>
            <a:ext cx="685641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6954838" y="3199210"/>
            <a:ext cx="735012" cy="5774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Text Box 10"/>
          <p:cNvSpPr txBox="1">
            <a:spLocks noChangeArrowheads="1"/>
          </p:cNvSpPr>
          <p:nvPr/>
        </p:nvSpPr>
        <p:spPr bwMode="auto">
          <a:xfrm>
            <a:off x="4175126" y="540544"/>
            <a:ext cx="4152804" cy="535531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display the overall percentage completion</a:t>
            </a:r>
          </a:p>
          <a:p>
            <a:pPr>
              <a:lnSpc>
                <a:spcPct val="80000"/>
              </a:lnSpc>
            </a:pPr>
            <a:r>
              <a:rPr lang="en-US"/>
              <a:t> for a particular stage </a:t>
            </a:r>
          </a:p>
        </p:txBody>
      </p:sp>
      <p:sp>
        <p:nvSpPr>
          <p:cNvPr id="48141" name="Line 9"/>
          <p:cNvSpPr>
            <a:spLocks noChangeShapeType="1"/>
          </p:cNvSpPr>
          <p:nvPr/>
        </p:nvSpPr>
        <p:spPr bwMode="auto">
          <a:xfrm flipH="1">
            <a:off x="3757613" y="895350"/>
            <a:ext cx="823912" cy="34885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Line 13"/>
          <p:cNvSpPr>
            <a:spLocks noChangeShapeType="1"/>
          </p:cNvSpPr>
          <p:nvPr/>
        </p:nvSpPr>
        <p:spPr bwMode="auto">
          <a:xfrm flipH="1">
            <a:off x="6804026" y="2458641"/>
            <a:ext cx="798513" cy="29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Pass/Fail screens - continued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0" y="-156966"/>
            <a:ext cx="184731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endParaRPr lang="en-US"/>
          </a:p>
        </p:txBody>
      </p:sp>
      <p:sp>
        <p:nvSpPr>
          <p:cNvPr id="57349" name="AutoShape 4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040564" y="640556"/>
            <a:ext cx="2103437" cy="39195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400" b="1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400" smtClean="0"/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180264" y="716756"/>
            <a:ext cx="1963737" cy="3416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After pressing OK on Fail screen, the status window of vision will look as on the left side.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More detailed failure information may be found when clicking on the failed test in the Test Sequence frame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</p:txBody>
      </p:sp>
      <p:sp>
        <p:nvSpPr>
          <p:cNvPr id="57351" name="Text Box 10"/>
          <p:cNvSpPr txBox="1">
            <a:spLocks noChangeArrowheads="1"/>
          </p:cNvSpPr>
          <p:nvPr/>
        </p:nvSpPr>
        <p:spPr bwMode="auto">
          <a:xfrm>
            <a:off x="3992563" y="4554141"/>
            <a:ext cx="4162614" cy="535531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Clicked on Verify test then detailed results</a:t>
            </a:r>
          </a:p>
          <a:p>
            <a:pPr>
              <a:lnSpc>
                <a:spcPct val="80000"/>
              </a:lnSpc>
            </a:pPr>
            <a:r>
              <a:rPr lang="en-US"/>
              <a:t> of the test are displayed. </a:t>
            </a:r>
          </a:p>
        </p:txBody>
      </p:sp>
      <p:pic>
        <p:nvPicPr>
          <p:cNvPr id="57352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838" y="552450"/>
            <a:ext cx="6834187" cy="384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155826" y="3058716"/>
            <a:ext cx="1801813" cy="1588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 flipV="1">
            <a:off x="1689100" y="3573066"/>
            <a:ext cx="101600" cy="64650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Text Box 14"/>
          <p:cNvSpPr txBox="1">
            <a:spLocks noChangeArrowheads="1"/>
          </p:cNvSpPr>
          <p:nvPr/>
        </p:nvSpPr>
        <p:spPr bwMode="auto">
          <a:xfrm>
            <a:off x="738188" y="4300537"/>
            <a:ext cx="3167727" cy="142192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Each status has a specific color:</a:t>
            </a:r>
          </a:p>
          <a:p>
            <a:pPr>
              <a:lnSpc>
                <a:spcPct val="80000"/>
              </a:lnSpc>
            </a:pPr>
            <a:r>
              <a:rPr lang="en-US"/>
              <a:t>Running – yellow</a:t>
            </a:r>
          </a:p>
          <a:p>
            <a:pPr>
              <a:lnSpc>
                <a:spcPct val="80000"/>
              </a:lnSpc>
            </a:pPr>
            <a:r>
              <a:rPr lang="en-US"/>
              <a:t>Waiting – white</a:t>
            </a:r>
          </a:p>
          <a:p>
            <a:pPr>
              <a:lnSpc>
                <a:spcPct val="80000"/>
              </a:lnSpc>
            </a:pPr>
            <a:r>
              <a:rPr lang="en-US"/>
              <a:t>Bypassed - grey</a:t>
            </a:r>
          </a:p>
          <a:p>
            <a:pPr>
              <a:lnSpc>
                <a:spcPct val="80000"/>
              </a:lnSpc>
            </a:pPr>
            <a:r>
              <a:rPr lang="en-US"/>
              <a:t>Passed – green</a:t>
            </a:r>
          </a:p>
          <a:p>
            <a:pPr>
              <a:lnSpc>
                <a:spcPct val="80000"/>
              </a:lnSpc>
            </a:pPr>
            <a:r>
              <a:rPr lang="en-US"/>
              <a:t>Failed – red. </a:t>
            </a:r>
          </a:p>
        </p:txBody>
      </p:sp>
    </p:spTree>
    <p:extLst>
      <p:ext uri="{BB962C8B-B14F-4D97-AF65-F5344CB8AC3E}">
        <p14:creationId xmlns:p14="http://schemas.microsoft.com/office/powerpoint/2010/main" val="32646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Pass/Fail screens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552451" y="762000"/>
            <a:ext cx="8272463" cy="391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lvl="1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</a:pPr>
            <a:endParaRPr lang="en-US" sz="2000">
              <a:latin typeface="Futura Bk" pitchFamily="34" charset="0"/>
            </a:endParaRPr>
          </a:p>
          <a:p>
            <a:pPr marL="571500" lvl="1" indent="-22860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</a:pPr>
            <a:endParaRPr lang="en-US" sz="2000">
              <a:latin typeface="Futura Bk" pitchFamily="34" charset="0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-156966"/>
            <a:ext cx="184731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endParaRPr lang="en-US"/>
          </a:p>
        </p:txBody>
      </p:sp>
      <p:sp>
        <p:nvSpPr>
          <p:cNvPr id="4104" name="AutoShape 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318376" y="640557"/>
            <a:ext cx="1825625" cy="206097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smtClean="0"/>
              <a:t>Messages are customizable using </a:t>
            </a:r>
            <a:r>
              <a:rPr lang="en-US" sz="1600" b="1" smtClean="0"/>
              <a:t>Vision.msg </a:t>
            </a:r>
            <a:r>
              <a:rPr lang="en-US" sz="1600" smtClean="0"/>
              <a:t>(Framework messages file)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60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smtClean="0"/>
              <a:t>Colors and texts size are customizable using    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 smtClean="0"/>
              <a:t>Configuration.xml</a:t>
            </a:r>
            <a:endParaRPr lang="en-US" sz="1600" smtClean="0"/>
          </a:p>
        </p:txBody>
      </p:sp>
      <p:pic>
        <p:nvPicPr>
          <p:cNvPr id="410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464" y="658416"/>
            <a:ext cx="6626225" cy="37278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3776" y="2952750"/>
              <a:ext cx="2765425" cy="685800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4415" y="2943395"/>
                <a:ext cx="2784147" cy="704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6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Pass/Fail screens - continued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-156966"/>
            <a:ext cx="184731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endParaRPr lang="en-US"/>
          </a:p>
        </p:txBody>
      </p:sp>
      <p:sp>
        <p:nvSpPr>
          <p:cNvPr id="5127" name="AutoShape 5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040564" y="640556"/>
            <a:ext cx="2103437" cy="39195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400" b="1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400" smtClean="0"/>
          </a:p>
        </p:txBody>
      </p:sp>
      <p:sp>
        <p:nvSpPr>
          <p:cNvPr id="5128" name="Text Box 16"/>
          <p:cNvSpPr txBox="1">
            <a:spLocks noChangeArrowheads="1"/>
          </p:cNvSpPr>
          <p:nvPr/>
        </p:nvSpPr>
        <p:spPr bwMode="auto">
          <a:xfrm>
            <a:off x="7180264" y="716756"/>
            <a:ext cx="1963737" cy="701730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Message, error code, Reason and action defined in DefectCode.xml (multiple languages can be used, one file for all diagnostics except CDM vendor specific diagnostics)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90000"/>
              </a:lnSpc>
              <a:buClr>
                <a:srgbClr val="ABA69F"/>
              </a:buClr>
              <a:buSzPct val="80000"/>
            </a:pPr>
            <a:r>
              <a:rPr lang="en-US"/>
              <a:t>Colors and top text size are customizable using </a:t>
            </a:r>
            <a:r>
              <a:rPr lang="en-US" b="1"/>
              <a:t>Configuration.xml</a:t>
            </a:r>
          </a:p>
          <a:p>
            <a:pPr>
              <a:lnSpc>
                <a:spcPct val="90000"/>
              </a:lnSpc>
              <a:buClr>
                <a:srgbClr val="ABA69F"/>
              </a:buClr>
              <a:buSzPct val="80000"/>
            </a:pPr>
            <a:endParaRPr lang="en-US" b="1"/>
          </a:p>
          <a:p>
            <a:pPr>
              <a:lnSpc>
                <a:spcPct val="90000"/>
              </a:lnSpc>
              <a:buClr>
                <a:srgbClr val="ABA69F"/>
              </a:buClr>
              <a:buSzPct val="80000"/>
            </a:pPr>
            <a:r>
              <a:rPr lang="en-US"/>
              <a:t>All issues will be reported using this screen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Multiple issues can be reported depending on the configuration settings (do not stop at first error for example)</a:t>
            </a:r>
          </a:p>
        </p:txBody>
      </p:sp>
      <p:pic>
        <p:nvPicPr>
          <p:cNvPr id="5129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644129"/>
            <a:ext cx="6519862" cy="379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5938" y="3183732"/>
              <a:ext cx="2011362" cy="1194197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6578" y="3174371"/>
                <a:ext cx="2030082" cy="12129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7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Equipment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2" y="1186124"/>
          <a:ext cx="8229596" cy="315235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12329"/>
                <a:gridCol w="368670"/>
                <a:gridCol w="984738"/>
                <a:gridCol w="1081757"/>
                <a:gridCol w="121273"/>
                <a:gridCol w="121273"/>
                <a:gridCol w="578473"/>
                <a:gridCol w="229206"/>
                <a:gridCol w="1081757"/>
                <a:gridCol w="1081757"/>
                <a:gridCol w="130975"/>
                <a:gridCol w="156442"/>
                <a:gridCol w="156442"/>
                <a:gridCol w="145528"/>
                <a:gridCol w="156442"/>
                <a:gridCol w="156442"/>
                <a:gridCol w="203739"/>
                <a:gridCol w="203739"/>
                <a:gridCol w="203739"/>
                <a:gridCol w="130975"/>
                <a:gridCol w="130975"/>
                <a:gridCol w="130975"/>
                <a:gridCol w="130975"/>
                <a:gridCol w="130975"/>
              </a:tblGrid>
              <a:tr h="258135"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Quantity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2009/2010 AiO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Item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Part No.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Price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Description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PT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RI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Supplier/Manufacturer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lead-time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flexible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Application/Comments</a:t>
                      </a:r>
                      <a:endParaRPr lang="en-US" sz="500" b="1" i="0" u="none" strike="noStrike">
                        <a:solidFill>
                          <a:srgbClr val="00008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Niagrara Omni 100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(Full Postponement)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Rhine 200 (Full Postponement)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Jesse 300 (Full Postponement)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Shasta 310 (full postponement)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M5 600 (light postponement)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M5 600 (Full Postponement)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Brahma (HP Dreamscreen All-in-One PC)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Yangtze (Compaq Presario CQ1 PC)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t-IT" sz="500" u="none" strike="noStrike">
                          <a:effectLst/>
                        </a:rPr>
                        <a:t>9100 Da Vinci HP Touchsmart</a:t>
                      </a:r>
                      <a:endParaRPr lang="it-IT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6000 - TongaE  AiO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Touchsmart 610 - M6 AiO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Smart Omni 105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Mini Cooper Omni 305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lamar-Hudson Omni100 PC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vert="vert270" anchor="b"/>
                </a:tc>
              </a:tr>
              <a:tr h="308841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Workstation products only: For End of Line Audit test equipment, please refer to the equipment list document (PSG CPU End-of-Line Audit) on the site: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http://standards.corp.hp.com/qualdocs/nadf/   ---   This document does maintain those items.</a:t>
                      </a:r>
                      <a:endParaRPr lang="en-US" sz="500" b="0" i="0" u="none" strike="noStrike">
                        <a:solidFill>
                          <a:srgbClr val="008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972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Monitors</a:t>
                      </a:r>
                      <a:endParaRPr lang="en-US" sz="5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382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DVI Monitor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u="none" strike="noStrike">
                          <a:effectLst/>
                        </a:rPr>
                        <a:t>$275.00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DVI-D and VGA capable monitor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Some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DVI-D required for DP (primary connector) cards for pretest.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77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u="none" strike="noStrike">
                          <a:effectLst/>
                        </a:rPr>
                        <a:t>$214.00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HP L1745 17-inch LCD Monitor 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HP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Yes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No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sng" strike="noStrike">
                          <a:effectLst/>
                          <a:hlinkClick r:id="rId3"/>
                        </a:rPr>
                        <a:t>http://h10010.www1.hp.com/wwpc/us/en/sm/WF05a/382087-382087-64283-72270-444767-3375462.html</a:t>
                      </a:r>
                      <a:endParaRPr lang="en-US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u="none" strike="noStrike">
                          <a:effectLst/>
                        </a:rPr>
                        <a:t>$199.00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HP L1750 17-inch LCD Monitor- models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http://h10010.www1.hp.com/wwpc/us/en/sm/WF25a/382087-382087-64283-72270-444767-3463248.html</a:t>
                      </a:r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VGA Monitor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u="none" strike="noStrike">
                          <a:effectLst/>
                        </a:rPr>
                        <a:t>$200.00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monitor (1024X768 minimum resolution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and support a refresh range of 60Hz to 85Hz max)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Yes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Yes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VGA is ONLY allowed in run-in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DVI is preferred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801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Removable Media</a:t>
                      </a:r>
                      <a:endParaRPr lang="en-US" sz="5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82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293835-002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u="none" strike="noStrike">
                          <a:effectLst/>
                        </a:rPr>
                        <a:t>$0.52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Revolution Test Media (ver2.0)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Wetmore or JVC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 weeks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No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for units shipping with CD or DVD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360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CD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Any CDRW Media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Verbatim CDRW media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limited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for units shipping with CDRW; Verbatim Part no's 154428-201 (CDRW) , 230575-LAO (CDRW), 224202-LAO (CDR) or DVD-RW drives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38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Philips CDRW media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alternate CDRW media; Philips part no's 154428-HO2 (CDRW) , 224202-HAO (CDR)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ACDWM4X100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u="none" strike="noStrike">
                          <a:effectLst/>
                        </a:rPr>
                        <a:t>$2.00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CDRW media, Mr. Write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alternate CDRW media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u="none" strike="noStrike">
                          <a:effectLst/>
                        </a:rPr>
                        <a:t>$1.50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400" u="none" strike="noStrike">
                          <a:effectLst/>
                        </a:rPr>
                        <a:t>CD-RW media, Imation 8x CD-R</a:t>
                      </a:r>
                      <a:endParaRPr lang="es-E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alternate CDRW media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DVD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DVD+RW or DVD+R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Reference ODD Media Vendor information Tab in this worksheet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No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Recommended X16 DVD media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 “HP Branded” Media or Media purchased from an approved HP vendor.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 HP internal media information provided</a:t>
                      </a:r>
                      <a:br>
                        <a:rPr lang="en-US" sz="400" u="none" strike="noStrike">
                          <a:effectLst/>
                        </a:rPr>
                      </a:b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313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DVD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DVD-RW 8cm DISC - (ALTERNATIVE)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Reference ODD Media Vendor information Tab in this worksheet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ALTERNATIVE to standard DVD-RW media.  CAUTION: May not be applicable to all platforms.  ONLY SONY 8cm DVD-RW has been validated, and ONLY on workstation products.</a:t>
                      </a:r>
                      <a:endParaRPr lang="en-US" sz="4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01532"/>
      </p:ext>
    </p:extLst>
  </p:cSld>
  <p:clrMapOvr>
    <a:masterClrMapping/>
  </p:clrMapOvr>
</p:sld>
</file>

<file path=ppt/theme/theme1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000_light_52906_1">
  <a:themeElements>
    <a:clrScheme name="2000_light_52906_1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2000_light_52906_1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0_light_52906_1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DB9CBAA4A9D9438650B640DACFD61D" ma:contentTypeVersion="0" ma:contentTypeDescription="Create a new document." ma:contentTypeScope="" ma:versionID="4be24d2b2a59d4e2b578b319dfd9b1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4731CF-CD50-42A2-ACD1-159E71EC35F2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1EC1FA-BA5B-42EE-9280-C3D3EFE52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A14860-648E-47F4-A400-BE948AF03D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</Template>
  <TotalTime>2609</TotalTime>
  <Words>1028</Words>
  <Application>Microsoft Office PowerPoint</Application>
  <PresentationFormat>On-screen Show (16:9)</PresentationFormat>
  <Paragraphs>373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HP Simplified</vt:lpstr>
      <vt:lpstr>Futura Lt</vt:lpstr>
      <vt:lpstr>Times New Roman</vt:lpstr>
      <vt:lpstr>Futura Bk</vt:lpstr>
      <vt:lpstr>Lucida Grande</vt:lpstr>
      <vt:lpstr>Calibri</vt:lpstr>
      <vt:lpstr>Futura Hv</vt:lpstr>
      <vt:lpstr>HP_PPT_Standard_16x9</vt:lpstr>
      <vt:lpstr>2000_light_52906_1</vt:lpstr>
      <vt:lpstr>Factory Diag Process  </vt:lpstr>
      <vt:lpstr>Typical RCTO Factory Process Overview</vt:lpstr>
      <vt:lpstr>Factory Download  Process Flow Using Magellan</vt:lpstr>
      <vt:lpstr>Standard execution - continued</vt:lpstr>
      <vt:lpstr>Standard execution - continued</vt:lpstr>
      <vt:lpstr>Pass/Fail screens - continued</vt:lpstr>
      <vt:lpstr>Pass/Fail screens</vt:lpstr>
      <vt:lpstr>Pass/Fail screens - continued</vt:lpstr>
      <vt:lpstr>Test Equipment List</vt:lpstr>
      <vt:lpstr>Factory Support Process</vt:lpstr>
      <vt:lpstr>PowerPoint Presentation</vt:lpstr>
      <vt:lpstr>Factory Issue - Service Level Agreement (SLA)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Barry Edwards</dc:creator>
  <cp:lastModifiedBy>Jim Macdonald</cp:lastModifiedBy>
  <cp:revision>156</cp:revision>
  <cp:lastPrinted>2012-04-13T15:38:33Z</cp:lastPrinted>
  <dcterms:created xsi:type="dcterms:W3CDTF">2012-05-07T18:49:21Z</dcterms:created>
  <dcterms:modified xsi:type="dcterms:W3CDTF">2012-10-28T22:40:48Z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8" name="ContentTypeId">
    <vt:lpwstr>0x01010083DB9CBAA4A9D9438650B640DACFD61D</vt:lpwstr>
  </property>
</Properties>
</file>