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4" r:id="rId1"/>
  </p:sldMasterIdLst>
  <p:notesMasterIdLst>
    <p:notesMasterId r:id="rId7"/>
  </p:notesMasterIdLst>
  <p:handoutMasterIdLst>
    <p:handoutMasterId r:id="rId8"/>
  </p:handoutMasterIdLst>
  <p:sldIdLst>
    <p:sldId id="1671" r:id="rId2"/>
    <p:sldId id="1785" r:id="rId3"/>
    <p:sldId id="1789" r:id="rId4"/>
    <p:sldId id="1784" r:id="rId5"/>
    <p:sldId id="1786" r:id="rId6"/>
  </p:sldIdLst>
  <p:sldSz cx="9904413" cy="6858000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SimSun" pitchFamily="2" charset="-122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SimSun" pitchFamily="2" charset="-122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SimSun" pitchFamily="2" charset="-122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SimSun" pitchFamily="2" charset="-122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SimSun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SimSun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SimSun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718">
          <p15:clr>
            <a:srgbClr val="A4A3A4"/>
          </p15:clr>
        </p15:guide>
        <p15:guide id="3" pos="30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FF"/>
    <a:srgbClr val="FF0066"/>
    <a:srgbClr val="993300"/>
    <a:srgbClr val="000080"/>
    <a:srgbClr val="5082BE"/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3" autoAdjust="0"/>
    <p:restoredTop sz="97132" autoAdjust="0"/>
  </p:normalViewPr>
  <p:slideViewPr>
    <p:cSldViewPr snapToGrid="0">
      <p:cViewPr varScale="1">
        <p:scale>
          <a:sx n="69" d="100"/>
          <a:sy n="69" d="100"/>
        </p:scale>
        <p:origin x="1171" y="72"/>
      </p:cViewPr>
      <p:guideLst>
        <p:guide orient="horz" pos="2160"/>
        <p:guide orient="horz" pos="1718"/>
        <p:guide pos="30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906"/>
    </p:cViewPr>
  </p:sorterViewPr>
  <p:notesViewPr>
    <p:cSldViewPr snapToGrid="0">
      <p:cViewPr varScale="1">
        <p:scale>
          <a:sx n="55" d="100"/>
          <a:sy n="55" d="100"/>
        </p:scale>
        <p:origin x="-1878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DAD0914-4E7E-40A6-B44E-FE7CF8841F3A}" type="datetimeFigureOut">
              <a:rPr lang="zh-TW" altLang="en-US"/>
              <a:pPr>
                <a:defRPr/>
              </a:pPr>
              <a:t>2015/12/9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542BC0B-80F7-478F-B05B-0F4DB3F2736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659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9F48AD-57DE-4E71-A451-E4EB05D89016}" type="datetimeFigureOut">
              <a:rPr lang="zh-TW" altLang="en-US"/>
              <a:pPr>
                <a:defRPr/>
              </a:pPr>
              <a:t>2015/12/9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2D017EA-B247-4942-A90B-3256A134AB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4500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98" algn="l" defTabSz="9143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16" algn="l" defTabSz="9143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75" algn="l" defTabSz="9143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1200" y="744538"/>
            <a:ext cx="537527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78C8B5-6860-4A33-B7FA-E4F0409CA3B5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003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9904413" cy="42148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latin typeface="+mj-lt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3571875"/>
            <a:ext cx="9904413" cy="32861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latin typeface="+mj-lt"/>
              <a:ea typeface="微軟正黑體" pitchFamily="34" charset="-120"/>
            </a:endParaRPr>
          </a:p>
        </p:txBody>
      </p:sp>
      <p:pic>
        <p:nvPicPr>
          <p:cNvPr id="6" name="圖片 7" descr="Logo-英業達集團Inventec-SC.pn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319464" y="984250"/>
            <a:ext cx="3379787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群組 24"/>
          <p:cNvGrpSpPr>
            <a:grpSpLocks/>
          </p:cNvGrpSpPr>
          <p:nvPr userDrawn="1"/>
        </p:nvGrpSpPr>
        <p:grpSpPr bwMode="auto">
          <a:xfrm>
            <a:off x="-490538" y="4335465"/>
            <a:ext cx="10893426" cy="2573337"/>
            <a:chOff x="-452794" y="4336198"/>
            <a:chExt cx="10055875" cy="2573128"/>
          </a:xfrm>
        </p:grpSpPr>
        <p:pic>
          <p:nvPicPr>
            <p:cNvPr id="8" name="圖片 20" descr="1.jpg"/>
            <p:cNvPicPr>
              <a:picLocks noChangeAspect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-610" y="4336198"/>
              <a:ext cx="1840823" cy="2554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圖片 21" descr="2.jpg"/>
            <p:cNvPicPr>
              <a:picLocks noChangeAspect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1835696" y="4336198"/>
              <a:ext cx="1840823" cy="2554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圖片 22" descr="3.jpg"/>
            <p:cNvPicPr>
              <a:picLocks noChangeAspect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3673373" y="4336198"/>
              <a:ext cx="1819785" cy="2554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圖片 23" descr="4.jpg"/>
            <p:cNvPicPr>
              <a:picLocks noChangeAspect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5479739" y="4344698"/>
              <a:ext cx="1832400" cy="2564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圖片 24" descr="5.jpg"/>
            <p:cNvPicPr>
              <a:picLocks noChangeAspect="1"/>
            </p:cNvPicPr>
            <p:nvPr/>
          </p:nvPicPr>
          <p:blipFill>
            <a:blip r:embed="rId7" cstate="email"/>
            <a:srcRect/>
            <a:stretch>
              <a:fillRect/>
            </a:stretch>
          </p:blipFill>
          <p:spPr bwMode="auto">
            <a:xfrm>
              <a:off x="7310075" y="4336198"/>
              <a:ext cx="1840823" cy="2554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文字方塊 25"/>
            <p:cNvSpPr txBox="1"/>
            <p:nvPr/>
          </p:nvSpPr>
          <p:spPr>
            <a:xfrm>
              <a:off x="-452794" y="4537794"/>
              <a:ext cx="2744776" cy="6222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TW" alt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imSun" pitchFamily="2" charset="-122"/>
                  <a:ea typeface="微軟正黑體" pitchFamily="34" charset="-120"/>
                  <a:cs typeface="Calibri" pitchFamily="34" charset="0"/>
                </a:rPr>
                <a:t>自主創新</a:t>
              </a:r>
              <a:endPara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imSun" pitchFamily="2" charset="-122"/>
                <a:ea typeface="微軟正黑體" pitchFamily="34" charset="-120"/>
                <a:cs typeface="Calibri" pitchFamily="34" charset="0"/>
              </a:endParaRPr>
            </a:p>
            <a:p>
              <a:pPr algn="ctr">
                <a:defRPr/>
              </a:pPr>
              <a:r>
                <a:rPr lang="en-US" altLang="zh-TW" sz="1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微軟正黑體" pitchFamily="34" charset="-120"/>
                  <a:cs typeface="Arial" charset="0"/>
                </a:rPr>
                <a:t>Innovation Ownership</a:t>
              </a:r>
              <a:endParaRPr lang="zh-TW" altLang="en-US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軟正黑體" pitchFamily="34" charset="-120"/>
                <a:cs typeface="Arial" charset="0"/>
              </a:endParaRPr>
            </a:p>
          </p:txBody>
        </p:sp>
        <p:sp>
          <p:nvSpPr>
            <p:cNvPr id="14" name="文字方塊 26"/>
            <p:cNvSpPr txBox="1"/>
            <p:nvPr/>
          </p:nvSpPr>
          <p:spPr>
            <a:xfrm>
              <a:off x="1383407" y="4537794"/>
              <a:ext cx="2744776" cy="6222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TW" alt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imSun" pitchFamily="2" charset="-122"/>
                  <a:ea typeface="微軟正黑體" pitchFamily="34" charset="-120"/>
                  <a:cs typeface="Calibri" pitchFamily="34" charset="0"/>
                </a:rPr>
                <a:t>綠能環保</a:t>
              </a:r>
              <a:endPara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imSun" pitchFamily="2" charset="-122"/>
                <a:ea typeface="微軟正黑體" pitchFamily="34" charset="-120"/>
                <a:cs typeface="Calibri" pitchFamily="34" charset="0"/>
              </a:endParaRPr>
            </a:p>
            <a:p>
              <a:pPr algn="ctr">
                <a:defRPr/>
              </a:pPr>
              <a:r>
                <a:rPr lang="en-US" altLang="zh-TW" sz="1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微軟正黑體" pitchFamily="34" charset="-120"/>
                  <a:cs typeface="Arial" charset="0"/>
                </a:rPr>
                <a:t>Sustainable Energy</a:t>
              </a:r>
              <a:endParaRPr lang="zh-TW" altLang="en-US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軟正黑體" pitchFamily="34" charset="-120"/>
                <a:cs typeface="Arial" charset="0"/>
              </a:endParaRPr>
            </a:p>
          </p:txBody>
        </p:sp>
        <p:sp>
          <p:nvSpPr>
            <p:cNvPr id="15" name="文字方塊 27"/>
            <p:cNvSpPr txBox="1"/>
            <p:nvPr/>
          </p:nvSpPr>
          <p:spPr>
            <a:xfrm>
              <a:off x="3210816" y="4537794"/>
              <a:ext cx="2744775" cy="6222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TW" alt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imSun" pitchFamily="2" charset="-122"/>
                  <a:ea typeface="微軟正黑體" pitchFamily="34" charset="-120"/>
                  <a:cs typeface="Calibri" pitchFamily="34" charset="0"/>
                </a:rPr>
                <a:t>雲端服務</a:t>
              </a:r>
              <a:endPara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imSun" pitchFamily="2" charset="-122"/>
                <a:ea typeface="微軟正黑體" pitchFamily="34" charset="-120"/>
                <a:cs typeface="Calibri" pitchFamily="34" charset="0"/>
              </a:endParaRPr>
            </a:p>
            <a:p>
              <a:pPr algn="ctr">
                <a:defRPr/>
              </a:pPr>
              <a:r>
                <a:rPr lang="en-US" altLang="zh-TW" sz="1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微軟正黑體" pitchFamily="34" charset="-120"/>
                  <a:cs typeface="Arial" charset="0"/>
                </a:rPr>
                <a:t>Cloud Service</a:t>
              </a:r>
              <a:endParaRPr lang="zh-TW" altLang="en-US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軟正黑體" pitchFamily="34" charset="-120"/>
                <a:cs typeface="Arial" charset="0"/>
              </a:endParaRPr>
            </a:p>
          </p:txBody>
        </p:sp>
        <p:sp>
          <p:nvSpPr>
            <p:cNvPr id="16" name="文字方塊 28"/>
            <p:cNvSpPr txBox="1"/>
            <p:nvPr/>
          </p:nvSpPr>
          <p:spPr>
            <a:xfrm>
              <a:off x="5019173" y="4537794"/>
              <a:ext cx="2746241" cy="6222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TW" alt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imSun" pitchFamily="2" charset="-122"/>
                  <a:ea typeface="微軟正黑體" pitchFamily="34" charset="-120"/>
                  <a:cs typeface="Calibri" pitchFamily="34" charset="0"/>
                </a:rPr>
                <a:t>無線寬頻</a:t>
              </a:r>
              <a:endPara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imSun" pitchFamily="2" charset="-122"/>
                <a:ea typeface="微軟正黑體" pitchFamily="34" charset="-120"/>
                <a:cs typeface="Calibri" pitchFamily="34" charset="0"/>
              </a:endParaRPr>
            </a:p>
            <a:p>
              <a:pPr algn="ctr">
                <a:defRPr/>
              </a:pPr>
              <a:r>
                <a:rPr lang="en-US" altLang="zh-TW" sz="1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微軟正黑體" pitchFamily="34" charset="-120"/>
                  <a:cs typeface="Arial" charset="0"/>
                </a:rPr>
                <a:t>Mobile Broadband</a:t>
              </a:r>
              <a:endParaRPr lang="zh-TW" altLang="en-US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軟正黑體" pitchFamily="34" charset="-120"/>
                <a:cs typeface="Arial" charset="0"/>
              </a:endParaRPr>
            </a:p>
          </p:txBody>
        </p:sp>
        <p:sp>
          <p:nvSpPr>
            <p:cNvPr id="17" name="文字方塊 29"/>
            <p:cNvSpPr txBox="1"/>
            <p:nvPr/>
          </p:nvSpPr>
          <p:spPr>
            <a:xfrm>
              <a:off x="6858305" y="4533032"/>
              <a:ext cx="2744776" cy="6317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TW" alt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imSun" pitchFamily="2" charset="-122"/>
                  <a:ea typeface="微軟正黑體" pitchFamily="34" charset="-120"/>
                  <a:cs typeface="Calibri" pitchFamily="34" charset="0"/>
                </a:rPr>
                <a:t>新興市場</a:t>
              </a:r>
              <a:endPara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imSun" pitchFamily="2" charset="-122"/>
                <a:ea typeface="微軟正黑體" pitchFamily="34" charset="-120"/>
                <a:cs typeface="Calibri" pitchFamily="34" charset="0"/>
              </a:endParaRPr>
            </a:p>
            <a:p>
              <a:pPr algn="ctr">
                <a:defRPr/>
              </a:pPr>
              <a:r>
                <a:rPr lang="en-US" altLang="zh-TW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微軟正黑體" pitchFamily="34" charset="-120"/>
                  <a:cs typeface="Arial" charset="0"/>
                </a:rPr>
                <a:t>Emerging Market</a:t>
              </a:r>
              <a:endParaRPr lang="zh-TW" altLang="en-US" sz="11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軟正黑體" pitchFamily="34" charset="-120"/>
                <a:cs typeface="Arial" charset="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3195" y="2643183"/>
            <a:ext cx="7715303" cy="798516"/>
          </a:xfrm>
          <a:effectLst/>
        </p:spPr>
        <p:txBody>
          <a:bodyPr>
            <a:noAutofit/>
          </a:bodyPr>
          <a:lstStyle>
            <a:lvl1pPr algn="ctr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45996" y="3571876"/>
            <a:ext cx="3579482" cy="714380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08" y="1142984"/>
            <a:ext cx="8913812" cy="485778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Inventec Confidential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41A75-7EB8-4A1F-A19B-1A3B8880C7EF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標題 1"/>
          <p:cNvSpPr txBox="1">
            <a:spLocks/>
          </p:cNvSpPr>
          <p:nvPr userDrawn="1"/>
        </p:nvSpPr>
        <p:spPr bwMode="auto">
          <a:xfrm>
            <a:off x="7181850" y="274639"/>
            <a:ext cx="2227264" cy="585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lIns="83890" tIns="41945" rIns="83890" bIns="41945" anchor="ctr"/>
          <a:lstStyle/>
          <a:p>
            <a:pPr eaLnBrk="0" hangingPunct="0">
              <a:defRPr/>
            </a:pPr>
            <a:r>
              <a:rPr kumimoji="0" lang="zh-TW" altLang="en-US" sz="3400" b="1">
                <a:latin typeface="+mj-lt"/>
                <a:ea typeface="微軟正黑體" pitchFamily="34" charset="-120"/>
                <a:cs typeface="微軟正黑體"/>
              </a:rPr>
              <a:t>按一下以編輯母片標題樣式</a:t>
            </a:r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299" y="274643"/>
            <a:ext cx="6534151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Inventec Confidential</a:t>
            </a:r>
            <a:endParaRPr lang="zh-TW" altLang="en-US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3956F-7956-4CBB-A732-06624BC7208E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"/>
          <p:cNvPicPr>
            <a:picLocks noChangeAspect="1" noChangeArrowheads="1"/>
          </p:cNvPicPr>
          <p:nvPr userDrawn="1"/>
        </p:nvPicPr>
        <p:blipFill>
          <a:blip r:embed="rId2" cstate="email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lum bright="-10000"/>
            <a:grayscl/>
          </a:blip>
          <a:srcRect l="3947" t="1276" r="1305"/>
          <a:stretch>
            <a:fillRect/>
          </a:stretch>
        </p:blipFill>
        <p:spPr bwMode="auto">
          <a:xfrm>
            <a:off x="304800" y="819150"/>
            <a:ext cx="93551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2872" y="3308346"/>
            <a:ext cx="8434286" cy="714380"/>
          </a:xfrm>
          <a:effectLst/>
        </p:spPr>
        <p:txBody>
          <a:bodyPr anchor="t"/>
          <a:lstStyle>
            <a:lvl1pPr algn="ctr">
              <a:defRPr sz="3600" b="1" cap="none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Inventec Confidential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fld id="{CB2822C5-1486-4E0B-B234-FE662314DE6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ckground"/>
          <p:cNvPicPr>
            <a:picLocks noChangeAspect="1" noChangeArrowheads="1"/>
          </p:cNvPicPr>
          <p:nvPr userDrawn="1"/>
        </p:nvPicPr>
        <p:blipFill>
          <a:blip r:embed="rId2" cstate="email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lum bright="-10000"/>
            <a:grayscl/>
          </a:blip>
          <a:srcRect l="3947" t="1276" r="1305"/>
          <a:stretch>
            <a:fillRect/>
          </a:stretch>
        </p:blipFill>
        <p:spPr bwMode="auto">
          <a:xfrm>
            <a:off x="304800" y="819150"/>
            <a:ext cx="93551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472947" y="3308347"/>
            <a:ext cx="8435638" cy="714380"/>
          </a:xfrm>
          <a:effectLst/>
        </p:spPr>
        <p:txBody>
          <a:bodyPr anchor="t"/>
          <a:lstStyle>
            <a:lvl1pPr algn="l">
              <a:defRPr sz="3700" b="1" cap="all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"/>
          </p:nvPr>
        </p:nvSpPr>
        <p:spPr>
          <a:xfrm>
            <a:off x="464318" y="4071996"/>
            <a:ext cx="8435638" cy="450849"/>
          </a:xfrm>
        </p:spPr>
        <p:txBody>
          <a:bodyPr anchor="b"/>
          <a:lstStyle>
            <a:lvl1pPr marL="0" indent="0" algn="l">
              <a:buNone/>
              <a:defRPr sz="1900" b="1">
                <a:solidFill>
                  <a:schemeClr val="tx1"/>
                </a:solidFill>
                <a:latin typeface="+mj-lt"/>
              </a:defRPr>
            </a:lvl1pPr>
            <a:lvl2pPr marL="41945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3891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5836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778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9727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167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3618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556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Inventec Confidential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fld id="{3858C766-FE06-4007-945C-E7D99531E89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Inventec Confidential</a:t>
            </a:r>
            <a:endParaRPr lang="zh-TW" altLang="en-US"/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88CE2-C824-4753-A48D-9D3B528006B2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微軟正黑體" pitchFamily="34" charset="-120"/>
              </a:defRPr>
            </a:lvl1pPr>
            <a:lvl2pPr>
              <a:defRPr>
                <a:latin typeface="+mj-lt"/>
                <a:ea typeface="微軟正黑體" pitchFamily="34" charset="-120"/>
              </a:defRPr>
            </a:lvl2pPr>
            <a:lvl3pPr>
              <a:defRPr>
                <a:latin typeface="+mj-lt"/>
                <a:ea typeface="微軟正黑體" pitchFamily="34" charset="-120"/>
              </a:defRPr>
            </a:lvl3pPr>
            <a:lvl4pPr>
              <a:defRPr>
                <a:latin typeface="+mj-lt"/>
                <a:ea typeface="微軟正黑體" pitchFamily="34" charset="-120"/>
              </a:defRPr>
            </a:lvl4pPr>
            <a:lvl5pPr>
              <a:defRPr>
                <a:latin typeface="+mj-lt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Inventec Confidential</a:t>
            </a: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CCA6B-248F-4DF6-A2A4-5DAB8846FF0E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Inventec Confidential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9EFAC-52DE-4E69-BFD8-BB1455667E11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5520" y="1285824"/>
            <a:ext cx="4319308" cy="4840771"/>
          </a:xfrm>
        </p:spPr>
        <p:txBody>
          <a:bodyPr/>
          <a:lstStyle>
            <a:lvl1pPr>
              <a:defRPr sz="2400">
                <a:latin typeface="+mj-lt"/>
                <a:ea typeface="微軟正黑體" pitchFamily="34" charset="-120"/>
              </a:defRPr>
            </a:lvl1pPr>
            <a:lvl2pPr>
              <a:defRPr sz="2000">
                <a:latin typeface="+mj-lt"/>
                <a:ea typeface="微軟正黑體" pitchFamily="34" charset="-120"/>
              </a:defRPr>
            </a:lvl2pPr>
            <a:lvl3pPr>
              <a:defRPr sz="1800">
                <a:latin typeface="+mj-lt"/>
                <a:ea typeface="微軟正黑體" pitchFamily="34" charset="-120"/>
              </a:defRPr>
            </a:lvl3pPr>
            <a:lvl4pPr>
              <a:defRPr sz="1800">
                <a:latin typeface="+mj-lt"/>
                <a:ea typeface="微軟正黑體" pitchFamily="34" charset="-120"/>
              </a:defRPr>
            </a:lvl4pPr>
            <a:lvl5pPr>
              <a:defRPr sz="1800">
                <a:latin typeface="+mj-lt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5023633" y="1285824"/>
            <a:ext cx="4319308" cy="4840771"/>
          </a:xfrm>
        </p:spPr>
        <p:txBody>
          <a:bodyPr/>
          <a:lstStyle>
            <a:lvl1pPr>
              <a:defRPr sz="2400">
                <a:latin typeface="+mj-lt"/>
                <a:ea typeface="微軟正黑體" pitchFamily="34" charset="-120"/>
              </a:defRPr>
            </a:lvl1pPr>
            <a:lvl2pPr>
              <a:defRPr sz="2000">
                <a:latin typeface="+mj-lt"/>
                <a:ea typeface="微軟正黑體" pitchFamily="34" charset="-120"/>
              </a:defRPr>
            </a:lvl2pPr>
            <a:lvl3pPr>
              <a:defRPr sz="1800">
                <a:latin typeface="+mj-lt"/>
                <a:ea typeface="微軟正黑體" pitchFamily="34" charset="-120"/>
              </a:defRPr>
            </a:lvl3pPr>
            <a:lvl4pPr>
              <a:defRPr sz="1800">
                <a:latin typeface="+mj-lt"/>
                <a:ea typeface="微軟正黑體" pitchFamily="34" charset="-120"/>
              </a:defRPr>
            </a:lvl4pPr>
            <a:lvl5pPr>
              <a:defRPr sz="1800">
                <a:latin typeface="+mj-lt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Inventec Confidential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1B44-98EF-428C-BC4C-8376E14B3D44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10"/>
          <p:cNvSpPr>
            <a:spLocks noGrp="1"/>
          </p:cNvSpPr>
          <p:nvPr>
            <p:ph type="body" sz="quarter" idx="16"/>
          </p:nvPr>
        </p:nvSpPr>
        <p:spPr>
          <a:xfrm>
            <a:off x="350248" y="3355897"/>
            <a:ext cx="4001260" cy="326845"/>
          </a:xfrm>
        </p:spPr>
        <p:txBody>
          <a:bodyPr>
            <a:normAutofit/>
          </a:bodyPr>
          <a:lstStyle>
            <a:lvl1pPr>
              <a:buNone/>
              <a:defRPr sz="1400" b="1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defRPr>
            </a:lvl1pPr>
          </a:lstStyle>
          <a:p>
            <a:pPr lvl="0"/>
            <a:r>
              <a:rPr lang="zh-TW" altLang="en-US" dirty="0" smtClean="0"/>
              <a:t>按一下以編輯母片</a:t>
            </a:r>
            <a:endParaRPr lang="zh-TW" altLang="en-US" dirty="0"/>
          </a:p>
        </p:txBody>
      </p:sp>
      <p:sp>
        <p:nvSpPr>
          <p:cNvPr id="6" name="文字版面配置區 10"/>
          <p:cNvSpPr>
            <a:spLocks noGrp="1"/>
          </p:cNvSpPr>
          <p:nvPr>
            <p:ph type="body" sz="quarter" idx="17"/>
          </p:nvPr>
        </p:nvSpPr>
        <p:spPr>
          <a:xfrm>
            <a:off x="349948" y="379897"/>
            <a:ext cx="4001260" cy="326845"/>
          </a:xfrm>
        </p:spPr>
        <p:txBody>
          <a:bodyPr>
            <a:normAutofit/>
          </a:bodyPr>
          <a:lstStyle>
            <a:lvl1pPr>
              <a:buNone/>
              <a:defRPr sz="1400" b="1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defRPr>
            </a:lvl1pPr>
          </a:lstStyle>
          <a:p>
            <a:pPr lvl="0"/>
            <a:r>
              <a:rPr lang="zh-TW" altLang="en-US" dirty="0" smtClean="0"/>
              <a:t>按一下以編輯母片</a:t>
            </a:r>
            <a:endParaRPr lang="zh-TW" altLang="en-US" dirty="0"/>
          </a:p>
        </p:txBody>
      </p:sp>
      <p:sp>
        <p:nvSpPr>
          <p:cNvPr id="7" name="文字版面配置區 10"/>
          <p:cNvSpPr>
            <a:spLocks noGrp="1"/>
          </p:cNvSpPr>
          <p:nvPr>
            <p:ph type="body" sz="quarter" idx="20"/>
          </p:nvPr>
        </p:nvSpPr>
        <p:spPr>
          <a:xfrm>
            <a:off x="5479901" y="3355897"/>
            <a:ext cx="4001260" cy="326845"/>
          </a:xfrm>
        </p:spPr>
        <p:txBody>
          <a:bodyPr>
            <a:normAutofit/>
          </a:bodyPr>
          <a:lstStyle>
            <a:lvl1pPr>
              <a:buNone/>
              <a:defRPr sz="1400" b="1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defRPr>
            </a:lvl1pPr>
          </a:lstStyle>
          <a:p>
            <a:pPr lvl="0"/>
            <a:r>
              <a:rPr lang="zh-TW" altLang="en-US" dirty="0" smtClean="0"/>
              <a:t>按一下以編輯母片</a:t>
            </a:r>
            <a:endParaRPr lang="zh-TW" altLang="en-US" dirty="0"/>
          </a:p>
        </p:txBody>
      </p:sp>
      <p:sp>
        <p:nvSpPr>
          <p:cNvPr id="8" name="文字版面配置區 10"/>
          <p:cNvSpPr>
            <a:spLocks noGrp="1"/>
          </p:cNvSpPr>
          <p:nvPr>
            <p:ph type="body" sz="quarter" idx="21"/>
          </p:nvPr>
        </p:nvSpPr>
        <p:spPr>
          <a:xfrm>
            <a:off x="5485775" y="379897"/>
            <a:ext cx="4001260" cy="326845"/>
          </a:xfrm>
        </p:spPr>
        <p:txBody>
          <a:bodyPr>
            <a:normAutofit/>
          </a:bodyPr>
          <a:lstStyle>
            <a:lvl1pPr>
              <a:buNone/>
              <a:defRPr sz="1400" b="1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Calibri" pitchFamily="34" charset="0"/>
              </a:defRPr>
            </a:lvl1pPr>
          </a:lstStyle>
          <a:p>
            <a:pPr lvl="0"/>
            <a:r>
              <a:rPr lang="zh-TW" altLang="en-US" dirty="0" smtClean="0"/>
              <a:t>按一下以編輯母片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22"/>
          </p:nvPr>
        </p:nvSpPr>
        <p:spPr>
          <a:xfrm>
            <a:off x="349948" y="713969"/>
            <a:ext cx="4001260" cy="244887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1" name="內容版面配置區 9"/>
          <p:cNvSpPr>
            <a:spLocks noGrp="1"/>
          </p:cNvSpPr>
          <p:nvPr>
            <p:ph sz="quarter" idx="23"/>
          </p:nvPr>
        </p:nvSpPr>
        <p:spPr>
          <a:xfrm>
            <a:off x="350248" y="3704555"/>
            <a:ext cx="4001260" cy="244887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2" name="內容版面配置區 9"/>
          <p:cNvSpPr>
            <a:spLocks noGrp="1"/>
          </p:cNvSpPr>
          <p:nvPr>
            <p:ph sz="quarter" idx="24"/>
          </p:nvPr>
        </p:nvSpPr>
        <p:spPr>
          <a:xfrm>
            <a:off x="5485775" y="703997"/>
            <a:ext cx="4001260" cy="244887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3" name="內容版面配置區 9"/>
          <p:cNvSpPr>
            <a:spLocks noGrp="1"/>
          </p:cNvSpPr>
          <p:nvPr>
            <p:ph sz="quarter" idx="25"/>
          </p:nvPr>
        </p:nvSpPr>
        <p:spPr>
          <a:xfrm>
            <a:off x="5479901" y="3694588"/>
            <a:ext cx="4001260" cy="244887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4" name="頁尾版面配置區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Inventec Confidential</a:t>
            </a:r>
            <a:endParaRPr lang="zh-TW" altLang="en-US"/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34A63-4C6D-4929-88B1-AC4CE329C19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 userDrawn="1"/>
        </p:nvSpPr>
        <p:spPr bwMode="auto">
          <a:xfrm>
            <a:off x="493713" y="1285875"/>
            <a:ext cx="32575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3890" tIns="41945" rIns="83890" bIns="41945" anchor="b"/>
          <a:lstStyle>
            <a:lvl1pPr algn="l">
              <a:defRPr sz="2000" b="1"/>
            </a:lvl1pPr>
          </a:lstStyle>
          <a:p>
            <a:pPr eaLnBrk="0" hangingPunct="0">
              <a:defRPr/>
            </a:pPr>
            <a:r>
              <a:rPr lang="zh-TW" altLang="en-US" dirty="0" smtClean="0">
                <a:solidFill>
                  <a:prstClr val="black"/>
                </a:solidFill>
                <a:latin typeface="Calibri"/>
                <a:ea typeface="微軟正黑體" pitchFamily="34" charset="-120"/>
                <a:cs typeface="微軟正黑體"/>
              </a:rPr>
              <a:t>按一下以編輯母片標題樣式</a:t>
            </a:r>
            <a:endParaRPr lang="zh-TW" altLang="en-US" dirty="0">
              <a:solidFill>
                <a:prstClr val="black"/>
              </a:solidFill>
              <a:latin typeface="Calibri"/>
              <a:ea typeface="微軟正黑體" pitchFamily="34" charset="-120"/>
              <a:cs typeface="微軟正黑體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3872882" y="1285861"/>
            <a:ext cx="5536313" cy="48403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內容版面配置區 9"/>
          <p:cNvSpPr>
            <a:spLocks noGrp="1"/>
          </p:cNvSpPr>
          <p:nvPr>
            <p:ph sz="quarter" idx="23"/>
          </p:nvPr>
        </p:nvSpPr>
        <p:spPr>
          <a:xfrm>
            <a:off x="493115" y="2286004"/>
            <a:ext cx="3244855" cy="3867429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7" name="頁尾版面配置區 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Inventec Confidential</a:t>
            </a:r>
            <a:endParaRPr lang="zh-TW" altLang="en-US"/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60D3D-4E9C-4832-BEFD-C28FD9A9D827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圖片版面配置區 2"/>
          <p:cNvSpPr>
            <a:spLocks noGrp="1"/>
          </p:cNvSpPr>
          <p:nvPr>
            <p:ph type="pic" idx="1"/>
          </p:nvPr>
        </p:nvSpPr>
        <p:spPr>
          <a:xfrm>
            <a:off x="523768" y="1285860"/>
            <a:ext cx="8856892" cy="30003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7" name="內容版面配置區 2"/>
          <p:cNvSpPr>
            <a:spLocks noGrp="1"/>
          </p:cNvSpPr>
          <p:nvPr>
            <p:ph idx="12"/>
          </p:nvPr>
        </p:nvSpPr>
        <p:spPr>
          <a:xfrm>
            <a:off x="495522" y="4429159"/>
            <a:ext cx="8913384" cy="1768863"/>
          </a:xfrm>
        </p:spPr>
        <p:txBody>
          <a:bodyPr/>
          <a:lstStyle>
            <a:lvl1pPr>
              <a:defRPr sz="2000">
                <a:latin typeface="+mj-lt"/>
                <a:ea typeface="微軟正黑體" pitchFamily="34" charset="-120"/>
              </a:defRPr>
            </a:lvl1pPr>
            <a:lvl2pPr>
              <a:defRPr sz="1800">
                <a:latin typeface="+mj-lt"/>
                <a:ea typeface="微軟正黑體" pitchFamily="34" charset="-120"/>
              </a:defRPr>
            </a:lvl2pPr>
            <a:lvl3pPr>
              <a:defRPr sz="1600">
                <a:latin typeface="+mj-lt"/>
                <a:ea typeface="微軟正黑體" pitchFamily="34" charset="-120"/>
              </a:defRPr>
            </a:lvl3pPr>
            <a:lvl4pPr>
              <a:defRPr sz="1600">
                <a:latin typeface="+mj-lt"/>
                <a:ea typeface="微軟正黑體" pitchFamily="34" charset="-120"/>
              </a:defRPr>
            </a:lvl4pPr>
            <a:lvl5pPr>
              <a:defRPr>
                <a:latin typeface="+mj-lt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  <a:endParaRPr lang="en-US" altLang="zh-TW" dirty="0" smtClean="0"/>
          </a:p>
          <a:p>
            <a:pPr lvl="4"/>
            <a:endParaRPr lang="zh-TW" altLang="en-US" dirty="0" smtClean="0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Inventec Confidential</a:t>
            </a:r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63EF4-F5CE-4B03-AAFF-800620DB7289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3871922" y="273057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Inventec Confidential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23F1A-CDC8-4B52-BD70-3DECD2535E40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 userDrawn="1"/>
        </p:nvSpPr>
        <p:spPr bwMode="auto">
          <a:xfrm>
            <a:off x="1941514" y="4800600"/>
            <a:ext cx="5942012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3890" tIns="41945" rIns="83890" bIns="41945" anchor="b"/>
          <a:lstStyle>
            <a:lvl1pPr algn="l">
              <a:defRPr sz="2000" b="1"/>
            </a:lvl1pPr>
          </a:lstStyle>
          <a:p>
            <a:pPr eaLnBrk="0" hangingPunct="0">
              <a:defRPr/>
            </a:pPr>
            <a:r>
              <a:rPr kumimoji="0" lang="zh-TW" altLang="en-US" smtClean="0">
                <a:latin typeface="+mj-lt"/>
                <a:ea typeface="微軟正黑體" pitchFamily="34" charset="-120"/>
                <a:cs typeface="微軟正黑體"/>
              </a:rPr>
              <a:t>按一下以編輯母片標題樣式</a:t>
            </a:r>
            <a:endParaRPr kumimoji="0" lang="zh-TW" altLang="en-US">
              <a:latin typeface="+mj-lt"/>
              <a:ea typeface="微軟正黑體" pitchFamily="34" charset="-120"/>
              <a:cs typeface="微軟正黑體"/>
            </a:endParaRPr>
          </a:p>
        </p:txBody>
      </p:sp>
      <p:sp>
        <p:nvSpPr>
          <p:cNvPr id="6" name="圖片版面配置區 2"/>
          <p:cNvSpPr>
            <a:spLocks noGrp="1"/>
          </p:cNvSpPr>
          <p:nvPr>
            <p:ph type="pic" idx="1"/>
          </p:nvPr>
        </p:nvSpPr>
        <p:spPr>
          <a:xfrm>
            <a:off x="1941520" y="612775"/>
            <a:ext cx="594201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7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20" y="5367338"/>
            <a:ext cx="594201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Inventec Confidential</a:t>
            </a: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D0835-48B9-4928-914D-D31992BDE56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群組 6"/>
          <p:cNvGrpSpPr>
            <a:grpSpLocks/>
          </p:cNvGrpSpPr>
          <p:nvPr/>
        </p:nvGrpSpPr>
        <p:grpSpPr bwMode="auto">
          <a:xfrm>
            <a:off x="0" y="0"/>
            <a:ext cx="9904413" cy="6858000"/>
            <a:chOff x="0" y="0"/>
            <a:chExt cx="9144000" cy="685800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0"/>
              <a:ext cx="9144000" cy="642937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0" y="6357958"/>
              <a:ext cx="9144000" cy="50004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95302" y="203201"/>
            <a:ext cx="8913812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890" tIns="41945" rIns="83890" bIns="419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95302" y="1071563"/>
            <a:ext cx="8913812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890" tIns="41945" rIns="83890" bIns="419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" y="6356352"/>
            <a:ext cx="1550988" cy="365125"/>
          </a:xfrm>
          <a:prstGeom prst="rect">
            <a:avLst/>
          </a:prstGeom>
        </p:spPr>
        <p:txBody>
          <a:bodyPr vert="horz" lIns="83890" tIns="41945" rIns="83890" bIns="41945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prstClr val="black">
                    <a:tint val="75000"/>
                  </a:prstClr>
                </a:solidFill>
                <a:latin typeface="+mj-lt"/>
                <a:ea typeface="微軟正黑體" pitchFamily="34" charset="-120"/>
              </a:defRPr>
            </a:lvl1pPr>
          </a:lstStyle>
          <a:p>
            <a:pPr>
              <a:defRPr/>
            </a:pPr>
            <a:r>
              <a:rPr lang="en-US" altLang="zh-TW"/>
              <a:t>Inventec Confidential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97713" y="6356352"/>
            <a:ext cx="2311400" cy="365125"/>
          </a:xfrm>
          <a:prstGeom prst="rect">
            <a:avLst/>
          </a:prstGeom>
        </p:spPr>
        <p:txBody>
          <a:bodyPr vert="horz" lIns="83890" tIns="41945" rIns="83890" bIns="41945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j-lt"/>
                <a:ea typeface="微軟正黑體" pitchFamily="34" charset="-120"/>
              </a:defRPr>
            </a:lvl1pPr>
          </a:lstStyle>
          <a:p>
            <a:pPr>
              <a:defRPr/>
            </a:pPr>
            <a:fld id="{0218A3DE-7326-4A21-963C-996DEEDFCB4A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1031" name="圖片 12" descr="Logo-英業達集團Inventec-SC.png"/>
          <p:cNvPicPr>
            <a:picLocks noChangeAspect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4535488" y="6432550"/>
            <a:ext cx="833437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99" r:id="rId1"/>
    <p:sldLayoutId id="2147484791" r:id="rId2"/>
    <p:sldLayoutId id="2147484792" r:id="rId3"/>
    <p:sldLayoutId id="2147484793" r:id="rId4"/>
    <p:sldLayoutId id="2147484794" r:id="rId5"/>
    <p:sldLayoutId id="2147484800" r:id="rId6"/>
    <p:sldLayoutId id="2147484795" r:id="rId7"/>
    <p:sldLayoutId id="2147484796" r:id="rId8"/>
    <p:sldLayoutId id="2147484801" r:id="rId9"/>
    <p:sldLayoutId id="2147484797" r:id="rId10"/>
    <p:sldLayoutId id="2147484802" r:id="rId11"/>
    <p:sldLayoutId id="2147484803" r:id="rId12"/>
    <p:sldLayoutId id="2147484804" r:id="rId13"/>
    <p:sldLayoutId id="2147484798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 kern="1200">
          <a:solidFill>
            <a:schemeClr val="tx1"/>
          </a:solidFill>
          <a:latin typeface="+mj-lt"/>
          <a:ea typeface="微軟正黑體" pitchFamily="34" charset="-120"/>
          <a:cs typeface="微軟正黑體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微軟正黑體" pitchFamily="34" charset="-120"/>
          <a:cs typeface="微軟正黑體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微軟正黑體" pitchFamily="34" charset="-120"/>
          <a:cs typeface="微軟正黑體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微軟正黑體" pitchFamily="34" charset="-120"/>
          <a:cs typeface="微軟正黑體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微軟正黑體" pitchFamily="34" charset="-120"/>
          <a:cs typeface="微軟正黑體"/>
        </a:defRPr>
      </a:lvl5pPr>
      <a:lvl6pPr marL="419455" algn="l" rtl="0" fontAlgn="base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微軟正黑體" pitchFamily="34" charset="-120"/>
        </a:defRPr>
      </a:lvl6pPr>
      <a:lvl7pPr marL="838910" algn="l" rtl="0" fontAlgn="base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微軟正黑體" pitchFamily="34" charset="-120"/>
        </a:defRPr>
      </a:lvl7pPr>
      <a:lvl8pPr marL="1258366" algn="l" rtl="0" fontAlgn="base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微軟正黑體" pitchFamily="34" charset="-120"/>
        </a:defRPr>
      </a:lvl8pPr>
      <a:lvl9pPr marL="1677820" algn="l" rtl="0" fontAlgn="base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微軟正黑體" pitchFamily="34" charset="-120"/>
        </a:defRPr>
      </a:lvl9pPr>
    </p:titleStyle>
    <p:bodyStyle>
      <a:lvl1pPr marL="312738" indent="-3127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j-lt"/>
          <a:ea typeface="微軟正黑體" pitchFamily="34" charset="-120"/>
          <a:cs typeface="微軟正黑體"/>
        </a:defRPr>
      </a:lvl1pPr>
      <a:lvl2pPr marL="679450" indent="-2603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rgbClr val="262626"/>
          </a:solidFill>
          <a:latin typeface="+mj-lt"/>
          <a:ea typeface="微軟正黑體" pitchFamily="34" charset="-120"/>
          <a:cs typeface="微軟正黑體"/>
        </a:defRPr>
      </a:lvl2pPr>
      <a:lvl3pPr marL="1046163" indent="-2079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900" kern="1200">
          <a:solidFill>
            <a:srgbClr val="404040"/>
          </a:solidFill>
          <a:latin typeface="+mj-lt"/>
          <a:ea typeface="微軟正黑體" pitchFamily="34" charset="-120"/>
          <a:cs typeface="微軟正黑體"/>
        </a:defRPr>
      </a:lvl3pPr>
      <a:lvl4pPr marL="1465263" indent="-2079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00" kern="1200">
          <a:solidFill>
            <a:srgbClr val="595959"/>
          </a:solidFill>
          <a:latin typeface="+mj-lt"/>
          <a:ea typeface="微軟正黑體" pitchFamily="34" charset="-120"/>
          <a:cs typeface="微軟正黑體"/>
        </a:defRPr>
      </a:lvl4pPr>
      <a:lvl5pPr marL="1885950" indent="-2079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00" kern="1200">
          <a:solidFill>
            <a:srgbClr val="7F7F7F"/>
          </a:solidFill>
          <a:latin typeface="+mj-lt"/>
          <a:ea typeface="微軟正黑體" pitchFamily="34" charset="-120"/>
          <a:cs typeface="微軟正黑體"/>
        </a:defRPr>
      </a:lvl5pPr>
      <a:lvl6pPr marL="2306998" indent="-209728" algn="l" defTabSz="83891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26454" indent="-209728" algn="l" defTabSz="83891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45911" indent="-209728" algn="l" defTabSz="83891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565368" indent="-209728" algn="l" defTabSz="83891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8389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455" algn="l" defTabSz="8389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8910" algn="l" defTabSz="8389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8366" algn="l" defTabSz="8389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7820" algn="l" defTabSz="8389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7272" algn="l" defTabSz="8389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6729" algn="l" defTabSz="8389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6183" algn="l" defTabSz="8389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5638" algn="l" defTabSz="8389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041526" y="2728915"/>
            <a:ext cx="6391275" cy="655637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Arial Unicode MS" pitchFamily="34" charset="-120"/>
                <a:cs typeface="Arial Unicode MS" pitchFamily="34" charset="-120"/>
              </a:rPr>
              <a:t>HP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Arial Unicode MS" pitchFamily="34" charset="-120"/>
                <a:cs typeface="Arial Unicode MS" pitchFamily="34" charset="-120"/>
              </a:rPr>
              <a:t>小板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Arial Unicode MS" pitchFamily="34" charset="-120"/>
                <a:cs typeface="Arial Unicode MS" pitchFamily="34" charset="-120"/>
              </a:rPr>
              <a:t>traceability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Arial Unicode MS" pitchFamily="34" charset="-120"/>
                <a:cs typeface="Arial Unicode MS" pitchFamily="34" charset="-120"/>
              </a:rPr>
              <a:t>可行性報告</a:t>
            </a:r>
          </a:p>
        </p:txBody>
      </p:sp>
      <p:sp>
        <p:nvSpPr>
          <p:cNvPr id="3" name="副標題 3"/>
          <p:cNvSpPr>
            <a:spLocks noGrp="1"/>
          </p:cNvSpPr>
          <p:nvPr>
            <p:ph type="subTitle" idx="1"/>
          </p:nvPr>
        </p:nvSpPr>
        <p:spPr>
          <a:xfrm>
            <a:off x="3476625" y="3571875"/>
            <a:ext cx="3578225" cy="495300"/>
          </a:xfrm>
        </p:spPr>
        <p:txBody>
          <a:bodyPr>
            <a:noAutofit/>
          </a:bodyPr>
          <a:lstStyle/>
          <a:p>
            <a:pPr eaLnBrk="1" hangingPunct="1">
              <a:lnSpc>
                <a:spcPts val="2160"/>
              </a:lnSpc>
              <a:spcBef>
                <a:spcPct val="0"/>
              </a:spcBef>
              <a:defRPr/>
            </a:pPr>
            <a:r>
              <a:rPr kumimoji="1" lang="en-US" altLang="zh-CN" dirty="0" smtClean="0">
                <a:solidFill>
                  <a:srgbClr val="595959"/>
                </a:solidFill>
                <a:cs typeface="+mn-cs"/>
              </a:rPr>
              <a:t>Jun.10</a:t>
            </a:r>
            <a:r>
              <a:rPr kumimoji="1" lang="en-US" altLang="zh-CN" baseline="30000" dirty="0" smtClean="0">
                <a:solidFill>
                  <a:srgbClr val="595959"/>
                </a:solidFill>
                <a:cs typeface="+mn-cs"/>
              </a:rPr>
              <a:t>th</a:t>
            </a:r>
            <a:r>
              <a:rPr kumimoji="1" lang="en-US" altLang="zh-CN" dirty="0" smtClean="0">
                <a:solidFill>
                  <a:srgbClr val="595959"/>
                </a:solidFill>
                <a:cs typeface="+mn-cs"/>
              </a:rPr>
              <a:t> . 2015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</a:rPr>
              <a:t>改善方向</a:t>
            </a:r>
            <a:endParaRPr lang="zh-TW" altLang="en-US" dirty="0"/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>
          <a:xfrm>
            <a:off x="495302" y="912539"/>
            <a:ext cx="8913812" cy="586061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en-US" b="1" dirty="0" smtClean="0"/>
              <a:t>小板</a:t>
            </a:r>
            <a:r>
              <a:rPr lang="en-US" altLang="zh-CN" b="1" dirty="0" smtClean="0"/>
              <a:t>MB SN</a:t>
            </a:r>
            <a:r>
              <a:rPr lang="zh-CN" altLang="en-US" b="1" dirty="0" smtClean="0"/>
              <a:t>编码规则：</a:t>
            </a:r>
            <a:endParaRPr lang="en-US" altLang="zh-CN" b="1" dirty="0" smtClean="0"/>
          </a:p>
          <a:p>
            <a:pPr>
              <a:buNone/>
            </a:pP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     </a:t>
            </a:r>
          </a:p>
          <a:p>
            <a:pPr>
              <a:buNone/>
            </a:pPr>
            <a:endParaRPr lang="en-US" altLang="zh-CN" b="1" dirty="0" smtClean="0"/>
          </a:p>
          <a:p>
            <a:pPr>
              <a:buNone/>
            </a:pPr>
            <a:endParaRPr lang="en-US" altLang="zh-CN" b="1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1B3953-296D-40FC-A565-2911CB13096F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47676" y="4902226"/>
            <a:ext cx="7143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u="sng" dirty="0" smtClean="0">
                <a:solidFill>
                  <a:srgbClr val="FF0000"/>
                </a:solidFill>
                <a:latin typeface="Verdana" pitchFamily="34" charset="0"/>
              </a:rPr>
              <a:t>ZD</a:t>
            </a:r>
            <a:endParaRPr lang="en-US" altLang="zh-CN" sz="2400" b="1" u="sng" dirty="0">
              <a:solidFill>
                <a:srgbClr val="00CC00"/>
              </a:solidFill>
              <a:latin typeface="Verdana" pitchFamily="34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362452" y="1647812"/>
            <a:ext cx="43577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solidFill>
                  <a:srgbClr val="2F2F98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M/B Code </a:t>
            </a:r>
            <a:r>
              <a:rPr lang="zh-CN" altLang="en-US" sz="1600" b="1" dirty="0" smtClean="0">
                <a:solidFill>
                  <a:srgbClr val="2F2F98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主</a:t>
            </a:r>
            <a:r>
              <a:rPr lang="zh-TW" altLang="en-US" sz="1600" b="1" dirty="0" smtClean="0">
                <a:solidFill>
                  <a:srgbClr val="2F2F98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板代码</a:t>
            </a:r>
            <a:endParaRPr lang="en-US" altLang="zh-CN" sz="1600" b="1" dirty="0">
              <a:solidFill>
                <a:srgbClr val="FF0000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362452" y="2168518"/>
            <a:ext cx="45005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solidFill>
                  <a:srgbClr val="2F2F98"/>
                </a:solidFill>
                <a:latin typeface="微軟正黑體" pitchFamily="34" charset="-120"/>
                <a:ea typeface="微軟正黑體" pitchFamily="34" charset="-120"/>
              </a:rPr>
              <a:t>Year Manufactured(Last 1 Digits)</a:t>
            </a:r>
            <a:r>
              <a:rPr lang="en-US" altLang="zh-TW" sz="1600" b="1" dirty="0" smtClean="0">
                <a:solidFill>
                  <a:srgbClr val="2F2F98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</a:t>
            </a:r>
            <a:r>
              <a:rPr lang="zh-TW" altLang="en-US" sz="1600" b="1" dirty="0" smtClean="0">
                <a:solidFill>
                  <a:srgbClr val="2F2F98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公元年</a:t>
            </a:r>
            <a:r>
              <a:rPr lang="zh-CN" altLang="en-US" sz="1600" b="1" dirty="0" smtClean="0">
                <a:solidFill>
                  <a:srgbClr val="2F2F98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尾码</a:t>
            </a:r>
            <a:endParaRPr lang="zh-CN" altLang="en-US" sz="1600" b="1" dirty="0">
              <a:solidFill>
                <a:srgbClr val="2F2F98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362452" y="2668584"/>
            <a:ext cx="42148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solidFill>
                  <a:srgbClr val="2F2F98"/>
                </a:solidFill>
                <a:latin typeface="微軟正黑體" pitchFamily="34" charset="-120"/>
                <a:ea typeface="微軟正黑體" pitchFamily="34" charset="-120"/>
              </a:rPr>
              <a:t>Month Manufactured  </a:t>
            </a:r>
            <a:r>
              <a:rPr lang="zh-TW" altLang="en-US" sz="1600" b="1" dirty="0" smtClean="0">
                <a:solidFill>
                  <a:srgbClr val="2F2F98"/>
                </a:solidFill>
                <a:latin typeface="微軟正黑體" pitchFamily="34" charset="-120"/>
                <a:ea typeface="微軟正黑體" pitchFamily="34" charset="-120"/>
              </a:rPr>
              <a:t>月份</a:t>
            </a:r>
            <a:r>
              <a:rPr lang="en-US" altLang="zh-TW" sz="1600" b="1" dirty="0" smtClean="0">
                <a:solidFill>
                  <a:srgbClr val="2F2F98"/>
                </a:solidFill>
                <a:latin typeface="微軟正黑體" pitchFamily="34" charset="-120"/>
                <a:ea typeface="微軟正黑體" pitchFamily="34" charset="-120"/>
              </a:rPr>
              <a:t>: 1~9,A~C</a:t>
            </a:r>
            <a:endParaRPr lang="en-US" altLang="zh-CN" sz="1600" b="1" dirty="0">
              <a:solidFill>
                <a:srgbClr val="2F2F98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4362452" y="3063301"/>
            <a:ext cx="44291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solidFill>
                  <a:srgbClr val="2F2F98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Type of Board, </a:t>
            </a:r>
            <a:r>
              <a:rPr lang="zh-CN" altLang="en-US" sz="1600" b="1" dirty="0" smtClean="0">
                <a:solidFill>
                  <a:srgbClr val="2F2F98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增加小板代码</a:t>
            </a:r>
            <a:endParaRPr lang="en-US" altLang="zh-CN" sz="1600" b="1" dirty="0">
              <a:solidFill>
                <a:srgbClr val="FF0000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4362452" y="4005266"/>
            <a:ext cx="40005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600" b="1" dirty="0" smtClean="0">
                <a:solidFill>
                  <a:srgbClr val="2F2F98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Unique Sequence Identifier</a:t>
            </a:r>
            <a:r>
              <a:rPr lang="zh-CN" altLang="en-US" sz="1600" b="1" dirty="0" smtClean="0">
                <a:solidFill>
                  <a:srgbClr val="2F2F98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流水码</a:t>
            </a:r>
            <a:endParaRPr lang="zh-CN" altLang="en-US" sz="1600" b="1" dirty="0">
              <a:solidFill>
                <a:srgbClr val="2F2F98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4362452" y="3666712"/>
            <a:ext cx="41719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571500">
              <a:tabLst>
                <a:tab pos="571500" algn="l"/>
              </a:tabLst>
            </a:pPr>
            <a:r>
              <a:rPr lang="zh-CN" altLang="en-US" sz="1600" b="1" dirty="0" smtClean="0">
                <a:solidFill>
                  <a:srgbClr val="2F2F98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数字</a:t>
            </a:r>
            <a:r>
              <a:rPr lang="en-US" altLang="zh-CN" sz="1600" b="1" dirty="0" smtClean="0">
                <a:solidFill>
                  <a:srgbClr val="2F2F98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1,2,3</a:t>
            </a:r>
            <a:r>
              <a:rPr lang="zh-CN" altLang="en-US" sz="1600" b="1" dirty="0" smtClean="0">
                <a:solidFill>
                  <a:srgbClr val="2F2F98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；增加小板类别优先级设定</a:t>
            </a:r>
            <a:endParaRPr lang="en-US" altLang="zh-TW" sz="1600" b="1" dirty="0">
              <a:solidFill>
                <a:srgbClr val="2F2F98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1233482" y="4902226"/>
            <a:ext cx="4286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u="sng" dirty="0" smtClean="0">
                <a:solidFill>
                  <a:srgbClr val="FF0000"/>
                </a:solidFill>
                <a:latin typeface="Verdana" pitchFamily="34" charset="0"/>
              </a:rPr>
              <a:t>0</a:t>
            </a:r>
            <a:endParaRPr lang="en-US" altLang="zh-CN" sz="2400" b="1" u="sng" dirty="0">
              <a:solidFill>
                <a:srgbClr val="FF0000"/>
              </a:solidFill>
              <a:latin typeface="Verdana" pitchFamily="34" charset="0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1590673" y="4902226"/>
            <a:ext cx="4286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u="sng" dirty="0" smtClean="0">
                <a:solidFill>
                  <a:srgbClr val="FF0000"/>
                </a:solidFill>
                <a:latin typeface="Verdana" pitchFamily="34" charset="0"/>
              </a:rPr>
              <a:t>9</a:t>
            </a:r>
            <a:endParaRPr lang="en-US" altLang="zh-CN" sz="2400" b="1" u="sng" dirty="0">
              <a:solidFill>
                <a:srgbClr val="FF0000"/>
              </a:solidFill>
              <a:latin typeface="Verdana" pitchFamily="34" charset="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1947862" y="4902226"/>
            <a:ext cx="5000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u="sng" dirty="0" smtClean="0">
                <a:solidFill>
                  <a:srgbClr val="00CC00"/>
                </a:solidFill>
                <a:latin typeface="Verdana" pitchFamily="34" charset="0"/>
              </a:rPr>
              <a:t>X</a:t>
            </a:r>
            <a:endParaRPr lang="en-US" altLang="zh-CN" sz="2400" b="1" u="sng" dirty="0">
              <a:solidFill>
                <a:srgbClr val="00CC00"/>
              </a:solidFill>
              <a:latin typeface="Verdana" pitchFamily="34" charset="0"/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2376490" y="4902226"/>
            <a:ext cx="4143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u="sng" dirty="0" smtClean="0">
                <a:solidFill>
                  <a:srgbClr val="00CC00"/>
                </a:solidFill>
                <a:latin typeface="Verdana" pitchFamily="34" charset="0"/>
              </a:rPr>
              <a:t>1</a:t>
            </a:r>
            <a:endParaRPr lang="en-US" altLang="zh-CN" sz="2400" b="1" u="sng" dirty="0">
              <a:solidFill>
                <a:srgbClr val="00CC00"/>
              </a:solidFill>
              <a:latin typeface="Verdana" pitchFamily="34" charset="0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2749949" y="4902226"/>
            <a:ext cx="11981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u="sng" dirty="0">
                <a:solidFill>
                  <a:srgbClr val="FF0000"/>
                </a:solidFill>
                <a:latin typeface="Verdana" pitchFamily="34" charset="0"/>
              </a:rPr>
              <a:t>05RS</a:t>
            </a:r>
          </a:p>
        </p:txBody>
      </p:sp>
      <p:cxnSp>
        <p:nvCxnSpPr>
          <p:cNvPr id="22" name="AutoShape 17"/>
          <p:cNvCxnSpPr>
            <a:cxnSpLocks noChangeShapeType="1"/>
            <a:stCxn id="10" idx="0"/>
            <a:endCxn id="11" idx="1"/>
          </p:cNvCxnSpPr>
          <p:nvPr/>
        </p:nvCxnSpPr>
        <p:spPr bwMode="auto">
          <a:xfrm rot="5400000" flipH="1" flipV="1">
            <a:off x="1141091" y="1680865"/>
            <a:ext cx="3085137" cy="335758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23" name="AutoShape 18"/>
          <p:cNvCxnSpPr>
            <a:cxnSpLocks noChangeShapeType="1"/>
            <a:stCxn id="17" idx="0"/>
            <a:endCxn id="12" idx="1"/>
          </p:cNvCxnSpPr>
          <p:nvPr/>
        </p:nvCxnSpPr>
        <p:spPr bwMode="auto">
          <a:xfrm rot="5400000" flipH="1" flipV="1">
            <a:off x="1622909" y="2162683"/>
            <a:ext cx="2564431" cy="291465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24" name="AutoShape 19"/>
          <p:cNvCxnSpPr>
            <a:cxnSpLocks noChangeShapeType="1"/>
            <a:stCxn id="18" idx="0"/>
            <a:endCxn id="13" idx="1"/>
          </p:cNvCxnSpPr>
          <p:nvPr/>
        </p:nvCxnSpPr>
        <p:spPr bwMode="auto">
          <a:xfrm rot="5400000" flipH="1" flipV="1">
            <a:off x="2051537" y="2591312"/>
            <a:ext cx="2064365" cy="255746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25" name="AutoShape 20"/>
          <p:cNvCxnSpPr>
            <a:cxnSpLocks noChangeShapeType="1"/>
            <a:stCxn id="19" idx="0"/>
            <a:endCxn id="14" idx="1"/>
          </p:cNvCxnSpPr>
          <p:nvPr/>
        </p:nvCxnSpPr>
        <p:spPr bwMode="auto">
          <a:xfrm rot="5400000" flipH="1" flipV="1">
            <a:off x="2445349" y="2985124"/>
            <a:ext cx="1669648" cy="216455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26" name="AutoShape 22"/>
          <p:cNvCxnSpPr>
            <a:cxnSpLocks noChangeShapeType="1"/>
            <a:stCxn id="20" idx="0"/>
            <a:endCxn id="16" idx="1"/>
          </p:cNvCxnSpPr>
          <p:nvPr/>
        </p:nvCxnSpPr>
        <p:spPr bwMode="auto">
          <a:xfrm rot="5400000" flipH="1" flipV="1">
            <a:off x="2939934" y="3479709"/>
            <a:ext cx="1066237" cy="1778799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27" name="AutoShape 24"/>
          <p:cNvCxnSpPr>
            <a:cxnSpLocks noChangeShapeType="1"/>
            <a:stCxn id="21" idx="0"/>
            <a:endCxn id="15" idx="1"/>
          </p:cNvCxnSpPr>
          <p:nvPr/>
        </p:nvCxnSpPr>
        <p:spPr bwMode="auto">
          <a:xfrm rot="5400000" flipH="1" flipV="1">
            <a:off x="3491904" y="4031678"/>
            <a:ext cx="727683" cy="1013414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28" name="文字方塊 27"/>
          <p:cNvSpPr txBox="1"/>
          <p:nvPr/>
        </p:nvSpPr>
        <p:spPr>
          <a:xfrm>
            <a:off x="711200" y="5537200"/>
            <a:ext cx="759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小板和大板在</a:t>
            </a:r>
            <a:r>
              <a:rPr lang="en-US" altLang="zh-CN" dirty="0" smtClean="0"/>
              <a:t>ECR Label</a:t>
            </a:r>
            <a:r>
              <a:rPr lang="zh-CN" altLang="en-US" dirty="0" smtClean="0"/>
              <a:t>站同时产生，小板前</a:t>
            </a:r>
            <a:r>
              <a:rPr lang="en-US" altLang="zh-CN" dirty="0" smtClean="0"/>
              <a:t>4</a:t>
            </a:r>
            <a:r>
              <a:rPr lang="zh-CN" altLang="en-US" dirty="0" smtClean="0"/>
              <a:t>码和后</a:t>
            </a:r>
            <a:r>
              <a:rPr lang="en-US" altLang="zh-CN" dirty="0" smtClean="0"/>
              <a:t>4</a:t>
            </a:r>
            <a:r>
              <a:rPr lang="zh-CN" altLang="en-US" dirty="0" smtClean="0"/>
              <a:t>码和大板保持一致。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>
          <a:xfrm>
            <a:off x="389285" y="198780"/>
            <a:ext cx="8913812" cy="796925"/>
          </a:xfrm>
        </p:spPr>
        <p:txBody>
          <a:bodyPr/>
          <a:lstStyle/>
          <a:p>
            <a:pPr>
              <a:defRPr/>
            </a:pPr>
            <a:r>
              <a:rPr lang="zh-CN" altLang="en-US" sz="3200" dirty="0" smtClean="0"/>
              <a:t>制程问题点</a:t>
            </a:r>
            <a:endParaRPr lang="zh-TW" alt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</a:endParaRPr>
          </a:p>
        </p:txBody>
      </p:sp>
      <p:sp>
        <p:nvSpPr>
          <p:cNvPr id="14339" name="內容版面配置區 2"/>
          <p:cNvSpPr>
            <a:spLocks noGrp="1"/>
          </p:cNvSpPr>
          <p:nvPr>
            <p:ph idx="1"/>
          </p:nvPr>
        </p:nvSpPr>
        <p:spPr>
          <a:xfrm>
            <a:off x="343523" y="863049"/>
            <a:ext cx="9395790" cy="2705652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en-US" sz="1400" b="1" dirty="0" smtClean="0">
                <a:latin typeface="微軟正黑體" pitchFamily="34" charset="-120"/>
              </a:rPr>
              <a:t>改善制程问题点</a:t>
            </a:r>
            <a:endParaRPr lang="en-US" altLang="zh-CN" sz="1400" dirty="0" smtClean="0">
              <a:latin typeface="微軟正黑體" pitchFamily="34" charset="-120"/>
            </a:endParaRPr>
          </a:p>
          <a:p>
            <a:r>
              <a:rPr lang="en-US" altLang="zh-CN" sz="1400" b="1" dirty="0" smtClean="0">
                <a:latin typeface="微軟正黑體" pitchFamily="34" charset="-120"/>
              </a:rPr>
              <a:t> </a:t>
            </a:r>
            <a:r>
              <a:rPr lang="zh-CN" altLang="en-US" sz="1400" b="1" dirty="0" smtClean="0">
                <a:latin typeface="微軟正黑體" pitchFamily="34" charset="-120"/>
              </a:rPr>
              <a:t> </a:t>
            </a:r>
            <a:r>
              <a:rPr lang="en-US" altLang="zh-CN" sz="1400" b="1" dirty="0" smtClean="0">
                <a:latin typeface="微軟正黑體" pitchFamily="34" charset="-120"/>
              </a:rPr>
              <a:t>1. ICT input</a:t>
            </a:r>
            <a:r>
              <a:rPr lang="zh-CN" altLang="en-US" sz="1400" b="1" dirty="0" smtClean="0">
                <a:latin typeface="微軟正黑體" pitchFamily="34" charset="-120"/>
              </a:rPr>
              <a:t>站，多连板，小板传值打印问题，</a:t>
            </a:r>
            <a:r>
              <a:rPr lang="en-US" altLang="zh-CN" sz="1400" b="1" dirty="0" smtClean="0">
                <a:latin typeface="微軟正黑體" pitchFamily="34" charset="-120"/>
              </a:rPr>
              <a:t>B1-U1</a:t>
            </a:r>
            <a:r>
              <a:rPr lang="zh-CN" altLang="en-US" sz="1400" b="1" dirty="0" smtClean="0">
                <a:latin typeface="微軟正黑體" pitchFamily="34" charset="-120"/>
              </a:rPr>
              <a:t>，</a:t>
            </a:r>
            <a:r>
              <a:rPr lang="en-US" altLang="zh-CN" sz="1400" b="1" dirty="0" smtClean="0">
                <a:latin typeface="微軟正黑體" pitchFamily="34" charset="-120"/>
              </a:rPr>
              <a:t>M1</a:t>
            </a:r>
            <a:r>
              <a:rPr lang="zh-CN" altLang="en-US" sz="1400" b="1" dirty="0" smtClean="0">
                <a:latin typeface="微軟正黑體" pitchFamily="34" charset="-120"/>
              </a:rPr>
              <a:t>，</a:t>
            </a:r>
            <a:r>
              <a:rPr lang="en-US" altLang="zh-CN" sz="1400" b="1" dirty="0" smtClean="0">
                <a:latin typeface="微軟正黑體" pitchFamily="34" charset="-120"/>
              </a:rPr>
              <a:t>T1</a:t>
            </a:r>
            <a:r>
              <a:rPr lang="zh-CN" altLang="en-US" sz="1400" b="1" dirty="0" smtClean="0">
                <a:latin typeface="微軟正黑體" pitchFamily="34" charset="-120"/>
              </a:rPr>
              <a:t>；</a:t>
            </a:r>
            <a:r>
              <a:rPr lang="en-US" altLang="zh-CN" sz="1400" b="1" dirty="0" smtClean="0">
                <a:latin typeface="微軟正黑體" pitchFamily="34" charset="-120"/>
              </a:rPr>
              <a:t>B2-U2</a:t>
            </a:r>
            <a:r>
              <a:rPr lang="zh-CN" altLang="en-US" sz="1400" b="1" dirty="0" smtClean="0">
                <a:latin typeface="微軟正黑體" pitchFamily="34" charset="-120"/>
              </a:rPr>
              <a:t>，</a:t>
            </a:r>
            <a:r>
              <a:rPr lang="en-US" altLang="zh-CN" sz="1400" b="1" dirty="0" smtClean="0">
                <a:latin typeface="微軟正黑體" pitchFamily="34" charset="-120"/>
              </a:rPr>
              <a:t>M2</a:t>
            </a:r>
            <a:r>
              <a:rPr lang="zh-CN" altLang="en-US" sz="1400" b="1" dirty="0" smtClean="0">
                <a:latin typeface="微軟正黑體" pitchFamily="34" charset="-120"/>
              </a:rPr>
              <a:t>，</a:t>
            </a:r>
            <a:r>
              <a:rPr lang="en-US" altLang="zh-CN" sz="1400" b="1" dirty="0" smtClean="0">
                <a:latin typeface="微軟正黑體" pitchFamily="34" charset="-120"/>
              </a:rPr>
              <a:t>T2</a:t>
            </a:r>
            <a:r>
              <a:rPr lang="zh-CN" altLang="en-US" sz="1400" b="1" dirty="0" smtClean="0">
                <a:latin typeface="微軟正黑體" pitchFamily="34" charset="-120"/>
              </a:rPr>
              <a:t>（</a:t>
            </a:r>
            <a:r>
              <a:rPr lang="en-US" altLang="zh-CN" sz="1400" b="1" dirty="0" smtClean="0">
                <a:latin typeface="微軟正黑體" pitchFamily="34" charset="-120"/>
              </a:rPr>
              <a:t>B1</a:t>
            </a:r>
            <a:r>
              <a:rPr lang="zh-CN" altLang="en-US" sz="1400" b="1" dirty="0" smtClean="0">
                <a:latin typeface="微軟正黑體" pitchFamily="34" charset="-120"/>
              </a:rPr>
              <a:t>，</a:t>
            </a:r>
            <a:r>
              <a:rPr lang="en-US" altLang="zh-CN" sz="1400" b="1" dirty="0" smtClean="0">
                <a:latin typeface="微軟正黑體" pitchFamily="34" charset="-120"/>
              </a:rPr>
              <a:t>B2</a:t>
            </a:r>
            <a:r>
              <a:rPr lang="zh-CN" altLang="en-US" sz="1400" b="1" dirty="0" smtClean="0">
                <a:latin typeface="微軟正黑體" pitchFamily="34" charset="-120"/>
              </a:rPr>
              <a:t>是大板，后面是小板）</a:t>
            </a:r>
            <a:endParaRPr lang="zh-CN" altLang="en-US" sz="1400" dirty="0" smtClean="0">
              <a:latin typeface="微軟正黑體" pitchFamily="34" charset="-120"/>
            </a:endParaRPr>
          </a:p>
          <a:p>
            <a:r>
              <a:rPr lang="zh-CN" altLang="en-US" sz="1400" b="1" dirty="0" smtClean="0">
                <a:latin typeface="微軟正黑體" pitchFamily="34" charset="-120"/>
              </a:rPr>
              <a:t>   </a:t>
            </a:r>
            <a:r>
              <a:rPr lang="en-US" altLang="zh-CN" sz="1400" b="1" dirty="0" smtClean="0">
                <a:latin typeface="微軟正黑體" pitchFamily="34" charset="-120"/>
              </a:rPr>
              <a:t>2. </a:t>
            </a:r>
            <a:r>
              <a:rPr lang="zh-CN" altLang="en-US" sz="1400" b="1" dirty="0" smtClean="0">
                <a:latin typeface="微軟正黑體" pitchFamily="34" charset="-120"/>
              </a:rPr>
              <a:t>同类小板多块，比如说一张大板上，</a:t>
            </a:r>
            <a:r>
              <a:rPr lang="en-US" altLang="zh-CN" sz="1400" b="1" dirty="0" smtClean="0">
                <a:latin typeface="微軟正黑體" pitchFamily="34" charset="-120"/>
              </a:rPr>
              <a:t>USB</a:t>
            </a:r>
            <a:r>
              <a:rPr lang="zh-CN" altLang="en-US" sz="1400" b="1" dirty="0" smtClean="0">
                <a:latin typeface="微軟正黑體" pitchFamily="34" charset="-120"/>
              </a:rPr>
              <a:t>小板有</a:t>
            </a:r>
            <a:r>
              <a:rPr lang="en-US" altLang="zh-CN" sz="1400" b="1" dirty="0" smtClean="0">
                <a:latin typeface="微軟正黑體" pitchFamily="34" charset="-120"/>
              </a:rPr>
              <a:t>3</a:t>
            </a:r>
            <a:r>
              <a:rPr lang="zh-CN" altLang="en-US" sz="1400" b="1" dirty="0" smtClean="0">
                <a:latin typeface="微軟正黑體" pitchFamily="34" charset="-120"/>
              </a:rPr>
              <a:t>块，然后优先级是</a:t>
            </a:r>
            <a:r>
              <a:rPr lang="en-US" altLang="zh-CN" sz="1400" b="1" dirty="0" smtClean="0">
                <a:latin typeface="微軟正黑體" pitchFamily="34" charset="-120"/>
              </a:rPr>
              <a:t>1</a:t>
            </a:r>
            <a:r>
              <a:rPr lang="zh-CN" altLang="en-US" sz="1400" b="1" dirty="0" smtClean="0">
                <a:latin typeface="微軟正黑體" pitchFamily="34" charset="-120"/>
              </a:rPr>
              <a:t>，那就只能分配</a:t>
            </a:r>
            <a:r>
              <a:rPr lang="en-US" altLang="zh-CN" sz="1400" b="1" dirty="0" smtClean="0">
                <a:latin typeface="微軟正黑體" pitchFamily="34" charset="-120"/>
              </a:rPr>
              <a:t>U1</a:t>
            </a:r>
            <a:r>
              <a:rPr lang="zh-CN" altLang="en-US" sz="1400" b="1" dirty="0" smtClean="0">
                <a:latin typeface="微軟正黑體" pitchFamily="34" charset="-120"/>
              </a:rPr>
              <a:t>，</a:t>
            </a:r>
            <a:r>
              <a:rPr lang="en-US" altLang="zh-CN" sz="1400" b="1" dirty="0" smtClean="0">
                <a:latin typeface="微軟正黑體" pitchFamily="34" charset="-120"/>
              </a:rPr>
              <a:t>U2</a:t>
            </a:r>
            <a:r>
              <a:rPr lang="zh-CN" altLang="en-US" sz="1400" b="1" dirty="0" smtClean="0">
                <a:latin typeface="微軟正黑體" pitchFamily="34" charset="-120"/>
              </a:rPr>
              <a:t>，</a:t>
            </a:r>
            <a:r>
              <a:rPr lang="en-US" altLang="zh-CN" sz="1400" b="1" dirty="0" smtClean="0">
                <a:latin typeface="微軟正黑體" pitchFamily="34" charset="-120"/>
              </a:rPr>
              <a:t>U3</a:t>
            </a:r>
            <a:r>
              <a:rPr lang="zh-CN" altLang="en-US" sz="1400" b="1" dirty="0" smtClean="0">
                <a:latin typeface="微軟正黑體" pitchFamily="34" charset="-120"/>
              </a:rPr>
              <a:t>小板</a:t>
            </a:r>
            <a:r>
              <a:rPr lang="en-US" altLang="zh-CN" sz="1400" b="1" dirty="0" smtClean="0">
                <a:latin typeface="微軟正黑體" pitchFamily="34" charset="-120"/>
              </a:rPr>
              <a:t>SN</a:t>
            </a:r>
            <a:r>
              <a:rPr lang="zh-CN" altLang="en-US" sz="1400" b="1" dirty="0" smtClean="0">
                <a:latin typeface="微軟正黑體" pitchFamily="34" charset="-120"/>
              </a:rPr>
              <a:t>打印</a:t>
            </a:r>
            <a:endParaRPr lang="zh-CN" altLang="en-US" sz="1400" dirty="0" smtClean="0">
              <a:latin typeface="微軟正黑體" pitchFamily="34" charset="-120"/>
            </a:endParaRPr>
          </a:p>
          <a:p>
            <a:r>
              <a:rPr lang="zh-CN" altLang="en-US" sz="1400" b="1" dirty="0" smtClean="0">
                <a:latin typeface="微軟正黑體" pitchFamily="34" charset="-120"/>
              </a:rPr>
              <a:t>   </a:t>
            </a:r>
            <a:r>
              <a:rPr lang="en-US" altLang="zh-CN" sz="1400" b="1" dirty="0" smtClean="0">
                <a:latin typeface="微軟正黑體" pitchFamily="34" charset="-120"/>
              </a:rPr>
              <a:t>3. </a:t>
            </a:r>
            <a:r>
              <a:rPr lang="zh-CN" altLang="en-US" sz="1400" b="1" dirty="0" smtClean="0">
                <a:latin typeface="微軟正黑體" pitchFamily="34" charset="-120"/>
              </a:rPr>
              <a:t>主板收集时，必须检查</a:t>
            </a:r>
            <a:r>
              <a:rPr lang="en-US" altLang="zh-CN" sz="1400" b="1" dirty="0" smtClean="0">
                <a:latin typeface="微軟正黑體" pitchFamily="34" charset="-120"/>
              </a:rPr>
              <a:t>MBSN</a:t>
            </a:r>
            <a:r>
              <a:rPr lang="zh-CN" altLang="en-US" sz="1400" b="1" dirty="0" smtClean="0">
                <a:latin typeface="微軟正黑體" pitchFamily="34" charset="-120"/>
              </a:rPr>
              <a:t>第</a:t>
            </a:r>
            <a:r>
              <a:rPr lang="en-US" altLang="zh-CN" sz="1400" b="1" dirty="0" smtClean="0">
                <a:latin typeface="微軟正黑體" pitchFamily="34" charset="-120"/>
              </a:rPr>
              <a:t>5</a:t>
            </a:r>
            <a:r>
              <a:rPr lang="zh-CN" altLang="en-US" sz="1400" b="1" dirty="0" smtClean="0">
                <a:latin typeface="微軟正黑體" pitchFamily="34" charset="-120"/>
              </a:rPr>
              <a:t>码；大板是</a:t>
            </a:r>
            <a:r>
              <a:rPr lang="en-US" altLang="zh-CN" sz="1400" b="1" dirty="0" smtClean="0">
                <a:latin typeface="微軟正黑體" pitchFamily="34" charset="-120"/>
              </a:rPr>
              <a:t>M,B</a:t>
            </a:r>
            <a:r>
              <a:rPr lang="zh-CN" altLang="en-US" sz="1400" b="1" dirty="0" smtClean="0">
                <a:latin typeface="微軟正黑體" pitchFamily="34" charset="-120"/>
              </a:rPr>
              <a:t>；小板是维护的</a:t>
            </a:r>
            <a:r>
              <a:rPr lang="en-US" altLang="zh-CN" sz="1400" b="1" dirty="0" err="1" smtClean="0">
                <a:latin typeface="微軟正黑體" pitchFamily="34" charset="-120"/>
              </a:rPr>
              <a:t>MBType</a:t>
            </a:r>
            <a:r>
              <a:rPr lang="zh-CN" altLang="en-US" sz="1400" b="1" dirty="0" smtClean="0">
                <a:latin typeface="微軟正黑體" pitchFamily="34" charset="-120"/>
              </a:rPr>
              <a:t>栏的其他字母。如不检查，刷入时大小板要混淆。</a:t>
            </a:r>
            <a:endParaRPr lang="zh-CN" altLang="en-US" sz="1400" dirty="0" smtClean="0">
              <a:latin typeface="微軟正黑體" pitchFamily="34" charset="-120"/>
            </a:endParaRPr>
          </a:p>
          <a:p>
            <a:r>
              <a:rPr lang="zh-CN" altLang="en-US" sz="1400" b="1" dirty="0" smtClean="0">
                <a:latin typeface="微軟正黑體" pitchFamily="34" charset="-120"/>
              </a:rPr>
              <a:t>   </a:t>
            </a:r>
            <a:r>
              <a:rPr lang="en-US" altLang="zh-CN" sz="1400" b="1" dirty="0" smtClean="0">
                <a:latin typeface="微軟正黑體" pitchFamily="34" charset="-120"/>
              </a:rPr>
              <a:t>4. </a:t>
            </a:r>
            <a:r>
              <a:rPr lang="zh-CN" altLang="en-US" sz="1400" b="1" dirty="0" smtClean="0">
                <a:latin typeface="微軟正黑體" pitchFamily="34" charset="-120"/>
              </a:rPr>
              <a:t>如果产线没采用</a:t>
            </a:r>
            <a:r>
              <a:rPr lang="en-US" altLang="zh-CN" sz="1400" b="1" dirty="0" smtClean="0">
                <a:latin typeface="微軟正黑體" pitchFamily="34" charset="-120"/>
              </a:rPr>
              <a:t>4</a:t>
            </a:r>
            <a:r>
              <a:rPr lang="zh-CN" altLang="en-US" sz="1400" b="1" dirty="0" smtClean="0">
                <a:latin typeface="微軟正黑體" pitchFamily="34" charset="-120"/>
              </a:rPr>
              <a:t>合</a:t>
            </a:r>
            <a:r>
              <a:rPr lang="en-US" altLang="zh-CN" sz="1400" b="1" dirty="0" smtClean="0">
                <a:latin typeface="微軟正黑體" pitchFamily="34" charset="-120"/>
              </a:rPr>
              <a:t>1</a:t>
            </a:r>
            <a:r>
              <a:rPr lang="zh-CN" altLang="en-US" sz="1400" b="1" dirty="0" smtClean="0">
                <a:latin typeface="微軟正黑體" pitchFamily="34" charset="-120"/>
              </a:rPr>
              <a:t>标签纸打印，小板标签将无法打印。这个问题很难解</a:t>
            </a:r>
            <a:endParaRPr lang="zh-CN" altLang="en-US" sz="1400" dirty="0" smtClean="0">
              <a:latin typeface="微軟正黑體" pitchFamily="34" charset="-120"/>
            </a:endParaRPr>
          </a:p>
          <a:p>
            <a:r>
              <a:rPr lang="zh-CN" altLang="en-US" sz="1400" b="1" dirty="0" smtClean="0">
                <a:latin typeface="微軟正黑體" pitchFamily="34" charset="-120"/>
              </a:rPr>
              <a:t>   </a:t>
            </a:r>
            <a:r>
              <a:rPr lang="en-US" altLang="zh-CN" sz="1400" b="1" dirty="0" smtClean="0">
                <a:latin typeface="微軟正黑體" pitchFamily="34" charset="-120"/>
              </a:rPr>
              <a:t>5. </a:t>
            </a:r>
            <a:r>
              <a:rPr lang="zh-CN" altLang="en-US" sz="1400" b="1" dirty="0" smtClean="0">
                <a:latin typeface="微軟正黑體" pitchFamily="34" charset="-120"/>
              </a:rPr>
              <a:t>标签纸限定，一块单板最多只能打印</a:t>
            </a:r>
            <a:r>
              <a:rPr lang="en-US" altLang="zh-CN" sz="1400" b="1" dirty="0" smtClean="0">
                <a:latin typeface="微軟正黑體" pitchFamily="34" charset="-120"/>
              </a:rPr>
              <a:t>3</a:t>
            </a:r>
            <a:r>
              <a:rPr lang="zh-CN" altLang="en-US" sz="1400" b="1" dirty="0" smtClean="0">
                <a:latin typeface="微軟正黑體" pitchFamily="34" charset="-120"/>
              </a:rPr>
              <a:t>张小板标签。</a:t>
            </a:r>
            <a:endParaRPr lang="zh-CN" altLang="en-US" sz="1400" dirty="0" smtClean="0">
              <a:latin typeface="微軟正黑體" pitchFamily="34" charset="-120"/>
            </a:endParaRPr>
          </a:p>
          <a:p>
            <a:r>
              <a:rPr lang="zh-CN" altLang="en-US" sz="1400" b="1" dirty="0" smtClean="0">
                <a:latin typeface="微軟正黑體" pitchFamily="34" charset="-120"/>
              </a:rPr>
              <a:t>   </a:t>
            </a:r>
            <a:r>
              <a:rPr lang="en-US" altLang="zh-CN" sz="1400" b="1" dirty="0" smtClean="0">
                <a:latin typeface="微軟正黑體" pitchFamily="34" charset="-120"/>
              </a:rPr>
              <a:t>6. </a:t>
            </a:r>
            <a:r>
              <a:rPr lang="zh-CN" altLang="en-US" sz="1400" b="1" dirty="0" smtClean="0">
                <a:latin typeface="微軟正黑體" pitchFamily="34" charset="-120"/>
              </a:rPr>
              <a:t>来料小板，此方式无法管控</a:t>
            </a:r>
            <a:endParaRPr lang="zh-CN" altLang="en-US" sz="1400" dirty="0" smtClean="0">
              <a:latin typeface="微軟正黑體" pitchFamily="34" charset="-120"/>
            </a:endParaRPr>
          </a:p>
          <a:p>
            <a:pPr>
              <a:buFont typeface="Arial" charset="0"/>
              <a:buNone/>
            </a:pPr>
            <a:endParaRPr lang="en-US" altLang="zh-CN" sz="1400" dirty="0" smtClean="0">
              <a:latin typeface="微軟正黑體" pitchFamily="34" charset="-120"/>
            </a:endParaRPr>
          </a:p>
          <a:p>
            <a:pPr>
              <a:buNone/>
            </a:pPr>
            <a:endParaRPr lang="en-US" altLang="zh-TW" sz="1400" dirty="0" smtClean="0">
              <a:latin typeface="微軟正黑體" pitchFamily="34" charset="-120"/>
            </a:endParaRPr>
          </a:p>
          <a:p>
            <a:endParaRPr lang="en-US" altLang="zh-TW" sz="1400" dirty="0" smtClean="0">
              <a:latin typeface="微軟正黑體" pitchFamily="34" charset="-120"/>
            </a:endParaRPr>
          </a:p>
          <a:p>
            <a:pPr>
              <a:buNone/>
            </a:pPr>
            <a:endParaRPr lang="en-US" altLang="zh-TW" sz="1400" dirty="0" smtClean="0">
              <a:latin typeface="微軟正黑體" pitchFamily="34" charset="-120"/>
            </a:endParaRPr>
          </a:p>
          <a:p>
            <a:pPr lvl="1"/>
            <a:endParaRPr lang="en-US" altLang="zh-CN" sz="1400" dirty="0" smtClean="0">
              <a:latin typeface="微軟正黑體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D4EABB-31D7-413D-A146-6EBB746CCDF0}" type="slidenum">
              <a:rPr lang="zh-TW" altLang="en-US" smtClean="0"/>
              <a:pPr>
                <a:defRPr/>
              </a:pPr>
              <a:t>3</a:t>
            </a:fld>
            <a:endParaRPr lang="zh-TW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787400" y="3911600"/>
            <a:ext cx="8128000" cy="1727200"/>
            <a:chOff x="787400" y="3784600"/>
            <a:chExt cx="8128000" cy="1727200"/>
          </a:xfrm>
        </p:grpSpPr>
        <p:sp>
          <p:nvSpPr>
            <p:cNvPr id="16" name="文字方塊 15"/>
            <p:cNvSpPr txBox="1"/>
            <p:nvPr/>
          </p:nvSpPr>
          <p:spPr>
            <a:xfrm>
              <a:off x="787400" y="3784600"/>
              <a:ext cx="8128000" cy="172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952500" y="3848100"/>
              <a:ext cx="3733800" cy="1600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zh-CN" altLang="en-US" dirty="0" smtClean="0"/>
                <a:t>大板标签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4737100" y="3848100"/>
              <a:ext cx="1308100" cy="1600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zh-CN" altLang="en-US" dirty="0" smtClean="0"/>
                <a:t>小板标签</a:t>
              </a:r>
              <a:r>
                <a:rPr lang="en-US" altLang="zh-CN" dirty="0" smtClean="0"/>
                <a:t>1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070600" y="3848100"/>
              <a:ext cx="1308100" cy="1600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zh-CN" altLang="en-US" dirty="0" smtClean="0"/>
                <a:t>小板标签</a:t>
              </a:r>
              <a:r>
                <a:rPr lang="en-US" altLang="zh-CN" dirty="0" smtClean="0"/>
                <a:t>2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404100" y="3848100"/>
              <a:ext cx="1308100" cy="1600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zh-CN" altLang="en-US" dirty="0" smtClean="0"/>
                <a:t>小板标签</a:t>
              </a:r>
              <a:r>
                <a:rPr lang="en-US" altLang="zh-CN" dirty="0" smtClean="0"/>
                <a:t>3</a:t>
              </a:r>
              <a:endParaRPr lang="zh-TW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內容版面配置區 2"/>
          <p:cNvSpPr>
            <a:spLocks noGrp="1"/>
          </p:cNvSpPr>
          <p:nvPr>
            <p:ph idx="1"/>
          </p:nvPr>
        </p:nvSpPr>
        <p:spPr>
          <a:xfrm>
            <a:off x="490332" y="939248"/>
            <a:ext cx="9308065" cy="5347251"/>
          </a:xfrm>
        </p:spPr>
        <p:txBody>
          <a:bodyPr/>
          <a:lstStyle/>
          <a:p>
            <a:pPr marL="312738" lvl="1" indent="-312738">
              <a:buFont typeface="Wingdings" pitchFamily="2" charset="2"/>
              <a:buChar char="n"/>
            </a:pPr>
            <a:r>
              <a:rPr lang="zh-CN" altLang="en-US" sz="2700" b="1" dirty="0" smtClean="0">
                <a:solidFill>
                  <a:schemeClr val="tx1"/>
                </a:solidFill>
              </a:rPr>
              <a:t>建议</a:t>
            </a:r>
            <a:r>
              <a:rPr lang="en-US" altLang="zh-CN" sz="2700" b="1" dirty="0" smtClean="0">
                <a:solidFill>
                  <a:schemeClr val="tx1"/>
                </a:solidFill>
              </a:rPr>
              <a:t>PR</a:t>
            </a:r>
            <a:r>
              <a:rPr lang="zh-CN" altLang="en-US" sz="2700" b="1" dirty="0" smtClean="0">
                <a:solidFill>
                  <a:schemeClr val="tx1"/>
                </a:solidFill>
              </a:rPr>
              <a:t>机型：</a:t>
            </a:r>
            <a:endParaRPr lang="en-US" altLang="zh-CN" sz="2700" b="1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拟选择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osprey</a:t>
            </a:r>
            <a:r>
              <a:rPr lang="zh-CN" altLang="en-US" dirty="0" smtClean="0"/>
              <a:t>机型进行</a:t>
            </a:r>
            <a:r>
              <a:rPr lang="en-US" altLang="zh-CN" dirty="0" smtClean="0"/>
              <a:t>PR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因为</a:t>
            </a:r>
            <a:r>
              <a:rPr lang="en-US" altLang="zh-TW" dirty="0" err="1" smtClean="0"/>
              <a:t>Wifi</a:t>
            </a:r>
            <a:r>
              <a:rPr lang="en-US" altLang="zh-TW" dirty="0" smtClean="0"/>
              <a:t>(U1300)/3G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module(U1400)</a:t>
            </a:r>
            <a:r>
              <a:rPr lang="zh-CN" altLang="en-US" dirty="0" smtClean="0"/>
              <a:t>主板有差异，需要对应的小板也必须匹配。在</a:t>
            </a:r>
            <a:r>
              <a:rPr lang="en-US" altLang="zh-CN" dirty="0" smtClean="0"/>
              <a:t>FA</a:t>
            </a:r>
            <a:r>
              <a:rPr lang="zh-CN" altLang="en-US" dirty="0" smtClean="0"/>
              <a:t>段需要</a:t>
            </a:r>
            <a:r>
              <a:rPr lang="en-US" altLang="zh-CN" dirty="0" smtClean="0"/>
              <a:t>IMES</a:t>
            </a:r>
            <a:r>
              <a:rPr lang="zh-CN" altLang="en-US" dirty="0" smtClean="0"/>
              <a:t>管控。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在</a:t>
            </a:r>
            <a:r>
              <a:rPr lang="en-US" altLang="zh-CN" dirty="0" smtClean="0"/>
              <a:t>FA</a:t>
            </a:r>
            <a:r>
              <a:rPr lang="zh-CN" altLang="en-US" dirty="0" smtClean="0"/>
              <a:t>跟整机结合追踪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/>
              <a:t>改善前管控方式：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  offline</a:t>
            </a:r>
            <a:r>
              <a:rPr lang="zh-CN" altLang="en-US" dirty="0" smtClean="0"/>
              <a:t>列印小板</a:t>
            </a:r>
            <a:r>
              <a:rPr lang="en-US" altLang="zh-CN" dirty="0" smtClean="0"/>
              <a:t>131</a:t>
            </a:r>
            <a:r>
              <a:rPr lang="zh-CN" altLang="en-US" dirty="0" smtClean="0"/>
              <a:t>阶料号标签，</a:t>
            </a:r>
            <a:r>
              <a:rPr lang="en-US" altLang="zh-CN" dirty="0" smtClean="0"/>
              <a:t>FA</a:t>
            </a:r>
            <a:r>
              <a:rPr lang="zh-CN" altLang="en-US" dirty="0" smtClean="0"/>
              <a:t>主板投入站刷入</a:t>
            </a:r>
            <a:r>
              <a:rPr lang="en-US" altLang="zh-CN" dirty="0" smtClean="0"/>
              <a:t>131</a:t>
            </a:r>
            <a:r>
              <a:rPr lang="zh-CN" altLang="en-US" dirty="0" smtClean="0"/>
              <a:t>阶料号进行管控。管控小板用料正确性，不管控小板流程，无法追溯小板与大板的关联性。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/>
              <a:t>改善后管控方式：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   online</a:t>
            </a:r>
            <a:r>
              <a:rPr lang="zh-CN" altLang="en-US" dirty="0" smtClean="0"/>
              <a:t>列印小板</a:t>
            </a:r>
            <a:r>
              <a:rPr lang="en-US" altLang="zh-CN" dirty="0" smtClean="0"/>
              <a:t>MB SN</a:t>
            </a:r>
            <a:r>
              <a:rPr lang="zh-CN" altLang="en-US" dirty="0" smtClean="0"/>
              <a:t>，测试</a:t>
            </a:r>
            <a:r>
              <a:rPr lang="en-US" altLang="zh-CN" dirty="0" smtClean="0"/>
              <a:t>PASS</a:t>
            </a:r>
            <a:r>
              <a:rPr lang="zh-CN" altLang="en-US" dirty="0" smtClean="0"/>
              <a:t>刷入系统，</a:t>
            </a:r>
            <a:r>
              <a:rPr lang="en-US" altLang="zh-CN" dirty="0" smtClean="0"/>
              <a:t>FA</a:t>
            </a:r>
            <a:r>
              <a:rPr lang="zh-CN" altLang="en-US" dirty="0" smtClean="0"/>
              <a:t>主板投入站刷入</a:t>
            </a:r>
            <a:r>
              <a:rPr lang="en-US" altLang="zh-CN" dirty="0" smtClean="0"/>
              <a:t>MB SN</a:t>
            </a:r>
            <a:r>
              <a:rPr lang="zh-CN" altLang="en-US" dirty="0" smtClean="0"/>
              <a:t>，管控小板用料正确性，管控小板流程，可追溯小板与大板的关联性。</a:t>
            </a:r>
            <a:endParaRPr lang="en-US" altLang="zh-CN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D4EABB-31D7-413D-A146-6EBB746CCDF0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89285" y="198780"/>
            <a:ext cx="8913812" cy="796925"/>
          </a:xfrm>
        </p:spPr>
        <p:txBody>
          <a:bodyPr/>
          <a:lstStyle/>
          <a:p>
            <a:r>
              <a:rPr lang="zh-CN" altLang="en-US" dirty="0" smtClean="0"/>
              <a:t>改善方向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內容版面配置區 2"/>
          <p:cNvSpPr>
            <a:spLocks noGrp="1"/>
          </p:cNvSpPr>
          <p:nvPr>
            <p:ph idx="1"/>
          </p:nvPr>
        </p:nvSpPr>
        <p:spPr>
          <a:xfrm>
            <a:off x="490332" y="939249"/>
            <a:ext cx="9308065" cy="432352"/>
          </a:xfrm>
        </p:spPr>
        <p:txBody>
          <a:bodyPr/>
          <a:lstStyle/>
          <a:p>
            <a:pPr marL="312738" lvl="1" indent="-312738">
              <a:buNone/>
            </a:pPr>
            <a:r>
              <a:rPr lang="zh-CN" altLang="en-US" sz="2700" b="1" dirty="0" smtClean="0">
                <a:solidFill>
                  <a:schemeClr val="tx1"/>
                </a:solidFill>
              </a:rPr>
              <a:t>小板管控逻辑：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D4EABB-31D7-413D-A146-6EBB746CCDF0}" type="slidenum">
              <a:rPr lang="zh-TW" altLang="en-US" smtClean="0"/>
              <a:pPr>
                <a:defRPr/>
              </a:pPr>
              <a:t>5</a:t>
            </a:fld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89285" y="198780"/>
            <a:ext cx="8913812" cy="796925"/>
          </a:xfrm>
        </p:spPr>
        <p:txBody>
          <a:bodyPr/>
          <a:lstStyle/>
          <a:p>
            <a:r>
              <a:rPr lang="en-US" altLang="zh-CN" dirty="0" smtClean="0"/>
              <a:t>IMES</a:t>
            </a:r>
            <a:r>
              <a:rPr lang="zh-CN" altLang="en-US" dirty="0" smtClean="0"/>
              <a:t>逻辑</a:t>
            </a:r>
            <a:endParaRPr lang="zh-TW" altLang="en-US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538528"/>
              </p:ext>
            </p:extLst>
          </p:nvPr>
        </p:nvGraphicFramePr>
        <p:xfrm>
          <a:off x="774433" y="3018719"/>
          <a:ext cx="3289566" cy="1649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337"/>
                <a:gridCol w="856027"/>
                <a:gridCol w="504903"/>
                <a:gridCol w="7492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family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MBT</a:t>
                      </a:r>
                      <a:r>
                        <a:rPr lang="en-US" altLang="zh-CN" sz="12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ype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Q</a:t>
                      </a:r>
                      <a:r>
                        <a:rPr lang="en-US" altLang="zh-CN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ty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Priority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06141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OSPREY 1.0 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U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11221">
                <a:tc>
                  <a:txBody>
                    <a:bodyPr/>
                    <a:lstStyle/>
                    <a:p>
                      <a:pPr marL="0" marR="0" indent="0" algn="l" defTabSz="8389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OSPREY 1.0 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M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290901">
                <a:tc>
                  <a:txBody>
                    <a:bodyPr/>
                    <a:lstStyle/>
                    <a:p>
                      <a:pPr marL="0" marR="0" indent="0" algn="l" defTabSz="8389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OSPREY 1.0 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T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288013"/>
              </p:ext>
            </p:extLst>
          </p:nvPr>
        </p:nvGraphicFramePr>
        <p:xfrm>
          <a:off x="4190999" y="3037647"/>
          <a:ext cx="5295901" cy="2165998"/>
        </p:xfrm>
        <a:graphic>
          <a:graphicData uri="http://schemas.openxmlformats.org/drawingml/2006/table">
            <a:tbl>
              <a:tblPr/>
              <a:tblGrid>
                <a:gridCol w="1719368"/>
                <a:gridCol w="878513"/>
                <a:gridCol w="2698020"/>
              </a:tblGrid>
              <a:tr h="317722">
                <a:tc>
                  <a:txBody>
                    <a:bodyPr/>
                    <a:lstStyle/>
                    <a:p>
                      <a:pPr marL="0" marR="0" lvl="0" indent="0" algn="ctr" defTabSz="838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小板名称</a:t>
                      </a:r>
                    </a:p>
                  </a:txBody>
                  <a:tcPr marL="8480" marR="8480" marT="848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小板代码</a:t>
                      </a:r>
                      <a:endParaRPr kumimoji="0" lang="zh-TW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480" marR="8480" marT="848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备注</a:t>
                      </a:r>
                    </a:p>
                  </a:txBody>
                  <a:tcPr marL="8480" marR="8480" marT="848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</a:tr>
              <a:tr h="251431">
                <a:tc>
                  <a:txBody>
                    <a:bodyPr/>
                    <a:lstStyle/>
                    <a:p>
                      <a:pPr marL="0" marR="0" lvl="0" indent="0" algn="l" defTabSz="838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Touch Pad</a:t>
                      </a:r>
                    </a:p>
                  </a:txBody>
                  <a:tcPr marL="8480" marR="8480" marT="848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T</a:t>
                      </a:r>
                    </a:p>
                  </a:txBody>
                  <a:tcPr marL="8480" marR="8480" marT="848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与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MB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联板， 大板专线组装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480" marR="8480" marT="848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838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Power board</a:t>
                      </a:r>
                    </a:p>
                  </a:txBody>
                  <a:tcPr marL="8480" marR="8480" marT="848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P</a:t>
                      </a:r>
                    </a:p>
                  </a:txBody>
                  <a:tcPr marL="8480" marR="8480" marT="848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与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MB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联板，小板专线组装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480" marR="8480" marT="848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860">
                <a:tc>
                  <a:txBody>
                    <a:bodyPr/>
                    <a:lstStyle/>
                    <a:p>
                      <a:pPr marL="0" marR="0" lvl="0" indent="0" algn="l" defTabSz="838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USB board</a:t>
                      </a:r>
                    </a:p>
                  </a:txBody>
                  <a:tcPr marL="8480" marR="8480" marT="848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U</a:t>
                      </a:r>
                    </a:p>
                  </a:txBody>
                  <a:tcPr marL="8480" marR="8480" marT="848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与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MB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联板，小板专线组装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480" marR="8480" marT="848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720">
                <a:tc>
                  <a:txBody>
                    <a:bodyPr/>
                    <a:lstStyle/>
                    <a:p>
                      <a:pPr marL="0" marR="0" lvl="0" indent="0" algn="l" defTabSz="838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F/P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board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480" marR="8480" marT="848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F</a:t>
                      </a:r>
                    </a:p>
                  </a:txBody>
                  <a:tcPr marL="8480" marR="8480" marT="848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来料小板，小板专线组装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480" marR="8480" marT="848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680">
                <a:tc>
                  <a:txBody>
                    <a:bodyPr/>
                    <a:lstStyle/>
                    <a:p>
                      <a:pPr marL="0" marR="0" lvl="0" indent="0" algn="l" defTabSz="838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ODD/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board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480" marR="8480" marT="848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O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480" marR="8480" marT="848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     与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MB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联板，大板线组装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480" marR="8480" marT="848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840">
                <a:tc>
                  <a:txBody>
                    <a:bodyPr/>
                    <a:lstStyle/>
                    <a:p>
                      <a:pPr marL="0" marR="0" lvl="0" indent="0" algn="l" defTabSz="838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Smart Card/B</a:t>
                      </a:r>
                    </a:p>
                  </a:txBody>
                  <a:tcPr marL="8480" marR="8480" marT="848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S</a:t>
                      </a:r>
                    </a:p>
                  </a:txBody>
                  <a:tcPr marL="8480" marR="8480" marT="848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     与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MB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联板，大板专线组装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480" marR="8480" marT="848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000">
                <a:tc>
                  <a:txBody>
                    <a:bodyPr/>
                    <a:lstStyle/>
                    <a:p>
                      <a:pPr marL="0" marR="0" lvl="0" indent="0" algn="l" defTabSz="838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Modena board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480" marR="8480" marT="848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D</a:t>
                      </a:r>
                    </a:p>
                  </a:txBody>
                  <a:tcPr marL="8480" marR="8480" marT="848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     与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MB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联板，大板线组装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480" marR="8480" marT="848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645">
                <a:tc>
                  <a:txBody>
                    <a:bodyPr/>
                    <a:lstStyle/>
                    <a:p>
                      <a:pPr marL="0" marR="0" lvl="0" indent="0" algn="l" defTabSz="838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MIC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board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480" marR="8480" marT="848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480" marR="8480" marT="848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     与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MB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联板，大板线组装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480" marR="8480" marT="848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內容版面配置區 2"/>
          <p:cNvSpPr txBox="1">
            <a:spLocks/>
          </p:cNvSpPr>
          <p:nvPr/>
        </p:nvSpPr>
        <p:spPr bwMode="auto">
          <a:xfrm>
            <a:off x="452232" y="1815549"/>
            <a:ext cx="9308065" cy="432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890" tIns="41945" rIns="83890" bIns="41945" numCol="1" anchor="t" anchorCtr="0" compatLnSpc="1">
            <a:prstTxWarp prst="textNoShape">
              <a:avLst/>
            </a:prstTxWarp>
          </a:bodyPr>
          <a:lstStyle/>
          <a:p>
            <a:pPr marL="312738" marR="0" lvl="1" indent="-3127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軟正黑體" pitchFamily="34" charset="-120"/>
                <a:cs typeface="微軟正黑體"/>
              </a:rPr>
              <a:t>小板</a:t>
            </a:r>
            <a:r>
              <a:rPr kumimoji="0" lang="en-US" altLang="zh-CN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軟正黑體" pitchFamily="34" charset="-120"/>
                <a:cs typeface="微軟正黑體"/>
              </a:rPr>
              <a:t>MBSN</a:t>
            </a:r>
            <a:r>
              <a:rPr kumimoji="0" lang="zh-CN" alt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軟正黑體" pitchFamily="34" charset="-120"/>
                <a:cs typeface="微軟正黑體"/>
              </a:rPr>
              <a:t>生成规则：</a:t>
            </a: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j-lt"/>
              <a:ea typeface="微軟正黑體" pitchFamily="34" charset="-120"/>
              <a:cs typeface="微軟正黑體"/>
            </a:endParaRPr>
          </a:p>
          <a:p>
            <a:pPr marL="679450" marR="0" lvl="1" indent="-260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j-lt"/>
              <a:ea typeface="微軟正黑體" pitchFamily="34" charset="-120"/>
              <a:cs typeface="微軟正黑體"/>
            </a:endParaRPr>
          </a:p>
          <a:p>
            <a:pPr marL="679450" marR="0" lvl="1" indent="-260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j-lt"/>
              <a:ea typeface="微軟正黑體" pitchFamily="34" charset="-120"/>
              <a:cs typeface="微軟正黑體"/>
            </a:endParaRPr>
          </a:p>
          <a:p>
            <a:pPr marL="679450" marR="0" lvl="1" indent="-260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j-lt"/>
              <a:ea typeface="微軟正黑體" pitchFamily="34" charset="-120"/>
              <a:cs typeface="微軟正黑體"/>
            </a:endParaRPr>
          </a:p>
          <a:p>
            <a:pPr marL="679450" marR="0" lvl="1" indent="-260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j-lt"/>
              <a:ea typeface="微軟正黑體" pitchFamily="34" charset="-120"/>
              <a:cs typeface="微軟正黑體"/>
            </a:endParaRPr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 bwMode="auto">
          <a:xfrm>
            <a:off x="609049" y="2234649"/>
            <a:ext cx="8712751" cy="71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890" tIns="41945" rIns="83890" bIns="41945" numCol="1" anchor="t" anchorCtr="0" compatLnSpc="1">
            <a:prstTxWarp prst="textNoShape">
              <a:avLst/>
            </a:prstTxWarp>
            <a:spAutoFit/>
          </a:bodyPr>
          <a:lstStyle/>
          <a:p>
            <a:pPr marL="312738" marR="0" lvl="1" indent="-3127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微軟正黑體"/>
              </a:rPr>
              <a:t>小板</a:t>
            </a:r>
            <a:r>
              <a:rPr kumimoji="0" lang="en-US" altLang="zh-CN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微軟正黑體"/>
              </a:rPr>
              <a:t>MBSN</a:t>
            </a:r>
            <a:r>
              <a:rPr kumimoji="0" lang="zh-CN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微軟正黑體"/>
              </a:rPr>
              <a:t>生成规则，在</a:t>
            </a:r>
            <a:r>
              <a:rPr kumimoji="0" lang="en-US" altLang="zh-CN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微軟正黑體"/>
              </a:rPr>
              <a:t>ICT Input</a:t>
            </a:r>
            <a:r>
              <a:rPr kumimoji="0" lang="zh-CN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微軟正黑體"/>
              </a:rPr>
              <a:t>站待大板号码生成后，按维护表信息分配，将原</a:t>
            </a:r>
            <a:r>
              <a:rPr kumimoji="0" lang="zh-CN" altLang="en-US" sz="1200" dirty="0" smtClean="0">
                <a:latin typeface="微軟正黑體" pitchFamily="34" charset="-120"/>
                <a:ea typeface="微軟正黑體" pitchFamily="34" charset="-120"/>
                <a:cs typeface="微軟正黑體"/>
              </a:rPr>
              <a:t>母板号码特定位置数值替换为表格中内容。</a:t>
            </a:r>
            <a:endParaRPr kumimoji="0" lang="en-US" altLang="zh-CN" sz="1200" dirty="0" smtClean="0">
              <a:latin typeface="微軟正黑體" pitchFamily="34" charset="-120"/>
              <a:ea typeface="微軟正黑體" pitchFamily="34" charset="-120"/>
              <a:cs typeface="微軟正黑體"/>
            </a:endParaRPr>
          </a:p>
          <a:p>
            <a:pPr marL="312738" marR="0" lvl="1" indent="-3127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200" dirty="0" smtClean="0">
                <a:latin typeface="微軟正黑體" pitchFamily="34" charset="-120"/>
                <a:ea typeface="微軟正黑體" pitchFamily="34" charset="-120"/>
                <a:cs typeface="微軟正黑體"/>
              </a:rPr>
              <a:t>小板</a:t>
            </a:r>
            <a:r>
              <a:rPr kumimoji="0" lang="en-US" altLang="zh-CN" sz="1200" dirty="0" smtClean="0">
                <a:latin typeface="微軟正黑體" pitchFamily="34" charset="-120"/>
                <a:ea typeface="微軟正黑體" pitchFamily="34" charset="-120"/>
                <a:cs typeface="微軟正黑體"/>
              </a:rPr>
              <a:t>MBSN=substring</a:t>
            </a:r>
            <a:r>
              <a:rPr kumimoji="0" lang="zh-CN" altLang="en-US" sz="1200" dirty="0" smtClean="0">
                <a:latin typeface="微軟正黑體" pitchFamily="34" charset="-120"/>
                <a:ea typeface="微軟正黑體" pitchFamily="34" charset="-120"/>
                <a:cs typeface="微軟正黑體"/>
              </a:rPr>
              <a:t>（</a:t>
            </a:r>
            <a:r>
              <a:rPr kumimoji="0" lang="en-US" altLang="zh-CN" sz="1200" dirty="0" smtClean="0">
                <a:latin typeface="微軟正黑體" pitchFamily="34" charset="-120"/>
                <a:ea typeface="微軟正黑體" pitchFamily="34" charset="-120"/>
                <a:cs typeface="微軟正黑體"/>
              </a:rPr>
              <a:t>PCBNo,1,4)+</a:t>
            </a:r>
            <a:r>
              <a:rPr kumimoji="0" lang="en-US" altLang="zh-CN" sz="1200" dirty="0" err="1" smtClean="0">
                <a:latin typeface="微軟正黑體" pitchFamily="34" charset="-120"/>
                <a:ea typeface="微軟正黑體" pitchFamily="34" charset="-120"/>
                <a:cs typeface="微軟正黑體"/>
              </a:rPr>
              <a:t>MBType+Qty</a:t>
            </a:r>
            <a:r>
              <a:rPr kumimoji="0" lang="en-US" altLang="zh-CN" sz="1200" dirty="0" smtClean="0">
                <a:latin typeface="微軟正黑體" pitchFamily="34" charset="-120"/>
                <a:ea typeface="微軟正黑體" pitchFamily="34" charset="-120"/>
                <a:cs typeface="微軟正黑體"/>
              </a:rPr>
              <a:t> </a:t>
            </a:r>
            <a:r>
              <a:rPr kumimoji="0" lang="en-US" altLang="zh-CN" sz="1200" dirty="0" err="1">
                <a:latin typeface="微軟正黑體" pitchFamily="34" charset="-120"/>
                <a:ea typeface="微軟正黑體" pitchFamily="34" charset="-120"/>
                <a:cs typeface="微軟正黑體"/>
              </a:rPr>
              <a:t>S</a:t>
            </a:r>
            <a:r>
              <a:rPr kumimoji="0" lang="en-US" altLang="zh-CN" sz="1200" dirty="0" err="1" smtClean="0">
                <a:latin typeface="微軟正黑體" pitchFamily="34" charset="-120"/>
                <a:ea typeface="微軟正黑體" pitchFamily="34" charset="-120"/>
                <a:cs typeface="微軟正黑體"/>
              </a:rPr>
              <a:t>equence+substring</a:t>
            </a:r>
            <a:r>
              <a:rPr kumimoji="0" lang="en-US" altLang="zh-CN" sz="1200" dirty="0" smtClean="0">
                <a:latin typeface="微軟正黑體" pitchFamily="34" charset="-120"/>
                <a:ea typeface="微軟正黑體" pitchFamily="34" charset="-120"/>
                <a:cs typeface="微軟正黑體"/>
              </a:rPr>
              <a:t>(PCBNo,7,4</a:t>
            </a:r>
            <a:r>
              <a:rPr kumimoji="0" lang="en-US" altLang="zh-CN" sz="1200" dirty="0" smtClean="0">
                <a:latin typeface="微軟正黑體" pitchFamily="34" charset="-120"/>
                <a:ea typeface="微軟正黑體" pitchFamily="34" charset="-120"/>
                <a:cs typeface="微軟正黑體"/>
              </a:rPr>
              <a:t>)</a:t>
            </a:r>
          </a:p>
          <a:p>
            <a:pPr marL="312738" marR="0" lvl="1" indent="-3127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200" dirty="0" smtClean="0">
                <a:solidFill>
                  <a:srgbClr val="262626"/>
                </a:solidFill>
                <a:latin typeface="微軟正黑體" pitchFamily="34" charset="-120"/>
                <a:ea typeface="微軟正黑體" pitchFamily="34" charset="-120"/>
                <a:cs typeface="微軟正黑體"/>
              </a:rPr>
              <a:t>小板</a:t>
            </a:r>
            <a:r>
              <a:rPr kumimoji="0" lang="en-US" altLang="zh-CN" sz="1200" dirty="0" smtClean="0">
                <a:solidFill>
                  <a:srgbClr val="262626"/>
                </a:solidFill>
                <a:latin typeface="微軟正黑體" pitchFamily="34" charset="-120"/>
                <a:ea typeface="微軟正黑體" pitchFamily="34" charset="-120"/>
                <a:cs typeface="微軟正黑體"/>
              </a:rPr>
              <a:t>MBSN</a:t>
            </a:r>
            <a:r>
              <a:rPr kumimoji="0" lang="zh-CN" altLang="en-US" sz="1200" dirty="0" smtClean="0">
                <a:solidFill>
                  <a:srgbClr val="262626"/>
                </a:solidFill>
                <a:latin typeface="微軟正黑體" pitchFamily="34" charset="-120"/>
                <a:ea typeface="微軟正黑體" pitchFamily="34" charset="-120"/>
                <a:cs typeface="微軟正黑體"/>
              </a:rPr>
              <a:t>存放位置：存在</a:t>
            </a:r>
            <a:r>
              <a:rPr kumimoji="0" lang="en-US" altLang="zh-CN" sz="1200" dirty="0" smtClean="0">
                <a:solidFill>
                  <a:srgbClr val="262626"/>
                </a:solidFill>
                <a:latin typeface="微軟正黑體" pitchFamily="34" charset="-120"/>
                <a:ea typeface="微軟正黑體" pitchFamily="34" charset="-120"/>
                <a:cs typeface="微軟正黑體"/>
              </a:rPr>
              <a:t>PCB</a:t>
            </a:r>
            <a:r>
              <a:rPr kumimoji="0" lang="zh-CN" altLang="en-US" sz="1200" dirty="0" smtClean="0">
                <a:solidFill>
                  <a:srgbClr val="262626"/>
                </a:solidFill>
                <a:latin typeface="微軟正黑體" pitchFamily="34" charset="-120"/>
                <a:ea typeface="微軟正黑體" pitchFamily="34" charset="-120"/>
                <a:cs typeface="微軟正黑體"/>
              </a:rPr>
              <a:t>表中，同时存在大板</a:t>
            </a:r>
            <a:r>
              <a:rPr kumimoji="0" lang="en-US" altLang="zh-CN" sz="1200" dirty="0" err="1" smtClean="0">
                <a:solidFill>
                  <a:srgbClr val="262626"/>
                </a:solidFill>
                <a:latin typeface="微軟正黑體" pitchFamily="34" charset="-120"/>
                <a:ea typeface="微軟正黑體" pitchFamily="34" charset="-120"/>
                <a:cs typeface="微軟正黑體"/>
              </a:rPr>
              <a:t>PCBInfo.InfoValue</a:t>
            </a:r>
            <a:r>
              <a:rPr kumimoji="0" lang="zh-CN" altLang="en-US" sz="1200" dirty="0" smtClean="0">
                <a:solidFill>
                  <a:srgbClr val="262626"/>
                </a:solidFill>
                <a:latin typeface="微軟正黑體" pitchFamily="34" charset="-120"/>
                <a:ea typeface="微軟正黑體" pitchFamily="34" charset="-120"/>
                <a:cs typeface="微軟正黑體"/>
              </a:rPr>
              <a:t>栏位</a:t>
            </a:r>
            <a:endParaRPr kumimoji="0" lang="en-US" altLang="zh-CN" sz="120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微軟正黑體"/>
            </a:endParaRPr>
          </a:p>
        </p:txBody>
      </p:sp>
      <p:sp>
        <p:nvSpPr>
          <p:cNvPr id="16" name="內容版面配置區 2"/>
          <p:cNvSpPr txBox="1">
            <a:spLocks/>
          </p:cNvSpPr>
          <p:nvPr/>
        </p:nvSpPr>
        <p:spPr bwMode="auto">
          <a:xfrm>
            <a:off x="609049" y="1345649"/>
            <a:ext cx="8712751" cy="26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890" tIns="41945" rIns="83890" bIns="41945" numCol="1" anchor="t" anchorCtr="0" compatLnSpc="1">
            <a:prstTxWarp prst="textNoShape">
              <a:avLst/>
            </a:prstTxWarp>
            <a:spAutoFit/>
          </a:bodyPr>
          <a:lstStyle/>
          <a:p>
            <a:pPr marL="312738" lvl="1" indent="-312738" eaLnBrk="0" hangingPunct="0">
              <a:spcBef>
                <a:spcPct val="20000"/>
              </a:spcBef>
            </a:pPr>
            <a:r>
              <a:rPr kumimoji="0" lang="zh-CN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微軟正黑體"/>
              </a:rPr>
              <a:t>小板管控机制：按</a:t>
            </a:r>
            <a:r>
              <a:rPr lang="en-US" altLang="zh-CN" sz="1200" dirty="0" smtClean="0">
                <a:latin typeface="微軟正黑體" pitchFamily="34" charset="-120"/>
                <a:ea typeface="微軟正黑體" pitchFamily="34" charset="-120"/>
              </a:rPr>
              <a:t>MB family</a:t>
            </a:r>
            <a:r>
              <a:rPr lang="zh-CN" altLang="en-US" sz="1200" dirty="0" smtClean="0">
                <a:latin typeface="微軟正黑體" pitchFamily="34" charset="-120"/>
                <a:ea typeface="微軟正黑體" pitchFamily="34" charset="-120"/>
              </a:rPr>
              <a:t>维护，</a:t>
            </a:r>
            <a:r>
              <a:rPr lang="en-US" altLang="zh-CN" sz="1200" dirty="0" err="1" smtClean="0">
                <a:latin typeface="微軟正黑體" pitchFamily="34" charset="-120"/>
                <a:ea typeface="微軟正黑體" pitchFamily="34" charset="-120"/>
              </a:rPr>
              <a:t>SmallBroadControl</a:t>
            </a:r>
            <a:r>
              <a:rPr lang="zh-CN" altLang="en-US" sz="1200" dirty="0" smtClean="0">
                <a:latin typeface="微軟正黑體" pitchFamily="34" charset="-120"/>
                <a:ea typeface="微軟正黑體" pitchFamily="34" charset="-120"/>
              </a:rPr>
              <a:t>有记录，</a:t>
            </a:r>
            <a:r>
              <a:rPr lang="en-US" altLang="zh-CN" sz="1200" dirty="0" smtClean="0">
                <a:latin typeface="微軟正黑體" pitchFamily="34" charset="-120"/>
                <a:ea typeface="微軟正黑體" pitchFamily="34" charset="-120"/>
              </a:rPr>
              <a:t>SA</a:t>
            </a:r>
            <a:r>
              <a:rPr lang="zh-CN" altLang="en-US" sz="1200" dirty="0" smtClean="0">
                <a:latin typeface="微軟正黑體" pitchFamily="34" charset="-120"/>
                <a:ea typeface="微軟正黑體" pitchFamily="34" charset="-120"/>
              </a:rPr>
              <a:t>制程</a:t>
            </a:r>
            <a:r>
              <a:rPr lang="en-US" altLang="zh-CN" sz="1200" dirty="0" smtClean="0">
                <a:latin typeface="微軟正黑體" pitchFamily="34" charset="-120"/>
                <a:ea typeface="微軟正黑體" pitchFamily="34" charset="-120"/>
              </a:rPr>
              <a:t>ICT Input</a:t>
            </a:r>
            <a:r>
              <a:rPr lang="zh-CN" altLang="en-US" sz="1200" dirty="0" smtClean="0">
                <a:latin typeface="微軟正黑體" pitchFamily="34" charset="-120"/>
                <a:ea typeface="微軟正黑體" pitchFamily="34" charset="-120"/>
              </a:rPr>
              <a:t>站需要生成小板</a:t>
            </a:r>
            <a:r>
              <a:rPr lang="en-US" altLang="zh-CN" sz="1200" dirty="0" smtClean="0">
                <a:latin typeface="微軟正黑體" pitchFamily="34" charset="-120"/>
                <a:ea typeface="微軟正黑體" pitchFamily="34" charset="-120"/>
              </a:rPr>
              <a:t>MBSN</a:t>
            </a:r>
            <a:r>
              <a:rPr lang="zh-CN" altLang="en-US" sz="12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1200" dirty="0" smtClean="0">
                <a:latin typeface="微軟正黑體" pitchFamily="34" charset="-120"/>
                <a:ea typeface="微軟正黑體" pitchFamily="34" charset="-120"/>
              </a:rPr>
              <a:t>FA</a:t>
            </a:r>
            <a:r>
              <a:rPr lang="zh-CN" altLang="en-US" sz="1200" dirty="0" smtClean="0">
                <a:latin typeface="微軟正黑體" pitchFamily="34" charset="-120"/>
                <a:ea typeface="微軟正黑體" pitchFamily="34" charset="-120"/>
              </a:rPr>
              <a:t>需要收集。</a:t>
            </a:r>
            <a:endParaRPr kumimoji="0" lang="en-US" altLang="zh-CN" sz="120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微軟正黑體"/>
            </a:endParaRPr>
          </a:p>
        </p:txBody>
      </p:sp>
      <p:sp>
        <p:nvSpPr>
          <p:cNvPr id="17" name="內容版面配置區 2"/>
          <p:cNvSpPr txBox="1">
            <a:spLocks/>
          </p:cNvSpPr>
          <p:nvPr/>
        </p:nvSpPr>
        <p:spPr bwMode="auto">
          <a:xfrm>
            <a:off x="596348" y="4711149"/>
            <a:ext cx="3594651" cy="432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890" tIns="41945" rIns="83890" bIns="41945" numCol="1" anchor="t" anchorCtr="0" compatLnSpc="1">
            <a:prstTxWarp prst="textNoShape">
              <a:avLst/>
            </a:prstTxWarp>
          </a:bodyPr>
          <a:lstStyle/>
          <a:p>
            <a:pPr marL="312738" marR="0" lvl="1" indent="-3127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軟正黑體" pitchFamily="34" charset="-120"/>
                <a:cs typeface="微軟正黑體"/>
              </a:rPr>
              <a:t>小板</a:t>
            </a:r>
            <a:r>
              <a:rPr kumimoji="0" lang="en-US" altLang="zh-CN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軟正黑體" pitchFamily="34" charset="-120"/>
                <a:cs typeface="微軟正黑體"/>
              </a:rPr>
              <a:t>MBSN</a:t>
            </a:r>
            <a:r>
              <a:rPr kumimoji="0" lang="zh-CN" alt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軟正黑體" pitchFamily="34" charset="-120"/>
                <a:cs typeface="微軟正黑體"/>
              </a:rPr>
              <a:t>收集规则：</a:t>
            </a: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j-lt"/>
              <a:ea typeface="微軟正黑體" pitchFamily="34" charset="-120"/>
              <a:cs typeface="微軟正黑體"/>
            </a:endParaRPr>
          </a:p>
          <a:p>
            <a:pPr marL="679450" marR="0" lvl="1" indent="-260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j-lt"/>
              <a:ea typeface="微軟正黑體" pitchFamily="34" charset="-120"/>
              <a:cs typeface="微軟正黑體"/>
            </a:endParaRPr>
          </a:p>
          <a:p>
            <a:pPr marL="679450" marR="0" lvl="1" indent="-260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j-lt"/>
              <a:ea typeface="微軟正黑體" pitchFamily="34" charset="-120"/>
              <a:cs typeface="微軟正黑體"/>
            </a:endParaRPr>
          </a:p>
          <a:p>
            <a:pPr marL="679450" marR="0" lvl="1" indent="-260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j-lt"/>
              <a:ea typeface="微軟正黑體" pitchFamily="34" charset="-120"/>
              <a:cs typeface="微軟正黑體"/>
            </a:endParaRPr>
          </a:p>
          <a:p>
            <a:pPr marL="679450" marR="0" lvl="1" indent="-260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j-lt"/>
              <a:ea typeface="微軟正黑體" pitchFamily="34" charset="-120"/>
              <a:cs typeface="微軟正黑體"/>
            </a:endParaRPr>
          </a:p>
        </p:txBody>
      </p:sp>
      <p:sp>
        <p:nvSpPr>
          <p:cNvPr id="18" name="內容版面配置區 2"/>
          <p:cNvSpPr txBox="1">
            <a:spLocks/>
          </p:cNvSpPr>
          <p:nvPr/>
        </p:nvSpPr>
        <p:spPr bwMode="auto">
          <a:xfrm>
            <a:off x="609049" y="5333449"/>
            <a:ext cx="8712751" cy="67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890" tIns="41945" rIns="83890" bIns="41945" numCol="1" anchor="t" anchorCtr="0" compatLnSpc="1">
            <a:prstTxWarp prst="textNoShape">
              <a:avLst/>
            </a:prstTxWarp>
            <a:spAutoFit/>
          </a:bodyPr>
          <a:lstStyle/>
          <a:p>
            <a:pPr marL="312738" lvl="1" indent="-312738" eaLnBrk="0" hangingPunct="0">
              <a:spcBef>
                <a:spcPct val="20000"/>
              </a:spcBef>
            </a:pPr>
            <a:r>
              <a:rPr kumimoji="0" lang="zh-CN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微軟正黑體"/>
              </a:rPr>
              <a:t>程式设定方法，</a:t>
            </a:r>
            <a:r>
              <a:rPr kumimoji="0" lang="zh-CN" altLang="en-US" sz="1200" dirty="0" smtClean="0">
                <a:solidFill>
                  <a:srgbClr val="262626"/>
                </a:solidFill>
                <a:latin typeface="微軟正黑體" pitchFamily="34" charset="-120"/>
                <a:ea typeface="微軟正黑體" pitchFamily="34" charset="-120"/>
                <a:cs typeface="微軟正黑體"/>
              </a:rPr>
              <a:t>独立编写一支</a:t>
            </a:r>
            <a:r>
              <a:rPr kumimoji="0" lang="en-US" altLang="zh-CN" sz="1200" dirty="0" smtClean="0">
                <a:solidFill>
                  <a:srgbClr val="262626"/>
                </a:solidFill>
                <a:latin typeface="微軟正黑體" pitchFamily="34" charset="-120"/>
                <a:ea typeface="微軟正黑體" pitchFamily="34" charset="-120"/>
                <a:cs typeface="微軟正黑體"/>
              </a:rPr>
              <a:t>combine </a:t>
            </a:r>
            <a:r>
              <a:rPr kumimoji="0" lang="en-US" altLang="zh-CN" sz="1200" dirty="0" err="1" smtClean="0">
                <a:solidFill>
                  <a:srgbClr val="262626"/>
                </a:solidFill>
                <a:latin typeface="微軟正黑體" pitchFamily="34" charset="-120"/>
                <a:ea typeface="微軟正黑體" pitchFamily="34" charset="-120"/>
                <a:cs typeface="微軟正黑體"/>
              </a:rPr>
              <a:t>SmallBroad</a:t>
            </a:r>
            <a:r>
              <a:rPr kumimoji="0" lang="zh-CN" altLang="en-US" sz="1200" dirty="0" smtClean="0">
                <a:solidFill>
                  <a:srgbClr val="262626"/>
                </a:solidFill>
                <a:latin typeface="微軟正黑體" pitchFamily="34" charset="-120"/>
                <a:ea typeface="微軟正黑體" pitchFamily="34" charset="-120"/>
                <a:cs typeface="微軟正黑體"/>
              </a:rPr>
              <a:t>的</a:t>
            </a:r>
            <a:r>
              <a:rPr kumimoji="0" lang="en-US" altLang="zh-CN" sz="1200" dirty="0" smtClean="0">
                <a:solidFill>
                  <a:srgbClr val="262626"/>
                </a:solidFill>
                <a:latin typeface="微軟正黑體" pitchFamily="34" charset="-120"/>
                <a:ea typeface="微軟正黑體" pitchFamily="34" charset="-120"/>
                <a:cs typeface="微軟正黑體"/>
              </a:rPr>
              <a:t>dill</a:t>
            </a:r>
            <a:r>
              <a:rPr kumimoji="0" lang="zh-CN" altLang="en-US" sz="1200" dirty="0" smtClean="0">
                <a:solidFill>
                  <a:srgbClr val="262626"/>
                </a:solidFill>
                <a:latin typeface="微軟正黑體" pitchFamily="34" charset="-120"/>
                <a:ea typeface="微軟正黑體" pitchFamily="34" charset="-120"/>
                <a:cs typeface="微軟正黑體"/>
              </a:rPr>
              <a:t>，以</a:t>
            </a:r>
            <a:r>
              <a:rPr kumimoji="0" lang="en-US" altLang="zh-TW" sz="1200" dirty="0" smtClean="0">
                <a:solidFill>
                  <a:srgbClr val="262626"/>
                </a:solidFill>
                <a:latin typeface="微軟正黑體" pitchFamily="34" charset="-120"/>
                <a:ea typeface="微軟正黑體" pitchFamily="34" charset="-120"/>
                <a:cs typeface="微軟正黑體"/>
              </a:rPr>
              <a:t>Combine KP Setting </a:t>
            </a:r>
            <a:r>
              <a:rPr kumimoji="0" lang="zh-CN" altLang="en-US" sz="1200" dirty="0" smtClean="0">
                <a:solidFill>
                  <a:srgbClr val="262626"/>
                </a:solidFill>
                <a:latin typeface="微軟正黑體" pitchFamily="34" charset="-120"/>
                <a:ea typeface="微軟正黑體" pitchFamily="34" charset="-120"/>
                <a:cs typeface="微軟正黑體"/>
              </a:rPr>
              <a:t>维护的方式进行设定。</a:t>
            </a:r>
            <a:endParaRPr kumimoji="0" lang="en-US" altLang="zh-CN" sz="1200" dirty="0" smtClean="0">
              <a:solidFill>
                <a:srgbClr val="262626"/>
              </a:solidFill>
              <a:latin typeface="微軟正黑體" pitchFamily="34" charset="-120"/>
              <a:ea typeface="微軟正黑體" pitchFamily="34" charset="-120"/>
              <a:cs typeface="微軟正黑體"/>
            </a:endParaRPr>
          </a:p>
          <a:p>
            <a:pPr marL="312738" lvl="1" indent="-312738" eaLnBrk="0" hangingPunct="0">
              <a:spcBef>
                <a:spcPct val="20000"/>
              </a:spcBef>
            </a:pPr>
            <a:r>
              <a:rPr kumimoji="0" lang="en-US" altLang="zh-CN" sz="1200" dirty="0" smtClean="0">
                <a:solidFill>
                  <a:srgbClr val="262626"/>
                </a:solidFill>
                <a:latin typeface="微軟正黑體" pitchFamily="34" charset="-120"/>
                <a:ea typeface="微軟正黑體" pitchFamily="34" charset="-120"/>
                <a:cs typeface="微軟正黑體"/>
              </a:rPr>
              <a:t>Dill</a:t>
            </a:r>
            <a:r>
              <a:rPr kumimoji="0" lang="zh-CN" altLang="en-US" sz="1200" dirty="0" smtClean="0">
                <a:solidFill>
                  <a:srgbClr val="262626"/>
                </a:solidFill>
                <a:latin typeface="微軟正黑體" pitchFamily="34" charset="-120"/>
                <a:ea typeface="微軟正黑體" pitchFamily="34" charset="-120"/>
                <a:cs typeface="微軟正黑體"/>
              </a:rPr>
              <a:t>逻辑：展</a:t>
            </a:r>
            <a:r>
              <a:rPr kumimoji="0" lang="en-US" altLang="zh-CN" sz="1200" dirty="0" smtClean="0">
                <a:solidFill>
                  <a:srgbClr val="262626"/>
                </a:solidFill>
                <a:latin typeface="微軟正黑體" pitchFamily="34" charset="-120"/>
                <a:ea typeface="微軟正黑體" pitchFamily="34" charset="-120"/>
                <a:cs typeface="微軟正黑體"/>
              </a:rPr>
              <a:t>IMESBOM</a:t>
            </a:r>
            <a:r>
              <a:rPr kumimoji="0" lang="zh-CN" altLang="en-US" sz="1200" dirty="0" smtClean="0">
                <a:solidFill>
                  <a:srgbClr val="262626"/>
                </a:solidFill>
                <a:latin typeface="微軟正黑體" pitchFamily="34" charset="-120"/>
                <a:ea typeface="微軟正黑體" pitchFamily="34" charset="-120"/>
                <a:cs typeface="微軟正黑體"/>
              </a:rPr>
              <a:t>，</a:t>
            </a:r>
            <a:r>
              <a:rPr kumimoji="0" lang="en-US" altLang="zh-TW" sz="1200" dirty="0" err="1" smtClean="0">
                <a:solidFill>
                  <a:srgbClr val="262626"/>
                </a:solidFill>
                <a:latin typeface="微軟正黑體" pitchFamily="34" charset="-120"/>
                <a:ea typeface="微軟正黑體" pitchFamily="34" charset="-120"/>
                <a:cs typeface="微軟正黑體"/>
              </a:rPr>
              <a:t>Part.BomNodeType</a:t>
            </a:r>
            <a:r>
              <a:rPr kumimoji="0" lang="en-US" altLang="zh-TW" sz="1200" dirty="0" smtClean="0">
                <a:solidFill>
                  <a:srgbClr val="262626"/>
                </a:solidFill>
                <a:latin typeface="微軟正黑體" pitchFamily="34" charset="-120"/>
                <a:ea typeface="微軟正黑體" pitchFamily="34" charset="-120"/>
                <a:cs typeface="微軟正黑體"/>
              </a:rPr>
              <a:t>=‘</a:t>
            </a:r>
            <a:r>
              <a:rPr kumimoji="0" lang="en-US" altLang="zh-TW" sz="1200" dirty="0" err="1" smtClean="0">
                <a:solidFill>
                  <a:srgbClr val="262626"/>
                </a:solidFill>
                <a:latin typeface="微軟正黑體" pitchFamily="34" charset="-120"/>
                <a:ea typeface="微軟正黑體" pitchFamily="34" charset="-120"/>
                <a:cs typeface="微軟正黑體"/>
              </a:rPr>
              <a:t>PL’and</a:t>
            </a:r>
            <a:r>
              <a:rPr kumimoji="0" lang="en-US" altLang="zh-TW" sz="1200" dirty="0" smtClean="0">
                <a:solidFill>
                  <a:srgbClr val="262626"/>
                </a:solidFill>
                <a:latin typeface="微軟正黑體" pitchFamily="34" charset="-120"/>
                <a:ea typeface="微軟正黑體" pitchFamily="34" charset="-120"/>
                <a:cs typeface="微軟正黑體"/>
              </a:rPr>
              <a:t> </a:t>
            </a:r>
            <a:r>
              <a:rPr kumimoji="0" lang="en-US" altLang="zh-TW" sz="1200" dirty="0" err="1" smtClean="0">
                <a:solidFill>
                  <a:srgbClr val="262626"/>
                </a:solidFill>
                <a:latin typeface="微軟正黑體" pitchFamily="34" charset="-120"/>
                <a:ea typeface="微軟正黑體" pitchFamily="34" charset="-120"/>
                <a:cs typeface="微軟正黑體"/>
              </a:rPr>
              <a:t>PartType</a:t>
            </a:r>
            <a:r>
              <a:rPr kumimoji="0" lang="en-US" altLang="zh-TW" sz="1200" dirty="0" smtClean="0">
                <a:solidFill>
                  <a:srgbClr val="262626"/>
                </a:solidFill>
                <a:latin typeface="微軟正黑體" pitchFamily="34" charset="-120"/>
                <a:ea typeface="微軟正黑體" pitchFamily="34" charset="-120"/>
                <a:cs typeface="微軟正黑體"/>
              </a:rPr>
              <a:t>=‘</a:t>
            </a:r>
            <a:r>
              <a:rPr kumimoji="0" lang="en-US" altLang="zh-TW" sz="1200" dirty="0" err="1" smtClean="0">
                <a:solidFill>
                  <a:srgbClr val="262626"/>
                </a:solidFill>
                <a:latin typeface="微軟正黑體" pitchFamily="34" charset="-120"/>
                <a:ea typeface="微軟正黑體" pitchFamily="34" charset="-120"/>
                <a:cs typeface="微軟正黑體"/>
              </a:rPr>
              <a:t>Smallboard</a:t>
            </a:r>
            <a:r>
              <a:rPr kumimoji="0" lang="en-US" altLang="zh-TW" sz="1200" dirty="0" smtClean="0">
                <a:solidFill>
                  <a:srgbClr val="262626"/>
                </a:solidFill>
                <a:latin typeface="微軟正黑體" pitchFamily="34" charset="-120"/>
                <a:ea typeface="微軟正黑體" pitchFamily="34" charset="-120"/>
                <a:cs typeface="微軟正黑體"/>
              </a:rPr>
              <a:t>’</a:t>
            </a:r>
            <a:r>
              <a:rPr kumimoji="0" lang="zh-CN" altLang="en-US" sz="1200" dirty="0" smtClean="0">
                <a:solidFill>
                  <a:srgbClr val="262626"/>
                </a:solidFill>
                <a:latin typeface="微軟正黑體" pitchFamily="34" charset="-120"/>
                <a:ea typeface="微軟正黑體" pitchFamily="34" charset="-120"/>
                <a:cs typeface="微軟正黑體"/>
              </a:rPr>
              <a:t>，刷入前两码匹配，并且第</a:t>
            </a:r>
            <a:r>
              <a:rPr kumimoji="0" lang="en-US" altLang="zh-CN" sz="1200" dirty="0" smtClean="0">
                <a:solidFill>
                  <a:srgbClr val="262626"/>
                </a:solidFill>
                <a:latin typeface="微軟正黑體" pitchFamily="34" charset="-120"/>
                <a:ea typeface="微軟正黑體" pitchFamily="34" charset="-120"/>
                <a:cs typeface="微軟正黑體"/>
              </a:rPr>
              <a:t>5</a:t>
            </a:r>
            <a:r>
              <a:rPr kumimoji="0" lang="zh-CN" altLang="en-US" sz="1200" dirty="0" smtClean="0">
                <a:solidFill>
                  <a:srgbClr val="262626"/>
                </a:solidFill>
                <a:latin typeface="微軟正黑體" pitchFamily="34" charset="-120"/>
                <a:ea typeface="微軟正黑體" pitchFamily="34" charset="-120"/>
                <a:cs typeface="微軟正黑體"/>
              </a:rPr>
              <a:t>码在小板</a:t>
            </a:r>
            <a:r>
              <a:rPr kumimoji="0" lang="en-US" altLang="zh-CN" sz="1200" dirty="0" smtClean="0">
                <a:solidFill>
                  <a:srgbClr val="262626"/>
                </a:solidFill>
                <a:latin typeface="微軟正黑體" pitchFamily="34" charset="-120"/>
                <a:ea typeface="微軟正黑體" pitchFamily="34" charset="-120"/>
                <a:cs typeface="微軟正黑體"/>
              </a:rPr>
              <a:t>maintain</a:t>
            </a:r>
            <a:r>
              <a:rPr kumimoji="0" lang="zh-CN" altLang="en-US" sz="1200" dirty="0" smtClean="0">
                <a:solidFill>
                  <a:srgbClr val="262626"/>
                </a:solidFill>
                <a:latin typeface="微軟正黑體" pitchFamily="34" charset="-120"/>
                <a:ea typeface="微軟正黑體" pitchFamily="34" charset="-120"/>
                <a:cs typeface="微軟正黑體"/>
              </a:rPr>
              <a:t>表中存在，允许刷入并保存在</a:t>
            </a:r>
            <a:r>
              <a:rPr kumimoji="0" lang="en-US" altLang="zh-CN" sz="1200" dirty="0" err="1" smtClean="0">
                <a:solidFill>
                  <a:srgbClr val="262626"/>
                </a:solidFill>
                <a:latin typeface="微軟正黑體" pitchFamily="34" charset="-120"/>
                <a:ea typeface="微軟正黑體" pitchFamily="34" charset="-120"/>
                <a:cs typeface="微軟正黑體"/>
              </a:rPr>
              <a:t>product_part</a:t>
            </a:r>
            <a:r>
              <a:rPr kumimoji="0" lang="zh-CN" altLang="en-US" sz="1200" dirty="0" smtClean="0">
                <a:solidFill>
                  <a:srgbClr val="262626"/>
                </a:solidFill>
                <a:latin typeface="微軟正黑體" pitchFamily="34" charset="-120"/>
                <a:ea typeface="微軟正黑體" pitchFamily="34" charset="-120"/>
                <a:cs typeface="微軟正黑體"/>
              </a:rPr>
              <a:t>表中。</a:t>
            </a:r>
            <a:endParaRPr kumimoji="0" lang="en-US" altLang="zh-CN" sz="1200" dirty="0" smtClean="0">
              <a:solidFill>
                <a:srgbClr val="262626"/>
              </a:solidFill>
              <a:latin typeface="微軟正黑體" pitchFamily="34" charset="-120"/>
              <a:ea typeface="微軟正黑體" pitchFamily="34" charset="-120"/>
              <a:cs typeface="微軟正黑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116622</TotalTime>
  <Words>570</Words>
  <Application>Microsoft Office PowerPoint</Application>
  <PresentationFormat>自訂</PresentationFormat>
  <Paragraphs>108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Arial Unicode MS</vt:lpstr>
      <vt:lpstr>SimSun</vt:lpstr>
      <vt:lpstr>微軟正黑體</vt:lpstr>
      <vt:lpstr>新細明體</vt:lpstr>
      <vt:lpstr>Arial</vt:lpstr>
      <vt:lpstr>Calibri</vt:lpstr>
      <vt:lpstr>Verdana</vt:lpstr>
      <vt:lpstr>Wingdings</vt:lpstr>
      <vt:lpstr>1_Office 佈景主題</vt:lpstr>
      <vt:lpstr>HP小板traceability 可行性報告</vt:lpstr>
      <vt:lpstr>改善方向</vt:lpstr>
      <vt:lpstr>制程问题点</vt:lpstr>
      <vt:lpstr>改善方向</vt:lpstr>
      <vt:lpstr>IMES逻辑</vt:lpstr>
    </vt:vector>
  </TitlesOfParts>
  <Company>Inventec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IEC970760</dc:creator>
  <cp:lastModifiedBy>Lee.VincentKS 李坤樹 IEC1</cp:lastModifiedBy>
  <cp:revision>5060</cp:revision>
  <dcterms:created xsi:type="dcterms:W3CDTF">2009-02-10T10:12:43Z</dcterms:created>
  <dcterms:modified xsi:type="dcterms:W3CDTF">2015-12-09T06:48:33Z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/>
  </property>
  <property fmtid="{D5CDD505-2E9C-101B-9397-08002B2CF9AE}" pid="3" name="Status">
    <vt:lpwstr/>
  </property>
  <property fmtid="{D5CDD505-2E9C-101B-9397-08002B2CF9AE}" pid="4" name="SPSDescription">
    <vt:lpwstr/>
  </property>
</Properties>
</file>