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6" r:id="rId2"/>
    <p:sldId id="462" r:id="rId3"/>
    <p:sldId id="460" r:id="rId4"/>
    <p:sldId id="461" r:id="rId5"/>
    <p:sldId id="463" r:id="rId6"/>
    <p:sldId id="464" r:id="rId7"/>
  </p:sldIdLst>
  <p:sldSz cx="9864725" cy="6858000"/>
  <p:notesSz cx="6381750" cy="94059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07214" indent="-3011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815738" indent="-6154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224261" indent="-9296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631475" indent="-12308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1885493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262591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2639690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016788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CC00"/>
    <a:srgbClr val="5F5F5F"/>
    <a:srgbClr val="18187C"/>
    <a:srgbClr val="FFFF66"/>
    <a:srgbClr val="969696"/>
    <a:srgbClr val="3C3CCB"/>
    <a:srgbClr val="CB7791"/>
    <a:srgbClr val="2222A3"/>
    <a:srgbClr val="FFFFCC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4867" autoAdjust="0"/>
    <p:restoredTop sz="99477" autoAdjust="0"/>
  </p:normalViewPr>
  <p:slideViewPr>
    <p:cSldViewPr>
      <p:cViewPr>
        <p:scale>
          <a:sx n="61" d="100"/>
          <a:sy n="61" d="100"/>
        </p:scale>
        <p:origin x="-1926" y="-288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576" y="5508"/>
      </p:cViewPr>
      <p:guideLst>
        <p:guide orient="horz" pos="2963"/>
        <p:guide pos="201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614853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E70883B-0366-43FB-AB96-83A5DD81E155}" type="datetime1">
              <a:rPr lang="zh-CN" altLang="en-US"/>
              <a:pPr>
                <a:defRPr/>
              </a:pPr>
              <a:t>2013/5/15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4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614853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698F91F-B81E-42F0-B9FA-2BDCA20483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43609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614853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1D8F231-9D25-45F9-97D1-D1B29317D77D}" type="datetime1">
              <a:rPr lang="zh-CN" altLang="en-US"/>
              <a:pPr>
                <a:defRPr/>
              </a:pPr>
              <a:t>2013/5/15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706438"/>
            <a:ext cx="5070475" cy="3525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243" tIns="49122" rIns="98243" bIns="4912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63612" y="4409033"/>
            <a:ext cx="4321007" cy="4291460"/>
          </a:xfrm>
          <a:prstGeom prst="rect">
            <a:avLst/>
          </a:prstGeom>
        </p:spPr>
        <p:txBody>
          <a:bodyPr vert="horz" lIns="98243" tIns="49122" rIns="98243" bIns="49122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614853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562F04E-86B6-4C1E-B584-DCB014B434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27015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7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57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26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14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57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029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200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372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864725" cy="42143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3571388"/>
            <a:ext cx="9864725" cy="32866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071575"/>
            <a:ext cx="9864725" cy="178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內容版面配置區 5" descr="Inventec Logo_Min.wmf"/>
          <p:cNvPicPr>
            <a:picLocks noChangeAspect="1"/>
          </p:cNvPicPr>
          <p:nvPr userDrawn="1"/>
        </p:nvPicPr>
        <p:blipFill>
          <a:blip r:embed="rId3"/>
          <a:srcRect t="28120" b="31445"/>
          <a:stretch>
            <a:fillRect/>
          </a:stretch>
        </p:blipFill>
        <p:spPr bwMode="auto">
          <a:xfrm>
            <a:off x="4" y="2714140"/>
            <a:ext cx="47165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24088" y="2786061"/>
            <a:ext cx="5240637" cy="655633"/>
          </a:xfrm>
          <a:effectLst/>
        </p:spPr>
        <p:txBody>
          <a:bodyPr>
            <a:noAutofit/>
          </a:bodyPr>
          <a:lstStyle>
            <a:lvl1pPr algn="l"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5309" y="3714752"/>
            <a:ext cx="5240637" cy="785818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0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51926" y="274639"/>
            <a:ext cx="2219563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3237" y="274639"/>
            <a:ext cx="6494277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61A4-1255-4AA4-9B64-9595A25044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EA8DD-BE21-42FD-BB8B-EB07589ACC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3579" y="819085"/>
            <a:ext cx="9317651" cy="539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0970" y="3308349"/>
            <a:ext cx="8400489" cy="714379"/>
          </a:xfrm>
          <a:effectLst/>
        </p:spPr>
        <p:txBody>
          <a:bodyPr anchor="t"/>
          <a:lstStyle>
            <a:lvl1pPr algn="l">
              <a:defRPr sz="35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2378" y="4071945"/>
            <a:ext cx="8400489" cy="450849"/>
          </a:xfrm>
        </p:spPr>
        <p:txBody>
          <a:bodyPr anchor="b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408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6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90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652F629-ACF0-494E-BB55-2A752731B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4D07B-0808-4C25-B27E-955B2E6557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-3161" y="-5871"/>
            <a:ext cx="9859981" cy="371377"/>
          </a:xfrm>
          <a:prstGeom prst="rect">
            <a:avLst/>
          </a:prstGeom>
          <a:gradFill>
            <a:gsLst>
              <a:gs pos="0">
                <a:srgbClr val="18187C"/>
              </a:gs>
              <a:gs pos="80000">
                <a:srgbClr val="2222A3"/>
              </a:gs>
              <a:gs pos="100000">
                <a:srgbClr val="3C3CCB"/>
              </a:gs>
            </a:gsLst>
          </a:gradFill>
          <a:ln>
            <a:solidFill>
              <a:srgbClr val="2F2F9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420" tIns="37710" rIns="75420" bIns="3771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Futura Hv" pitchFamily="34" charset="0"/>
            </a:endParaRPr>
          </a:p>
        </p:txBody>
      </p:sp>
      <p:sp>
        <p:nvSpPr>
          <p:cNvPr id="5" name="对角圆角矩形 4">
            <a:hlinkClick r:id="" action="ppaction://noaction"/>
          </p:cNvPr>
          <p:cNvSpPr/>
          <p:nvPr userDrawn="1"/>
        </p:nvSpPr>
        <p:spPr bwMode="auto">
          <a:xfrm>
            <a:off x="165195" y="81169"/>
            <a:ext cx="642390" cy="21503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Impact" pitchFamily="34" charset="0"/>
              </a:rPr>
              <a:t>HOME</a:t>
            </a:r>
            <a:endParaRPr lang="zh-CN" altLang="en-US" sz="11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7870" y="21587"/>
            <a:ext cx="4581350" cy="3302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 algn="ctr">
              <a:def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Futura Bk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ctr" defTabSz="7541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319" y="500042"/>
            <a:ext cx="8878094" cy="5625480"/>
          </a:xfrm>
        </p:spPr>
        <p:txBody>
          <a:bodyPr/>
          <a:lstStyle>
            <a:lvl1pPr>
              <a:defRPr sz="2300" baseline="0">
                <a:latin typeface="Arial Unicode MS" pitchFamily="34" charset="-120"/>
                <a:ea typeface="SimSun" pitchFamily="2" charset="-122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4A9CD-8685-4322-945E-24B07B6F572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3237" y="1600202"/>
            <a:ext cx="435692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14569" y="1600202"/>
            <a:ext cx="435692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CF224-F0F8-4915-BD3C-BCF657285A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3238" y="1535115"/>
            <a:ext cx="4358633" cy="63976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1" indent="0">
              <a:buNone/>
              <a:defRPr sz="1800" b="1"/>
            </a:lvl2pPr>
            <a:lvl3pPr marL="816343" indent="0">
              <a:buNone/>
              <a:defRPr sz="1600" b="1"/>
            </a:lvl3pPr>
            <a:lvl4pPr marL="1224515" indent="0">
              <a:buNone/>
              <a:defRPr sz="1400" b="1"/>
            </a:lvl4pPr>
            <a:lvl5pPr marL="1632686" indent="0">
              <a:buNone/>
              <a:defRPr sz="1400" b="1"/>
            </a:lvl5pPr>
            <a:lvl6pPr marL="2040857" indent="0">
              <a:buNone/>
              <a:defRPr sz="1400" b="1"/>
            </a:lvl6pPr>
            <a:lvl7pPr marL="2449029" indent="0">
              <a:buNone/>
              <a:defRPr sz="1400" b="1"/>
            </a:lvl7pPr>
            <a:lvl8pPr marL="2857200" indent="0">
              <a:buNone/>
              <a:defRPr sz="1400" b="1"/>
            </a:lvl8pPr>
            <a:lvl9pPr marL="3265372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38" y="2174878"/>
            <a:ext cx="4358633" cy="39512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11147" y="1535115"/>
            <a:ext cx="4360345" cy="63976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1" indent="0">
              <a:buNone/>
              <a:defRPr sz="1800" b="1"/>
            </a:lvl2pPr>
            <a:lvl3pPr marL="816343" indent="0">
              <a:buNone/>
              <a:defRPr sz="1600" b="1"/>
            </a:lvl3pPr>
            <a:lvl4pPr marL="1224515" indent="0">
              <a:buNone/>
              <a:defRPr sz="1400" b="1"/>
            </a:lvl4pPr>
            <a:lvl5pPr marL="1632686" indent="0">
              <a:buNone/>
              <a:defRPr sz="1400" b="1"/>
            </a:lvl5pPr>
            <a:lvl6pPr marL="2040857" indent="0">
              <a:buNone/>
              <a:defRPr sz="1400" b="1"/>
            </a:lvl6pPr>
            <a:lvl7pPr marL="2449029" indent="0">
              <a:buNone/>
              <a:defRPr sz="1400" b="1"/>
            </a:lvl7pPr>
            <a:lvl8pPr marL="2857200" indent="0">
              <a:buNone/>
              <a:defRPr sz="1400" b="1"/>
            </a:lvl8pPr>
            <a:lvl9pPr marL="3265372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11147" y="2174878"/>
            <a:ext cx="4360345" cy="39512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5E0DA-09E3-4838-AF6E-7662CA74FD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80D1-D63F-4765-A308-E8391B44D1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39" y="273050"/>
            <a:ext cx="3245427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6834" y="273052"/>
            <a:ext cx="5514655" cy="585311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3239" y="1435102"/>
            <a:ext cx="3245427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8171" indent="0">
              <a:buNone/>
              <a:defRPr sz="1100"/>
            </a:lvl2pPr>
            <a:lvl3pPr marL="816343" indent="0">
              <a:buNone/>
              <a:defRPr sz="900"/>
            </a:lvl3pPr>
            <a:lvl4pPr marL="1224515" indent="0">
              <a:buNone/>
              <a:defRPr sz="800"/>
            </a:lvl4pPr>
            <a:lvl5pPr marL="1632686" indent="0">
              <a:buNone/>
              <a:defRPr sz="800"/>
            </a:lvl5pPr>
            <a:lvl6pPr marL="2040857" indent="0">
              <a:buNone/>
              <a:defRPr sz="800"/>
            </a:lvl6pPr>
            <a:lvl7pPr marL="2449029" indent="0">
              <a:buNone/>
              <a:defRPr sz="800"/>
            </a:lvl7pPr>
            <a:lvl8pPr marL="2857200" indent="0">
              <a:buNone/>
              <a:defRPr sz="800"/>
            </a:lvl8pPr>
            <a:lvl9pPr marL="3265372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406CB-5AF1-40CC-8272-0C20606A4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3555" y="4800601"/>
            <a:ext cx="5918835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33555" y="612775"/>
            <a:ext cx="5918835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8171" indent="0">
              <a:buNone/>
              <a:defRPr sz="2500"/>
            </a:lvl2pPr>
            <a:lvl3pPr marL="816343" indent="0">
              <a:buNone/>
              <a:defRPr sz="2100"/>
            </a:lvl3pPr>
            <a:lvl4pPr marL="1224515" indent="0">
              <a:buNone/>
              <a:defRPr sz="1800"/>
            </a:lvl4pPr>
            <a:lvl5pPr marL="1632686" indent="0">
              <a:buNone/>
              <a:defRPr sz="1800"/>
            </a:lvl5pPr>
            <a:lvl6pPr marL="2040857" indent="0">
              <a:buNone/>
              <a:defRPr sz="1800"/>
            </a:lvl6pPr>
            <a:lvl7pPr marL="2449029" indent="0">
              <a:buNone/>
              <a:defRPr sz="1800"/>
            </a:lvl7pPr>
            <a:lvl8pPr marL="2857200" indent="0">
              <a:buNone/>
              <a:defRPr sz="1800"/>
            </a:lvl8pPr>
            <a:lvl9pPr marL="3265372" indent="0">
              <a:buNone/>
              <a:defRPr sz="18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33555" y="5367341"/>
            <a:ext cx="5918835" cy="804861"/>
          </a:xfrm>
        </p:spPr>
        <p:txBody>
          <a:bodyPr/>
          <a:lstStyle>
            <a:lvl1pPr marL="0" indent="0">
              <a:buNone/>
              <a:defRPr sz="1200"/>
            </a:lvl1pPr>
            <a:lvl2pPr marL="408171" indent="0">
              <a:buNone/>
              <a:defRPr sz="1100"/>
            </a:lvl2pPr>
            <a:lvl3pPr marL="816343" indent="0">
              <a:buNone/>
              <a:defRPr sz="900"/>
            </a:lvl3pPr>
            <a:lvl4pPr marL="1224515" indent="0">
              <a:buNone/>
              <a:defRPr sz="800"/>
            </a:lvl4pPr>
            <a:lvl5pPr marL="1632686" indent="0">
              <a:buNone/>
              <a:defRPr sz="800"/>
            </a:lvl5pPr>
            <a:lvl6pPr marL="2040857" indent="0">
              <a:buNone/>
              <a:defRPr sz="800"/>
            </a:lvl6pPr>
            <a:lvl7pPr marL="2449029" indent="0">
              <a:buNone/>
              <a:defRPr sz="800"/>
            </a:lvl7pPr>
            <a:lvl8pPr marL="2857200" indent="0">
              <a:buNone/>
              <a:defRPr sz="800"/>
            </a:lvl8pPr>
            <a:lvl9pPr marL="3265372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ED86B-6F79-42E3-B05B-FA40F901E1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5F11-C870-497B-9BB7-619E2811D5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6"/>
          <p:cNvGrpSpPr>
            <a:grpSpLocks/>
          </p:cNvGrpSpPr>
          <p:nvPr/>
        </p:nvGrpSpPr>
        <p:grpSpPr bwMode="auto">
          <a:xfrm>
            <a:off x="0" y="0"/>
            <a:ext cx="9864725" cy="6900570"/>
            <a:chOff x="0" y="0"/>
            <a:chExt cx="9144000" cy="6900301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9077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467561"/>
              <a:ext cx="9144000" cy="4327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3319" y="274500"/>
            <a:ext cx="8878094" cy="79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3319" y="1285876"/>
            <a:ext cx="8878094" cy="483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70991" y="6498369"/>
            <a:ext cx="3122750" cy="365505"/>
          </a:xfrm>
          <a:prstGeom prst="rect">
            <a:avLst/>
          </a:prstGeom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>
                <a:solidFill>
                  <a:srgbClr val="89898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69272" y="6498369"/>
            <a:ext cx="2302138" cy="365505"/>
          </a:xfrm>
          <a:prstGeom prst="rect">
            <a:avLst/>
          </a:prstGeom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>
              <a:defRPr kumimoji="0" sz="900">
                <a:solidFill>
                  <a:srgbClr val="89898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31DC2CA-365A-4FD5-AC48-CAF34AE157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1" name="內容版面配置區 5" descr="Inventec Logo_Min.wmf"/>
          <p:cNvPicPr>
            <a:picLocks noChangeAspect="1"/>
          </p:cNvPicPr>
          <p:nvPr/>
        </p:nvPicPr>
        <p:blipFill>
          <a:blip r:embed="rId14"/>
          <a:srcRect t="28120" b="31445"/>
          <a:stretch>
            <a:fillRect/>
          </a:stretch>
        </p:blipFill>
        <p:spPr bwMode="auto">
          <a:xfrm>
            <a:off x="8014796" y="6533598"/>
            <a:ext cx="1849933" cy="25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3" r:id="rId1"/>
    <p:sldLayoutId id="2147484904" r:id="rId2"/>
    <p:sldLayoutId id="2147484905" r:id="rId3"/>
    <p:sldLayoutId id="2147484906" r:id="rId4"/>
    <p:sldLayoutId id="2147484907" r:id="rId5"/>
    <p:sldLayoutId id="2147484908" r:id="rId6"/>
    <p:sldLayoutId id="2147484909" r:id="rId7"/>
    <p:sldLayoutId id="2147484910" r:id="rId8"/>
    <p:sldLayoutId id="2147484911" r:id="rId9"/>
    <p:sldLayoutId id="2147484912" r:id="rId10"/>
    <p:sldLayoutId id="2147484913" r:id="rId11"/>
    <p:sldLayoutId id="21474849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08171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816343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22451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632686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05084" indent="-305084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kern="1200">
          <a:solidFill>
            <a:schemeClr val="tx1"/>
          </a:solidFill>
          <a:latin typeface="+mj-lt"/>
          <a:ea typeface="微軟正黑體" pitchFamily="34" charset="-120"/>
          <a:cs typeface="+mn-cs"/>
        </a:defRPr>
      </a:lvl1pPr>
      <a:lvl2pPr marL="662541" indent="-25401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262626"/>
          </a:solidFill>
          <a:latin typeface="+mj-lt"/>
          <a:ea typeface="微軟正黑體" pitchFamily="34" charset="-120"/>
          <a:cs typeface="+mn-cs"/>
        </a:defRPr>
      </a:lvl2pPr>
      <a:lvl3pPr marL="1020000" indent="-20295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rgbClr val="404040"/>
          </a:solidFill>
          <a:latin typeface="+mj-lt"/>
          <a:ea typeface="微軟正黑體" pitchFamily="34" charset="-120"/>
          <a:cs typeface="+mn-cs"/>
        </a:defRPr>
      </a:lvl3pPr>
      <a:lvl4pPr marL="1428523" indent="-20295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1400" kern="1200">
          <a:solidFill>
            <a:srgbClr val="595959"/>
          </a:solidFill>
          <a:latin typeface="+mj-lt"/>
          <a:ea typeface="微軟正黑體" pitchFamily="34" charset="-120"/>
          <a:cs typeface="+mn-cs"/>
        </a:defRPr>
      </a:lvl4pPr>
      <a:lvl5pPr marL="1835737" indent="-20295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7F7F7F"/>
          </a:solidFill>
          <a:latin typeface="+mj-lt"/>
          <a:ea typeface="微軟正黑體" pitchFamily="34" charset="-120"/>
          <a:cs typeface="+mn-cs"/>
        </a:defRPr>
      </a:lvl5pPr>
      <a:lvl6pPr marL="2244943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14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86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58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1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43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15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86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57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29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00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72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2428" y="3929066"/>
            <a:ext cx="3016806" cy="636429"/>
          </a:xfrm>
          <a:prstGeom prst="rect">
            <a:avLst/>
          </a:prstGeom>
          <a:effectLst>
            <a:outerShdw blurRad="25400" dist="12700" dir="5400000" algn="ctr" rotWithShape="0">
              <a:schemeClr val="bg1">
                <a:alpha val="85000"/>
              </a:schemeClr>
            </a:outerShdw>
          </a:effectLst>
        </p:spPr>
        <p:txBody>
          <a:bodyPr wrap="square" lIns="81635" tIns="40817" rIns="81635" bIns="40817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18187C"/>
                </a:solidFill>
                <a:latin typeface="华文细黑" pitchFamily="2" charset="-122"/>
                <a:ea typeface="华文细黑" pitchFamily="2" charset="-122"/>
              </a:rPr>
              <a:t>Prepare by :SIE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18187C"/>
                </a:solidFill>
                <a:ea typeface="华文细黑" pitchFamily="2" charset="-122"/>
              </a:rPr>
              <a:t>Date</a:t>
            </a:r>
            <a:r>
              <a:rPr lang="zh-CN" altLang="en-US" dirty="0" smtClean="0">
                <a:solidFill>
                  <a:srgbClr val="18187C"/>
                </a:solidFill>
                <a:ea typeface="华文细黑" pitchFamily="2" charset="-122"/>
              </a:rPr>
              <a:t>：</a:t>
            </a:r>
            <a:r>
              <a:rPr lang="en-US" altLang="zh-CN" dirty="0" smtClean="0">
                <a:solidFill>
                  <a:srgbClr val="18187C"/>
                </a:solidFill>
                <a:ea typeface="华文细黑" pitchFamily="2" charset="-122"/>
              </a:rPr>
              <a:t>2013/04/10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8048" y="2857496"/>
            <a:ext cx="4714908" cy="574874"/>
          </a:xfrm>
          <a:effectLst>
            <a:outerShdw blurRad="25400" dist="12700" dir="5400000" algn="ctr" rotWithShape="0">
              <a:schemeClr val="bg1">
                <a:alpha val="85000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 smtClean="0">
                <a:latin typeface="华文细黑" pitchFamily="2" charset="-122"/>
                <a:ea typeface="华文细黑" pitchFamily="2" charset="-122"/>
                <a:cs typeface="+mn-cs"/>
              </a:rPr>
              <a:t>Clean Room Proposal</a:t>
            </a:r>
            <a:endParaRPr kumimoji="1" lang="en-US" altLang="zh-TW" sz="3200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4D07B-0808-4C25-B27E-955B2E655732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158" name="标题 1"/>
          <p:cNvSpPr>
            <a:spLocks noGrp="1"/>
          </p:cNvSpPr>
          <p:nvPr>
            <p:ph type="title"/>
          </p:nvPr>
        </p:nvSpPr>
        <p:spPr>
          <a:xfrm>
            <a:off x="-1" y="-24"/>
            <a:ext cx="9864725" cy="6429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Clean Room Proposal</a:t>
            </a:r>
            <a:endParaRPr kumimoji="1" lang="zh-CN" altLang="en-US" sz="36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2" name="TextBox 155"/>
          <p:cNvSpPr txBox="1"/>
          <p:nvPr/>
        </p:nvSpPr>
        <p:spPr bwMode="auto">
          <a:xfrm>
            <a:off x="1217586" y="1538008"/>
            <a:ext cx="6357982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dirty="0" smtClean="0">
                <a:latin typeface="+mn-ea"/>
                <a:ea typeface="+mn-ea"/>
              </a:rPr>
              <a:t> </a:t>
            </a:r>
            <a:r>
              <a:rPr kumimoji="0" lang="en-US" altLang="zh-CN" sz="2000" b="1" dirty="0" smtClean="0">
                <a:latin typeface="+mn-ea"/>
                <a:ea typeface="+mn-ea"/>
              </a:rPr>
              <a:t>Clean Room Flowchart</a:t>
            </a: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b="1" dirty="0" smtClean="0">
                <a:latin typeface="+mn-ea"/>
                <a:ea typeface="+mn-ea"/>
              </a:rPr>
              <a:t> FIS</a:t>
            </a:r>
            <a:r>
              <a:rPr kumimoji="0"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en-US" altLang="zh-CN" sz="2000" b="1" dirty="0" smtClean="0">
                <a:latin typeface="+mn-ea"/>
                <a:ea typeface="+mn-ea"/>
              </a:rPr>
              <a:t>BOM</a:t>
            </a:r>
            <a:r>
              <a:rPr kumimoji="0" lang="zh-CN" altLang="en-US" sz="2000" b="1" dirty="0" smtClean="0">
                <a:latin typeface="+mn-ea"/>
                <a:ea typeface="+mn-ea"/>
              </a:rPr>
              <a:t>建立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CN" altLang="en-US" sz="2000" b="1" dirty="0" smtClean="0">
                <a:solidFill>
                  <a:srgbClr val="00CC00"/>
                </a:solidFill>
                <a:latin typeface="+mn-ea"/>
                <a:ea typeface="+mn-ea"/>
              </a:rPr>
              <a:t> </a:t>
            </a:r>
            <a:r>
              <a:rPr kumimoji="0" lang="en-US" altLang="zh-CN" sz="2000" b="1" dirty="0" smtClean="0">
                <a:solidFill>
                  <a:srgbClr val="00CC00"/>
                </a:solidFill>
                <a:latin typeface="+mn-ea"/>
                <a:ea typeface="+mn-ea"/>
              </a:rPr>
              <a:t>LCD Module Input</a:t>
            </a: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b="1" dirty="0" smtClean="0">
                <a:solidFill>
                  <a:srgbClr val="00CC00"/>
                </a:solidFill>
                <a:latin typeface="+mn-ea"/>
                <a:ea typeface="+mn-ea"/>
              </a:rPr>
              <a:t> Combine Material for LCM</a:t>
            </a:r>
            <a:r>
              <a:rPr kumimoji="0" lang="zh-CN" altLang="en-US" sz="2000" b="1" dirty="0" smtClean="0">
                <a:solidFill>
                  <a:srgbClr val="00CC00"/>
                </a:solidFill>
                <a:latin typeface="+mn-ea"/>
                <a:ea typeface="+mn-ea"/>
              </a:rPr>
              <a:t>，</a:t>
            </a:r>
            <a:r>
              <a:rPr kumimoji="0" lang="en-US" altLang="zh-CN" sz="2000" b="1" dirty="0" smtClean="0">
                <a:solidFill>
                  <a:srgbClr val="00CC00"/>
                </a:solidFill>
                <a:latin typeface="+mn-ea"/>
                <a:ea typeface="+mn-ea"/>
              </a:rPr>
              <a:t>TPDL and BTDL</a:t>
            </a: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b="1" dirty="0" smtClean="0">
                <a:solidFill>
                  <a:srgbClr val="00CC00"/>
                </a:solidFill>
                <a:latin typeface="+mn-ea"/>
                <a:ea typeface="+mn-ea"/>
              </a:rPr>
              <a:t> LCD Module Cosmetic</a:t>
            </a: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b="1" dirty="0" smtClean="0">
                <a:solidFill>
                  <a:srgbClr val="00CC00"/>
                </a:solidFill>
                <a:latin typeface="+mn-ea"/>
                <a:ea typeface="+mn-ea"/>
              </a:rPr>
              <a:t> LCD Module </a:t>
            </a:r>
            <a:r>
              <a:rPr kumimoji="0" lang="en-US" altLang="zh-CN" sz="2000" b="1" dirty="0" smtClean="0">
                <a:solidFill>
                  <a:srgbClr val="00CC00"/>
                </a:solidFill>
                <a:latin typeface="+mn-ea"/>
              </a:rPr>
              <a:t>Test</a:t>
            </a:r>
            <a:endParaRPr kumimoji="0" lang="en-US" altLang="zh-CN" sz="2000" b="1" dirty="0" smtClean="0">
              <a:solidFill>
                <a:srgbClr val="00CC00"/>
              </a:solidFill>
              <a:latin typeface="+mn-ea"/>
              <a:ea typeface="+mn-ea"/>
            </a:endParaRP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b="1" dirty="0" smtClean="0">
                <a:solidFill>
                  <a:srgbClr val="00CC00"/>
                </a:solidFill>
                <a:latin typeface="+mn-ea"/>
                <a:ea typeface="+mn-ea"/>
              </a:rPr>
              <a:t> LCD Module </a:t>
            </a:r>
            <a:r>
              <a:rPr kumimoji="0" lang="en-US" altLang="zh-CN" sz="2000" b="1" dirty="0" smtClean="0">
                <a:solidFill>
                  <a:srgbClr val="00CC00"/>
                </a:solidFill>
                <a:latin typeface="+mn-ea"/>
              </a:rPr>
              <a:t>Combine Carton</a:t>
            </a:r>
            <a:endParaRPr kumimoji="0" lang="en-US" altLang="zh-CN" sz="2000" b="1" dirty="0" smtClean="0">
              <a:solidFill>
                <a:srgbClr val="00CC00"/>
              </a:solidFill>
              <a:latin typeface="+mn-ea"/>
              <a:ea typeface="+mn-ea"/>
            </a:endParaRP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b="1" dirty="0" smtClean="0">
                <a:latin typeface="+mn-ea"/>
                <a:ea typeface="+mn-ea"/>
              </a:rPr>
              <a:t> CR Repair</a:t>
            </a: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b="1" dirty="0" smtClean="0">
                <a:latin typeface="+mn-ea"/>
                <a:ea typeface="+mn-ea"/>
              </a:rPr>
              <a:t> CR Receive</a:t>
            </a: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CN" sz="2000" b="1" dirty="0" smtClean="0">
                <a:latin typeface="+mn-ea"/>
                <a:ea typeface="+mn-ea"/>
              </a:rPr>
              <a:t> Query</a:t>
            </a:r>
            <a:r>
              <a:rPr kumimoji="0"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en-US" altLang="zh-CN" sz="2000" b="1" dirty="0" smtClean="0">
                <a:latin typeface="+mn-ea"/>
                <a:ea typeface="+mn-ea"/>
              </a:rPr>
              <a:t>function</a:t>
            </a:r>
          </a:p>
          <a:p>
            <a:pPr eaLnBrk="0" hangingPunct="0">
              <a:lnSpc>
                <a:spcPts val="18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CN" altLang="en-US" sz="2000" b="1" dirty="0" smtClean="0">
                <a:latin typeface="+mn-ea"/>
                <a:ea typeface="+mn-ea"/>
              </a:rPr>
              <a:t> </a:t>
            </a:r>
            <a:r>
              <a:rPr kumimoji="0" lang="en-US" altLang="zh-CN" sz="2000" b="1" dirty="0" smtClean="0">
                <a:latin typeface="+mn-ea"/>
                <a:ea typeface="+mn-ea"/>
              </a:rPr>
              <a:t>Report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17520" y="785794"/>
            <a:ext cx="21431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u="sng" dirty="0" smtClean="0">
                <a:latin typeface="+mn-ea"/>
                <a:ea typeface="+mn-ea"/>
              </a:rPr>
              <a:t>目录：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1289024" y="2500306"/>
            <a:ext cx="7500990" cy="2071702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4D07B-0808-4C25-B27E-955B2E655732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158" name="标题 1"/>
          <p:cNvSpPr>
            <a:spLocks noGrp="1"/>
          </p:cNvSpPr>
          <p:nvPr>
            <p:ph type="title"/>
          </p:nvPr>
        </p:nvSpPr>
        <p:spPr>
          <a:xfrm>
            <a:off x="-1" y="-24"/>
            <a:ext cx="9864725" cy="6429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Clean Room Proposal</a:t>
            </a:r>
            <a:endParaRPr kumimoji="1" lang="zh-CN" altLang="en-US" sz="36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0" name="TextBox 152"/>
          <p:cNvSpPr txBox="1"/>
          <p:nvPr/>
        </p:nvSpPr>
        <p:spPr bwMode="auto">
          <a:xfrm>
            <a:off x="4932362" y="2714620"/>
            <a:ext cx="5278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600" b="1" dirty="0" smtClean="0">
                <a:solidFill>
                  <a:srgbClr val="FF0000"/>
                </a:solidFill>
                <a:latin typeface="Century Gothic" pitchFamily="34" charset="0"/>
                <a:ea typeface="細明體" pitchFamily="49" charset="-120"/>
              </a:rPr>
              <a:t>Fail</a:t>
            </a:r>
            <a:endParaRPr kumimoji="0" lang="zh-CN" altLang="en-US" sz="1600" b="1" dirty="0" smtClean="0">
              <a:solidFill>
                <a:srgbClr val="FF00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101" name="TextBox 155"/>
          <p:cNvSpPr txBox="1"/>
          <p:nvPr/>
        </p:nvSpPr>
        <p:spPr bwMode="auto">
          <a:xfrm>
            <a:off x="6003932" y="3357562"/>
            <a:ext cx="3157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dirty="0" smtClean="0">
                <a:latin typeface="Century Gothic" pitchFamily="34" charset="0"/>
                <a:ea typeface="細明體" pitchFamily="49" charset="-120"/>
              </a:rPr>
              <a:t>Pass</a:t>
            </a:r>
            <a:endParaRPr kumimoji="0" lang="zh-CN" altLang="en-US" sz="1200" dirty="0" smtClean="0"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251" name="流程图: 过程 8"/>
          <p:cNvSpPr/>
          <p:nvPr/>
        </p:nvSpPr>
        <p:spPr>
          <a:xfrm>
            <a:off x="5646742" y="1285860"/>
            <a:ext cx="164307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b="1" dirty="0" smtClean="0"/>
              <a:t>Print  </a:t>
            </a:r>
            <a:r>
              <a:rPr lang="en-US" altLang="zh-CN" sz="1600" b="1" dirty="0" err="1" smtClean="0"/>
              <a:t>ProdId</a:t>
            </a:r>
            <a:endParaRPr lang="en-US" altLang="zh-CN" sz="1600" b="1" dirty="0" smtClean="0"/>
          </a:p>
        </p:txBody>
      </p:sp>
      <p:sp>
        <p:nvSpPr>
          <p:cNvPr id="59" name="流程图: 过程 8"/>
          <p:cNvSpPr/>
          <p:nvPr/>
        </p:nvSpPr>
        <p:spPr>
          <a:xfrm>
            <a:off x="5646742" y="1928802"/>
            <a:ext cx="164307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smtClean="0"/>
              <a:t>Combine Material</a:t>
            </a:r>
          </a:p>
          <a:p>
            <a:pPr algn="ctr"/>
            <a:r>
              <a:rPr lang="en-US" altLang="zh-CN" sz="1600" dirty="0" smtClean="0"/>
              <a:t>(LCM,TPDL,BTDL)</a:t>
            </a:r>
          </a:p>
        </p:txBody>
      </p:sp>
      <p:sp>
        <p:nvSpPr>
          <p:cNvPr id="62" name="流程图: 决策 22"/>
          <p:cNvSpPr/>
          <p:nvPr/>
        </p:nvSpPr>
        <p:spPr>
          <a:xfrm>
            <a:off x="5646742" y="2786058"/>
            <a:ext cx="1643074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i="1" dirty="0" smtClean="0"/>
              <a:t>Cosmetic</a:t>
            </a:r>
          </a:p>
        </p:txBody>
      </p:sp>
      <p:sp>
        <p:nvSpPr>
          <p:cNvPr id="15" name="流程图: 过程 8"/>
          <p:cNvSpPr/>
          <p:nvPr/>
        </p:nvSpPr>
        <p:spPr>
          <a:xfrm>
            <a:off x="1789090" y="2857496"/>
            <a:ext cx="1357322" cy="42862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smtClean="0"/>
              <a:t>Module Repair </a:t>
            </a:r>
          </a:p>
        </p:txBody>
      </p:sp>
      <p:sp>
        <p:nvSpPr>
          <p:cNvPr id="17" name="流程图: 过程 8"/>
          <p:cNvSpPr/>
          <p:nvPr/>
        </p:nvSpPr>
        <p:spPr>
          <a:xfrm>
            <a:off x="5718180" y="4857760"/>
            <a:ext cx="164307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smtClean="0"/>
              <a:t>Combine Carton</a:t>
            </a:r>
          </a:p>
        </p:txBody>
      </p:sp>
      <p:cxnSp>
        <p:nvCxnSpPr>
          <p:cNvPr id="21" name="直接箭头连接符 20"/>
          <p:cNvCxnSpPr>
            <a:stCxn id="251" idx="2"/>
            <a:endCxn id="59" idx="0"/>
          </p:cNvCxnSpPr>
          <p:nvPr/>
        </p:nvCxnSpPr>
        <p:spPr>
          <a:xfrm rot="5400000">
            <a:off x="6361122" y="182164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9" idx="2"/>
            <a:endCxn id="62" idx="0"/>
          </p:cNvCxnSpPr>
          <p:nvPr/>
        </p:nvCxnSpPr>
        <p:spPr>
          <a:xfrm rot="5400000">
            <a:off x="6253965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</p:cNvCxnSpPr>
          <p:nvPr/>
        </p:nvCxnSpPr>
        <p:spPr>
          <a:xfrm rot="5400000" flipH="1">
            <a:off x="6503998" y="5250669"/>
            <a:ext cx="714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431768" y="857232"/>
            <a:ext cx="3010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u="sng" dirty="0" smtClean="0">
                <a:latin typeface="Century Gothic" pitchFamily="34" charset="0"/>
                <a:ea typeface="細明體" pitchFamily="49" charset="-120"/>
              </a:rPr>
              <a:t>Clean Room Flowchart</a:t>
            </a:r>
            <a:endParaRPr kumimoji="0" lang="zh-CN" altLang="en-US" sz="2000" b="1" u="sng" dirty="0" smtClean="0"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38" name="TextBox 152"/>
          <p:cNvSpPr txBox="1"/>
          <p:nvPr/>
        </p:nvSpPr>
        <p:spPr bwMode="auto">
          <a:xfrm>
            <a:off x="7432692" y="1428736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Station:C1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39" name="TextBox 152"/>
          <p:cNvSpPr txBox="1"/>
          <p:nvPr/>
        </p:nvSpPr>
        <p:spPr bwMode="auto">
          <a:xfrm>
            <a:off x="7432692" y="2143116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Station:C2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41" name="TextBox 152"/>
          <p:cNvSpPr txBox="1"/>
          <p:nvPr/>
        </p:nvSpPr>
        <p:spPr bwMode="auto">
          <a:xfrm>
            <a:off x="7432692" y="2857496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Station:C3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50" name="TextBox 152"/>
          <p:cNvSpPr txBox="1"/>
          <p:nvPr/>
        </p:nvSpPr>
        <p:spPr bwMode="auto">
          <a:xfrm>
            <a:off x="2503470" y="3357562"/>
            <a:ext cx="75501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b="1" dirty="0" err="1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Station:CR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46" name="TextBox 152"/>
          <p:cNvSpPr txBox="1"/>
          <p:nvPr/>
        </p:nvSpPr>
        <p:spPr bwMode="auto">
          <a:xfrm>
            <a:off x="7513576" y="4929198"/>
            <a:ext cx="79509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 C5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52" name="TextBox 152"/>
          <p:cNvSpPr txBox="1"/>
          <p:nvPr/>
        </p:nvSpPr>
        <p:spPr bwMode="auto">
          <a:xfrm>
            <a:off x="6218246" y="928670"/>
            <a:ext cx="5514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600" b="1" u="sng" dirty="0" smtClean="0">
                <a:solidFill>
                  <a:srgbClr val="00B0F0"/>
                </a:solidFill>
                <a:latin typeface="Century Gothic" pitchFamily="34" charset="0"/>
                <a:ea typeface="細明體" pitchFamily="49" charset="-120"/>
              </a:rPr>
              <a:t>START</a:t>
            </a:r>
            <a:endParaRPr kumimoji="0" lang="zh-CN" altLang="en-US" sz="1600" b="1" u="sng" dirty="0" smtClean="0">
              <a:solidFill>
                <a:srgbClr val="00B0F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71" name="流程图: 决策 22"/>
          <p:cNvSpPr/>
          <p:nvPr/>
        </p:nvSpPr>
        <p:spPr>
          <a:xfrm>
            <a:off x="5646742" y="3714752"/>
            <a:ext cx="1643074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/>
              <a:t>Function Test</a:t>
            </a:r>
          </a:p>
        </p:txBody>
      </p:sp>
      <p:sp>
        <p:nvSpPr>
          <p:cNvPr id="73" name="流程图: 过程 8"/>
          <p:cNvSpPr/>
          <p:nvPr/>
        </p:nvSpPr>
        <p:spPr>
          <a:xfrm>
            <a:off x="5718180" y="5643578"/>
            <a:ext cx="164307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smtClean="0"/>
              <a:t>To  FA</a:t>
            </a:r>
          </a:p>
        </p:txBody>
      </p:sp>
      <p:cxnSp>
        <p:nvCxnSpPr>
          <p:cNvPr id="79" name="直線單箭頭接點 78"/>
          <p:cNvCxnSpPr>
            <a:stCxn id="62" idx="1"/>
            <a:endCxn id="15" idx="3"/>
          </p:cNvCxnSpPr>
          <p:nvPr/>
        </p:nvCxnSpPr>
        <p:spPr>
          <a:xfrm rot="10800000" flipV="1">
            <a:off x="3146412" y="3036090"/>
            <a:ext cx="250033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26"/>
          <p:cNvCxnSpPr/>
          <p:nvPr/>
        </p:nvCxnSpPr>
        <p:spPr>
          <a:xfrm rot="5400000">
            <a:off x="6219040" y="34996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圖案 90"/>
          <p:cNvCxnSpPr>
            <a:stCxn id="71" idx="1"/>
            <a:endCxn id="15" idx="2"/>
          </p:cNvCxnSpPr>
          <p:nvPr/>
        </p:nvCxnSpPr>
        <p:spPr>
          <a:xfrm rot="10800000">
            <a:off x="2467752" y="3286125"/>
            <a:ext cx="3178991" cy="6786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圖案 92"/>
          <p:cNvCxnSpPr>
            <a:stCxn id="15" idx="0"/>
          </p:cNvCxnSpPr>
          <p:nvPr/>
        </p:nvCxnSpPr>
        <p:spPr>
          <a:xfrm rot="5400000" flipH="1" flipV="1">
            <a:off x="4307279" y="732216"/>
            <a:ext cx="285752" cy="39648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55"/>
          <p:cNvSpPr txBox="1"/>
          <p:nvPr/>
        </p:nvSpPr>
        <p:spPr bwMode="auto">
          <a:xfrm>
            <a:off x="6075370" y="4286256"/>
            <a:ext cx="3157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dirty="0" smtClean="0">
                <a:latin typeface="Century Gothic" pitchFamily="34" charset="0"/>
                <a:ea typeface="細明體" pitchFamily="49" charset="-120"/>
              </a:rPr>
              <a:t>Pass</a:t>
            </a:r>
            <a:endParaRPr kumimoji="0" lang="zh-CN" altLang="en-US" sz="1200" dirty="0" smtClean="0"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95" name="TextBox 152"/>
          <p:cNvSpPr txBox="1"/>
          <p:nvPr/>
        </p:nvSpPr>
        <p:spPr bwMode="auto">
          <a:xfrm>
            <a:off x="4932362" y="3714752"/>
            <a:ext cx="5278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600" b="1" dirty="0" smtClean="0">
                <a:solidFill>
                  <a:srgbClr val="FF0000"/>
                </a:solidFill>
                <a:latin typeface="Century Gothic" pitchFamily="34" charset="0"/>
                <a:ea typeface="細明體" pitchFamily="49" charset="-120"/>
              </a:rPr>
              <a:t>Fail</a:t>
            </a:r>
            <a:endParaRPr kumimoji="0" lang="zh-CN" altLang="en-US" sz="1600" b="1" dirty="0" smtClean="0">
              <a:solidFill>
                <a:srgbClr val="FF00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97" name="流程图: 过程 8"/>
          <p:cNvSpPr/>
          <p:nvPr/>
        </p:nvSpPr>
        <p:spPr>
          <a:xfrm>
            <a:off x="1646214" y="4143380"/>
            <a:ext cx="1071570" cy="35719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b="1" dirty="0" smtClean="0"/>
              <a:t>Clean Room </a:t>
            </a:r>
            <a:endParaRPr lang="zh-CN" altLang="en-US" sz="1600" b="1" dirty="0" smtClean="0"/>
          </a:p>
        </p:txBody>
      </p:sp>
      <p:cxnSp>
        <p:nvCxnSpPr>
          <p:cNvPr id="104" name="直線單箭頭接點 103"/>
          <p:cNvCxnSpPr/>
          <p:nvPr/>
        </p:nvCxnSpPr>
        <p:spPr>
          <a:xfrm rot="5400000">
            <a:off x="6111089" y="4536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rot="5400000">
            <a:off x="6253965" y="546418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52"/>
          <p:cNvSpPr txBox="1"/>
          <p:nvPr/>
        </p:nvSpPr>
        <p:spPr bwMode="auto">
          <a:xfrm>
            <a:off x="7498078" y="3786190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Station:C4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111" name="TextBox 152"/>
          <p:cNvSpPr txBox="1"/>
          <p:nvPr/>
        </p:nvSpPr>
        <p:spPr bwMode="auto">
          <a:xfrm>
            <a:off x="5003800" y="2071678"/>
            <a:ext cx="5000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FF0000"/>
                </a:solidFill>
                <a:latin typeface="Century Gothic" pitchFamily="34" charset="0"/>
                <a:ea typeface="細明體" pitchFamily="49" charset="-120"/>
              </a:rPr>
              <a:t>Input</a:t>
            </a:r>
            <a:endParaRPr kumimoji="0" lang="zh-CN" altLang="en-US" sz="1200" b="1" dirty="0" smtClean="0">
              <a:solidFill>
                <a:srgbClr val="FF00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112" name="TextBox 152"/>
          <p:cNvSpPr txBox="1"/>
          <p:nvPr/>
        </p:nvSpPr>
        <p:spPr bwMode="auto">
          <a:xfrm>
            <a:off x="5003800" y="5000636"/>
            <a:ext cx="7143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FF0000"/>
                </a:solidFill>
                <a:latin typeface="Century Gothic" pitchFamily="34" charset="0"/>
                <a:ea typeface="細明體" pitchFamily="49" charset="-120"/>
              </a:rPr>
              <a:t>Output</a:t>
            </a:r>
            <a:endParaRPr kumimoji="0" lang="zh-CN" altLang="en-US" sz="1200" b="1" dirty="0" smtClean="0">
              <a:solidFill>
                <a:srgbClr val="FF00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113" name="TextBox 155"/>
          <p:cNvSpPr txBox="1"/>
          <p:nvPr/>
        </p:nvSpPr>
        <p:spPr bwMode="auto">
          <a:xfrm>
            <a:off x="2503470" y="2571744"/>
            <a:ext cx="336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b="1" dirty="0" smtClean="0">
                <a:solidFill>
                  <a:srgbClr val="FF0000"/>
                </a:solidFill>
                <a:latin typeface="Century Gothic" pitchFamily="34" charset="0"/>
                <a:ea typeface="細明體" pitchFamily="49" charset="-120"/>
              </a:rPr>
              <a:t>OK</a:t>
            </a:r>
            <a:endParaRPr kumimoji="0" lang="zh-CN" altLang="en-US" b="1" dirty="0" smtClean="0">
              <a:solidFill>
                <a:srgbClr val="FF00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40" name="流程图: 过程 8"/>
          <p:cNvSpPr/>
          <p:nvPr/>
        </p:nvSpPr>
        <p:spPr>
          <a:xfrm>
            <a:off x="3432164" y="5643578"/>
            <a:ext cx="164307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smtClean="0"/>
              <a:t>FA </a:t>
            </a:r>
            <a:r>
              <a:rPr lang="zh-CN" altLang="en-US" sz="1600" dirty="0" smtClean="0"/>
              <a:t>不良品</a:t>
            </a:r>
            <a:endParaRPr lang="en-US" altLang="zh-CN" sz="1600" dirty="0" smtClean="0"/>
          </a:p>
        </p:txBody>
      </p:sp>
      <p:sp>
        <p:nvSpPr>
          <p:cNvPr id="42" name="流程图: 过程 8"/>
          <p:cNvSpPr/>
          <p:nvPr/>
        </p:nvSpPr>
        <p:spPr>
          <a:xfrm>
            <a:off x="1289024" y="5643578"/>
            <a:ext cx="164307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smtClean="0"/>
              <a:t>CR Receive</a:t>
            </a:r>
          </a:p>
        </p:txBody>
      </p:sp>
      <p:cxnSp>
        <p:nvCxnSpPr>
          <p:cNvPr id="44" name="肘形连接符 43"/>
          <p:cNvCxnSpPr>
            <a:stCxn id="42" idx="1"/>
            <a:endCxn id="251" idx="1"/>
          </p:cNvCxnSpPr>
          <p:nvPr/>
        </p:nvCxnSpPr>
        <p:spPr>
          <a:xfrm rot="10800000" flipH="1">
            <a:off x="1289024" y="1500174"/>
            <a:ext cx="4357718" cy="4357718"/>
          </a:xfrm>
          <a:prstGeom prst="bentConnector3">
            <a:avLst>
              <a:gd name="adj1" fmla="val -12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3" idx="1"/>
            <a:endCxn id="40" idx="3"/>
          </p:cNvCxnSpPr>
          <p:nvPr/>
        </p:nvCxnSpPr>
        <p:spPr>
          <a:xfrm rot="10800000">
            <a:off x="5075238" y="585789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0" idx="1"/>
            <a:endCxn id="42" idx="3"/>
          </p:cNvCxnSpPr>
          <p:nvPr/>
        </p:nvCxnSpPr>
        <p:spPr>
          <a:xfrm rot="10800000">
            <a:off x="2932098" y="58578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52"/>
          <p:cNvSpPr txBox="1"/>
          <p:nvPr/>
        </p:nvSpPr>
        <p:spPr bwMode="auto">
          <a:xfrm>
            <a:off x="4432296" y="1214422"/>
            <a:ext cx="104355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Reprint </a:t>
            </a:r>
            <a:r>
              <a:rPr kumimoji="0" lang="en-US" altLang="zh-CN" sz="1200" b="1" dirty="0" err="1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ProdID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4D07B-0808-4C25-B27E-955B2E655732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158" name="标题 1"/>
          <p:cNvSpPr>
            <a:spLocks noGrp="1"/>
          </p:cNvSpPr>
          <p:nvPr>
            <p:ph type="title"/>
          </p:nvPr>
        </p:nvSpPr>
        <p:spPr>
          <a:xfrm>
            <a:off x="-1" y="-24"/>
            <a:ext cx="9864725" cy="6429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Clean Room Proposal</a:t>
            </a:r>
            <a:endParaRPr kumimoji="1" lang="zh-CN" altLang="en-US" sz="36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8" name="TextBox 155"/>
          <p:cNvSpPr txBox="1"/>
          <p:nvPr/>
        </p:nvSpPr>
        <p:spPr bwMode="auto">
          <a:xfrm>
            <a:off x="431768" y="857232"/>
            <a:ext cx="20002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u="sng" dirty="0" smtClean="0">
                <a:latin typeface="+mn-ea"/>
                <a:ea typeface="+mn-ea"/>
              </a:rPr>
              <a:t>FIS BOM </a:t>
            </a:r>
            <a:r>
              <a:rPr kumimoji="0" lang="zh-CN" altLang="en-US" sz="2000" b="1" u="sng" dirty="0" smtClean="0">
                <a:latin typeface="+mn-ea"/>
                <a:ea typeface="+mn-ea"/>
              </a:rPr>
              <a:t>建立</a:t>
            </a:r>
            <a:endParaRPr kumimoji="0" lang="en-US" altLang="zh-CN" sz="2000" b="1" u="sng" dirty="0" smtClean="0">
              <a:latin typeface="+mn-ea"/>
              <a:ea typeface="+mn-ea"/>
            </a:endParaRPr>
          </a:p>
        </p:txBody>
      </p:sp>
      <p:sp>
        <p:nvSpPr>
          <p:cNvPr id="7" name="TextBox 155"/>
          <p:cNvSpPr txBox="1"/>
          <p:nvPr/>
        </p:nvSpPr>
        <p:spPr bwMode="auto">
          <a:xfrm>
            <a:off x="646082" y="1285860"/>
            <a:ext cx="350046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1&gt;151</a:t>
            </a:r>
            <a:r>
              <a:rPr kumimoji="0" lang="zh-CN" altLang="en-US" sz="1600" dirty="0" smtClean="0">
                <a:latin typeface="+mn-ea"/>
                <a:ea typeface="+mn-ea"/>
              </a:rPr>
              <a:t>阶段基础资料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2&gt;LCM,TPDL,BTDL</a:t>
            </a:r>
            <a:r>
              <a:rPr kumimoji="0" lang="zh-CN" altLang="en-US" sz="1600" dirty="0" smtClean="0">
                <a:latin typeface="+mn-ea"/>
                <a:ea typeface="+mn-ea"/>
              </a:rPr>
              <a:t>基础资料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3&gt;</a:t>
            </a:r>
            <a:r>
              <a:rPr kumimoji="0" lang="zh-CN" altLang="en-US" sz="1600" dirty="0" smtClean="0">
                <a:latin typeface="+mn-ea"/>
                <a:ea typeface="+mn-ea"/>
              </a:rPr>
              <a:t>拉关系</a:t>
            </a:r>
            <a:endParaRPr kumimoji="0"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8" name="TextBox 155"/>
          <p:cNvSpPr txBox="1"/>
          <p:nvPr/>
        </p:nvSpPr>
        <p:spPr bwMode="auto">
          <a:xfrm>
            <a:off x="503206" y="2500306"/>
            <a:ext cx="2786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u="sng" dirty="0" smtClean="0">
                <a:latin typeface="+mn-ea"/>
                <a:ea typeface="+mn-ea"/>
              </a:rPr>
              <a:t>Print</a:t>
            </a:r>
            <a:r>
              <a:rPr kumimoji="0" lang="zh-CN" altLang="en-US" sz="2000" b="1" u="sng" dirty="0" smtClean="0">
                <a:latin typeface="+mn-ea"/>
                <a:ea typeface="+mn-ea"/>
              </a:rPr>
              <a:t>流程卡</a:t>
            </a:r>
            <a:endParaRPr kumimoji="0" lang="en-US" altLang="zh-CN" sz="2000" b="1" u="sng" dirty="0" smtClean="0">
              <a:latin typeface="+mn-ea"/>
              <a:ea typeface="+mn-ea"/>
            </a:endParaRPr>
          </a:p>
        </p:txBody>
      </p:sp>
      <p:sp>
        <p:nvSpPr>
          <p:cNvPr id="10" name="TextBox 155"/>
          <p:cNvSpPr txBox="1"/>
          <p:nvPr/>
        </p:nvSpPr>
        <p:spPr bwMode="auto">
          <a:xfrm>
            <a:off x="646082" y="2928934"/>
            <a:ext cx="428628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</a:t>
            </a:r>
            <a:r>
              <a:rPr kumimoji="0" lang="zh-CN" altLang="en-US" sz="1600" dirty="0" smtClean="0">
                <a:latin typeface="+mn-ea"/>
                <a:ea typeface="+mn-ea"/>
              </a:rPr>
              <a:t>选择机型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2&gt;</a:t>
            </a:r>
            <a:r>
              <a:rPr kumimoji="0" lang="zh-CN" altLang="en-US" sz="1600" dirty="0" smtClean="0">
                <a:latin typeface="+mn-ea"/>
                <a:ea typeface="+mn-ea"/>
              </a:rPr>
              <a:t>选择</a:t>
            </a:r>
            <a:r>
              <a:rPr kumimoji="0" lang="en-US" altLang="zh-CN" sz="1600" dirty="0" smtClean="0">
                <a:latin typeface="+mn-ea"/>
                <a:ea typeface="+mn-ea"/>
              </a:rPr>
              <a:t>Qty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3&gt;</a:t>
            </a:r>
            <a:r>
              <a:rPr kumimoji="0" lang="zh-CN" altLang="en-US" sz="1600" dirty="0" smtClean="0">
                <a:latin typeface="+mn-ea"/>
                <a:ea typeface="+mn-ea"/>
              </a:rPr>
              <a:t>选择</a:t>
            </a:r>
            <a:r>
              <a:rPr kumimoji="0" lang="en-US" altLang="zh-CN" sz="1600" dirty="0" smtClean="0">
                <a:latin typeface="+mn-ea"/>
                <a:ea typeface="+mn-ea"/>
              </a:rPr>
              <a:t>Line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4&gt;Print </a:t>
            </a:r>
            <a:r>
              <a:rPr kumimoji="0" lang="en-US" altLang="zh-CN" sz="1600" dirty="0" err="1" smtClean="0">
                <a:latin typeface="+mn-ea"/>
                <a:ea typeface="+mn-ea"/>
              </a:rPr>
              <a:t>ProdID</a:t>
            </a:r>
            <a:endParaRPr kumimoji="0" lang="zh-CN" altLang="en-US" sz="1600" dirty="0" smtClean="0">
              <a:latin typeface="+mn-ea"/>
              <a:ea typeface="+mn-ea"/>
            </a:endParaRPr>
          </a:p>
        </p:txBody>
      </p:sp>
      <p:sp>
        <p:nvSpPr>
          <p:cNvPr id="12" name="TextBox 155"/>
          <p:cNvSpPr txBox="1"/>
          <p:nvPr/>
        </p:nvSpPr>
        <p:spPr bwMode="auto">
          <a:xfrm>
            <a:off x="503206" y="4429132"/>
            <a:ext cx="5286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u="sng" dirty="0" smtClean="0">
                <a:latin typeface="+mn-ea"/>
                <a:ea typeface="+mn-ea"/>
              </a:rPr>
              <a:t>Combine Material for LCM</a:t>
            </a:r>
            <a:r>
              <a:rPr kumimoji="0" lang="zh-CN" altLang="en-US" sz="2000" b="1" u="sng" dirty="0" smtClean="0">
                <a:latin typeface="+mn-ea"/>
                <a:ea typeface="+mn-ea"/>
              </a:rPr>
              <a:t>，</a:t>
            </a:r>
            <a:r>
              <a:rPr kumimoji="0" lang="en-US" altLang="zh-CN" sz="2000" b="1" u="sng" dirty="0" smtClean="0">
                <a:latin typeface="+mn-ea"/>
                <a:ea typeface="+mn-ea"/>
              </a:rPr>
              <a:t>TPDL and BTDL</a:t>
            </a:r>
          </a:p>
        </p:txBody>
      </p:sp>
      <p:sp>
        <p:nvSpPr>
          <p:cNvPr id="13" name="TextBox 155"/>
          <p:cNvSpPr txBox="1"/>
          <p:nvPr/>
        </p:nvSpPr>
        <p:spPr bwMode="auto">
          <a:xfrm>
            <a:off x="717520" y="4860865"/>
            <a:ext cx="50006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</a:t>
            </a:r>
            <a:r>
              <a:rPr kumimoji="0" lang="zh-CN" altLang="en-US" sz="1600" dirty="0" smtClean="0">
                <a:latin typeface="+mn-ea"/>
                <a:ea typeface="+mn-ea"/>
              </a:rPr>
              <a:t>选择线别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2&gt;Scan Product ID,LCM CT,TPDL CT,BTDL CT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432296" y="3000372"/>
            <a:ext cx="6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kumimoji="0" lang="zh-CN" altLang="en-US" sz="700" dirty="0" smtClean="0">
              <a:solidFill>
                <a:schemeClr val="accent3">
                  <a:lumMod val="75000"/>
                </a:schemeClr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16" name="TextBox 152"/>
          <p:cNvSpPr txBox="1"/>
          <p:nvPr/>
        </p:nvSpPr>
        <p:spPr bwMode="auto">
          <a:xfrm>
            <a:off x="3146412" y="2571744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Station:C1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17" name="TextBox 152"/>
          <p:cNvSpPr txBox="1"/>
          <p:nvPr/>
        </p:nvSpPr>
        <p:spPr bwMode="auto">
          <a:xfrm>
            <a:off x="6003932" y="4500570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Station:C2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3397239" y="3606801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4217982" y="3000372"/>
            <a:ext cx="2786082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1.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需传变量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: 151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；</a:t>
            </a:r>
            <a:r>
              <a:rPr kumimoji="0" lang="en-US" altLang="zh-CN" sz="1400" dirty="0" err="1" smtClean="0">
                <a:latin typeface="Century Gothic" pitchFamily="34" charset="0"/>
                <a:ea typeface="細明體" pitchFamily="49" charset="-120"/>
              </a:rPr>
              <a:t>ProdID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2.Reprint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功能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   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根据</a:t>
            </a:r>
            <a:r>
              <a:rPr kumimoji="0" lang="en-US" altLang="zh-CN" sz="1400" dirty="0" err="1" smtClean="0">
                <a:latin typeface="Century Gothic" pitchFamily="34" charset="0"/>
                <a:ea typeface="細明體" pitchFamily="49" charset="-120"/>
              </a:rPr>
              <a:t>ProdId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补印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   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根据结合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LCM  CT 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打印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5400000">
            <a:off x="3502808" y="1785132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4217982" y="1357298"/>
            <a:ext cx="27860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资料建在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36, 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和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RCTO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相似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789486" y="6143644"/>
            <a:ext cx="2302138" cy="365505"/>
          </a:xfrm>
        </p:spPr>
        <p:txBody>
          <a:bodyPr/>
          <a:lstStyle/>
          <a:p>
            <a:pPr>
              <a:defRPr/>
            </a:pPr>
            <a:fld id="{46D4D07B-0808-4C25-B27E-955B2E655732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158" name="标题 1"/>
          <p:cNvSpPr>
            <a:spLocks noGrp="1"/>
          </p:cNvSpPr>
          <p:nvPr>
            <p:ph type="title"/>
          </p:nvPr>
        </p:nvSpPr>
        <p:spPr>
          <a:xfrm>
            <a:off x="-1" y="-24"/>
            <a:ext cx="9864725" cy="6429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Clean Room Proposal</a:t>
            </a:r>
            <a:endParaRPr kumimoji="1" lang="zh-CN" altLang="en-US" sz="36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TextBox 155"/>
          <p:cNvSpPr txBox="1"/>
          <p:nvPr/>
        </p:nvSpPr>
        <p:spPr bwMode="auto">
          <a:xfrm>
            <a:off x="503206" y="785794"/>
            <a:ext cx="2786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dirty="0" smtClean="0">
                <a:latin typeface="+mn-ea"/>
                <a:ea typeface="+mn-ea"/>
              </a:rPr>
              <a:t>LCM Module Cosmetic</a:t>
            </a:r>
          </a:p>
        </p:txBody>
      </p:sp>
      <p:sp>
        <p:nvSpPr>
          <p:cNvPr id="8" name="TextBox 155"/>
          <p:cNvSpPr txBox="1"/>
          <p:nvPr/>
        </p:nvSpPr>
        <p:spPr bwMode="auto">
          <a:xfrm>
            <a:off x="646082" y="1285860"/>
            <a:ext cx="678661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</a:t>
            </a:r>
            <a:r>
              <a:rPr kumimoji="0" lang="zh-CN" altLang="en-US" sz="1600" dirty="0" smtClean="0">
                <a:latin typeface="+mn-ea"/>
                <a:ea typeface="+mn-ea"/>
              </a:rPr>
              <a:t>选择线别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2&gt;Scan </a:t>
            </a:r>
            <a:r>
              <a:rPr kumimoji="0" lang="en-US" altLang="zh-CN" sz="1600" dirty="0" err="1" smtClean="0">
                <a:latin typeface="+mn-ea"/>
                <a:ea typeface="+mn-ea"/>
              </a:rPr>
              <a:t>ProdID</a:t>
            </a:r>
            <a:r>
              <a:rPr kumimoji="0" lang="en-US" altLang="zh-CN" sz="1600" dirty="0" smtClean="0">
                <a:latin typeface="+mn-ea"/>
                <a:ea typeface="+mn-ea"/>
              </a:rPr>
              <a:t> </a:t>
            </a:r>
            <a:r>
              <a:rPr kumimoji="0" lang="zh-CN" altLang="en-US" sz="1600" dirty="0" smtClean="0">
                <a:latin typeface="+mn-ea"/>
                <a:ea typeface="+mn-ea"/>
              </a:rPr>
              <a:t>如果不良判</a:t>
            </a:r>
            <a:r>
              <a:rPr kumimoji="0" lang="en-US" altLang="zh-CN" sz="1600" dirty="0" smtClean="0">
                <a:latin typeface="+mn-ea"/>
                <a:ea typeface="+mn-ea"/>
              </a:rPr>
              <a:t>Defect</a:t>
            </a:r>
            <a:r>
              <a:rPr kumimoji="0" lang="zh-CN" altLang="en-US" sz="1600" dirty="0" smtClean="0">
                <a:latin typeface="+mn-ea"/>
                <a:ea typeface="+mn-ea"/>
              </a:rPr>
              <a:t>进入</a:t>
            </a:r>
            <a:r>
              <a:rPr kumimoji="0" lang="en-US" altLang="zh-CN" sz="1600" dirty="0" smtClean="0">
                <a:latin typeface="+mn-ea"/>
                <a:ea typeface="+mn-ea"/>
              </a:rPr>
              <a:t>Repair,</a:t>
            </a:r>
            <a:r>
              <a:rPr kumimoji="0" lang="zh-CN" altLang="en-US" sz="1600" dirty="0" smtClean="0">
                <a:latin typeface="+mn-ea"/>
                <a:ea typeface="+mn-ea"/>
              </a:rPr>
              <a:t>良品刷</a:t>
            </a:r>
            <a:r>
              <a:rPr kumimoji="0" lang="en-US" altLang="zh-CN" sz="1600" dirty="0" smtClean="0">
                <a:latin typeface="+mn-ea"/>
                <a:ea typeface="+mn-ea"/>
              </a:rPr>
              <a:t>9999 Pass</a:t>
            </a:r>
          </a:p>
        </p:txBody>
      </p:sp>
      <p:sp>
        <p:nvSpPr>
          <p:cNvPr id="9" name="TextBox 155"/>
          <p:cNvSpPr txBox="1"/>
          <p:nvPr/>
        </p:nvSpPr>
        <p:spPr bwMode="auto">
          <a:xfrm>
            <a:off x="574644" y="3429000"/>
            <a:ext cx="42148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u="sng" dirty="0" smtClean="0">
                <a:latin typeface="+mn-ea"/>
                <a:ea typeface="+mn-ea"/>
              </a:rPr>
              <a:t>LCM Module Combine Carton</a:t>
            </a:r>
          </a:p>
        </p:txBody>
      </p:sp>
      <p:sp>
        <p:nvSpPr>
          <p:cNvPr id="10" name="TextBox 155"/>
          <p:cNvSpPr txBox="1"/>
          <p:nvPr/>
        </p:nvSpPr>
        <p:spPr bwMode="auto">
          <a:xfrm>
            <a:off x="646082" y="3714752"/>
            <a:ext cx="35719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</a:t>
            </a:r>
            <a:r>
              <a:rPr kumimoji="0" lang="zh-CN" altLang="en-US" sz="1600" dirty="0" smtClean="0">
                <a:latin typeface="+mn-ea"/>
                <a:ea typeface="+mn-ea"/>
              </a:rPr>
              <a:t>选择线别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2&gt;</a:t>
            </a:r>
            <a:r>
              <a:rPr kumimoji="0" lang="zh-CN" altLang="en-US" sz="1600" dirty="0" smtClean="0">
                <a:latin typeface="+mn-ea"/>
                <a:ea typeface="+mn-ea"/>
              </a:rPr>
              <a:t>选择满箱</a:t>
            </a:r>
            <a:r>
              <a:rPr kumimoji="0" lang="en-US" altLang="zh-CN" sz="1600" dirty="0" smtClean="0">
                <a:latin typeface="+mn-ea"/>
                <a:ea typeface="+mn-ea"/>
              </a:rPr>
              <a:t>Qty,</a:t>
            </a:r>
            <a:r>
              <a:rPr kumimoji="0" lang="zh-CN" altLang="en-US" sz="1600" dirty="0" smtClean="0">
                <a:latin typeface="+mn-ea"/>
                <a:ea typeface="+mn-ea"/>
              </a:rPr>
              <a:t>刷入</a:t>
            </a:r>
            <a:r>
              <a:rPr kumimoji="0" lang="en-US" altLang="zh-CN" sz="1600" dirty="0" err="1" smtClean="0">
                <a:latin typeface="+mn-ea"/>
                <a:ea typeface="+mn-ea"/>
              </a:rPr>
              <a:t>ProdID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3&gt;</a:t>
            </a:r>
            <a:r>
              <a:rPr kumimoji="0" lang="zh-CN" altLang="en-US" sz="1600" dirty="0" smtClean="0">
                <a:latin typeface="+mn-ea"/>
                <a:ea typeface="+mn-ea"/>
              </a:rPr>
              <a:t>打印</a:t>
            </a:r>
            <a:r>
              <a:rPr kumimoji="0" lang="en-US" altLang="zh-CN" sz="1600" dirty="0" smtClean="0">
                <a:latin typeface="+mn-ea"/>
                <a:ea typeface="+mn-ea"/>
              </a:rPr>
              <a:t>carton </a:t>
            </a:r>
            <a:r>
              <a:rPr kumimoji="0" lang="zh-CN" altLang="en-US" sz="1600" dirty="0" smtClean="0">
                <a:latin typeface="+mn-ea"/>
                <a:ea typeface="+mn-ea"/>
              </a:rPr>
              <a:t>标签</a:t>
            </a:r>
            <a:endParaRPr kumimoji="0"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11" name="TextBox 155"/>
          <p:cNvSpPr txBox="1"/>
          <p:nvPr/>
        </p:nvSpPr>
        <p:spPr bwMode="auto">
          <a:xfrm>
            <a:off x="646082" y="4786322"/>
            <a:ext cx="2786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u="sng" dirty="0" smtClean="0">
                <a:latin typeface="+mn-ea"/>
                <a:ea typeface="+mn-ea"/>
              </a:rPr>
              <a:t>CR Repair</a:t>
            </a:r>
          </a:p>
        </p:txBody>
      </p:sp>
      <p:sp>
        <p:nvSpPr>
          <p:cNvPr id="12" name="TextBox 155"/>
          <p:cNvSpPr txBox="1"/>
          <p:nvPr/>
        </p:nvSpPr>
        <p:spPr bwMode="auto">
          <a:xfrm>
            <a:off x="503206" y="5183043"/>
            <a:ext cx="55007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1&gt;Change KP,</a:t>
            </a:r>
            <a:r>
              <a:rPr kumimoji="0" lang="zh-CN" altLang="en-US" sz="1600" dirty="0" smtClean="0">
                <a:latin typeface="+mn-ea"/>
                <a:ea typeface="+mn-ea"/>
              </a:rPr>
              <a:t>输入</a:t>
            </a:r>
            <a:r>
              <a:rPr kumimoji="0" lang="en-US" altLang="zh-CN" sz="1600" dirty="0" smtClean="0">
                <a:latin typeface="+mn-ea"/>
                <a:ea typeface="+mn-ea"/>
              </a:rPr>
              <a:t>old CT, New CT,</a:t>
            </a:r>
            <a:r>
              <a:rPr kumimoji="0" lang="zh-CN" altLang="en-US" sz="1600" dirty="0" smtClean="0">
                <a:latin typeface="+mn-ea"/>
                <a:ea typeface="+mn-ea"/>
              </a:rPr>
              <a:t>维修好返回外观重流</a:t>
            </a:r>
            <a:endParaRPr kumimoji="0"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15" name="TextBox 155"/>
          <p:cNvSpPr txBox="1"/>
          <p:nvPr/>
        </p:nvSpPr>
        <p:spPr bwMode="auto">
          <a:xfrm>
            <a:off x="646082" y="5572140"/>
            <a:ext cx="53578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000" b="1" dirty="0" smtClean="0"/>
              <a:t>CR Receive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endParaRPr kumimoji="0" lang="en-US" altLang="zh-CN" sz="2000" b="1" u="sng" dirty="0" smtClean="0">
              <a:latin typeface="+mn-ea"/>
              <a:ea typeface="+mn-ea"/>
            </a:endParaRPr>
          </a:p>
        </p:txBody>
      </p:sp>
      <p:sp>
        <p:nvSpPr>
          <p:cNvPr id="17" name="TextBox 155"/>
          <p:cNvSpPr txBox="1"/>
          <p:nvPr/>
        </p:nvSpPr>
        <p:spPr bwMode="auto">
          <a:xfrm>
            <a:off x="360330" y="5857892"/>
            <a:ext cx="393223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</a:t>
            </a:r>
            <a:r>
              <a:rPr kumimoji="0" lang="zh-CN" altLang="en-US" sz="1600" dirty="0" smtClean="0">
                <a:latin typeface="+mn-ea"/>
                <a:ea typeface="+mn-ea"/>
              </a:rPr>
              <a:t>刷入</a:t>
            </a:r>
            <a:r>
              <a:rPr kumimoji="0" lang="en-US" altLang="zh-CN" sz="1600" dirty="0" smtClean="0">
                <a:latin typeface="+mn-ea"/>
                <a:ea typeface="+mn-ea"/>
              </a:rPr>
              <a:t>LCM CT </a:t>
            </a:r>
            <a:r>
              <a:rPr kumimoji="0" lang="zh-CN" altLang="en-US" sz="1600" dirty="0" smtClean="0">
                <a:latin typeface="+mn-ea"/>
                <a:ea typeface="+mn-ea"/>
              </a:rPr>
              <a:t>可以带出</a:t>
            </a:r>
            <a:r>
              <a:rPr kumimoji="0" lang="en-US" altLang="zh-CN" sz="1600" dirty="0" smtClean="0">
                <a:latin typeface="+mn-ea"/>
                <a:ea typeface="+mn-ea"/>
              </a:rPr>
              <a:t>FA</a:t>
            </a:r>
            <a:r>
              <a:rPr kumimoji="0" lang="zh-CN" altLang="en-US" sz="1600" dirty="0" smtClean="0">
                <a:latin typeface="+mn-ea"/>
                <a:ea typeface="+mn-ea"/>
              </a:rPr>
              <a:t>不良记录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2&gt;</a:t>
            </a:r>
            <a:r>
              <a:rPr kumimoji="0" lang="zh-CN" altLang="en-US" sz="1600" dirty="0" smtClean="0">
                <a:latin typeface="+mn-ea"/>
                <a:ea typeface="+mn-ea"/>
              </a:rPr>
              <a:t>更改状态</a:t>
            </a:r>
            <a:r>
              <a:rPr kumimoji="0" lang="en-US" altLang="zh-CN" sz="16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1" name="TextBox 152"/>
          <p:cNvSpPr txBox="1"/>
          <p:nvPr/>
        </p:nvSpPr>
        <p:spPr bwMode="auto">
          <a:xfrm>
            <a:off x="4343780" y="928670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Station:C3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22" name="TextBox 152"/>
          <p:cNvSpPr txBox="1"/>
          <p:nvPr/>
        </p:nvSpPr>
        <p:spPr bwMode="auto">
          <a:xfrm>
            <a:off x="4432296" y="3571876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Station:C5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23" name="TextBox 152"/>
          <p:cNvSpPr txBox="1"/>
          <p:nvPr/>
        </p:nvSpPr>
        <p:spPr bwMode="auto">
          <a:xfrm>
            <a:off x="4503734" y="4929198"/>
            <a:ext cx="75501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b="1" dirty="0" err="1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Station:CR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sp>
        <p:nvSpPr>
          <p:cNvPr id="27" name="TextBox 155"/>
          <p:cNvSpPr txBox="1"/>
          <p:nvPr/>
        </p:nvSpPr>
        <p:spPr bwMode="auto">
          <a:xfrm>
            <a:off x="503206" y="2143116"/>
            <a:ext cx="35004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dirty="0" smtClean="0">
                <a:latin typeface="+mn-ea"/>
                <a:ea typeface="+mn-ea"/>
              </a:rPr>
              <a:t>LCM Module Function Test</a:t>
            </a:r>
          </a:p>
        </p:txBody>
      </p:sp>
      <p:sp>
        <p:nvSpPr>
          <p:cNvPr id="28" name="TextBox 155"/>
          <p:cNvSpPr txBox="1"/>
          <p:nvPr/>
        </p:nvSpPr>
        <p:spPr bwMode="auto">
          <a:xfrm>
            <a:off x="646082" y="2643182"/>
            <a:ext cx="678661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</a:t>
            </a:r>
            <a:r>
              <a:rPr kumimoji="0" lang="zh-CN" altLang="en-US" sz="1600" dirty="0" smtClean="0">
                <a:latin typeface="+mn-ea"/>
                <a:ea typeface="+mn-ea"/>
              </a:rPr>
              <a:t>选择线别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2&gt;Scan </a:t>
            </a:r>
            <a:r>
              <a:rPr kumimoji="0" lang="en-US" altLang="zh-CN" sz="1600" dirty="0" err="1" smtClean="0">
                <a:latin typeface="+mn-ea"/>
                <a:ea typeface="+mn-ea"/>
              </a:rPr>
              <a:t>ProdID</a:t>
            </a:r>
            <a:r>
              <a:rPr kumimoji="0" lang="en-US" altLang="zh-CN" sz="1600" dirty="0" smtClean="0">
                <a:latin typeface="+mn-ea"/>
                <a:ea typeface="+mn-ea"/>
              </a:rPr>
              <a:t> </a:t>
            </a:r>
            <a:r>
              <a:rPr kumimoji="0" lang="zh-CN" altLang="en-US" sz="1600" dirty="0" smtClean="0">
                <a:latin typeface="+mn-ea"/>
                <a:ea typeface="+mn-ea"/>
              </a:rPr>
              <a:t>如果不良判</a:t>
            </a:r>
            <a:r>
              <a:rPr kumimoji="0" lang="en-US" altLang="zh-CN" sz="1600" dirty="0" smtClean="0">
                <a:latin typeface="+mn-ea"/>
                <a:ea typeface="+mn-ea"/>
              </a:rPr>
              <a:t>Defect</a:t>
            </a:r>
            <a:r>
              <a:rPr kumimoji="0" lang="zh-CN" altLang="en-US" sz="1600" dirty="0" smtClean="0">
                <a:latin typeface="+mn-ea"/>
                <a:ea typeface="+mn-ea"/>
              </a:rPr>
              <a:t>进入</a:t>
            </a:r>
            <a:r>
              <a:rPr kumimoji="0" lang="en-US" altLang="zh-CN" sz="1600" dirty="0" smtClean="0">
                <a:latin typeface="+mn-ea"/>
                <a:ea typeface="+mn-ea"/>
              </a:rPr>
              <a:t>Repair,</a:t>
            </a:r>
            <a:r>
              <a:rPr kumimoji="0" lang="zh-CN" altLang="en-US" sz="1600" dirty="0" smtClean="0">
                <a:latin typeface="+mn-ea"/>
                <a:ea typeface="+mn-ea"/>
              </a:rPr>
              <a:t>良品刷</a:t>
            </a:r>
            <a:r>
              <a:rPr kumimoji="0" lang="en-US" altLang="zh-CN" sz="1600" dirty="0" smtClean="0">
                <a:latin typeface="+mn-ea"/>
                <a:ea typeface="+mn-ea"/>
              </a:rPr>
              <a:t>9999 Pass</a:t>
            </a:r>
          </a:p>
        </p:txBody>
      </p:sp>
      <p:sp>
        <p:nvSpPr>
          <p:cNvPr id="29" name="TextBox 152"/>
          <p:cNvSpPr txBox="1"/>
          <p:nvPr/>
        </p:nvSpPr>
        <p:spPr bwMode="auto">
          <a:xfrm>
            <a:off x="4360858" y="2214554"/>
            <a:ext cx="7518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200" b="1" dirty="0" smtClean="0">
                <a:solidFill>
                  <a:srgbClr val="00CC00"/>
                </a:solidFill>
                <a:latin typeface="Century Gothic" pitchFamily="34" charset="0"/>
                <a:ea typeface="細明體" pitchFamily="49" charset="-120"/>
              </a:rPr>
              <a:t>Station:C4</a:t>
            </a:r>
            <a:endParaRPr kumimoji="0" lang="zh-CN" altLang="en-US" sz="1200" b="1" dirty="0" smtClean="0">
              <a:solidFill>
                <a:srgbClr val="00CC00"/>
              </a:solidFill>
              <a:latin typeface="Century Gothic" pitchFamily="34" charset="0"/>
              <a:ea typeface="細明體" pitchFamily="49" charset="-12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5576098" y="4499776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6361122" y="3929066"/>
            <a:ext cx="3143272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1.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不同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151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不能刷在同一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Carton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上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2.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可以强制满箱打印标签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3.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需有解掉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Carton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页面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4.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需传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CartonID,151,ProdID</a:t>
            </a: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变量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4D07B-0808-4C25-B27E-955B2E655732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158" name="标题 1"/>
          <p:cNvSpPr>
            <a:spLocks noGrp="1"/>
          </p:cNvSpPr>
          <p:nvPr>
            <p:ph type="title"/>
          </p:nvPr>
        </p:nvSpPr>
        <p:spPr>
          <a:xfrm>
            <a:off x="-1" y="-24"/>
            <a:ext cx="9864725" cy="6429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Clean Room Proposal</a:t>
            </a:r>
            <a:endParaRPr kumimoji="1" lang="zh-CN" altLang="en-US" sz="36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TextBox 155"/>
          <p:cNvSpPr txBox="1"/>
          <p:nvPr/>
        </p:nvSpPr>
        <p:spPr bwMode="auto">
          <a:xfrm>
            <a:off x="503206" y="857232"/>
            <a:ext cx="2786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u="sng" dirty="0" smtClean="0">
                <a:latin typeface="+mn-ea"/>
              </a:rPr>
              <a:t>Query</a:t>
            </a:r>
            <a:r>
              <a:rPr kumimoji="0" lang="zh-CN" altLang="en-US" sz="2000" b="1" u="sng" dirty="0" smtClean="0">
                <a:latin typeface="+mn-ea"/>
              </a:rPr>
              <a:t> </a:t>
            </a:r>
            <a:r>
              <a:rPr kumimoji="0" lang="en-US" altLang="zh-CN" sz="2000" b="1" u="sng" dirty="0" smtClean="0">
                <a:latin typeface="+mn-ea"/>
              </a:rPr>
              <a:t>function</a:t>
            </a:r>
            <a:endParaRPr kumimoji="0" lang="en-US" altLang="zh-CN" sz="2000" b="1" u="sng" dirty="0" smtClean="0">
              <a:latin typeface="+mn-ea"/>
              <a:ea typeface="+mn-ea"/>
            </a:endParaRPr>
          </a:p>
        </p:txBody>
      </p:sp>
      <p:sp>
        <p:nvSpPr>
          <p:cNvPr id="8" name="TextBox 155"/>
          <p:cNvSpPr txBox="1"/>
          <p:nvPr/>
        </p:nvSpPr>
        <p:spPr bwMode="auto">
          <a:xfrm>
            <a:off x="646082" y="1428736"/>
            <a:ext cx="514353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1&gt;</a:t>
            </a:r>
            <a:r>
              <a:rPr kumimoji="0" lang="zh-CN" altLang="en-US" sz="1600" dirty="0" smtClean="0">
                <a:latin typeface="+mn-ea"/>
                <a:ea typeface="+mn-ea"/>
              </a:rPr>
              <a:t>根据机型查询投入</a:t>
            </a:r>
            <a:r>
              <a:rPr kumimoji="0" lang="en-US" altLang="zh-CN" sz="1600" dirty="0" smtClean="0">
                <a:latin typeface="+mn-ea"/>
                <a:ea typeface="+mn-ea"/>
              </a:rPr>
              <a:t>Qty,</a:t>
            </a:r>
            <a:r>
              <a:rPr kumimoji="0" lang="zh-CN" altLang="en-US" sz="1600" dirty="0" smtClean="0">
                <a:latin typeface="+mn-ea"/>
                <a:ea typeface="+mn-ea"/>
              </a:rPr>
              <a:t>可选择时间段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2&gt;</a:t>
            </a:r>
            <a:r>
              <a:rPr kumimoji="0" lang="zh-CN" altLang="en-US" sz="1600" dirty="0" smtClean="0">
                <a:latin typeface="+mn-ea"/>
                <a:ea typeface="+mn-ea"/>
              </a:rPr>
              <a:t>查询无尘室不良信息</a:t>
            </a:r>
            <a:endParaRPr kumimoji="0" lang="en-US" altLang="zh-CN" sz="1600" dirty="0" smtClean="0">
              <a:latin typeface="+mn-ea"/>
              <a:ea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1600" dirty="0" smtClean="0">
                <a:latin typeface="+mn-ea"/>
                <a:ea typeface="+mn-ea"/>
              </a:rPr>
              <a:t>   3&gt;</a:t>
            </a:r>
            <a:r>
              <a:rPr kumimoji="0" lang="zh-CN" altLang="en-US" sz="1600" dirty="0" smtClean="0">
                <a:latin typeface="+mn-ea"/>
                <a:ea typeface="+mn-ea"/>
              </a:rPr>
              <a:t>查询</a:t>
            </a:r>
            <a:r>
              <a:rPr kumimoji="0" lang="en-US" altLang="zh-CN" sz="1600" dirty="0" smtClean="0">
                <a:latin typeface="+mn-ea"/>
                <a:ea typeface="+mn-ea"/>
              </a:rPr>
              <a:t>FA </a:t>
            </a:r>
            <a:r>
              <a:rPr kumimoji="0" lang="zh-CN" altLang="en-US" sz="1600" dirty="0" smtClean="0">
                <a:latin typeface="+mn-ea"/>
                <a:ea typeface="+mn-ea"/>
              </a:rPr>
              <a:t>不良回流无尘室信息</a:t>
            </a:r>
            <a:endParaRPr kumimoji="0"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396" y="3143248"/>
            <a:ext cx="42814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396" y="4600596"/>
            <a:ext cx="42862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55"/>
          <p:cNvSpPr txBox="1"/>
          <p:nvPr/>
        </p:nvSpPr>
        <p:spPr bwMode="auto">
          <a:xfrm>
            <a:off x="574644" y="2643182"/>
            <a:ext cx="2786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kumimoji="0" lang="en-US" altLang="zh-CN" sz="2000" b="1" u="sng" dirty="0" smtClean="0">
                <a:latin typeface="+mn-ea"/>
                <a:ea typeface="+mn-ea"/>
              </a:rPr>
              <a:t>Report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4647404" y="192800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5646742" y="1500174"/>
            <a:ext cx="31432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1400" dirty="0" smtClean="0">
                <a:latin typeface="Century Gothic" pitchFamily="34" charset="0"/>
                <a:ea typeface="細明體" pitchFamily="49" charset="-120"/>
              </a:rPr>
              <a:t>查询界面如同</a:t>
            </a:r>
            <a:r>
              <a:rPr kumimoji="0" lang="en-US" altLang="zh-CN" sz="1400" dirty="0" smtClean="0">
                <a:latin typeface="Century Gothic" pitchFamily="34" charset="0"/>
                <a:ea typeface="細明體" pitchFamily="49" charset="-120"/>
              </a:rPr>
              <a:t>:</a:t>
            </a:r>
            <a:r>
              <a:rPr lang="en-US" sz="1400" dirty="0" smtClean="0"/>
              <a:t>EPIA</a:t>
            </a:r>
            <a:r>
              <a:rPr lang="zh-CN" altLang="en-US" sz="1400" dirty="0" smtClean="0"/>
              <a:t>良率查詢页面</a:t>
            </a:r>
            <a:endParaRPr kumimoji="0" lang="en-US" altLang="zh-CN" sz="1400" dirty="0" smtClean="0">
              <a:latin typeface="Century Gothic" pitchFamily="34" charset="0"/>
              <a:ea typeface="細明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>
        <a:spAutoFit/>
      </a:bodyPr>
      <a:lstStyle>
        <a:defPPr algn="ctr" eaLnBrk="0" hangingPunct="0">
          <a:spcBef>
            <a:spcPct val="50000"/>
          </a:spcBef>
          <a:defRPr kumimoji="0" sz="700" dirty="0" smtClean="0">
            <a:solidFill>
              <a:schemeClr val="accent3">
                <a:lumMod val="75000"/>
              </a:schemeClr>
            </a:solidFill>
            <a:latin typeface="Century Gothic" pitchFamily="34" charset="0"/>
            <a:ea typeface="細明體" pitchFamily="49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27035</TotalTime>
  <Words>419</Words>
  <Application>Microsoft Office PowerPoint</Application>
  <PresentationFormat>自定义</PresentationFormat>
  <Paragraphs>105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佈景主題</vt:lpstr>
      <vt:lpstr>Clean Room Proposal</vt:lpstr>
      <vt:lpstr>Clean Room Proposal</vt:lpstr>
      <vt:lpstr>Clean Room Proposal</vt:lpstr>
      <vt:lpstr>Clean Room Proposal</vt:lpstr>
      <vt:lpstr>Clean Room Proposal</vt:lpstr>
      <vt:lpstr>Clean Room Proposal</vt:lpstr>
    </vt:vector>
  </TitlesOfParts>
  <Company>Inventec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IES11CR67</dc:creator>
  <cp:lastModifiedBy>IES11CR67</cp:lastModifiedBy>
  <cp:revision>2557</cp:revision>
  <cp:lastPrinted>2009-12-22T02:54:57Z</cp:lastPrinted>
  <dcterms:created xsi:type="dcterms:W3CDTF">2009-02-10T10:12:43Z</dcterms:created>
  <dcterms:modified xsi:type="dcterms:W3CDTF">2013-05-15T11:25:25Z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/>
  </property>
  <property fmtid="{D5CDD505-2E9C-101B-9397-08002B2CF9AE}" pid="3" name="SPSDescription">
    <vt:lpwstr/>
  </property>
  <property fmtid="{D5CDD505-2E9C-101B-9397-08002B2CF9AE}" pid="4" name="Status">
    <vt:lpwstr/>
  </property>
</Properties>
</file>