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96" r:id="rId2"/>
    <p:sldId id="363" r:id="rId3"/>
    <p:sldId id="451" r:id="rId4"/>
    <p:sldId id="452" r:id="rId5"/>
    <p:sldId id="465" r:id="rId6"/>
    <p:sldId id="454" r:id="rId7"/>
    <p:sldId id="456" r:id="rId8"/>
    <p:sldId id="457" r:id="rId9"/>
    <p:sldId id="474" r:id="rId10"/>
    <p:sldId id="475" r:id="rId11"/>
    <p:sldId id="476" r:id="rId12"/>
    <p:sldId id="47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6" r:id="rId21"/>
    <p:sldId id="467" r:id="rId22"/>
    <p:sldId id="472" r:id="rId23"/>
    <p:sldId id="479" r:id="rId24"/>
    <p:sldId id="480" r:id="rId25"/>
    <p:sldId id="473" r:id="rId26"/>
    <p:sldId id="478" r:id="rId27"/>
    <p:sldId id="430" r:id="rId28"/>
    <p:sldId id="440" r:id="rId29"/>
    <p:sldId id="432" r:id="rId30"/>
    <p:sldId id="441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25" r:id="rId39"/>
  </p:sldIdLst>
  <p:sldSz cx="9864725" cy="6858000"/>
  <p:notesSz cx="6381750" cy="94059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07214" indent="-3011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815738" indent="-6154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224261" indent="-9296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631475" indent="-12308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1885493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262591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2639690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016788" algn="l" defTabSz="75419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18187C"/>
    <a:srgbClr val="2F2F98"/>
    <a:srgbClr val="5F5F5F"/>
    <a:srgbClr val="FFFF66"/>
    <a:srgbClr val="FFFFCC"/>
    <a:srgbClr val="FFFF99"/>
    <a:srgbClr val="00CC00"/>
    <a:srgbClr val="969696"/>
    <a:srgbClr val="3C3CCB"/>
    <a:srgbClr val="2222A3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4" autoAdjust="0"/>
    <p:restoredTop sz="99477" autoAdjust="0"/>
  </p:normalViewPr>
  <p:slideViewPr>
    <p:cSldViewPr>
      <p:cViewPr varScale="1">
        <p:scale>
          <a:sx n="85" d="100"/>
          <a:sy n="85" d="100"/>
        </p:scale>
        <p:origin x="-828" y="-90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576" y="5508"/>
      </p:cViewPr>
      <p:guideLst>
        <p:guide orient="horz" pos="2963"/>
        <p:guide pos="201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614853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E70883B-0366-43FB-AB96-83A5DD81E155}" type="datetime1">
              <a:rPr lang="zh-CN" altLang="en-US"/>
              <a:pPr>
                <a:defRPr/>
              </a:pPr>
              <a:t>2015/4/15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4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614853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698F91F-B81E-42F0-B9FA-2BDCA20483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614853" y="3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1D8F231-9D25-45F9-97D1-D1B29317D77D}" type="datetime1">
              <a:rPr lang="zh-CN" altLang="en-US"/>
              <a:pPr>
                <a:defRPr/>
              </a:pPr>
              <a:t>2015/4/15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706438"/>
            <a:ext cx="5070475" cy="35258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243" tIns="49122" rIns="98243" bIns="49122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63612" y="4409033"/>
            <a:ext cx="4321007" cy="4291460"/>
          </a:xfrm>
          <a:prstGeom prst="rect">
            <a:avLst/>
          </a:prstGeom>
        </p:spPr>
        <p:txBody>
          <a:bodyPr vert="horz" lIns="98243" tIns="49122" rIns="98243" bIns="49122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614853" y="8934012"/>
            <a:ext cx="2765425" cy="470297"/>
          </a:xfrm>
          <a:prstGeom prst="rect">
            <a:avLst/>
          </a:prstGeom>
        </p:spPr>
        <p:txBody>
          <a:bodyPr vert="horz" lIns="98243" tIns="49122" rIns="98243" bIns="4912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562F04E-86B6-4C1E-B584-DCB014B4349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7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57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26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14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57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029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200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372" algn="l" defTabSz="8163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55638" y="706438"/>
            <a:ext cx="5070475" cy="35258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62F04E-86B6-4C1E-B584-DCB014B43497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864725" cy="42143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5" tIns="40817" rIns="81635" bIns="408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3571388"/>
            <a:ext cx="9864725" cy="32866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5" tIns="40817" rIns="81635" bIns="408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+mj-lt"/>
              <a:ea typeface="微軟正黑體" pitchFamily="34" charset="-12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71575"/>
            <a:ext cx="9864725" cy="178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內容版面配置區 5" descr="Inventec Logo_Min.wmf"/>
          <p:cNvPicPr>
            <a:picLocks noChangeAspect="1"/>
          </p:cNvPicPr>
          <p:nvPr userDrawn="1"/>
        </p:nvPicPr>
        <p:blipFill>
          <a:blip r:embed="rId3" cstate="print"/>
          <a:srcRect t="28120" b="31445"/>
          <a:stretch>
            <a:fillRect/>
          </a:stretch>
        </p:blipFill>
        <p:spPr bwMode="auto">
          <a:xfrm>
            <a:off x="4" y="2714140"/>
            <a:ext cx="47165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51926" y="274639"/>
            <a:ext cx="2219563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3237" y="274639"/>
            <a:ext cx="6494277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61A4-1255-4AA4-9B64-9595A25044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EA8DD-BE21-42FD-BB8B-EB07589ACCF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10000"/>
            <a:grayscl/>
          </a:blip>
          <a:srcRect l="3947" t="1276" r="1305"/>
          <a:stretch>
            <a:fillRect/>
          </a:stretch>
        </p:blipFill>
        <p:spPr bwMode="auto">
          <a:xfrm>
            <a:off x="303579" y="819085"/>
            <a:ext cx="9317651" cy="539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0970" y="3308349"/>
            <a:ext cx="8400489" cy="714379"/>
          </a:xfrm>
          <a:effectLst/>
        </p:spPr>
        <p:txBody>
          <a:bodyPr anchor="t"/>
          <a:lstStyle>
            <a:lvl1pPr algn="l">
              <a:defRPr sz="3500" b="1" cap="all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2378" y="4071945"/>
            <a:ext cx="8400489" cy="450849"/>
          </a:xfrm>
        </p:spPr>
        <p:txBody>
          <a:bodyPr anchor="b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408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26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0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90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65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652F629-ACF0-494E-BB55-2A752731BC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4D07B-0808-4C25-B27E-955B2E6557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文字版面配置區 2"/>
          <p:cNvSpPr>
            <a:spLocks noGrp="1"/>
          </p:cNvSpPr>
          <p:nvPr>
            <p:ph idx="1"/>
          </p:nvPr>
        </p:nvSpPr>
        <p:spPr bwMode="auto">
          <a:xfrm>
            <a:off x="503205" y="1285876"/>
            <a:ext cx="8868207" cy="507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-3161" y="-5871"/>
            <a:ext cx="9859981" cy="371377"/>
          </a:xfrm>
          <a:prstGeom prst="rect">
            <a:avLst/>
          </a:prstGeom>
          <a:gradFill>
            <a:gsLst>
              <a:gs pos="0">
                <a:srgbClr val="18187C"/>
              </a:gs>
              <a:gs pos="80000">
                <a:srgbClr val="2222A3"/>
              </a:gs>
              <a:gs pos="100000">
                <a:srgbClr val="3C3CCB"/>
              </a:gs>
            </a:gsLst>
          </a:gradFill>
          <a:ln>
            <a:solidFill>
              <a:srgbClr val="2F2F9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420" tIns="37710" rIns="75420" bIns="37710" anchor="ctr"/>
          <a:lstStyle/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Futura Hv" pitchFamily="34" charset="0"/>
            </a:endParaRPr>
          </a:p>
        </p:txBody>
      </p:sp>
      <p:sp>
        <p:nvSpPr>
          <p:cNvPr id="5" name="对角圆角矩形 4">
            <a:hlinkClick r:id="rId2" action="ppaction://hlinksldjump"/>
          </p:cNvPr>
          <p:cNvSpPr/>
          <p:nvPr userDrawn="1"/>
        </p:nvSpPr>
        <p:spPr bwMode="auto">
          <a:xfrm>
            <a:off x="165195" y="81169"/>
            <a:ext cx="642390" cy="21503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81635" tIns="40817" rIns="81635" bIns="40817" anchor="ctr"/>
          <a:lstStyle/>
          <a:p>
            <a:pPr algn="ctr">
              <a:defRPr/>
            </a:pPr>
            <a:r>
              <a:rPr lang="en-US" altLang="zh-CN" sz="1100" dirty="0" smtClean="0">
                <a:solidFill>
                  <a:schemeClr val="bg1"/>
                </a:solidFill>
                <a:latin typeface="Impact" pitchFamily="34" charset="0"/>
              </a:rPr>
              <a:t>HOME</a:t>
            </a:r>
            <a:endParaRPr lang="zh-CN" altLang="en-US" sz="11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7870" y="21587"/>
            <a:ext cx="4581350" cy="3302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>
            <a:lvl1pPr>
              <a:def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Futura Bk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ctr" defTabSz="7541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319" y="571480"/>
            <a:ext cx="8878094" cy="5715040"/>
          </a:xfrm>
        </p:spPr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4A9CD-8685-4322-945E-24B07B6F572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3237" y="1600202"/>
            <a:ext cx="435692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14569" y="1600202"/>
            <a:ext cx="4356920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CF224-F0F8-4915-BD3C-BCF657285A5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3238" y="1535115"/>
            <a:ext cx="4358633" cy="63976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1" indent="0">
              <a:buNone/>
              <a:defRPr sz="1800" b="1"/>
            </a:lvl2pPr>
            <a:lvl3pPr marL="816343" indent="0">
              <a:buNone/>
              <a:defRPr sz="1600" b="1"/>
            </a:lvl3pPr>
            <a:lvl4pPr marL="1224515" indent="0">
              <a:buNone/>
              <a:defRPr sz="1400" b="1"/>
            </a:lvl4pPr>
            <a:lvl5pPr marL="1632686" indent="0">
              <a:buNone/>
              <a:defRPr sz="1400" b="1"/>
            </a:lvl5pPr>
            <a:lvl6pPr marL="2040857" indent="0">
              <a:buNone/>
              <a:defRPr sz="1400" b="1"/>
            </a:lvl6pPr>
            <a:lvl7pPr marL="2449029" indent="0">
              <a:buNone/>
              <a:defRPr sz="1400" b="1"/>
            </a:lvl7pPr>
            <a:lvl8pPr marL="2857200" indent="0">
              <a:buNone/>
              <a:defRPr sz="1400" b="1"/>
            </a:lvl8pPr>
            <a:lvl9pPr marL="3265372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38" y="2174878"/>
            <a:ext cx="4358633" cy="395128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11147" y="1535115"/>
            <a:ext cx="4360345" cy="63976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1" indent="0">
              <a:buNone/>
              <a:defRPr sz="1800" b="1"/>
            </a:lvl2pPr>
            <a:lvl3pPr marL="816343" indent="0">
              <a:buNone/>
              <a:defRPr sz="1600" b="1"/>
            </a:lvl3pPr>
            <a:lvl4pPr marL="1224515" indent="0">
              <a:buNone/>
              <a:defRPr sz="1400" b="1"/>
            </a:lvl4pPr>
            <a:lvl5pPr marL="1632686" indent="0">
              <a:buNone/>
              <a:defRPr sz="1400" b="1"/>
            </a:lvl5pPr>
            <a:lvl6pPr marL="2040857" indent="0">
              <a:buNone/>
              <a:defRPr sz="1400" b="1"/>
            </a:lvl6pPr>
            <a:lvl7pPr marL="2449029" indent="0">
              <a:buNone/>
              <a:defRPr sz="1400" b="1"/>
            </a:lvl7pPr>
            <a:lvl8pPr marL="2857200" indent="0">
              <a:buNone/>
              <a:defRPr sz="1400" b="1"/>
            </a:lvl8pPr>
            <a:lvl9pPr marL="3265372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11147" y="2174878"/>
            <a:ext cx="4360345" cy="395128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5E0DA-09E3-4838-AF6E-7662CA74FD3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F80D1-D63F-4765-A308-E8391B44D1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239" y="273050"/>
            <a:ext cx="3245427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6834" y="273052"/>
            <a:ext cx="5514655" cy="585311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3239" y="1435102"/>
            <a:ext cx="3245427" cy="4691063"/>
          </a:xfrm>
        </p:spPr>
        <p:txBody>
          <a:bodyPr/>
          <a:lstStyle>
            <a:lvl1pPr marL="0" indent="0">
              <a:buNone/>
              <a:defRPr sz="1200"/>
            </a:lvl1pPr>
            <a:lvl2pPr marL="408171" indent="0">
              <a:buNone/>
              <a:defRPr sz="1100"/>
            </a:lvl2pPr>
            <a:lvl3pPr marL="816343" indent="0">
              <a:buNone/>
              <a:defRPr sz="900"/>
            </a:lvl3pPr>
            <a:lvl4pPr marL="1224515" indent="0">
              <a:buNone/>
              <a:defRPr sz="800"/>
            </a:lvl4pPr>
            <a:lvl5pPr marL="1632686" indent="0">
              <a:buNone/>
              <a:defRPr sz="800"/>
            </a:lvl5pPr>
            <a:lvl6pPr marL="2040857" indent="0">
              <a:buNone/>
              <a:defRPr sz="800"/>
            </a:lvl6pPr>
            <a:lvl7pPr marL="2449029" indent="0">
              <a:buNone/>
              <a:defRPr sz="800"/>
            </a:lvl7pPr>
            <a:lvl8pPr marL="2857200" indent="0">
              <a:buNone/>
              <a:defRPr sz="800"/>
            </a:lvl8pPr>
            <a:lvl9pPr marL="3265372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406CB-5AF1-40CC-8272-0C20606A4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3555" y="4800601"/>
            <a:ext cx="5918835" cy="56673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33555" y="612775"/>
            <a:ext cx="5918835" cy="41148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08171" indent="0">
              <a:buNone/>
              <a:defRPr sz="2500"/>
            </a:lvl2pPr>
            <a:lvl3pPr marL="816343" indent="0">
              <a:buNone/>
              <a:defRPr sz="2100"/>
            </a:lvl3pPr>
            <a:lvl4pPr marL="1224515" indent="0">
              <a:buNone/>
              <a:defRPr sz="1800"/>
            </a:lvl4pPr>
            <a:lvl5pPr marL="1632686" indent="0">
              <a:buNone/>
              <a:defRPr sz="1800"/>
            </a:lvl5pPr>
            <a:lvl6pPr marL="2040857" indent="0">
              <a:buNone/>
              <a:defRPr sz="1800"/>
            </a:lvl6pPr>
            <a:lvl7pPr marL="2449029" indent="0">
              <a:buNone/>
              <a:defRPr sz="1800"/>
            </a:lvl7pPr>
            <a:lvl8pPr marL="2857200" indent="0">
              <a:buNone/>
              <a:defRPr sz="1800"/>
            </a:lvl8pPr>
            <a:lvl9pPr marL="3265372" indent="0">
              <a:buNone/>
              <a:defRPr sz="18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33555" y="5367341"/>
            <a:ext cx="5918835" cy="804861"/>
          </a:xfrm>
        </p:spPr>
        <p:txBody>
          <a:bodyPr/>
          <a:lstStyle>
            <a:lvl1pPr marL="0" indent="0">
              <a:buNone/>
              <a:defRPr sz="1200"/>
            </a:lvl1pPr>
            <a:lvl2pPr marL="408171" indent="0">
              <a:buNone/>
              <a:defRPr sz="1100"/>
            </a:lvl2pPr>
            <a:lvl3pPr marL="816343" indent="0">
              <a:buNone/>
              <a:defRPr sz="900"/>
            </a:lvl3pPr>
            <a:lvl4pPr marL="1224515" indent="0">
              <a:buNone/>
              <a:defRPr sz="800"/>
            </a:lvl4pPr>
            <a:lvl5pPr marL="1632686" indent="0">
              <a:buNone/>
              <a:defRPr sz="800"/>
            </a:lvl5pPr>
            <a:lvl6pPr marL="2040857" indent="0">
              <a:buNone/>
              <a:defRPr sz="800"/>
            </a:lvl6pPr>
            <a:lvl7pPr marL="2449029" indent="0">
              <a:buNone/>
              <a:defRPr sz="800"/>
            </a:lvl7pPr>
            <a:lvl8pPr marL="2857200" indent="0">
              <a:buNone/>
              <a:defRPr sz="800"/>
            </a:lvl8pPr>
            <a:lvl9pPr marL="3265372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ED86B-6F79-42E3-B05B-FA40F901E1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93315" y="6355981"/>
            <a:ext cx="2302138" cy="365507"/>
          </a:xfrm>
          <a:prstGeom prst="rect">
            <a:avLst/>
          </a:prstGeom>
        </p:spPr>
        <p:txBody>
          <a:bodyPr lIns="81635" tIns="40817" rIns="81635" bIns="40817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5F11-C870-497B-9BB7-619E2811D5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群組 6"/>
          <p:cNvGrpSpPr>
            <a:grpSpLocks/>
          </p:cNvGrpSpPr>
          <p:nvPr/>
        </p:nvGrpSpPr>
        <p:grpSpPr bwMode="auto">
          <a:xfrm>
            <a:off x="0" y="0"/>
            <a:ext cx="9864725" cy="6900570"/>
            <a:chOff x="0" y="0"/>
            <a:chExt cx="9144000" cy="6900301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49077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6467561"/>
              <a:ext cx="9144000" cy="43274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93319" y="274500"/>
            <a:ext cx="8878094" cy="79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93319" y="1285876"/>
            <a:ext cx="8878094" cy="483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70991" y="6498369"/>
            <a:ext cx="3122750" cy="365505"/>
          </a:xfrm>
          <a:prstGeom prst="rect">
            <a:avLst/>
          </a:prstGeom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>
                <a:solidFill>
                  <a:srgbClr val="898989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altLang="zh-TW" dirty="0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69272" y="6498369"/>
            <a:ext cx="2302138" cy="365505"/>
          </a:xfrm>
          <a:prstGeom prst="rect">
            <a:avLst/>
          </a:prstGeom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>
            <a:lvl1pPr>
              <a:defRPr kumimoji="0" sz="900">
                <a:solidFill>
                  <a:srgbClr val="898989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31DC2CA-365A-4FD5-AC48-CAF34AE157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1" name="內容版面配置區 5" descr="Inventec Logo_Min.wmf"/>
          <p:cNvPicPr>
            <a:picLocks noChangeAspect="1"/>
          </p:cNvPicPr>
          <p:nvPr/>
        </p:nvPicPr>
        <p:blipFill>
          <a:blip r:embed="rId14" cstate="print"/>
          <a:srcRect t="28120" b="31445"/>
          <a:stretch>
            <a:fillRect/>
          </a:stretch>
        </p:blipFill>
        <p:spPr bwMode="auto">
          <a:xfrm>
            <a:off x="8014796" y="6533598"/>
            <a:ext cx="1849933" cy="25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7034" y="6548909"/>
            <a:ext cx="1695511" cy="220931"/>
          </a:xfrm>
          <a:prstGeom prst="rect">
            <a:avLst/>
          </a:prstGeom>
          <a:noFill/>
          <a:ln cap="sq">
            <a:noFill/>
          </a:ln>
        </p:spPr>
        <p:txBody>
          <a:bodyPr lIns="81635" tIns="40817" rIns="81635" bIns="40817"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rgbClr val="FF0000"/>
                </a:solidFill>
                <a:effectLst>
                  <a:reflection blurRad="6350" stA="60000" endA="900" endPos="58000" dir="5400000" sy="-100000" algn="bl" rotWithShape="0"/>
                </a:effectLst>
                <a:latin typeface="Century Gothic" pitchFamily="34" charset="0"/>
              </a:rPr>
              <a:t>E</a:t>
            </a:r>
            <a:r>
              <a:rPr lang="en-US" altLang="zh-CN" sz="900" dirty="0">
                <a:effectLst>
                  <a:reflection blurRad="6350" stA="60000" endA="900" endPos="58000" dir="5400000" sy="-100000" algn="bl" rotWithShape="0"/>
                </a:effectLst>
                <a:latin typeface="Century Gothic" pitchFamily="34" charset="0"/>
              </a:rPr>
              <a:t>dit by </a:t>
            </a:r>
            <a:r>
              <a:rPr lang="en-US" altLang="zh-CN" sz="900" dirty="0" smtClean="0">
                <a:solidFill>
                  <a:srgbClr val="FFC000"/>
                </a:solidFill>
                <a:effectLst>
                  <a:reflection blurRad="6350" stA="60000" endA="900" endPos="58000" dir="5400000" sy="-100000" algn="bl" rotWithShape="0"/>
                </a:effectLst>
                <a:latin typeface="Century Gothic" pitchFamily="34" charset="0"/>
              </a:rPr>
              <a:t>S</a:t>
            </a:r>
            <a:r>
              <a:rPr lang="en-US" altLang="zh-CN" sz="900" dirty="0" smtClean="0">
                <a:solidFill>
                  <a:schemeClr val="tx1"/>
                </a:solidFill>
                <a:effectLst>
                  <a:reflection blurRad="6350" stA="60000" endA="900" endPos="58000" dir="5400000" sy="-100000" algn="bl" rotWithShape="0"/>
                </a:effectLst>
                <a:latin typeface="Century Gothic" pitchFamily="34" charset="0"/>
              </a:rPr>
              <a:t>IE</a:t>
            </a:r>
            <a:endParaRPr lang="zh-CN" altLang="en-US" sz="900" dirty="0">
              <a:solidFill>
                <a:schemeClr val="tx1"/>
              </a:solidFill>
              <a:effectLst>
                <a:reflection blurRad="6350" stA="60000" endA="900" endPos="58000" dir="5400000" sy="-100000" algn="bl" rotWithShape="0"/>
              </a:effectLst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3" r:id="rId1"/>
    <p:sldLayoutId id="2147484904" r:id="rId2"/>
    <p:sldLayoutId id="2147484905" r:id="rId3"/>
    <p:sldLayoutId id="2147484906" r:id="rId4"/>
    <p:sldLayoutId id="2147484907" r:id="rId5"/>
    <p:sldLayoutId id="2147484908" r:id="rId6"/>
    <p:sldLayoutId id="2147484909" r:id="rId7"/>
    <p:sldLayoutId id="2147484910" r:id="rId8"/>
    <p:sldLayoutId id="2147484911" r:id="rId9"/>
    <p:sldLayoutId id="2147484912" r:id="rId10"/>
    <p:sldLayoutId id="2147484913" r:id="rId11"/>
    <p:sldLayoutId id="214748491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08171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6pPr>
      <a:lvl7pPr marL="816343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7pPr>
      <a:lvl8pPr marL="122451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8pPr>
      <a:lvl9pPr marL="1632686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9pPr>
    </p:titleStyle>
    <p:bodyStyle>
      <a:lvl1pPr marL="305084" indent="-30508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j-lt"/>
          <a:ea typeface="微軟正黑體" pitchFamily="34" charset="-120"/>
          <a:cs typeface="+mn-cs"/>
        </a:defRPr>
      </a:lvl1pPr>
      <a:lvl2pPr marL="662541" indent="-25401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rgbClr val="262626"/>
          </a:solidFill>
          <a:latin typeface="+mj-lt"/>
          <a:ea typeface="微軟正黑體" pitchFamily="34" charset="-120"/>
          <a:cs typeface="+mn-cs"/>
        </a:defRPr>
      </a:lvl2pPr>
      <a:lvl3pPr marL="1020000" indent="-20295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rgbClr val="404040"/>
          </a:solidFill>
          <a:latin typeface="+mj-lt"/>
          <a:ea typeface="微軟正黑體" pitchFamily="34" charset="-120"/>
          <a:cs typeface="+mn-cs"/>
        </a:defRPr>
      </a:lvl3pPr>
      <a:lvl4pPr marL="1428523" indent="-20295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595959"/>
          </a:solidFill>
          <a:latin typeface="+mj-lt"/>
          <a:ea typeface="微軟正黑體" pitchFamily="34" charset="-120"/>
          <a:cs typeface="+mn-cs"/>
        </a:defRPr>
      </a:lvl4pPr>
      <a:lvl5pPr marL="1835737" indent="-20295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rgbClr val="7F7F7F"/>
          </a:solidFill>
          <a:latin typeface="+mj-lt"/>
          <a:ea typeface="微軟正黑體" pitchFamily="34" charset="-120"/>
          <a:cs typeface="+mn-cs"/>
        </a:defRPr>
      </a:lvl5pPr>
      <a:lvl6pPr marL="2244943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14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86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58" indent="-204086" algn="l" defTabSz="8163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1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43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15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86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57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29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00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72" algn="l" defTabSz="81634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1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Excel_97-2003____3.xls"/><Relationship Id="rId4" Type="http://schemas.openxmlformats.org/officeDocument/2006/relationships/oleObject" Target="../embeddings/Microsoft_Office_Excel_97-2003____2.xls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1466" y="3891393"/>
            <a:ext cx="3016806" cy="636429"/>
          </a:xfrm>
          <a:prstGeom prst="rect">
            <a:avLst/>
          </a:prstGeom>
          <a:effectLst>
            <a:outerShdw blurRad="25400" dist="12700" dir="5400000" algn="ctr" rotWithShape="0">
              <a:schemeClr val="bg1">
                <a:alpha val="85000"/>
              </a:schemeClr>
            </a:outerShdw>
          </a:effectLst>
        </p:spPr>
        <p:txBody>
          <a:bodyPr wrap="square" lIns="81635" tIns="40817" rIns="81635" bIns="40817">
            <a:spAutoFit/>
          </a:bodyPr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Yao.Moon</a:t>
            </a:r>
          </a:p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2015-03-23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218114" y="2786058"/>
            <a:ext cx="4340256" cy="697984"/>
          </a:xfrm>
          <a:effectLst>
            <a:outerShdw blurRad="25400" dist="12700" dir="5400000" algn="ctr" rotWithShape="0">
              <a:schemeClr val="bg1">
                <a:alpha val="85000"/>
              </a:scheme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4000" dirty="0" smtClean="0">
                <a:solidFill>
                  <a:srgbClr val="002060"/>
                </a:solidFill>
                <a:latin typeface="微軟正黑體" pitchFamily="34" charset="-120"/>
                <a:cs typeface="Arial" pitchFamily="34" charset="0"/>
              </a:rPr>
              <a:t>BOM</a:t>
            </a:r>
            <a:r>
              <a:rPr lang="zh-CN" altLang="en-US" sz="4000" dirty="0" smtClean="0">
                <a:solidFill>
                  <a:srgbClr val="002060"/>
                </a:solidFill>
                <a:latin typeface="微軟正黑體" pitchFamily="34" charset="-120"/>
                <a:cs typeface="Arial" pitchFamily="34" charset="0"/>
              </a:rPr>
              <a:t>资料介绍</a:t>
            </a:r>
            <a:endParaRPr kumimoji="1" lang="en-US" altLang="zh-TW" sz="4000" dirty="0" smtClean="0">
              <a:latin typeface="Arial Rounded MT Bold" pitchFamily="34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914" y="1772816"/>
            <a:ext cx="8050346" cy="49244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BM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下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Mapping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：</a:t>
            </a:r>
            <a:r>
              <a:rPr lang="en-US" altLang="zh-CN" dirty="0" err="1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Zmode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</a:b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主要内容：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BM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阶和键盘资料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键盘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mapping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资料为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151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SPS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号对应关系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cs typeface="+mn-cs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790" y="2357431"/>
            <a:ext cx="801514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2627870" y="21587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封装程式执行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906" y="1496397"/>
            <a:ext cx="8064896" cy="49244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2BS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2WR 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下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Mapping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：   </a:t>
            </a:r>
            <a:r>
              <a:rPr lang="en-US" altLang="zh-CN" dirty="0" err="1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modelname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</a:b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主要内容：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warranty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资料和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MN1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资料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cs typeface="+mn-cs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2" y="2071678"/>
            <a:ext cx="8246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2627870" y="21587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封装程式执行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922" y="1196752"/>
            <a:ext cx="4581350" cy="330278"/>
          </a:xfrm>
        </p:spPr>
        <p:txBody>
          <a:bodyPr>
            <a:noAutofit/>
          </a:bodyPr>
          <a:lstStyle/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微軟正黑體" pitchFamily="34" charset="-120"/>
                <a:cs typeface="Arial Unicode MS" pitchFamily="34" charset="-120"/>
              </a:rPr>
              <a:t>把整理好的</a:t>
            </a:r>
            <a:r>
              <a:rPr lang="en-US" altLang="zh-CN" sz="1800" dirty="0" smtClean="0">
                <a:solidFill>
                  <a:schemeClr val="tx1"/>
                </a:solidFill>
                <a:latin typeface="微軟正黑體" pitchFamily="34" charset="-120"/>
                <a:cs typeface="Arial Unicode MS" pitchFamily="34" charset="-120"/>
              </a:rPr>
              <a:t>Mapping</a:t>
            </a:r>
            <a:r>
              <a:rPr lang="zh-CN" altLang="en-US" sz="1800" dirty="0" smtClean="0">
                <a:solidFill>
                  <a:schemeClr val="tx1"/>
                </a:solidFill>
                <a:latin typeface="微軟正黑體" pitchFamily="34" charset="-120"/>
                <a:cs typeface="Arial Unicode MS" pitchFamily="34" charset="-120"/>
              </a:rPr>
              <a:t>上传至</a:t>
            </a:r>
            <a:r>
              <a:rPr lang="en-US" altLang="zh-CN" sz="1800" dirty="0" smtClean="0">
                <a:solidFill>
                  <a:schemeClr val="tx1"/>
                </a:solidFill>
                <a:latin typeface="微軟正黑體" pitchFamily="34" charset="-120"/>
                <a:cs typeface="Arial Unicode MS" pitchFamily="34" charset="-120"/>
              </a:rPr>
              <a:t>3.40</a:t>
            </a:r>
            <a:r>
              <a:rPr lang="zh-CN" altLang="en-US" sz="1800" dirty="0" smtClean="0">
                <a:solidFill>
                  <a:schemeClr val="tx1"/>
                </a:solidFill>
                <a:latin typeface="微軟正黑體" pitchFamily="34" charset="-120"/>
                <a:cs typeface="Arial Unicode MS" pitchFamily="34" charset="-120"/>
              </a:rPr>
              <a:t>指定位置</a:t>
            </a:r>
            <a:endParaRPr lang="zh-TW" altLang="en-US" sz="1800" dirty="0">
              <a:solidFill>
                <a:schemeClr val="tx1"/>
              </a:solidFill>
              <a:latin typeface="微軟正黑體" pitchFamily="34" charset="-120"/>
              <a:cs typeface="Arial Unicode MS" pitchFamily="34" charset="-12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859" y="1600200"/>
            <a:ext cx="8015145" cy="468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1"/>
          <p:cNvSpPr txBox="1">
            <a:spLocks/>
          </p:cNvSpPr>
          <p:nvPr/>
        </p:nvSpPr>
        <p:spPr bwMode="auto">
          <a:xfrm>
            <a:off x="2627870" y="21587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封装程式执行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800" dirty="0" smtClean="0">
                <a:latin typeface="微軟正黑體" pitchFamily="34" charset="-120"/>
              </a:rPr>
              <a:t>本地程式执行</a:t>
            </a:r>
            <a:endParaRPr lang="zh-TW" altLang="en-US" sz="1800" dirty="0">
              <a:latin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866" y="908720"/>
            <a:ext cx="7018341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23850" y="5013176"/>
            <a:ext cx="48782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NewOpenOrder1</a:t>
            </a:r>
            <a:r>
              <a:rPr lang="zh-CN" altLang="en-US" dirty="0" smtClean="0"/>
              <a:t>：整理</a:t>
            </a:r>
            <a:r>
              <a:rPr lang="en-US" altLang="zh-CN" dirty="0" err="1" smtClean="0"/>
              <a:t>keyparts</a:t>
            </a:r>
            <a:r>
              <a:rPr lang="en-US" altLang="zh-CN" dirty="0" smtClean="0"/>
              <a:t> BM</a:t>
            </a:r>
            <a:r>
              <a:rPr lang="zh-CN" altLang="en-US" dirty="0" smtClean="0"/>
              <a:t>阶资料</a:t>
            </a:r>
            <a:endParaRPr lang="en-US" altLang="zh-CN" dirty="0" smtClean="0"/>
          </a:p>
          <a:p>
            <a:r>
              <a:rPr lang="en-US" altLang="zh-TW" dirty="0" smtClean="0"/>
              <a:t>NewOpenOrder2</a:t>
            </a:r>
            <a:r>
              <a:rPr lang="zh-CN" altLang="en-US" dirty="0" smtClean="0"/>
              <a:t>：整理</a:t>
            </a:r>
            <a:r>
              <a:rPr lang="en-US" altLang="zh-CN" dirty="0" smtClean="0"/>
              <a:t>COA</a:t>
            </a:r>
            <a:r>
              <a:rPr lang="zh-CN" altLang="en-US" dirty="0" smtClean="0"/>
              <a:t>资料</a:t>
            </a:r>
            <a:endParaRPr lang="en-US" altLang="zh-CN" dirty="0" smtClean="0"/>
          </a:p>
          <a:p>
            <a:r>
              <a:rPr lang="en-US" altLang="zh-TW" dirty="0" smtClean="0"/>
              <a:t>NewOpenOrder3</a:t>
            </a:r>
            <a:r>
              <a:rPr lang="zh-CN" altLang="en-US" dirty="0" smtClean="0"/>
              <a:t>：整理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机型</a:t>
            </a:r>
            <a:r>
              <a:rPr lang="en-US" altLang="zh-CN" dirty="0" err="1" smtClean="0"/>
              <a:t>BomParts</a:t>
            </a:r>
            <a:r>
              <a:rPr lang="zh-CN" altLang="en-US" dirty="0" smtClean="0"/>
              <a:t>资料</a:t>
            </a:r>
            <a:endParaRPr lang="en-US" altLang="zh-CN" dirty="0" smtClean="0"/>
          </a:p>
          <a:p>
            <a:r>
              <a:rPr lang="en-US" altLang="zh-TW" dirty="0" smtClean="0"/>
              <a:t>Checkzmode2</a:t>
            </a:r>
            <a:r>
              <a:rPr lang="zh-CN" altLang="en-US" dirty="0" smtClean="0"/>
              <a:t>：整理包装</a:t>
            </a:r>
            <a:r>
              <a:rPr lang="en-US" altLang="zh-CN" dirty="0" err="1" smtClean="0"/>
              <a:t>Bom</a:t>
            </a:r>
            <a:r>
              <a:rPr lang="zh-CN" altLang="en-US" dirty="0" smtClean="0"/>
              <a:t>资料</a:t>
            </a:r>
            <a:endParaRPr lang="en-US" altLang="zh-CN" dirty="0" smtClean="0"/>
          </a:p>
          <a:p>
            <a:r>
              <a:rPr lang="en-US" altLang="zh-TW" dirty="0" err="1" smtClean="0"/>
              <a:t>NewIESData</a:t>
            </a:r>
            <a:r>
              <a:rPr lang="zh-CN" altLang="en-US" dirty="0" smtClean="0"/>
              <a:t>：整理</a:t>
            </a:r>
            <a:r>
              <a:rPr lang="en-US" altLang="zh-CN" dirty="0" smtClean="0"/>
              <a:t>AV</a:t>
            </a:r>
            <a:r>
              <a:rPr lang="zh-CN" altLang="en-US" dirty="0" smtClean="0"/>
              <a:t>阶和包装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资料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800" dirty="0" smtClean="0">
                <a:latin typeface="微軟正黑體" pitchFamily="34" charset="-120"/>
              </a:rPr>
              <a:t>机型资料上传</a:t>
            </a:r>
            <a:endParaRPr lang="zh-TW" altLang="en-US" sz="1800" dirty="0">
              <a:latin typeface="微軟正黑體" pitchFamily="34" charset="-120"/>
            </a:endParaRP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" y="1643050"/>
            <a:ext cx="887825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539874" y="1196752"/>
            <a:ext cx="8208912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执行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1_OpenOrder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程式，查询出上传机型的资料，复制到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excel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表中整理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+mn-lt"/>
              </a:rPr>
              <a:t>依次执行以下三段内容</a:t>
            </a:r>
            <a:endParaRPr lang="zh-TW" altLang="en-US" sz="3200" dirty="0">
              <a:latin typeface="+mn-lt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第一段</a:t>
            </a:r>
            <a:r>
              <a:rPr lang="en-US" altLang="zh-CN" dirty="0" smtClean="0"/>
              <a:t>: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内容：</a:t>
            </a:r>
            <a:endParaRPr lang="zh-TW" alt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3785" y="2786058"/>
            <a:ext cx="409149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582079" y="2492897"/>
            <a:ext cx="403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select * from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HP_DataCenter</a:t>
            </a:r>
            <a:r>
              <a:rPr lang="en-US" altLang="zh-TW" sz="1200" dirty="0" smtClean="0">
                <a:solidFill>
                  <a:srgbClr val="FF0000"/>
                </a:solidFill>
              </a:rPr>
              <a:t>..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FISDump</a:t>
            </a: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/>
              <a:t>where Model not in(select </a:t>
            </a:r>
            <a:r>
              <a:rPr lang="en-US" altLang="zh-TW" sz="1200" dirty="0" err="1" smtClean="0"/>
              <a:t>Pno</a:t>
            </a:r>
            <a:r>
              <a:rPr lang="en-US" altLang="zh-TW" sz="1200" dirty="0" smtClean="0"/>
              <a:t> from </a:t>
            </a:r>
            <a:r>
              <a:rPr lang="en-US" altLang="zh-TW" sz="1200" dirty="0" err="1" smtClean="0"/>
              <a:t>BomParts</a:t>
            </a:r>
            <a:r>
              <a:rPr lang="en-US" altLang="zh-TW" sz="1200" dirty="0" smtClean="0"/>
              <a:t> where </a:t>
            </a:r>
            <a:r>
              <a:rPr lang="en-US" altLang="zh-TW" sz="1200" dirty="0" err="1" smtClean="0"/>
              <a:t>Tp</a:t>
            </a:r>
            <a:r>
              <a:rPr lang="en-US" altLang="zh-TW" sz="1200" dirty="0" smtClean="0"/>
              <a:t>='PC')ORDER BY Model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1882" y="3212976"/>
            <a:ext cx="4427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每天收单未建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机型：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整理</a:t>
            </a:r>
            <a:r>
              <a:rPr lang="en-US" altLang="zh-CN" sz="1600" dirty="0" err="1" smtClean="0">
                <a:latin typeface="微軟正黑體" pitchFamily="34" charset="-120"/>
                <a:ea typeface="微軟正黑體" pitchFamily="34" charset="-120"/>
              </a:rPr>
              <a:t>keyparts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COA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等</a:t>
            </a:r>
            <a:r>
              <a:rPr lang="en-US" altLang="zh-CN" sz="1600" dirty="0" err="1" smtClean="0"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 mapping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信息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整理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Family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MN1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MN2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UPC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等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PC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阶的</a:t>
            </a:r>
            <a:r>
              <a:rPr lang="en-US" altLang="zh-CN" sz="1600" dirty="0" err="1" smtClean="0">
                <a:latin typeface="微軟正黑體" pitchFamily="34" charset="-120"/>
                <a:ea typeface="微軟正黑體" pitchFamily="34" charset="-120"/>
              </a:rPr>
              <a:t>BomParts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信息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Excel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表作用：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上传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FIS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页面，建立</a:t>
            </a:r>
            <a:r>
              <a:rPr lang="en-US" altLang="zh-CN" sz="1600" dirty="0" err="1" smtClean="0">
                <a:latin typeface="微軟正黑體" pitchFamily="34" charset="-120"/>
                <a:ea typeface="微軟正黑體" pitchFamily="34" charset="-120"/>
              </a:rPr>
              <a:t>Bom,BomParts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基本资料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上传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image DB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，导入机型</a:t>
            </a:r>
            <a:r>
              <a:rPr lang="en-US" altLang="zh-CN" sz="1600" dirty="0" smtClean="0">
                <a:latin typeface="微軟正黑體" pitchFamily="34" charset="-120"/>
                <a:ea typeface="微軟正黑體" pitchFamily="34" charset="-120"/>
              </a:rPr>
              <a:t>image 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路径</a:t>
            </a:r>
            <a:endParaRPr lang="en-US" altLang="zh-CN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CN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注意一定要建立完整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lang="zh-CN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后再发送</a:t>
            </a:r>
            <a:r>
              <a:rPr lang="en-US" altLang="zh-CN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order</a:t>
            </a:r>
            <a:r>
              <a:rPr lang="zh-CN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邮件，否则</a:t>
            </a:r>
            <a:r>
              <a:rPr lang="en-US" altLang="zh-CN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CN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导出</a:t>
            </a:r>
            <a:r>
              <a:rPr lang="en-US" altLang="zh-CN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image</a:t>
            </a:r>
            <a:r>
              <a:rPr lang="zh-CN" altLang="en-US" sz="1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机型会缺资料</a:t>
            </a:r>
            <a:r>
              <a:rPr lang="zh-CN" altLang="en-US" sz="16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16515" y="1214422"/>
            <a:ext cx="4358633" cy="639762"/>
          </a:xfrm>
        </p:spPr>
        <p:txBody>
          <a:bodyPr/>
          <a:lstStyle/>
          <a:p>
            <a:r>
              <a:rPr lang="zh-CN" altLang="en-US" dirty="0" smtClean="0"/>
              <a:t>第二段：</a:t>
            </a:r>
            <a:endParaRPr lang="zh-TW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1172" y="2571745"/>
            <a:ext cx="4620698" cy="283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5086501" y="1214422"/>
            <a:ext cx="4360345" cy="639762"/>
          </a:xfrm>
        </p:spPr>
        <p:txBody>
          <a:bodyPr/>
          <a:lstStyle/>
          <a:p>
            <a:r>
              <a:rPr lang="zh-CN" altLang="en-US" dirty="0" smtClean="0"/>
              <a:t>内容：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501" y="3214687"/>
            <a:ext cx="4545341" cy="209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67866" y="1628800"/>
            <a:ext cx="8878094" cy="79706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b" anchorCtr="0" compatLnSpc="1"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</a:pPr>
            <a:r>
              <a:rPr lang="zh-CN" altLang="en-US" sz="2100" dirty="0" smtClean="0">
                <a:cs typeface="+mn-cs"/>
              </a:rPr>
              <a:t>第三段：主要是包装注意检查新增</a:t>
            </a:r>
            <a:r>
              <a:rPr lang="en-US" altLang="zh-CN" sz="2100" dirty="0" smtClean="0">
                <a:cs typeface="+mn-cs"/>
              </a:rPr>
              <a:t>AV</a:t>
            </a:r>
            <a:r>
              <a:rPr lang="zh-CN" altLang="en-US" sz="2100" dirty="0" smtClean="0">
                <a:cs typeface="+mn-cs"/>
              </a:rPr>
              <a:t>资料。</a:t>
            </a:r>
            <a:endParaRPr lang="zh-TW" altLang="en-US" sz="2100" dirty="0">
              <a:cs typeface="+mn-cs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5309" y="2643182"/>
            <a:ext cx="4356920" cy="229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499" y="2857496"/>
            <a:ext cx="454705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800" dirty="0" smtClean="0">
                <a:latin typeface="微軟正黑體" pitchFamily="34" charset="-120"/>
              </a:rPr>
              <a:t>机型资料上传</a:t>
            </a:r>
            <a:endParaRPr lang="zh-TW" altLang="en-US" sz="1800" dirty="0">
              <a:latin typeface="微軟正黑體" pitchFamily="34" charset="-12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9615" y="1500175"/>
            <a:ext cx="562601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8408" y="4000504"/>
            <a:ext cx="616549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 bwMode="auto">
          <a:xfrm>
            <a:off x="1908026" y="1104999"/>
            <a:ext cx="24482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删除</a:t>
            </a:r>
            <a:r>
              <a:rPr kumimoji="0" lang="en-US" altLang="zh-CN" sz="2000" dirty="0" smtClean="0">
                <a:latin typeface="微軟正黑體" pitchFamily="34" charset="-120"/>
                <a:ea typeface="微軟正黑體" pitchFamily="34" charset="-120"/>
              </a:rPr>
              <a:t>P1(M/B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资料</a:t>
            </a:r>
            <a:r>
              <a:rPr kumimoji="0" lang="en-US" altLang="zh-CN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kumimoji="0"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866" y="548680"/>
            <a:ext cx="8878253" cy="1080120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+mn-lt"/>
              </a:rPr>
              <a:t>Order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中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</a:rPr>
              <a:t>Descr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栏参照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PM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提供的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</a:rPr>
              <a:t>Luckyno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MN1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PN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WRNT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及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TYP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UPC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栏参照最新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SRP BOM</a:t>
            </a:r>
            <a:endParaRPr lang="zh-TW" alt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" y="1785926"/>
            <a:ext cx="887825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1"/>
          <p:cNvSpPr txBox="1">
            <a:spLocks/>
          </p:cNvSpPr>
          <p:nvPr/>
        </p:nvSpPr>
        <p:spPr bwMode="auto">
          <a:xfrm>
            <a:off x="2627870" y="21587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机型资料上传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16"/>
          <p:cNvSpPr txBox="1">
            <a:spLocks/>
          </p:cNvSpPr>
          <p:nvPr/>
        </p:nvSpPr>
        <p:spPr bwMode="auto">
          <a:xfrm>
            <a:off x="669332" y="860400"/>
            <a:ext cx="3107000" cy="13824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180000" tIns="0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00" b="0" i="0" u="none" strike="noStrike" kern="1200" cap="none" spc="60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entury Gothic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15363" name="页脚占位符 1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dirty="0" smtClean="0"/>
              <a:t>Inventec Confidential</a:t>
            </a:r>
            <a:endParaRPr lang="zh-TW" altLang="en-US" dirty="0" smtClean="0"/>
          </a:p>
        </p:txBody>
      </p:sp>
      <p:sp>
        <p:nvSpPr>
          <p:cNvPr id="15364" name="灯片编号占位符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B015C4-F147-4A67-BBE0-DB856990D32B}" type="slidenum">
              <a:rPr lang="zh-TW" altLang="en-US" smtClean="0"/>
              <a:pPr/>
              <a:t>2</a:t>
            </a:fld>
            <a:endParaRPr lang="zh-TW" altLang="en-US" smtClean="0"/>
          </a:p>
        </p:txBody>
      </p:sp>
      <p:sp>
        <p:nvSpPr>
          <p:cNvPr id="117" name="标题 116"/>
          <p:cNvSpPr>
            <a:spLocks noGrp="1"/>
          </p:cNvSpPr>
          <p:nvPr>
            <p:ph type="title"/>
          </p:nvPr>
        </p:nvSpPr>
        <p:spPr>
          <a:xfrm>
            <a:off x="504920" y="857233"/>
            <a:ext cx="3107000" cy="1377873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180000" tIns="0"/>
          <a:lstStyle/>
          <a:p>
            <a:r>
              <a:rPr lang="en-US" altLang="zh-CN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Century Gothic" pitchFamily="34" charset="0"/>
              </a:rPr>
              <a:t>NDEX</a:t>
            </a:r>
            <a:endParaRPr lang="zh-CN" altLang="en-US" sz="2300" b="0" spc="6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rot="5400000">
            <a:off x="1647195" y="3309118"/>
            <a:ext cx="5126301" cy="158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 rot="5400000">
            <a:off x="195071" y="1437435"/>
            <a:ext cx="248604" cy="231206"/>
          </a:xfrm>
          <a:prstGeom prst="triangle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180000" tIns="0" rIns="81635" bIns="40817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0" lang="zh-CN" altLang="en-US" sz="2300" spc="600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片 35" descr="CQ效果圖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788" y="2873200"/>
            <a:ext cx="3223513" cy="984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789" y="4446940"/>
            <a:ext cx="3223513" cy="982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內容版面配置區 2"/>
          <p:cNvSpPr txBox="1">
            <a:spLocks/>
          </p:cNvSpPr>
          <p:nvPr/>
        </p:nvSpPr>
        <p:spPr>
          <a:xfrm>
            <a:off x="4789486" y="928670"/>
            <a:ext cx="3897314" cy="5000660"/>
          </a:xfrm>
          <a:prstGeom prst="rect">
            <a:avLst/>
          </a:prstGeom>
        </p:spPr>
        <p:txBody>
          <a:bodyPr/>
          <a:lstStyle/>
          <a:p>
            <a:pPr marL="305084" marR="0" lvl="0" indent="-305084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结构介绍</a:t>
            </a:r>
            <a:endParaRPr kumimoji="0" lang="en-US" altLang="zh-TW" sz="2500" b="1" i="0" u="none" strike="noStrike" kern="1200" cap="none" spc="0" normalizeH="0" baseline="0" noProof="0" dirty="0" smtClean="0">
              <a:ln>
                <a:noFill/>
              </a:ln>
              <a:solidFill>
                <a:srgbClr val="2F2F98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305084" indent="-305084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封装程式执行</a:t>
            </a:r>
            <a:endParaRPr kumimoji="0" lang="en-US" altLang="zh-CN" sz="2500" b="1" dirty="0" smtClean="0">
              <a:solidFill>
                <a:srgbClr val="2F2F98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05084" marR="0" lvl="0" indent="-305084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本地程式执行</a:t>
            </a:r>
            <a:endParaRPr kumimoji="0" lang="en-US" altLang="zh-CN" sz="2500" b="1" dirty="0" smtClean="0">
              <a:solidFill>
                <a:srgbClr val="2F2F98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05084" marR="0" lvl="0" indent="-305084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机型资料上传</a:t>
            </a:r>
            <a:endParaRPr kumimoji="0" lang="en-US" altLang="zh-CN" sz="2500" b="1" dirty="0" smtClean="0">
              <a:solidFill>
                <a:srgbClr val="2F2F98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05084" marR="0" lvl="0" indent="-305084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检查程式执行</a:t>
            </a:r>
            <a:endParaRPr kumimoji="0" lang="en-US" altLang="zh-CN" sz="2500" b="1" dirty="0" smtClean="0">
              <a:solidFill>
                <a:srgbClr val="2F2F98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05084" marR="0" lvl="0" indent="-305084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报警邮件处理</a:t>
            </a:r>
            <a:endParaRPr kumimoji="0" lang="en-US" altLang="zh-CN" sz="2500" b="1" dirty="0" smtClean="0">
              <a:solidFill>
                <a:srgbClr val="2F2F98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05084" marR="0" lvl="0" indent="-305084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kumimoji="0" lang="zh-CN" altLang="en-US" sz="2500" b="1" dirty="0" smtClean="0">
                <a:solidFill>
                  <a:srgbClr val="2F2F98"/>
                </a:solidFill>
                <a:latin typeface="微軟正黑體" pitchFamily="34" charset="-120"/>
                <a:ea typeface="微軟正黑體" pitchFamily="34" charset="-120"/>
              </a:rPr>
              <a:t>资料介绍</a:t>
            </a:r>
            <a:endParaRPr kumimoji="0" lang="en-US" altLang="zh-CN" sz="2500" b="1" dirty="0" smtClean="0">
              <a:solidFill>
                <a:srgbClr val="2F2F98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MN1 </a:t>
            </a:r>
            <a:r>
              <a:rPr lang="zh-CN" altLang="en-US" dirty="0" smtClean="0"/>
              <a:t>参考 </a:t>
            </a:r>
            <a:r>
              <a:rPr lang="en-US" altLang="zh-CN" dirty="0" smtClean="0"/>
              <a:t>SRP BOM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2BS</a:t>
            </a:r>
          </a:p>
          <a:p>
            <a:r>
              <a:rPr lang="en-US" altLang="zh-TW" dirty="0" smtClean="0"/>
              <a:t>PN  </a:t>
            </a:r>
            <a:r>
              <a:rPr lang="zh-CN" altLang="en-US" dirty="0" smtClean="0"/>
              <a:t>参考 </a:t>
            </a:r>
            <a:r>
              <a:rPr lang="en-US" altLang="zh-CN" dirty="0" smtClean="0"/>
              <a:t>2BS  AV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Program matrix</a:t>
            </a:r>
            <a:r>
              <a:rPr lang="zh-CN" altLang="en-US" dirty="0" smtClean="0"/>
              <a:t>里找到填写</a:t>
            </a:r>
            <a:r>
              <a:rPr lang="en-US" altLang="zh-CN" dirty="0" smtClean="0"/>
              <a:t>AV Level 2</a:t>
            </a:r>
            <a:r>
              <a:rPr lang="zh-CN" altLang="en-US" dirty="0" smtClean="0"/>
              <a:t>栏</a:t>
            </a:r>
            <a:endParaRPr lang="en-US" altLang="zh-CN" dirty="0" smtClean="0"/>
          </a:p>
          <a:p>
            <a:r>
              <a:rPr lang="en-US" altLang="zh-TW" dirty="0" smtClean="0"/>
              <a:t>WRNT </a:t>
            </a:r>
            <a:r>
              <a:rPr lang="zh-CN" altLang="en-US" dirty="0" smtClean="0"/>
              <a:t>（保修年限）</a:t>
            </a:r>
            <a:r>
              <a:rPr lang="en-US" altLang="zh-TW" dirty="0" smtClean="0"/>
              <a:t> </a:t>
            </a:r>
            <a:r>
              <a:rPr lang="zh-CN" altLang="en-US" dirty="0" smtClean="0"/>
              <a:t>参考 </a:t>
            </a:r>
            <a:r>
              <a:rPr lang="en-US" altLang="zh-CN" dirty="0" smtClean="0"/>
              <a:t>SRP BOM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2WR</a:t>
            </a:r>
          </a:p>
          <a:p>
            <a:r>
              <a:rPr lang="en-US" altLang="zh-TW" dirty="0" smtClean="0"/>
              <a:t>TYP</a:t>
            </a:r>
            <a:r>
              <a:rPr lang="zh-CN" altLang="en-US" dirty="0" smtClean="0"/>
              <a:t>参考 </a:t>
            </a:r>
            <a:r>
              <a:rPr lang="en-US" altLang="zh-CN" dirty="0" smtClean="0"/>
              <a:t>SRP BOM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Product Brand</a:t>
            </a:r>
            <a:r>
              <a:rPr lang="zh-CN" altLang="en-US" dirty="0" smtClean="0"/>
              <a:t>栏，</a:t>
            </a:r>
            <a:r>
              <a:rPr lang="en-US" altLang="zh-CN" dirty="0" smtClean="0"/>
              <a:t>UPC</a:t>
            </a:r>
            <a:r>
              <a:rPr lang="zh-CN" altLang="en-US" dirty="0" smtClean="0"/>
              <a:t>参考</a:t>
            </a:r>
            <a:r>
              <a:rPr lang="en-US" altLang="zh-CN" dirty="0" smtClean="0"/>
              <a:t>UPC Code</a:t>
            </a:r>
            <a:r>
              <a:rPr lang="zh-CN" altLang="en-US" dirty="0" smtClean="0"/>
              <a:t>栏。（注：</a:t>
            </a:r>
            <a:r>
              <a:rPr lang="en-US" altLang="zh-CN" dirty="0" smtClean="0"/>
              <a:t>29Y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39Y</a:t>
            </a:r>
            <a:r>
              <a:rPr lang="zh-CN" altLang="en-US" dirty="0" smtClean="0"/>
              <a:t>出日本机型，</a:t>
            </a:r>
            <a:r>
              <a:rPr lang="en-US" altLang="zh-CN" dirty="0" smtClean="0"/>
              <a:t>UPC</a:t>
            </a:r>
            <a:r>
              <a:rPr lang="zh-CN" altLang="en-US" dirty="0" smtClean="0"/>
              <a:t>参考</a:t>
            </a:r>
            <a:r>
              <a:rPr lang="en-US" altLang="zh-CN" dirty="0" smtClean="0"/>
              <a:t>JAN Code </a:t>
            </a:r>
            <a:r>
              <a:rPr lang="zh-CN" altLang="en-US" dirty="0" smtClean="0"/>
              <a:t>栏）</a:t>
            </a:r>
            <a:endParaRPr lang="en-US" altLang="zh-CN" dirty="0" smtClean="0"/>
          </a:p>
          <a:p>
            <a:r>
              <a:rPr lang="zh-CN" altLang="en-US" dirty="0" smtClean="0"/>
              <a:t>另：</a:t>
            </a:r>
            <a:r>
              <a:rPr lang="en-US" altLang="zh-CN" dirty="0" smtClean="0"/>
              <a:t>CTO</a:t>
            </a:r>
            <a:r>
              <a:rPr lang="zh-CN" altLang="en-US" dirty="0" smtClean="0"/>
              <a:t>机型 在</a:t>
            </a:r>
            <a:r>
              <a:rPr lang="en-US" altLang="zh-CN" dirty="0" smtClean="0"/>
              <a:t> Pro-Matrix</a:t>
            </a:r>
            <a:r>
              <a:rPr lang="zh-CN" altLang="en-US" dirty="0" smtClean="0"/>
              <a:t>中查找相应描述，但在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中不需要</a:t>
            </a:r>
            <a:r>
              <a:rPr lang="en-US" altLang="zh-CN" dirty="0" smtClean="0"/>
              <a:t>TYP</a:t>
            </a:r>
            <a:r>
              <a:rPr lang="zh-CN" altLang="en-US" dirty="0" smtClean="0"/>
              <a:t>及</a:t>
            </a:r>
            <a:r>
              <a:rPr lang="en-US" altLang="zh-CN" dirty="0" smtClean="0"/>
              <a:t>UPC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2627870" y="21587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机型资料上传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 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AAY  </a:t>
            </a:r>
            <a:r>
              <a:rPr lang="zh-CN" altLang="en-US" dirty="0" smtClean="0"/>
              <a:t>保修年限改为</a:t>
            </a:r>
            <a:r>
              <a:rPr lang="en-US" altLang="zh-CN" dirty="0" smtClean="0"/>
              <a:t>1,1,1</a:t>
            </a:r>
            <a:endParaRPr lang="en-US" altLang="zh-TW" dirty="0" smtClean="0"/>
          </a:p>
          <a:p>
            <a:r>
              <a:rPr lang="zh-CN" altLang="en-US" dirty="0" smtClean="0"/>
              <a:t>筛选空格 ，删除</a:t>
            </a:r>
            <a:r>
              <a:rPr lang="en-US" altLang="zh-CN" dirty="0" smtClean="0"/>
              <a:t>2DV(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2DV</a:t>
            </a:r>
            <a:r>
              <a:rPr lang="zh-CN" altLang="en-US" dirty="0" smtClean="0"/>
              <a:t>描述为</a:t>
            </a:r>
            <a:r>
              <a:rPr lang="en-US" altLang="zh-CN" dirty="0" smtClean="0"/>
              <a:t>MISC NO ODD PHTM</a:t>
            </a:r>
            <a:r>
              <a:rPr lang="zh-CN" altLang="en-US" dirty="0" smtClean="0"/>
              <a:t>代表不带</a:t>
            </a:r>
            <a:r>
              <a:rPr lang="en-US" altLang="zh-CN" dirty="0" smtClean="0"/>
              <a:t>ODD,</a:t>
            </a:r>
            <a:r>
              <a:rPr lang="zh-CN" altLang="en-US" dirty="0" smtClean="0"/>
              <a:t>可删除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2TK</a:t>
            </a:r>
            <a:r>
              <a:rPr lang="zh-CN" altLang="en-US" dirty="0" smtClean="0"/>
              <a:t>需在</a:t>
            </a:r>
            <a:r>
              <a:rPr lang="en-US" altLang="zh-CN" dirty="0" smtClean="0"/>
              <a:t>SAP BOM </a:t>
            </a:r>
            <a:r>
              <a:rPr lang="zh-CN" altLang="en-US" dirty="0" smtClean="0"/>
              <a:t>中找到相应</a:t>
            </a:r>
            <a:r>
              <a:rPr lang="en-US" altLang="zh-CN" dirty="0" smtClean="0"/>
              <a:t>151</a:t>
            </a:r>
            <a:r>
              <a:rPr lang="zh-CN" altLang="en-US" dirty="0" smtClean="0"/>
              <a:t>阶，用</a:t>
            </a:r>
            <a:r>
              <a:rPr lang="en-US" altLang="zh-CN" dirty="0" smtClean="0"/>
              <a:t>60</a:t>
            </a:r>
            <a:r>
              <a:rPr lang="zh-CN" altLang="en-US" dirty="0" smtClean="0"/>
              <a:t>料号在</a:t>
            </a:r>
            <a:r>
              <a:rPr lang="en-US" altLang="zh-CN" dirty="0" smtClean="0"/>
              <a:t>Family</a:t>
            </a:r>
            <a:r>
              <a:rPr lang="zh-CN" altLang="en-US" dirty="0" smtClean="0"/>
              <a:t>中找到 </a:t>
            </a:r>
            <a:r>
              <a:rPr lang="en-US" altLang="zh-CN" dirty="0" smtClean="0"/>
              <a:t>SPS#</a:t>
            </a:r>
            <a:r>
              <a:rPr lang="zh-CN" altLang="en-US" dirty="0" smtClean="0"/>
              <a:t>，并建立</a:t>
            </a:r>
            <a:r>
              <a:rPr lang="en-US" altLang="zh-CN" dirty="0" smtClean="0"/>
              <a:t>mapping</a:t>
            </a: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2780270" y="74386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机型资料上传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874" y="960983"/>
            <a:ext cx="7272808" cy="61555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FIS BOM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中上传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open-order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 http://10.96.183.10/ipc/</a:t>
            </a:r>
            <a:endParaRPr lang="zh-TW" altLang="en-US" sz="2000" dirty="0">
              <a:solidFill>
                <a:schemeClr val="tx1"/>
              </a:solidFill>
              <a:latin typeface="微軟正黑體" pitchFamily="34" charset="-120"/>
              <a:cs typeface="+mn-c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446" y="1785926"/>
            <a:ext cx="893997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7874" y="3500438"/>
            <a:ext cx="138723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1"/>
          <p:cNvSpPr txBox="1">
            <a:spLocks/>
          </p:cNvSpPr>
          <p:nvPr/>
        </p:nvSpPr>
        <p:spPr bwMode="auto">
          <a:xfrm>
            <a:off x="2627870" y="21587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机型资料上传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874" y="1114871"/>
            <a:ext cx="7848872" cy="30777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消费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型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BTO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机型需要制作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POD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标签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—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通过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PEMS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网站生成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POD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档案</a:t>
            </a:r>
            <a:endParaRPr lang="zh-TW" altLang="en-US" sz="2000" dirty="0">
              <a:solidFill>
                <a:schemeClr val="tx1"/>
              </a:solidFill>
              <a:latin typeface="微軟正黑體" pitchFamily="34" charset="-120"/>
              <a:cs typeface="+mn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2627870" y="21587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机型资料上传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858" y="1556792"/>
            <a:ext cx="877626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物件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32762" y="5589240"/>
          <a:ext cx="914400" cy="800100"/>
        </p:xfrm>
        <a:graphic>
          <a:graphicData uri="http://schemas.openxmlformats.org/presentationml/2006/ole">
            <p:oleObj spid="_x0000_s23558" name="Acrobat Document" showAsIcon="1" r:id="rId4" imgW="914400" imgH="800280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874" y="476672"/>
            <a:ext cx="7272808" cy="30777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消费型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BTO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机型需要制作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POD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标签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—POD Rule</a:t>
            </a:r>
            <a:endParaRPr lang="zh-TW" altLang="en-US" sz="2000" dirty="0">
              <a:solidFill>
                <a:schemeClr val="tx1"/>
              </a:solidFill>
              <a:latin typeface="微軟正黑體" pitchFamily="34" charset="-120"/>
              <a:cs typeface="+mn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2627870" y="21587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机型资料上传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874" y="1124744"/>
            <a:ext cx="907300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 dirty="0" smtClean="0">
                <a:latin typeface="+mn-lt"/>
              </a:rPr>
              <a:t>---POD Label--Check POD Maintain                  </a:t>
            </a:r>
          </a:p>
          <a:p>
            <a:r>
              <a:rPr lang="en-US" altLang="zh-TW" sz="800" dirty="0" smtClean="0">
                <a:latin typeface="+mn-lt"/>
              </a:rPr>
              <a:t>select Value into #Commercial from [10.96.183.28].</a:t>
            </a:r>
            <a:r>
              <a:rPr lang="en-US" altLang="zh-TW" sz="800" dirty="0" err="1" smtClean="0">
                <a:latin typeface="+mn-lt"/>
              </a:rPr>
              <a:t>HPIMES.dbo.ConstValueType</a:t>
            </a:r>
            <a:r>
              <a:rPr lang="en-US" altLang="zh-TW" sz="800" dirty="0" smtClean="0">
                <a:latin typeface="+mn-lt"/>
              </a:rPr>
              <a:t> where Type='</a:t>
            </a:r>
            <a:r>
              <a:rPr lang="en-US" altLang="zh-TW" sz="800" dirty="0" err="1" smtClean="0">
                <a:latin typeface="+mn-lt"/>
              </a:rPr>
              <a:t>COOMACPrint</a:t>
            </a:r>
            <a:r>
              <a:rPr lang="en-US" altLang="zh-TW" sz="800" dirty="0" smtClean="0">
                <a:latin typeface="+mn-lt"/>
              </a:rPr>
              <a:t>'</a:t>
            </a:r>
          </a:p>
          <a:p>
            <a:r>
              <a:rPr lang="en-US" altLang="zh-TW" sz="800" dirty="0" smtClean="0">
                <a:latin typeface="+mn-lt"/>
              </a:rPr>
              <a:t>select </a:t>
            </a:r>
            <a:r>
              <a:rPr lang="en-US" altLang="zh-TW" sz="800" dirty="0" err="1" smtClean="0">
                <a:latin typeface="+mn-lt"/>
              </a:rPr>
              <a:t>PartNo,Family,Udt</a:t>
            </a:r>
            <a:r>
              <a:rPr lang="en-US" altLang="zh-TW" sz="800" dirty="0" smtClean="0">
                <a:latin typeface="+mn-lt"/>
              </a:rPr>
              <a:t> into #</a:t>
            </a:r>
            <a:r>
              <a:rPr lang="en-US" altLang="zh-TW" sz="800" dirty="0" err="1" smtClean="0">
                <a:latin typeface="+mn-lt"/>
              </a:rPr>
              <a:t>PrintPoD</a:t>
            </a:r>
            <a:r>
              <a:rPr lang="en-US" altLang="zh-TW" sz="800" dirty="0" smtClean="0">
                <a:latin typeface="+mn-lt"/>
              </a:rPr>
              <a:t> from [10.96.183.28].</a:t>
            </a:r>
            <a:r>
              <a:rPr lang="en-US" altLang="zh-TW" sz="800" dirty="0" err="1" smtClean="0">
                <a:latin typeface="+mn-lt"/>
              </a:rPr>
              <a:t>HPIMES.dbo.PODLabelPart</a:t>
            </a:r>
            <a:endParaRPr lang="zh-TW" altLang="en-US" sz="800" dirty="0" smtClean="0">
              <a:latin typeface="+mn-lt"/>
            </a:endParaRPr>
          </a:p>
          <a:p>
            <a:r>
              <a:rPr lang="en-US" altLang="zh-TW" sz="800" dirty="0" smtClean="0">
                <a:latin typeface="+mn-lt"/>
              </a:rPr>
              <a:t>insert into #</a:t>
            </a:r>
            <a:r>
              <a:rPr lang="en-US" altLang="zh-TW" sz="800" dirty="0" err="1" smtClean="0">
                <a:latin typeface="+mn-lt"/>
              </a:rPr>
              <a:t>AlarmTemp</a:t>
            </a:r>
            <a:endParaRPr lang="en-US" altLang="zh-TW" sz="800" dirty="0" smtClean="0">
              <a:latin typeface="+mn-lt"/>
            </a:endParaRPr>
          </a:p>
          <a:p>
            <a:r>
              <a:rPr lang="en-US" altLang="zh-TW" sz="800" dirty="0" smtClean="0">
                <a:latin typeface="+mn-lt"/>
              </a:rPr>
              <a:t>select distinct left(Pno,6) </a:t>
            </a:r>
            <a:r>
              <a:rPr lang="en-US" altLang="zh-TW" sz="800" dirty="0" err="1" smtClean="0">
                <a:latin typeface="+mn-lt"/>
              </a:rPr>
              <a:t>LuckyNo,Descr,CONVERT</a:t>
            </a:r>
            <a:r>
              <a:rPr lang="en-US" altLang="zh-TW" sz="800" dirty="0" smtClean="0">
                <a:latin typeface="+mn-lt"/>
              </a:rPr>
              <a:t>(VARCHAR(10),Udt,120)</a:t>
            </a:r>
            <a:r>
              <a:rPr lang="en-US" altLang="zh-TW" sz="800" dirty="0" err="1" smtClean="0">
                <a:latin typeface="+mn-lt"/>
              </a:rPr>
              <a:t>Udt,'POD</a:t>
            </a:r>
            <a:r>
              <a:rPr lang="en-US" altLang="zh-TW" sz="800" dirty="0" smtClean="0">
                <a:latin typeface="+mn-lt"/>
              </a:rPr>
              <a:t> Label</a:t>
            </a:r>
            <a:r>
              <a:rPr lang="zh-TW" altLang="en-US" sz="800" dirty="0" smtClean="0">
                <a:latin typeface="+mn-lt"/>
              </a:rPr>
              <a:t>未維護</a:t>
            </a:r>
            <a:r>
              <a:rPr lang="en-US" altLang="zh-TW" sz="800" dirty="0" smtClean="0">
                <a:latin typeface="+mn-lt"/>
              </a:rPr>
              <a:t>'R  from </a:t>
            </a:r>
            <a:r>
              <a:rPr lang="en-US" altLang="zh-TW" sz="800" dirty="0" err="1" smtClean="0">
                <a:latin typeface="+mn-lt"/>
              </a:rPr>
              <a:t>BomParts</a:t>
            </a:r>
            <a:r>
              <a:rPr lang="en-US" altLang="zh-TW" sz="800" dirty="0" smtClean="0">
                <a:latin typeface="+mn-lt"/>
              </a:rPr>
              <a:t> where </a:t>
            </a:r>
            <a:r>
              <a:rPr lang="en-US" altLang="zh-TW" sz="800" dirty="0" err="1" smtClean="0">
                <a:latin typeface="+mn-lt"/>
              </a:rPr>
              <a:t>Pno</a:t>
            </a:r>
            <a:r>
              <a:rPr lang="en-US" altLang="zh-TW" sz="800" dirty="0" smtClean="0">
                <a:latin typeface="+mn-lt"/>
              </a:rPr>
              <a:t> like '[PS]C%Y' and Site&lt;&gt;'' and </a:t>
            </a:r>
            <a:r>
              <a:rPr lang="en-US" altLang="zh-TW" sz="800" dirty="0" err="1" smtClean="0">
                <a:latin typeface="+mn-lt"/>
              </a:rPr>
              <a:t>charindex</a:t>
            </a:r>
            <a:r>
              <a:rPr lang="en-US" altLang="zh-TW" sz="800" dirty="0" smtClean="0">
                <a:latin typeface="+mn-lt"/>
              </a:rPr>
              <a:t>(substring(Pno,7,1),'1234567890')=0</a:t>
            </a:r>
          </a:p>
          <a:p>
            <a:r>
              <a:rPr lang="en-US" altLang="zh-TW" sz="800" dirty="0" smtClean="0">
                <a:latin typeface="+mn-lt"/>
              </a:rPr>
              <a:t>and left(</a:t>
            </a:r>
            <a:r>
              <a:rPr lang="en-US" altLang="zh-TW" sz="800" dirty="0" err="1" smtClean="0">
                <a:latin typeface="+mn-lt"/>
              </a:rPr>
              <a:t>Descr,charindex</a:t>
            </a:r>
            <a:r>
              <a:rPr lang="en-US" altLang="zh-TW" sz="800" dirty="0" smtClean="0">
                <a:latin typeface="+mn-lt"/>
              </a:rPr>
              <a:t>(' ',</a:t>
            </a:r>
            <a:r>
              <a:rPr lang="en-US" altLang="zh-TW" sz="800" dirty="0" err="1" smtClean="0">
                <a:latin typeface="+mn-lt"/>
              </a:rPr>
              <a:t>Descr</a:t>
            </a:r>
            <a:r>
              <a:rPr lang="en-US" altLang="zh-TW" sz="800" dirty="0" smtClean="0">
                <a:latin typeface="+mn-lt"/>
              </a:rPr>
              <a:t>)-1) not in(select Value from #Commercial) and left(Pno,6) not in(select </a:t>
            </a:r>
            <a:r>
              <a:rPr lang="en-US" altLang="zh-TW" sz="800" dirty="0" err="1" smtClean="0">
                <a:latin typeface="+mn-lt"/>
              </a:rPr>
              <a:t>PartNo</a:t>
            </a:r>
            <a:r>
              <a:rPr lang="en-US" altLang="zh-TW" sz="800" dirty="0" smtClean="0">
                <a:latin typeface="+mn-lt"/>
              </a:rPr>
              <a:t> from #</a:t>
            </a:r>
            <a:r>
              <a:rPr lang="en-US" altLang="zh-TW" sz="800" dirty="0" err="1" smtClean="0">
                <a:latin typeface="+mn-lt"/>
              </a:rPr>
              <a:t>PrintPoD</a:t>
            </a:r>
            <a:r>
              <a:rPr lang="en-US" altLang="zh-TW" sz="800" dirty="0" smtClean="0">
                <a:latin typeface="+mn-lt"/>
              </a:rPr>
              <a:t>)</a:t>
            </a:r>
          </a:p>
          <a:p>
            <a:r>
              <a:rPr lang="en-US" altLang="zh-TW" sz="800" dirty="0" smtClean="0">
                <a:latin typeface="+mn-lt"/>
              </a:rPr>
              <a:t>union</a:t>
            </a:r>
          </a:p>
          <a:p>
            <a:r>
              <a:rPr lang="en-US" altLang="zh-TW" sz="800" dirty="0" smtClean="0">
                <a:latin typeface="+mn-lt"/>
              </a:rPr>
              <a:t>select </a:t>
            </a:r>
            <a:r>
              <a:rPr lang="en-US" altLang="zh-TW" sz="800" dirty="0" err="1" smtClean="0">
                <a:latin typeface="+mn-lt"/>
              </a:rPr>
              <a:t>PartNo,Family,CONVERT</a:t>
            </a:r>
            <a:r>
              <a:rPr lang="en-US" altLang="zh-TW" sz="800" dirty="0" smtClean="0">
                <a:latin typeface="+mn-lt"/>
              </a:rPr>
              <a:t>(VARCHAR(10),Udt,120)</a:t>
            </a:r>
            <a:r>
              <a:rPr lang="en-US" altLang="zh-TW" sz="800" dirty="0" err="1" smtClean="0">
                <a:latin typeface="+mn-lt"/>
              </a:rPr>
              <a:t>Udt</a:t>
            </a:r>
            <a:r>
              <a:rPr lang="en-US" altLang="zh-TW" sz="800" dirty="0" smtClean="0">
                <a:latin typeface="+mn-lt"/>
              </a:rPr>
              <a:t>,'</a:t>
            </a:r>
            <a:r>
              <a:rPr lang="zh-TW" altLang="en-US" sz="800" dirty="0" smtClean="0">
                <a:latin typeface="+mn-lt"/>
              </a:rPr>
              <a:t>維護錯誤，商務機型不需要</a:t>
            </a:r>
            <a:r>
              <a:rPr lang="en-US" altLang="zh-TW" sz="800" dirty="0" smtClean="0">
                <a:latin typeface="+mn-lt"/>
              </a:rPr>
              <a:t>POD'R  from #</a:t>
            </a:r>
            <a:r>
              <a:rPr lang="en-US" altLang="zh-TW" sz="800" dirty="0" err="1" smtClean="0">
                <a:latin typeface="+mn-lt"/>
              </a:rPr>
              <a:t>PrintPoD</a:t>
            </a:r>
            <a:r>
              <a:rPr lang="en-US" altLang="zh-TW" sz="800" dirty="0" smtClean="0">
                <a:latin typeface="+mn-lt"/>
              </a:rPr>
              <a:t> where left(</a:t>
            </a:r>
            <a:r>
              <a:rPr lang="en-US" altLang="zh-TW" sz="800" dirty="0" err="1" smtClean="0">
                <a:latin typeface="+mn-lt"/>
              </a:rPr>
              <a:t>Family,charindex</a:t>
            </a:r>
            <a:r>
              <a:rPr lang="en-US" altLang="zh-TW" sz="800" dirty="0" smtClean="0">
                <a:latin typeface="+mn-lt"/>
              </a:rPr>
              <a:t>(' ',Family)-1) in (select Value from #Commercial)</a:t>
            </a:r>
          </a:p>
          <a:p>
            <a:r>
              <a:rPr lang="en-US" altLang="zh-TW" sz="800" dirty="0" smtClean="0">
                <a:latin typeface="+mn-lt"/>
              </a:rPr>
              <a:t>drop table #</a:t>
            </a:r>
            <a:r>
              <a:rPr lang="en-US" altLang="zh-TW" sz="800" dirty="0" err="1" smtClean="0">
                <a:latin typeface="+mn-lt"/>
              </a:rPr>
              <a:t>PrintPoD,#Commercial</a:t>
            </a:r>
            <a:endParaRPr lang="zh-TW" altLang="en-US" sz="800" dirty="0">
              <a:latin typeface="+mn-lt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539874" y="4520153"/>
            <a:ext cx="38164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dirty="0" smtClean="0"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latin typeface="微軟正黑體" pitchFamily="34" charset="-120"/>
                <a:ea typeface="微軟正黑體" pitchFamily="34" charset="-120"/>
              </a:rPr>
              <a:t>IMES POD </a:t>
            </a:r>
            <a:r>
              <a:rPr kumimoji="0" lang="en-US" altLang="zh-CN" b="1" dirty="0" smtClean="0"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latin typeface="微軟正黑體" pitchFamily="34" charset="-120"/>
                <a:ea typeface="微軟正黑體" pitchFamily="34" charset="-120"/>
              </a:rPr>
              <a:t>Rule maintain </a:t>
            </a:r>
            <a:endParaRPr kumimoji="0" lang="zh-TW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86" y="4869160"/>
            <a:ext cx="722148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875" y="2708920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標題 1"/>
          <p:cNvSpPr txBox="1">
            <a:spLocks/>
          </p:cNvSpPr>
          <p:nvPr/>
        </p:nvSpPr>
        <p:spPr bwMode="auto">
          <a:xfrm>
            <a:off x="539874" y="2420888"/>
            <a:ext cx="38164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dirty="0" smtClean="0"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latin typeface="微軟正黑體" pitchFamily="34" charset="-120"/>
                <a:ea typeface="微軟正黑體" pitchFamily="34" charset="-120"/>
              </a:rPr>
              <a:t>Commercial Rule maintain </a:t>
            </a:r>
            <a:endParaRPr kumimoji="0" lang="zh-TW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539874" y="836712"/>
            <a:ext cx="38164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dirty="0" smtClean="0"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latin typeface="微軟正黑體" pitchFamily="34" charset="-120"/>
                <a:ea typeface="微軟正黑體" pitchFamily="34" charset="-120"/>
              </a:rPr>
              <a:t>POD Rule Maintain alarm </a:t>
            </a:r>
            <a:endParaRPr kumimoji="0" lang="zh-TW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858" y="548680"/>
            <a:ext cx="8878253" cy="9233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上传完毕后在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，从以下开始执行：</a:t>
            </a: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中绿色标注文字不能执行，每段需执行文字不能漏掉、不能执行多余文字，依次执行至最后段文字</a:t>
            </a:r>
            <a:endParaRPr lang="zh-TW" altLang="en-US" sz="2000" dirty="0" smtClean="0">
              <a:solidFill>
                <a:schemeClr val="tx1"/>
              </a:solidFill>
              <a:latin typeface="微軟正黑體" pitchFamily="34" charset="-120"/>
              <a:cs typeface="+mn-cs"/>
            </a:endParaRPr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858" y="1556792"/>
            <a:ext cx="8878253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2627870" y="21587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检查程式执行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395858" y="5594176"/>
            <a:ext cx="887825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dirty="0" smtClean="0"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latin typeface="微軟正黑體" pitchFamily="34" charset="-120"/>
                <a:ea typeface="微軟正黑體" pitchFamily="34" charset="-120"/>
              </a:rPr>
              <a:t>此程式里前半部分是最终塞</a:t>
            </a:r>
            <a:r>
              <a:rPr kumimoji="0" lang="en-US" altLang="zh-CN" sz="2000" b="1" dirty="0" smtClean="0"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kumimoji="0" lang="zh-CN" altLang="en-US" sz="2000" b="1" dirty="0" smtClean="0"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latin typeface="微軟正黑體" pitchFamily="34" charset="-120"/>
                <a:ea typeface="微軟正黑體" pitchFamily="34" charset="-120"/>
              </a:rPr>
              <a:t>动作，后半部分为检查动作。</a:t>
            </a:r>
            <a:endParaRPr kumimoji="0" lang="en-US" altLang="zh-CN" sz="2000" b="1" dirty="0" smtClean="0"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dirty="0" smtClean="0"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latin typeface="微軟正黑體" pitchFamily="34" charset="-120"/>
                <a:ea typeface="微軟正黑體" pitchFamily="34" charset="-120"/>
              </a:rPr>
              <a:t>一定要依次执行，不可遗漏。</a:t>
            </a:r>
            <a:endParaRPr kumimoji="0" lang="zh-TW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898" y="1556792"/>
            <a:ext cx="5832648" cy="222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2627870" y="21587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检查程式执行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914" y="3933056"/>
            <a:ext cx="565590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 bwMode="auto">
          <a:xfrm>
            <a:off x="827906" y="836712"/>
            <a:ext cx="705678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每日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16:00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自动报警邮件，呈现各种</a:t>
            </a:r>
            <a:r>
              <a:rPr kumimoji="0" lang="en-US" altLang="zh-CN" sz="2000" dirty="0" smtClean="0">
                <a:latin typeface="微軟正黑體" pitchFamily="34" charset="-120"/>
                <a:ea typeface="微軟正黑體" pitchFamily="34" charset="-120"/>
              </a:rPr>
              <a:t>FISBOM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异常的信息，工程师当日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20:30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前检查并处理完成。</a:t>
            </a:r>
            <a:endParaRPr kumimoji="0"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ffectLst/>
                <a:latin typeface="Century Gothic" pitchFamily="34" charset="0"/>
              </a:rPr>
              <a:t>PC</a:t>
            </a:r>
            <a:r>
              <a:rPr lang="zh-CN" dirty="0" smtClean="0">
                <a:effectLst/>
                <a:latin typeface="Century Gothic" pitchFamily="34" charset="0"/>
              </a:rPr>
              <a:t>类介绍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PC</a:t>
            </a:r>
            <a:r>
              <a:rPr lang="zh-CN" altLang="en-US" sz="2800" dirty="0" smtClean="0"/>
              <a:t>类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厂内俗称机型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码，前六码是根据</a:t>
            </a:r>
            <a:r>
              <a:rPr lang="en-US" altLang="zh-CN" sz="2000" dirty="0" smtClean="0"/>
              <a:t>MB</a:t>
            </a:r>
            <a:r>
              <a:rPr lang="zh-CN" altLang="en-US" sz="2000" dirty="0" smtClean="0"/>
              <a:t>种类按照一定的规则分配的，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码是机型的流水码，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码国别码，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码是语言码。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机型可以分为</a:t>
            </a:r>
            <a:r>
              <a:rPr lang="en-US" altLang="zh-CN" sz="2000" dirty="0" smtClean="0"/>
              <a:t>BTO</a:t>
            </a:r>
            <a:r>
              <a:rPr lang="zh-CN" altLang="en-US" sz="2000" dirty="0" smtClean="0"/>
              <a:t>机型，</a:t>
            </a:r>
            <a:r>
              <a:rPr lang="en-US" altLang="zh-CN" sz="2000" dirty="0" smtClean="0"/>
              <a:t>CTO</a:t>
            </a:r>
            <a:r>
              <a:rPr lang="zh-CN" altLang="en-US" sz="2000" dirty="0" smtClean="0"/>
              <a:t>机型和</a:t>
            </a:r>
            <a:r>
              <a:rPr lang="en-US" altLang="zh-CN" sz="2000" dirty="0" smtClean="0"/>
              <a:t>Special</a:t>
            </a:r>
            <a:r>
              <a:rPr lang="zh-CN" altLang="en-US" sz="2000" dirty="0" smtClean="0"/>
              <a:t>机型。区分这些机型的标识位为第七码，</a:t>
            </a:r>
            <a:r>
              <a:rPr lang="en-US" altLang="zh-CN" sz="2000" dirty="0" smtClean="0"/>
              <a:t>BTO</a:t>
            </a:r>
            <a:r>
              <a:rPr lang="zh-CN" altLang="en-US" sz="2000" dirty="0" smtClean="0"/>
              <a:t>机型第七码为英文字母；</a:t>
            </a:r>
            <a:r>
              <a:rPr lang="en-US" altLang="zh-CN" sz="2000" dirty="0" smtClean="0"/>
              <a:t>CTO</a:t>
            </a:r>
            <a:r>
              <a:rPr lang="zh-CN" altLang="en-US" sz="2000" dirty="0" smtClean="0"/>
              <a:t>机型第七码为阿拉伯数字；</a:t>
            </a:r>
            <a:r>
              <a:rPr lang="en-US" altLang="zh-CN" sz="2000" dirty="0" smtClean="0"/>
              <a:t>Special</a:t>
            </a:r>
            <a:r>
              <a:rPr lang="zh-CN" altLang="en-US" sz="2000" dirty="0" smtClean="0"/>
              <a:t>机型第七码为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>
              <a:defRPr/>
            </a:pPr>
            <a:r>
              <a:rPr lang="en-US" altLang="zh-CN" dirty="0" smtClean="0"/>
              <a:t>AV</a:t>
            </a:r>
            <a:r>
              <a:rPr lang="zh-CN" altLang="en-US" dirty="0" smtClean="0"/>
              <a:t>类</a:t>
            </a:r>
          </a:p>
          <a:p>
            <a:pPr lvl="1" eaLnBrk="1" hangingPunct="1">
              <a:defRPr/>
            </a:pPr>
            <a:r>
              <a:rPr lang="zh-CN" altLang="en-US" dirty="0" smtClean="0"/>
              <a:t>机型的基本配备类别，包括</a:t>
            </a:r>
            <a:r>
              <a:rPr lang="en-US" altLang="zh-CN" dirty="0" smtClean="0"/>
              <a:t>Key Parts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OS  Code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endParaRPr lang="zh-CN" altLang="en-US" sz="2000" dirty="0" smtClean="0"/>
          </a:p>
          <a:p>
            <a:endParaRPr lang="en-US" altLang="zh-CN" b="1" dirty="0" smtClean="0">
              <a:ea typeface="宋体" pitchFamily="2" charset="-122"/>
            </a:endParaRP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 smtClean="0"/>
              <a:t>Inventec</a:t>
            </a:r>
            <a:r>
              <a:rPr lang="en-US" altLang="zh-TW" dirty="0" smtClean="0"/>
              <a:t>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KeyParts</a:t>
            </a:r>
            <a:r>
              <a:rPr lang="zh-CN" dirty="0" smtClean="0"/>
              <a:t>的类别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为了方便各机型共享料之间管控需要，根据机型的</a:t>
            </a:r>
            <a:r>
              <a:rPr lang="en-US" altLang="zh-CN" dirty="0" smtClean="0"/>
              <a:t>AV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ZMODE</a:t>
            </a:r>
            <a:r>
              <a:rPr lang="zh-CN" altLang="en-US" dirty="0" smtClean="0"/>
              <a:t>新建的一个类别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P1</a:t>
            </a:r>
            <a:r>
              <a:rPr lang="zh-CN" altLang="en-US" dirty="0" smtClean="0"/>
              <a:t>类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P1</a:t>
            </a:r>
            <a:r>
              <a:rPr lang="zh-CN" altLang="en-US" sz="2400" dirty="0" smtClean="0"/>
              <a:t>类主要包括</a:t>
            </a:r>
            <a:r>
              <a:rPr lang="en-US" altLang="zh-CN" sz="2400" dirty="0" smtClean="0"/>
              <a:t>(HDD/ODD/Wireless/DDR/KB/LCMCOA/Bluetooth/),</a:t>
            </a:r>
            <a:r>
              <a:rPr lang="zh-CN" altLang="en-US" sz="2400" dirty="0" smtClean="0"/>
              <a:t>是一个机型的重要配置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dirty="0" smtClean="0"/>
              <a:t>P1</a:t>
            </a:r>
            <a:r>
              <a:rPr lang="zh-CN" altLang="en-US" dirty="0" smtClean="0"/>
              <a:t>类主要功能</a:t>
            </a:r>
          </a:p>
          <a:p>
            <a:pPr lvl="2" eaLnBrk="1" hangingPunct="1">
              <a:defRPr/>
            </a:pPr>
            <a:r>
              <a:rPr lang="en-US" altLang="zh-CN" dirty="0" smtClean="0"/>
              <a:t>Kitting </a:t>
            </a:r>
            <a:r>
              <a:rPr lang="zh-CN" altLang="en-US" dirty="0" smtClean="0"/>
              <a:t>系统的亮灯需要</a:t>
            </a:r>
          </a:p>
          <a:p>
            <a:pPr lvl="2" eaLnBrk="1" hangingPunct="1">
              <a:defRPr/>
            </a:pPr>
            <a:r>
              <a:rPr lang="zh-CN" altLang="en-US" dirty="0" smtClean="0"/>
              <a:t>标签打印需要</a:t>
            </a:r>
            <a:endParaRPr lang="en-US" altLang="zh-CN" dirty="0" smtClean="0"/>
          </a:p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MB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MB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的专用类别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endParaRPr lang="zh-CN" altLang="en-US" dirty="0" smtClean="0"/>
          </a:p>
          <a:p>
            <a:pPr lvl="1"/>
            <a:endParaRPr lang="zh-CN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  <a:latin typeface="Century Gothic" pitchFamily="34" charset="0"/>
              </a:rPr>
              <a:t>机构料类别介绍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</a:t>
            </a:r>
            <a:r>
              <a:rPr lang="zh-CN" altLang="en-US" dirty="0" smtClean="0"/>
              <a:t>类包括各种标签和机构件以及其它小料，建此类别主要是为方便</a:t>
            </a:r>
            <a:r>
              <a:rPr lang="en-US" altLang="zh-CN" dirty="0" smtClean="0"/>
              <a:t>Kitting</a:t>
            </a:r>
            <a:r>
              <a:rPr lang="zh-CN" altLang="en-US" dirty="0" smtClean="0"/>
              <a:t>系统亮等需要和材料的正确管控。</a:t>
            </a:r>
            <a:endParaRPr lang="en-US" altLang="zh-CN" dirty="0" smtClean="0"/>
          </a:p>
          <a:p>
            <a:pPr lvl="1" eaLnBrk="1" hangingPunct="1">
              <a:defRPr/>
            </a:pPr>
            <a:endParaRPr lang="zh-CN" altLang="en-US" sz="24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98767" y="942976"/>
            <a:ext cx="1659535" cy="449263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99820" y="3429001"/>
            <a:ext cx="409317" cy="8016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P1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25017" y="2058989"/>
            <a:ext cx="388418" cy="8143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AV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604690" y="2085975"/>
            <a:ext cx="409318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MB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663093" y="2084389"/>
            <a:ext cx="409318" cy="8016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PL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835050" y="2124075"/>
            <a:ext cx="409318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VK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4707795" y="2093914"/>
            <a:ext cx="409318" cy="8016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BM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6786923" y="2105025"/>
            <a:ext cx="409318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C5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5800450" y="2105025"/>
            <a:ext cx="409318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C2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4711220" y="3333750"/>
            <a:ext cx="409318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KP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4709508" y="4483100"/>
            <a:ext cx="409317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VC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6804049" y="3384550"/>
            <a:ext cx="409318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VC</a:t>
            </a: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7848751" y="3275014"/>
            <a:ext cx="409318" cy="8016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P1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7847038" y="4451350"/>
            <a:ext cx="409317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KP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3669944" y="3330575"/>
            <a:ext cx="409318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VC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7845326" y="5643564"/>
            <a:ext cx="409318" cy="80168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VC</a:t>
            </a:r>
          </a:p>
        </p:txBody>
      </p:sp>
      <p:cxnSp>
        <p:nvCxnSpPr>
          <p:cNvPr id="20" name="AutoShape 32"/>
          <p:cNvCxnSpPr>
            <a:cxnSpLocks noChangeShapeType="1"/>
            <a:stCxn id="4" idx="2"/>
            <a:endCxn id="6" idx="0"/>
          </p:cNvCxnSpPr>
          <p:nvPr/>
        </p:nvCxnSpPr>
        <p:spPr bwMode="auto">
          <a:xfrm rot="5400000">
            <a:off x="3090506" y="320959"/>
            <a:ext cx="666750" cy="280930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1" name="AutoShape 33"/>
          <p:cNvCxnSpPr>
            <a:cxnSpLocks noChangeShapeType="1"/>
            <a:stCxn id="13" idx="3"/>
            <a:endCxn id="5" idx="1"/>
          </p:cNvCxnSpPr>
          <p:nvPr/>
        </p:nvCxnSpPr>
        <p:spPr bwMode="auto">
          <a:xfrm>
            <a:off x="5120538" y="3734594"/>
            <a:ext cx="779282" cy="95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2" name="AutoShape 34"/>
          <p:cNvCxnSpPr>
            <a:cxnSpLocks noChangeShapeType="1"/>
            <a:stCxn id="4" idx="2"/>
            <a:endCxn id="7" idx="0"/>
          </p:cNvCxnSpPr>
          <p:nvPr/>
        </p:nvCxnSpPr>
        <p:spPr bwMode="auto">
          <a:xfrm rot="5400000">
            <a:off x="3472930" y="729514"/>
            <a:ext cx="693737" cy="2019186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3" name="AutoShape 35"/>
          <p:cNvCxnSpPr>
            <a:cxnSpLocks noChangeShapeType="1"/>
            <a:stCxn id="4" idx="2"/>
            <a:endCxn id="8" idx="0"/>
          </p:cNvCxnSpPr>
          <p:nvPr/>
        </p:nvCxnSpPr>
        <p:spPr bwMode="auto">
          <a:xfrm rot="5400000">
            <a:off x="4002925" y="1257921"/>
            <a:ext cx="692150" cy="960784"/>
          </a:xfrm>
          <a:prstGeom prst="bentConnector3">
            <a:avLst>
              <a:gd name="adj1" fmla="val 49769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4" name="AutoShape 36"/>
          <p:cNvCxnSpPr>
            <a:cxnSpLocks noChangeShapeType="1"/>
            <a:stCxn id="4" idx="2"/>
            <a:endCxn id="10" idx="0"/>
          </p:cNvCxnSpPr>
          <p:nvPr/>
        </p:nvCxnSpPr>
        <p:spPr bwMode="auto">
          <a:xfrm rot="16200000" flipH="1">
            <a:off x="4520513" y="1701117"/>
            <a:ext cx="701675" cy="83918"/>
          </a:xfrm>
          <a:prstGeom prst="bentConnector3">
            <a:avLst>
              <a:gd name="adj1" fmla="val 4977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5" name="AutoShape 37"/>
          <p:cNvCxnSpPr>
            <a:cxnSpLocks noChangeShapeType="1"/>
            <a:stCxn id="4" idx="2"/>
            <a:endCxn id="12" idx="0"/>
          </p:cNvCxnSpPr>
          <p:nvPr/>
        </p:nvCxnSpPr>
        <p:spPr bwMode="auto">
          <a:xfrm rot="16200000" flipH="1">
            <a:off x="5061285" y="1160346"/>
            <a:ext cx="712787" cy="1176573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6" name="AutoShape 38"/>
          <p:cNvCxnSpPr>
            <a:cxnSpLocks noChangeShapeType="1"/>
            <a:stCxn id="4" idx="2"/>
            <a:endCxn id="11" idx="0"/>
          </p:cNvCxnSpPr>
          <p:nvPr/>
        </p:nvCxnSpPr>
        <p:spPr bwMode="auto">
          <a:xfrm rot="16200000" flipH="1">
            <a:off x="5554521" y="667109"/>
            <a:ext cx="712787" cy="2163046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7" name="AutoShape 39"/>
          <p:cNvCxnSpPr>
            <a:cxnSpLocks noChangeShapeType="1"/>
            <a:stCxn id="4" idx="2"/>
            <a:endCxn id="9" idx="0"/>
          </p:cNvCxnSpPr>
          <p:nvPr/>
        </p:nvCxnSpPr>
        <p:spPr bwMode="auto">
          <a:xfrm rot="16200000" flipH="1">
            <a:off x="6069059" y="152571"/>
            <a:ext cx="731837" cy="3211173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cxnSp>
        <p:nvCxnSpPr>
          <p:cNvPr id="28" name="AutoShape 42"/>
          <p:cNvCxnSpPr>
            <a:cxnSpLocks noChangeShapeType="1"/>
            <a:stCxn id="8" idx="2"/>
            <a:endCxn id="18" idx="0"/>
          </p:cNvCxnSpPr>
          <p:nvPr/>
        </p:nvCxnSpPr>
        <p:spPr bwMode="auto">
          <a:xfrm>
            <a:off x="3868607" y="2886075"/>
            <a:ext cx="6851" cy="4445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9" name="AutoShape 43"/>
          <p:cNvCxnSpPr>
            <a:cxnSpLocks noChangeShapeType="1"/>
            <a:stCxn id="10" idx="2"/>
            <a:endCxn id="13" idx="0"/>
          </p:cNvCxnSpPr>
          <p:nvPr/>
        </p:nvCxnSpPr>
        <p:spPr bwMode="auto">
          <a:xfrm>
            <a:off x="4913310" y="2895600"/>
            <a:ext cx="3425" cy="4381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0" name="AutoShape 44"/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4915023" y="4135438"/>
            <a:ext cx="1712" cy="347662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1" name="AutoShape 45"/>
          <p:cNvCxnSpPr>
            <a:cxnSpLocks noChangeShapeType="1"/>
          </p:cNvCxnSpPr>
          <p:nvPr/>
        </p:nvCxnSpPr>
        <p:spPr bwMode="auto">
          <a:xfrm rot="16200000" flipH="1">
            <a:off x="6767932" y="3156620"/>
            <a:ext cx="452437" cy="342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2" name="AutoShape 46"/>
          <p:cNvCxnSpPr>
            <a:cxnSpLocks noChangeShapeType="1"/>
            <a:stCxn id="9" idx="2"/>
            <a:endCxn id="16" idx="0"/>
          </p:cNvCxnSpPr>
          <p:nvPr/>
        </p:nvCxnSpPr>
        <p:spPr bwMode="auto">
          <a:xfrm>
            <a:off x="8040564" y="2925763"/>
            <a:ext cx="13701" cy="3492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3" name="AutoShape 47"/>
          <p:cNvCxnSpPr>
            <a:cxnSpLocks noChangeShapeType="1"/>
            <a:stCxn id="16" idx="2"/>
            <a:endCxn id="17" idx="0"/>
          </p:cNvCxnSpPr>
          <p:nvPr/>
        </p:nvCxnSpPr>
        <p:spPr bwMode="auto">
          <a:xfrm flipH="1">
            <a:off x="8052554" y="4076700"/>
            <a:ext cx="1712" cy="3746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4" name="AutoShape 48"/>
          <p:cNvCxnSpPr>
            <a:cxnSpLocks noChangeShapeType="1"/>
            <a:stCxn id="17" idx="2"/>
            <a:endCxn id="19" idx="0"/>
          </p:cNvCxnSpPr>
          <p:nvPr/>
        </p:nvCxnSpPr>
        <p:spPr bwMode="auto">
          <a:xfrm flipH="1">
            <a:off x="8050840" y="5253039"/>
            <a:ext cx="1713" cy="39052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cxn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8741029" y="2146300"/>
            <a:ext cx="409317" cy="801688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PR</a:t>
            </a:r>
          </a:p>
        </p:txBody>
      </p:sp>
      <p:cxnSp>
        <p:nvCxnSpPr>
          <p:cNvPr id="36" name="AutoShape 50"/>
          <p:cNvCxnSpPr>
            <a:cxnSpLocks noChangeShapeType="1"/>
            <a:stCxn id="4" idx="2"/>
            <a:endCxn id="35" idx="0"/>
          </p:cNvCxnSpPr>
          <p:nvPr/>
        </p:nvCxnSpPr>
        <p:spPr bwMode="auto">
          <a:xfrm rot="16200000" flipH="1">
            <a:off x="6510937" y="-289307"/>
            <a:ext cx="754062" cy="4117153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cxn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2627870" y="19460"/>
            <a:ext cx="4581350" cy="3302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1800" dirty="0" smtClean="0">
                <a:latin typeface="微軟正黑體" pitchFamily="34" charset="-120"/>
              </a:rPr>
              <a:t>FISBOM</a:t>
            </a:r>
            <a:r>
              <a:rPr lang="zh-CN" sz="1800" dirty="0" smtClean="0">
                <a:latin typeface="微軟正黑體" pitchFamily="34" charset="-120"/>
              </a:rPr>
              <a:t>结构</a:t>
            </a:r>
            <a:r>
              <a:rPr lang="zh-CN" altLang="en-US" sz="1800" dirty="0" smtClean="0">
                <a:latin typeface="微軟正黑體" pitchFamily="34" charset="-120"/>
              </a:rPr>
              <a:t>图</a:t>
            </a:r>
            <a:endParaRPr lang="zh-CN" sz="1800" dirty="0" smtClean="0">
              <a:effectLst/>
              <a:latin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包装料类别介绍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PIZZA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盒里面的材料类别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C5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nd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PIZZA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盒里面的材料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大箱子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里面还有一个盒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)</a:t>
            </a:r>
          </a:p>
          <a:p>
            <a:r>
              <a:rPr lang="en-US" altLang="zh-CN" dirty="0" smtClean="0"/>
              <a:t>VK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</a:t>
            </a:r>
            <a:r>
              <a:rPr lang="en-US" altLang="zh-CN" dirty="0" smtClean="0"/>
              <a:t>Battery</a:t>
            </a:r>
            <a:r>
              <a:rPr lang="zh-CN" altLang="en-US" dirty="0" smtClean="0"/>
              <a:t>各机型及机种之间的共享性，在</a:t>
            </a:r>
            <a:r>
              <a:rPr lang="en-US" altLang="zh-CN" dirty="0" smtClean="0"/>
              <a:t>P1</a:t>
            </a:r>
            <a:r>
              <a:rPr lang="zh-CN" altLang="en-US" dirty="0" smtClean="0"/>
              <a:t>类前再增建一个大的类别，方便共享料的互替性。</a:t>
            </a:r>
          </a:p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V2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类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  <a:p>
            <a:pPr lvl="1"/>
            <a:r>
              <a:rPr lang="en-US" altLang="zh-CN" dirty="0" smtClean="0"/>
              <a:t>Battery</a:t>
            </a:r>
            <a:r>
              <a:rPr lang="zh-CN" altLang="en-US" dirty="0" smtClean="0"/>
              <a:t>放到第二个</a:t>
            </a:r>
            <a:r>
              <a:rPr lang="en-US" altLang="zh-CN" dirty="0" smtClean="0"/>
              <a:t>PIZZA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r>
              <a:rPr lang="en-US" altLang="zh-CN" dirty="0" smtClean="0"/>
              <a:t>PR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特殊类别，</a:t>
            </a:r>
            <a:r>
              <a:rPr lang="en-US" altLang="zh-CN" dirty="0" smtClean="0"/>
              <a:t>DIB</a:t>
            </a:r>
            <a:r>
              <a:rPr lang="zh-CN" altLang="en-US" dirty="0" smtClean="0"/>
              <a:t>里面的客户特殊需求的料</a:t>
            </a:r>
          </a:p>
          <a:p>
            <a:pPr lvl="1"/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  <a:p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zh-CN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各类别之间的关系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PC</a:t>
            </a:r>
            <a:r>
              <a:rPr lang="en-US" altLang="zh-TW" dirty="0" smtClean="0">
                <a:sym typeface="Wingdings" pitchFamily="2" charset="2"/>
              </a:rPr>
              <a:t>ZM</a:t>
            </a:r>
          </a:p>
          <a:p>
            <a:r>
              <a:rPr lang="en-US" altLang="zh-TW" dirty="0" smtClean="0">
                <a:sym typeface="Wingdings" pitchFamily="2" charset="2"/>
              </a:rPr>
              <a:t>PCBMKPVC</a:t>
            </a:r>
          </a:p>
          <a:p>
            <a:r>
              <a:rPr lang="en-US" altLang="zh-TW" dirty="0" smtClean="0">
                <a:sym typeface="Wingdings" pitchFamily="2" charset="2"/>
              </a:rPr>
              <a:t>PCPLVG</a:t>
            </a:r>
          </a:p>
          <a:p>
            <a:r>
              <a:rPr lang="en-US" altLang="zh-TW" dirty="0" smtClean="0">
                <a:sym typeface="Wingdings" pitchFamily="2" charset="2"/>
              </a:rPr>
              <a:t>PCP1KPVC</a:t>
            </a:r>
          </a:p>
          <a:p>
            <a:r>
              <a:rPr lang="en-US" altLang="zh-TW" dirty="0" smtClean="0">
                <a:sym typeface="Wingdings" pitchFamily="2" charset="2"/>
              </a:rPr>
              <a:t>PCVK&amp;V2P1KPVC</a:t>
            </a:r>
          </a:p>
          <a:p>
            <a:r>
              <a:rPr lang="en-US" altLang="zh-TW" dirty="0" smtClean="0">
                <a:sym typeface="Wingdings" pitchFamily="2" charset="2"/>
              </a:rPr>
              <a:t>PCC5VC</a:t>
            </a:r>
          </a:p>
          <a:p>
            <a:r>
              <a:rPr lang="en-US" altLang="zh-TW" dirty="0" smtClean="0">
                <a:sym typeface="Wingdings" pitchFamily="2" charset="2"/>
              </a:rPr>
              <a:t>PCC2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FIS BOM</a:t>
            </a:r>
            <a:r>
              <a:rPr lang="zh-CN" dirty="0" smtClean="0"/>
              <a:t>的实现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9900" y="1384300"/>
            <a:ext cx="7094538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625600" y="3948113"/>
            <a:ext cx="1800225" cy="49371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121025" y="1857375"/>
            <a:ext cx="2278063" cy="4794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33713" y="2554288"/>
            <a:ext cx="2424112" cy="6683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192463" y="4732338"/>
            <a:ext cx="2147887" cy="6667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208338" y="5907088"/>
            <a:ext cx="2263775" cy="508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98513" y="3946525"/>
            <a:ext cx="7985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363788" y="1998663"/>
            <a:ext cx="798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76488" y="2752725"/>
            <a:ext cx="798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BM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344738" y="4824413"/>
            <a:ext cx="798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C2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343150" y="5969000"/>
            <a:ext cx="798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MB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FIS BOM</a:t>
            </a:r>
            <a:r>
              <a:rPr lang="zh-CN" dirty="0" smtClean="0"/>
              <a:t>的实现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1589088"/>
            <a:ext cx="698500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16000" y="3873500"/>
            <a:ext cx="7985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708275" y="3108325"/>
            <a:ext cx="798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163" y="1990725"/>
            <a:ext cx="68834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017713" y="3903663"/>
            <a:ext cx="1552575" cy="4651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336925" y="1971675"/>
            <a:ext cx="2263775" cy="46513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394075" y="2827338"/>
            <a:ext cx="2263775" cy="4651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319463" y="5583238"/>
            <a:ext cx="2263775" cy="4651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273425" y="5915025"/>
            <a:ext cx="2263775" cy="46513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635250" y="2062163"/>
            <a:ext cx="798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C2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705100" y="5573713"/>
            <a:ext cx="798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689225" y="5978525"/>
            <a:ext cx="798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VK</a:t>
            </a:r>
            <a:r>
              <a:rPr lang="zh-CN" altLang="en-US" sz="1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FIS BOM</a:t>
            </a:r>
            <a:r>
              <a:rPr lang="zh-CN" dirty="0" smtClean="0"/>
              <a:t>的实现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8263" y="1909763"/>
            <a:ext cx="4048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5400" y="4652963"/>
            <a:ext cx="407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641600" y="1481138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P1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KP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595563" y="4208463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KP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VC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FIS BOM</a:t>
            </a:r>
            <a:r>
              <a:rPr lang="zh-CN" dirty="0" smtClean="0"/>
              <a:t>的实现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2550" y="3448050"/>
            <a:ext cx="407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41600" y="1481138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BM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KP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640013" y="3032125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KP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VC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8425" y="1985963"/>
            <a:ext cx="4048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FIS BOM</a:t>
            </a:r>
            <a:r>
              <a:rPr lang="zh-CN" dirty="0" smtClean="0"/>
              <a:t>的实现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0963" y="1946275"/>
            <a:ext cx="4114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 b="22847"/>
          <a:stretch>
            <a:fillRect/>
          </a:stretch>
        </p:blipFill>
        <p:spPr bwMode="auto">
          <a:xfrm>
            <a:off x="2581275" y="3014663"/>
            <a:ext cx="4048125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27313" y="1497013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VK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P1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97150" y="2582863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P1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KP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97150" y="4833938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KP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VC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9213" y="5284788"/>
            <a:ext cx="4057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FIS BOM</a:t>
            </a:r>
            <a:r>
              <a:rPr lang="zh-CN" dirty="0" smtClean="0"/>
              <a:t>的实现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27313" y="1497013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PC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PL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11438" y="2625725"/>
            <a:ext cx="2816225" cy="40640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PL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VC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0" y="3108325"/>
            <a:ext cx="4057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950" y="1987550"/>
            <a:ext cx="4000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entury Gothic" pitchFamily="34" charset="0"/>
              </a:rPr>
              <a:t>Thank YOU!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Century Gothic" pitchFamily="34" charset="0"/>
              </a:rPr>
              <a:t>Questions and Answers</a:t>
            </a:r>
            <a:endParaRPr lang="zh-TW" altLang="en-US" dirty="0" smtClean="0">
              <a:latin typeface="Century Gothic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Inventec Confidential</a:t>
            </a:r>
            <a:endParaRPr lang="zh-TW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2F629-ACF0-494E-BB55-2A752731BCC4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51842" y="620688"/>
          <a:ext cx="9197520" cy="4421268"/>
        </p:xfrm>
        <a:graphic>
          <a:graphicData uri="http://schemas.openxmlformats.org/drawingml/2006/table">
            <a:tbl>
              <a:tblPr/>
              <a:tblGrid>
                <a:gridCol w="760776"/>
                <a:gridCol w="760776"/>
                <a:gridCol w="760776"/>
                <a:gridCol w="760776"/>
                <a:gridCol w="760776"/>
                <a:gridCol w="760776"/>
                <a:gridCol w="755478"/>
                <a:gridCol w="3877386"/>
              </a:tblGrid>
              <a:tr h="33139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HP NB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FISBOM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结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构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表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488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机型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类别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材料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子阶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子阶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子阶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子阶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备注说明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9819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PC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AV</a:t>
                      </a: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类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ZM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1.image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资料交互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2.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包装料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mapping3.fusion bom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3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虚拟类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PL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各种卡站及程式判定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3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主板类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主板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MB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管控主板及小板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收集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MB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号，唯一性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3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keyparts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battery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VK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P1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KP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VC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管控物料和收集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收集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码，唯一性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3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keyboard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P1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KP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VC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管控物料和收集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收集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码，唯一性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8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HDD,DDR</a:t>
                      </a: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等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BM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KP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VC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管控物料和收集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收集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码，唯一性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3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机构类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机壳料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PL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VG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管控物料和收集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收集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码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3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包装类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pizza</a:t>
                      </a:r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料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C2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管控物料和收集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收集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码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PA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建立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1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AC adapter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C5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VC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管控物料和收集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收集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CT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码，唯一性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PA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建立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3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标签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PL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亮灯提示和标签打印，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PA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建立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63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其他类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特殊物料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PR/PS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　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管控物料和收集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2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建立方式：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单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笔机型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order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程式自动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建立</a:t>
                      </a:r>
                      <a:endParaRPr lang="en-US" altLang="zh-TW" sz="1000" b="0" i="0" u="none" strike="noStrike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资料来源：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SAPBOM,SRP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建立方式：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单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颗材料手动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建立</a:t>
                      </a:r>
                      <a:endParaRPr lang="en-US" altLang="zh-TW" sz="1000" b="0" i="0" u="none" strike="noStrike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资料来源：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family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网站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matrix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7096" marR="7096" marT="65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order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程式和手动结合建立完整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BOM</a:t>
                      </a:r>
                    </a:p>
                  </a:txBody>
                  <a:tcPr marL="7096" marR="7096" marT="65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627870" y="19460"/>
            <a:ext cx="4581350" cy="33027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1800" dirty="0" smtClean="0">
                <a:latin typeface="微軟正黑體" pitchFamily="34" charset="-120"/>
              </a:rPr>
              <a:t>FISBOM</a:t>
            </a:r>
            <a:r>
              <a:rPr lang="zh-CN" altLang="zh-CN" sz="1800" dirty="0" smtClean="0">
                <a:latin typeface="微軟正黑體" pitchFamily="34" charset="-120"/>
              </a:rPr>
              <a:t>结构</a:t>
            </a:r>
            <a:r>
              <a:rPr lang="zh-CN" altLang="en-US" sz="1800" dirty="0" smtClean="0">
                <a:latin typeface="微軟正黑體" pitchFamily="34" charset="-120"/>
              </a:rPr>
              <a:t>表</a:t>
            </a:r>
            <a:endParaRPr lang="zh-CN" altLang="zh-CN" sz="1800" dirty="0" smtClean="0">
              <a:latin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 bwMode="auto">
          <a:xfrm>
            <a:off x="323850" y="5301208"/>
            <a:ext cx="79928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每日收单建</a:t>
            </a:r>
            <a:r>
              <a:rPr kumimoji="0" lang="en-US" altLang="zh-CN" sz="2000" dirty="0" smtClean="0"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，主要是针对收单</a:t>
            </a:r>
            <a:r>
              <a:rPr kumimoji="0" lang="en-US" altLang="zh-CN" sz="2000" dirty="0" smtClean="0">
                <a:latin typeface="微軟正黑體" pitchFamily="34" charset="-120"/>
                <a:ea typeface="微軟正黑體" pitchFamily="34" charset="-120"/>
              </a:rPr>
              <a:t>SKU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kumimoji="0" lang="en-US" altLang="zh-CN" sz="2000" dirty="0" err="1" smtClean="0">
                <a:latin typeface="微軟正黑體" pitchFamily="34" charset="-120"/>
                <a:ea typeface="微軟正黑體" pitchFamily="34" charset="-120"/>
              </a:rPr>
              <a:t>BomParts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kumimoji="0" lang="en-US" altLang="zh-CN" sz="2000" dirty="0" smtClean="0"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kumimoji="0" lang="en-US" altLang="zh-CN" sz="2000" dirty="0" smtClean="0">
                <a:latin typeface="微軟正黑體" pitchFamily="34" charset="-120"/>
                <a:ea typeface="微軟正黑體" pitchFamily="34" charset="-120"/>
              </a:rPr>
              <a:t>OK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kumimoji="0" lang="en-US" altLang="zh-CN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en-US" altLang="zh-CN" sz="2000" dirty="0" smtClean="0">
                <a:latin typeface="微軟正黑體" pitchFamily="34" charset="-120"/>
                <a:ea typeface="微軟正黑體" pitchFamily="34" charset="-120"/>
              </a:rPr>
              <a:t>Order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程式主要是自动建立</a:t>
            </a:r>
            <a:r>
              <a:rPr kumimoji="0" lang="en-US" altLang="zh-CN" sz="2000" dirty="0" smtClean="0">
                <a:latin typeface="微軟正黑體" pitchFamily="34" charset="-120"/>
                <a:ea typeface="微軟正黑體" pitchFamily="34" charset="-120"/>
              </a:rPr>
              <a:t>PC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阶和子阶</a:t>
            </a:r>
            <a:r>
              <a:rPr kumimoji="0" lang="en-US" altLang="zh-CN" sz="20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kumimoji="0" lang="en-US" altLang="zh-CN" sz="2000" dirty="0" smtClean="0">
                <a:latin typeface="微軟正黑體" pitchFamily="34" charset="-120"/>
                <a:ea typeface="微軟正黑體" pitchFamily="34" charset="-120"/>
              </a:rPr>
              <a:t>BOM</a:t>
            </a:r>
            <a:r>
              <a:rPr kumimoji="0" lang="zh-CN" altLang="en-US" sz="2000" dirty="0" smtClean="0">
                <a:latin typeface="微軟正黑體" pitchFamily="34" charset="-120"/>
                <a:ea typeface="微軟正黑體" pitchFamily="34" charset="-120"/>
              </a:rPr>
              <a:t>关系。</a:t>
            </a:r>
            <a:endParaRPr kumimoji="0"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800" dirty="0" smtClean="0">
                <a:latin typeface="微軟正黑體" pitchFamily="34" charset="-120"/>
              </a:rPr>
              <a:t>检查收单情况</a:t>
            </a:r>
            <a:endParaRPr lang="zh-TW" altLang="en-US" sz="1800" dirty="0" smtClean="0">
              <a:latin typeface="微軟正黑體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Inventec Confidential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4A9CD-8685-4322-945E-24B07B6F572E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34" y="620688"/>
            <a:ext cx="9371489" cy="533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8996" t="31921" r="31769" b="38163"/>
          <a:stretch>
            <a:fillRect/>
          </a:stretch>
        </p:blipFill>
        <p:spPr bwMode="auto">
          <a:xfrm>
            <a:off x="1331962" y="980728"/>
            <a:ext cx="629577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800" dirty="0" smtClean="0">
                <a:latin typeface="微軟正黑體" pitchFamily="34" charset="-120"/>
              </a:rPr>
              <a:t>远端程式执行</a:t>
            </a:r>
            <a:endParaRPr lang="zh-TW" altLang="en-US" sz="1800" dirty="0">
              <a:latin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 bwMode="auto">
          <a:xfrm>
            <a:off x="1547986" y="4869160"/>
            <a:ext cx="302433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dirty="0" smtClean="0">
                <a:latin typeface="微軟正黑體" pitchFamily="34" charset="-120"/>
                <a:ea typeface="微軟正黑體" pitchFamily="34" charset="-120"/>
              </a:rPr>
              <a:t>服务器地址：</a:t>
            </a:r>
            <a:r>
              <a:rPr kumimoji="0" lang="en-US" altLang="zh-CN" dirty="0" smtClean="0">
                <a:latin typeface="微軟正黑體" pitchFamily="34" charset="-120"/>
                <a:ea typeface="微軟正黑體" pitchFamily="34" charset="-120"/>
              </a:rPr>
              <a:t>10.96.3.40</a:t>
            </a:r>
          </a:p>
          <a:p>
            <a:pPr eaLnBrk="0" hangingPunct="0">
              <a:spcBef>
                <a:spcPct val="50000"/>
              </a:spcBef>
            </a:pPr>
            <a:r>
              <a:rPr kumimoji="0" lang="zh-CN" altLang="en-US" dirty="0" smtClean="0">
                <a:latin typeface="微軟正黑體" pitchFamily="34" charset="-120"/>
                <a:ea typeface="微軟正黑體" pitchFamily="34" charset="-120"/>
              </a:rPr>
              <a:t>登陆账号：</a:t>
            </a:r>
            <a:r>
              <a:rPr kumimoji="0" lang="en-US" altLang="zh-CN" dirty="0" smtClean="0">
                <a:latin typeface="微軟正黑體" pitchFamily="34" charset="-120"/>
                <a:ea typeface="微軟正黑體" pitchFamily="34" charset="-120"/>
              </a:rPr>
              <a:t>IMAGE\</a:t>
            </a:r>
            <a:r>
              <a:rPr kumimoji="0" lang="en-US" altLang="zh-CN" dirty="0" err="1" smtClean="0">
                <a:latin typeface="微軟正黑體" pitchFamily="34" charset="-120"/>
                <a:ea typeface="微軟正黑體" pitchFamily="34" charset="-120"/>
              </a:rPr>
              <a:t>sie</a:t>
            </a:r>
            <a:endParaRPr kumimoji="0"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zh-CN" altLang="en-US" dirty="0" smtClean="0">
                <a:latin typeface="微軟正黑體" pitchFamily="34" charset="-120"/>
                <a:ea typeface="微軟正黑體" pitchFamily="34" charset="-120"/>
              </a:rPr>
              <a:t>登陆密码：</a:t>
            </a:r>
            <a:r>
              <a:rPr kumimoji="0" lang="en-US" altLang="zh-CN" dirty="0" err="1" smtClean="0">
                <a:latin typeface="微軟正黑體" pitchFamily="34" charset="-120"/>
                <a:ea typeface="微軟正黑體" pitchFamily="34" charset="-120"/>
              </a:rPr>
              <a:t>eis</a:t>
            </a:r>
            <a:endParaRPr kumimoji="0" lang="zh-TW" altLang="en-US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800" dirty="0" smtClean="0">
                <a:latin typeface="微軟正黑體" pitchFamily="34" charset="-120"/>
              </a:rPr>
              <a:t>远端程式执行</a:t>
            </a:r>
            <a:endParaRPr lang="zh-TW" altLang="en-US" sz="1800" dirty="0">
              <a:latin typeface="微軟正黑體" pitchFamily="34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079" y="432554"/>
            <a:ext cx="8001414" cy="558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 bwMode="auto">
          <a:xfrm>
            <a:off x="611882" y="6093296"/>
            <a:ext cx="4320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dirty="0" smtClean="0">
                <a:latin typeface="微軟正黑體" pitchFamily="34" charset="-120"/>
                <a:ea typeface="微軟正黑體" pitchFamily="34" charset="-120"/>
              </a:rPr>
              <a:t>依次执行封装</a:t>
            </a:r>
            <a:r>
              <a:rPr kumimoji="0"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kumimoji="0" lang="zh-CN" altLang="en-US" dirty="0" smtClean="0">
                <a:latin typeface="微軟正黑體" pitchFamily="34" charset="-120"/>
                <a:ea typeface="微軟正黑體" pitchFamily="34" charset="-120"/>
              </a:rPr>
              <a:t>，封装</a:t>
            </a:r>
            <a:r>
              <a:rPr kumimoji="0" lang="en-US" altLang="zh-CN" dirty="0" smtClean="0">
                <a:latin typeface="微軟正黑體" pitchFamily="34" charset="-120"/>
                <a:ea typeface="微軟正黑體" pitchFamily="34" charset="-120"/>
              </a:rPr>
              <a:t>2 </a:t>
            </a:r>
            <a:r>
              <a:rPr kumimoji="0" lang="zh-CN" altLang="en-US" dirty="0" smtClean="0">
                <a:latin typeface="微軟正黑體" pitchFamily="34" charset="-120"/>
                <a:ea typeface="微軟正黑體" pitchFamily="34" charset="-120"/>
              </a:rPr>
              <a:t>密码为</a:t>
            </a:r>
            <a:r>
              <a:rPr kumimoji="0" lang="en-US" altLang="zh-CN" dirty="0" smtClean="0">
                <a:latin typeface="微軟正黑體" pitchFamily="34" charset="-120"/>
                <a:ea typeface="微軟正黑體" pitchFamily="34" charset="-120"/>
              </a:rPr>
              <a:t>:SIE</a:t>
            </a:r>
            <a:endParaRPr kumimoji="0" lang="zh-TW" altLang="en-US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1800" dirty="0" smtClean="0">
                <a:latin typeface="微軟正黑體" pitchFamily="34" charset="-120"/>
              </a:rPr>
              <a:t>封装程式执行</a:t>
            </a:r>
            <a:endParaRPr lang="zh-TW" altLang="en-US" sz="1800" dirty="0">
              <a:latin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4395" y="1340768"/>
            <a:ext cx="167981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1 excel </a:t>
            </a:r>
            <a:r>
              <a:rPr lang="en-US" altLang="zh-TW" dirty="0" err="1" smtClean="0"/>
              <a:t>DTS.dtsx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396" y="1700808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主要作用：将助理整理的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表内容导入</a:t>
            </a:r>
            <a:r>
              <a:rPr lang="en-US" altLang="zh-CN" dirty="0" smtClean="0"/>
              <a:t>FIS</a:t>
            </a:r>
            <a:r>
              <a:rPr lang="zh-CN" altLang="en-US" dirty="0" smtClean="0"/>
              <a:t>数据库。</a:t>
            </a:r>
            <a:endParaRPr lang="zh-TW" altLang="en-US" dirty="0"/>
          </a:p>
        </p:txBody>
      </p:sp>
      <p:graphicFrame>
        <p:nvGraphicFramePr>
          <p:cNvPr id="6" name="物件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07504" y="1772816"/>
          <a:ext cx="986473" cy="800100"/>
        </p:xfrm>
        <a:graphic>
          <a:graphicData uri="http://schemas.openxmlformats.org/presentationml/2006/ole">
            <p:oleObj spid="_x0000_s1026" name="Worksheet" showAsIcon="1" r:id="rId3" imgW="914400" imgH="800280" progId="Excel.Sheet.8">
              <p:embed/>
            </p:oleObj>
          </a:graphicData>
        </a:graphic>
      </p:graphicFrame>
      <p:graphicFrame>
        <p:nvGraphicFramePr>
          <p:cNvPr id="7" name="物件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85188" y="2492896"/>
          <a:ext cx="986473" cy="800100"/>
        </p:xfrm>
        <a:graphic>
          <a:graphicData uri="http://schemas.openxmlformats.org/presentationml/2006/ole">
            <p:oleObj spid="_x0000_s1027" name="Worksheet" showAsIcon="1" r:id="rId4" imgW="914400" imgH="800280" progId="Excel.Sheet.8">
              <p:embed/>
            </p:oleObj>
          </a:graphicData>
        </a:graphic>
      </p:graphicFrame>
      <p:graphicFrame>
        <p:nvGraphicFramePr>
          <p:cNvPr id="8" name="物件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350442" y="1772816"/>
          <a:ext cx="986473" cy="800100"/>
        </p:xfrm>
        <a:graphic>
          <a:graphicData uri="http://schemas.openxmlformats.org/presentationml/2006/ole">
            <p:oleObj spid="_x0000_s1028" name="Worksheet" showAsIcon="1" r:id="rId5" imgW="914400" imgH="800280" progId="Excel.Sheet.8">
              <p:embed/>
            </p:oleObj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82079" y="2060848"/>
            <a:ext cx="6758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Modelname</a:t>
            </a:r>
            <a:r>
              <a:rPr lang="zh-CN" altLang="en-US" dirty="0" smtClean="0"/>
              <a:t>对应数据库</a:t>
            </a:r>
            <a:r>
              <a:rPr lang="en-US" altLang="zh-TW" dirty="0" smtClean="0"/>
              <a:t>2BSJIAJIA</a:t>
            </a:r>
            <a:r>
              <a:rPr lang="zh-CN" altLang="en-US" dirty="0" smtClean="0"/>
              <a:t>，主要是机型名和保修</a:t>
            </a:r>
            <a:r>
              <a:rPr lang="en-US" altLang="zh-CN" dirty="0" smtClean="0"/>
              <a:t>mapping</a:t>
            </a:r>
            <a:endParaRPr lang="en-US" altLang="zh-TW" dirty="0" smtClean="0"/>
          </a:p>
          <a:p>
            <a:r>
              <a:rPr lang="en-US" altLang="zh-TW" dirty="0" err="1" smtClean="0"/>
              <a:t>Z</a:t>
            </a:r>
            <a:r>
              <a:rPr lang="en-US" altLang="zh-CN" dirty="0" err="1" smtClean="0"/>
              <a:t>mode</a:t>
            </a:r>
            <a:r>
              <a:rPr lang="zh-CN" altLang="en-US" dirty="0" smtClean="0"/>
              <a:t>对应数据库</a:t>
            </a:r>
            <a:r>
              <a:rPr lang="en-US" altLang="zh-TW" dirty="0" smtClean="0"/>
              <a:t>ZMODE</a:t>
            </a:r>
            <a:r>
              <a:rPr lang="zh-CN" altLang="en-US" dirty="0" smtClean="0"/>
              <a:t>，主要是</a:t>
            </a:r>
            <a:r>
              <a:rPr lang="en-US" altLang="zh-CN" dirty="0" err="1" smtClean="0"/>
              <a:t>keyparts</a:t>
            </a:r>
            <a:r>
              <a:rPr lang="en-US" altLang="zh-CN" dirty="0" smtClean="0"/>
              <a:t> AV mapping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4396" y="3212976"/>
            <a:ext cx="151426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2-FPBOM.dtsx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63766" y="3645024"/>
            <a:ext cx="67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主要作用：将</a:t>
            </a:r>
            <a:r>
              <a:rPr lang="en-US" altLang="zh-CN" dirty="0" smtClean="0"/>
              <a:t>FP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来源于</a:t>
            </a:r>
            <a:r>
              <a:rPr lang="en-US" altLang="zh-CN" dirty="0" smtClean="0"/>
              <a:t>SAPBOM)</a:t>
            </a:r>
            <a:r>
              <a:rPr lang="zh-CN" altLang="en-US" dirty="0" smtClean="0"/>
              <a:t>资料导入</a:t>
            </a:r>
            <a:r>
              <a:rPr lang="en-US" altLang="zh-CN" dirty="0" smtClean="0"/>
              <a:t>FIS</a:t>
            </a:r>
            <a:r>
              <a:rPr lang="zh-CN" altLang="en-US" dirty="0" smtClean="0"/>
              <a:t>数据库。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2079" y="4005064"/>
            <a:ext cx="56477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t_org_bom</a:t>
            </a:r>
            <a:r>
              <a:rPr lang="en-US" altLang="zh-CN" dirty="0" smtClean="0"/>
              <a:t>----</a:t>
            </a:r>
            <a:r>
              <a:rPr lang="en-US" altLang="zh-CN" dirty="0" err="1" smtClean="0"/>
              <a:t>Bom</a:t>
            </a:r>
            <a:r>
              <a:rPr lang="en-US" altLang="zh-CN" dirty="0" smtClean="0"/>
              <a:t> mapping for PC--BM</a:t>
            </a:r>
          </a:p>
          <a:p>
            <a:r>
              <a:rPr lang="en-US" altLang="zh-TW" dirty="0" err="1" smtClean="0"/>
              <a:t>v_part_map</a:t>
            </a:r>
            <a:r>
              <a:rPr lang="en-US" altLang="zh-TW" dirty="0" smtClean="0"/>
              <a:t>----</a:t>
            </a:r>
            <a:r>
              <a:rPr lang="en-US" altLang="zh-TW" dirty="0" err="1" smtClean="0"/>
              <a:t>BomParts</a:t>
            </a:r>
            <a:r>
              <a:rPr lang="en-US" altLang="zh-TW" dirty="0" smtClean="0"/>
              <a:t> mapping for IECPN—HPPN</a:t>
            </a:r>
          </a:p>
          <a:p>
            <a:r>
              <a:rPr lang="en-US" altLang="zh-TW" dirty="0" err="1" smtClean="0"/>
              <a:t>i_part_number_data</a:t>
            </a:r>
            <a:r>
              <a:rPr lang="en-US" altLang="zh-TW" dirty="0" smtClean="0"/>
              <a:t>---</a:t>
            </a:r>
            <a:r>
              <a:rPr lang="zh-CN" altLang="en-US" dirty="0" smtClean="0"/>
              <a:t>机型和材料描述信息</a:t>
            </a:r>
            <a:endParaRPr lang="en-US" altLang="zh-TW" dirty="0" smtClean="0"/>
          </a:p>
          <a:p>
            <a:r>
              <a:rPr lang="en-US" altLang="zh-TW" dirty="0" err="1" smtClean="0"/>
              <a:t>i_sales_order_data</a:t>
            </a:r>
            <a:r>
              <a:rPr lang="en-US" altLang="zh-TW" dirty="0" smtClean="0"/>
              <a:t>----</a:t>
            </a:r>
            <a:r>
              <a:rPr lang="zh-CN" altLang="en-US" dirty="0" smtClean="0"/>
              <a:t>生产计划产销排单信息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 bwMode="auto">
          <a:xfrm>
            <a:off x="539874" y="692696"/>
            <a:ext cx="4320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dirty="0" smtClean="0">
                <a:latin typeface="微軟正黑體" pitchFamily="34" charset="-120"/>
                <a:ea typeface="微軟正黑體" pitchFamily="34" charset="-120"/>
              </a:rPr>
              <a:t>远端封装程式介绍：</a:t>
            </a:r>
            <a:endParaRPr kumimoji="0" lang="zh-TW" altLang="en-US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874" y="1556792"/>
            <a:ext cx="8878253" cy="49244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若遇异常情况需上传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Mapping 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Model</a:t>
            </a:r>
            <a:b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</a:b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跑远端后，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check</a:t>
            </a:r>
            <a:r>
              <a:rPr lang="zh-CN" altLang="en-US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不出所需资料：复制当日压单机型及数量手动添加</a:t>
            </a:r>
            <a:r>
              <a:rPr lang="en-US" altLang="zh-CN" dirty="0" smtClean="0">
                <a:solidFill>
                  <a:schemeClr val="tx1"/>
                </a:solidFill>
                <a:latin typeface="微軟正黑體" pitchFamily="34" charset="-120"/>
                <a:cs typeface="+mn-cs"/>
              </a:rPr>
              <a:t>Model</a:t>
            </a:r>
            <a:endParaRPr lang="zh-TW" altLang="en-US" dirty="0">
              <a:solidFill>
                <a:schemeClr val="tx1"/>
              </a:solidFill>
              <a:latin typeface="微軟正黑體" pitchFamily="34" charset="-120"/>
              <a:cs typeface="+mn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446" y="2143116"/>
            <a:ext cx="8862901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2627870" y="21587"/>
            <a:ext cx="4581350" cy="33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254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封装程式执行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>
        <a:spAutoFit/>
      </a:bodyPr>
      <a:lstStyle>
        <a:defPPr algn="ctr" eaLnBrk="0" hangingPunct="0">
          <a:spcBef>
            <a:spcPct val="50000"/>
          </a:spcBef>
          <a:defRPr kumimoji="0" sz="700" dirty="0" smtClean="0">
            <a:solidFill>
              <a:schemeClr val="accent3">
                <a:lumMod val="75000"/>
              </a:schemeClr>
            </a:solidFill>
            <a:latin typeface="Century Gothic" pitchFamily="34" charset="0"/>
            <a:ea typeface="細明體" pitchFamily="49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24225</TotalTime>
  <Words>1852</Words>
  <Application>Microsoft Office PowerPoint</Application>
  <PresentationFormat>自訂</PresentationFormat>
  <Paragraphs>314</Paragraphs>
  <Slides>38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1" baseType="lpstr">
      <vt:lpstr>Office 佈景主題</vt:lpstr>
      <vt:lpstr>Worksheet</vt:lpstr>
      <vt:lpstr>Adobe Acrobat Document</vt:lpstr>
      <vt:lpstr>BOM资料介绍</vt:lpstr>
      <vt:lpstr>INDEX</vt:lpstr>
      <vt:lpstr>FISBOM结构图</vt:lpstr>
      <vt:lpstr>FISBOM结构表</vt:lpstr>
      <vt:lpstr>检查收单情况</vt:lpstr>
      <vt:lpstr>远端程式执行</vt:lpstr>
      <vt:lpstr>远端程式执行</vt:lpstr>
      <vt:lpstr>封装程式执行</vt:lpstr>
      <vt:lpstr>若遇异常情况需上传Mapping ：Model 跑远端后，check不出所需资料：复制当日压单机型及数量手动添加Model</vt:lpstr>
      <vt:lpstr>BM下Mapping：Zmode 主要内容：BM阶和键盘资料(键盘mapping资料为151和SPS号对应关系)</vt:lpstr>
      <vt:lpstr>2BS及2WR 下Mapping：   modelname 主要内容：warranty资料和MN1资料</vt:lpstr>
      <vt:lpstr>把整理好的Mapping上传至3.40指定位置</vt:lpstr>
      <vt:lpstr>本地程式执行</vt:lpstr>
      <vt:lpstr>机型资料上传</vt:lpstr>
      <vt:lpstr>依次执行以下三段内容</vt:lpstr>
      <vt:lpstr> </vt:lpstr>
      <vt:lpstr>第三段：主要是包装注意检查新增AV资料。</vt:lpstr>
      <vt:lpstr>机型资料上传</vt:lpstr>
      <vt:lpstr>Order 中Descr栏参照PM提供的Luckyno，MN1、PN、WRNT及TYP、UPC栏参照最新SRP BOM</vt:lpstr>
      <vt:lpstr>投影片 20</vt:lpstr>
      <vt:lpstr>  </vt:lpstr>
      <vt:lpstr>在FIS BOM中上传open-order：  http://10.96.183.10/ipc/</vt:lpstr>
      <vt:lpstr>消费型BTO机型需要制作POD标签—通过PEMS网站生成POD档案</vt:lpstr>
      <vt:lpstr>消费型BTO机型需要制作POD标签—POD Rule</vt:lpstr>
      <vt:lpstr>上传完毕后在SQL，从以下开始执行： SQL中绿色标注文字不能执行，每段需执行文字不能漏掉、不能执行多余文字，依次执行至最后段文字</vt:lpstr>
      <vt:lpstr>投影片 26</vt:lpstr>
      <vt:lpstr>PC类介绍</vt:lpstr>
      <vt:lpstr>KeyParts的类别</vt:lpstr>
      <vt:lpstr>机构料类别介绍</vt:lpstr>
      <vt:lpstr>包装料类别介绍</vt:lpstr>
      <vt:lpstr>各类别之间的关系</vt:lpstr>
      <vt:lpstr>FIS BOM的实现</vt:lpstr>
      <vt:lpstr>FIS BOM的实现</vt:lpstr>
      <vt:lpstr>FIS BOM的实现</vt:lpstr>
      <vt:lpstr>FIS BOM的实现</vt:lpstr>
      <vt:lpstr>FIS BOM的实现</vt:lpstr>
      <vt:lpstr>FIS BOM的实现</vt:lpstr>
      <vt:lpstr>Thank YOU!</vt:lpstr>
    </vt:vector>
  </TitlesOfParts>
  <Company>Inventec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IEC970760</dc:creator>
  <cp:lastModifiedBy>inventec</cp:lastModifiedBy>
  <cp:revision>2093</cp:revision>
  <cp:lastPrinted>2009-12-22T02:54:57Z</cp:lastPrinted>
  <dcterms:created xsi:type="dcterms:W3CDTF">2009-02-10T10:12:43Z</dcterms:created>
  <dcterms:modified xsi:type="dcterms:W3CDTF">2015-04-15T07:55:05Z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/>
  </property>
  <property fmtid="{D5CDD505-2E9C-101B-9397-08002B2CF9AE}" pid="3" name="SPSDescription">
    <vt:lpwstr/>
  </property>
  <property fmtid="{D5CDD505-2E9C-101B-9397-08002B2CF9AE}" pid="4" name="Status">
    <vt:lpwstr/>
  </property>
</Properties>
</file>