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94E8B-1DAF-456C-8BBB-32B2E86826CF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847F-92CB-4F16-94F3-3D92E39B39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2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847F-92CB-4F16-94F3-3D92E39B392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4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44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875"/>
            <a:ext cx="9144000" cy="3286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72091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40" y="2420888"/>
            <a:ext cx="7884368" cy="655633"/>
          </a:xfrm>
          <a:effectLst/>
        </p:spPr>
        <p:txBody>
          <a:bodyPr>
            <a:noAutofit/>
          </a:bodyPr>
          <a:lstStyle>
            <a:lvl1pPr algn="ct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3124" y="3723302"/>
            <a:ext cx="4857752" cy="7858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-452794" y="4320756"/>
            <a:ext cx="10055875" cy="2564628"/>
            <a:chOff x="-452794" y="4332823"/>
            <a:chExt cx="10055875" cy="2564628"/>
          </a:xfrm>
        </p:grpSpPr>
        <p:pic>
          <p:nvPicPr>
            <p:cNvPr id="8" name="圖片 7" descr="1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9" name="圖片 8" descr="2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10" name="圖片 9" descr="3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11" name="圖片 10" descr="4.jp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479739" y="4332823"/>
              <a:ext cx="1832400" cy="2564628"/>
            </a:xfrm>
            <a:prstGeom prst="rect">
              <a:avLst/>
            </a:prstGeom>
          </p:spPr>
        </p:pic>
        <p:pic>
          <p:nvPicPr>
            <p:cNvPr id="12" name="圖片 11" descr="5.jpg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 userDrawn="1"/>
          </p:nvSpPr>
          <p:spPr>
            <a:xfrm>
              <a:off x="-452794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383512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210670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019666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857891" y="4533656"/>
              <a:ext cx="27451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92696"/>
            <a:ext cx="1204287" cy="4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pn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9144000" cy="42148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92696"/>
            <a:ext cx="1204287" cy="4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072091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群組 38"/>
          <p:cNvGrpSpPr/>
          <p:nvPr userDrawn="1"/>
        </p:nvGrpSpPr>
        <p:grpSpPr>
          <a:xfrm>
            <a:off x="-452794" y="4320756"/>
            <a:ext cx="10055875" cy="2564628"/>
            <a:chOff x="-452794" y="4332823"/>
            <a:chExt cx="10055875" cy="2564628"/>
          </a:xfrm>
        </p:grpSpPr>
        <p:pic>
          <p:nvPicPr>
            <p:cNvPr id="40" name="圖片 39" descr="1.jpg"/>
            <p:cNvPicPr>
              <a:picLocks noChangeAspect="1"/>
            </p:cNvPicPr>
            <p:nvPr/>
          </p:nvPicPr>
          <p:blipFill>
            <a:blip r:embed="rId7" cstate="email"/>
            <a:stretch>
              <a:fillRect/>
            </a:stretch>
          </p:blipFill>
          <p:spPr>
            <a:xfrm>
              <a:off x="-610" y="4336198"/>
              <a:ext cx="1840823" cy="2554333"/>
            </a:xfrm>
            <a:prstGeom prst="rect">
              <a:avLst/>
            </a:prstGeom>
          </p:spPr>
        </p:pic>
        <p:pic>
          <p:nvPicPr>
            <p:cNvPr id="41" name="圖片 40" descr="2.jpg"/>
            <p:cNvPicPr>
              <a:picLocks noChangeAspect="1"/>
            </p:cNvPicPr>
            <p:nvPr/>
          </p:nvPicPr>
          <p:blipFill>
            <a:blip r:embed="rId8" cstate="email"/>
            <a:stretch>
              <a:fillRect/>
            </a:stretch>
          </p:blipFill>
          <p:spPr>
            <a:xfrm>
              <a:off x="1835696" y="4336198"/>
              <a:ext cx="1840823" cy="2554333"/>
            </a:xfrm>
            <a:prstGeom prst="rect">
              <a:avLst/>
            </a:prstGeom>
          </p:spPr>
        </p:pic>
        <p:pic>
          <p:nvPicPr>
            <p:cNvPr id="42" name="圖片 41" descr="3.jpg"/>
            <p:cNvPicPr>
              <a:picLocks noChangeAspect="1"/>
            </p:cNvPicPr>
            <p:nvPr/>
          </p:nvPicPr>
          <p:blipFill>
            <a:blip r:embed="rId9" cstate="email"/>
            <a:stretch>
              <a:fillRect/>
            </a:stretch>
          </p:blipFill>
          <p:spPr>
            <a:xfrm>
              <a:off x="3673373" y="4336198"/>
              <a:ext cx="1819785" cy="2554333"/>
            </a:xfrm>
            <a:prstGeom prst="rect">
              <a:avLst/>
            </a:prstGeom>
          </p:spPr>
        </p:pic>
        <p:pic>
          <p:nvPicPr>
            <p:cNvPr id="43" name="圖片 42" descr="4.jpg"/>
            <p:cNvPicPr>
              <a:picLocks noChangeAspect="1"/>
            </p:cNvPicPr>
            <p:nvPr/>
          </p:nvPicPr>
          <p:blipFill>
            <a:blip r:embed="rId10" cstate="email"/>
            <a:stretch>
              <a:fillRect/>
            </a:stretch>
          </p:blipFill>
          <p:spPr>
            <a:xfrm>
              <a:off x="5479739" y="4332823"/>
              <a:ext cx="1832400" cy="2564628"/>
            </a:xfrm>
            <a:prstGeom prst="rect">
              <a:avLst/>
            </a:prstGeom>
          </p:spPr>
        </p:pic>
        <p:pic>
          <p:nvPicPr>
            <p:cNvPr id="44" name="圖片 43" descr="5.jpg"/>
            <p:cNvPicPr>
              <a:picLocks noChangeAspect="1"/>
            </p:cNvPicPr>
            <p:nvPr/>
          </p:nvPicPr>
          <p:blipFill>
            <a:blip r:embed="rId11" cstate="email"/>
            <a:stretch>
              <a:fillRect/>
            </a:stretch>
          </p:blipFill>
          <p:spPr>
            <a:xfrm>
              <a:off x="7310075" y="4336198"/>
              <a:ext cx="1840823" cy="2554333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 userDrawn="1"/>
          </p:nvSpPr>
          <p:spPr>
            <a:xfrm>
              <a:off x="-452794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自主創新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Innovation Ownership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383512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綠能環保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Sustainable Energy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10670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雲端服務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Cloud Service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019666" y="4537503"/>
              <a:ext cx="27451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無線寬頻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Mobile Broadband</a:t>
              </a:r>
              <a:endParaRPr lang="zh-TW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857891" y="4533656"/>
              <a:ext cx="27451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/>
                  <a:ea typeface="微軟正黑體" pitchFamily="34" charset="-120"/>
                  <a:cs typeface="Calibri" pitchFamily="34" charset="0"/>
                </a:rPr>
                <a:t>新興市場</a:t>
              </a:r>
              <a:endPara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/>
                <a:ea typeface="微軟正黑體" pitchFamily="34" charset="-120"/>
                <a:cs typeface="Calibri" pitchFamily="34" charset="0"/>
              </a:endParaRPr>
            </a:p>
            <a:p>
              <a:pPr algn="ctr"/>
              <a:r>
                <a:rPr lang="en-US" altLang="zh-TW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Emerging Market</a:t>
              </a:r>
              <a:endParaRPr lang="zh-TW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/>
          <p:cNvSpPr/>
          <p:nvPr/>
        </p:nvSpPr>
        <p:spPr>
          <a:xfrm>
            <a:off x="1547664" y="3284984"/>
            <a:ext cx="44644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ys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3779912" y="4149080"/>
            <a:ext cx="2376264" cy="2708920"/>
          </a:xfrm>
          <a:prstGeom prst="rect">
            <a:avLst/>
          </a:prstGeom>
          <a:solidFill>
            <a:srgbClr val="FFFF00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72008" y="4149080"/>
            <a:ext cx="3563888" cy="2708920"/>
          </a:xfrm>
          <a:prstGeom prst="rect">
            <a:avLst/>
          </a:prstGeom>
          <a:solidFill>
            <a:srgbClr val="FFC000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92428" y="476672"/>
            <a:ext cx="4767604" cy="2664296"/>
          </a:xfrm>
          <a:prstGeom prst="rect">
            <a:avLst/>
          </a:prstGeom>
          <a:solidFill>
            <a:srgbClr val="FFFF00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21"/>
          <p:cNvGrpSpPr/>
          <p:nvPr/>
        </p:nvGrpSpPr>
        <p:grpSpPr>
          <a:xfrm>
            <a:off x="179512" y="1412776"/>
            <a:ext cx="1080120" cy="792088"/>
            <a:chOff x="899592" y="1340768"/>
            <a:chExt cx="1080120" cy="792088"/>
          </a:xfrm>
        </p:grpSpPr>
        <p:sp>
          <p:nvSpPr>
            <p:cNvPr id="14" name="矩形 13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RD: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PDM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6" name="＞形箭號 15"/>
          <p:cNvSpPr/>
          <p:nvPr/>
        </p:nvSpPr>
        <p:spPr>
          <a:xfrm>
            <a:off x="35496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生产投入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＞形箭號 19"/>
          <p:cNvSpPr/>
          <p:nvPr/>
        </p:nvSpPr>
        <p:spPr>
          <a:xfrm>
            <a:off x="6084168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出货管理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＞形箭號 20"/>
          <p:cNvSpPr/>
          <p:nvPr/>
        </p:nvSpPr>
        <p:spPr>
          <a:xfrm>
            <a:off x="7524328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售后服务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2"/>
          <p:cNvGrpSpPr/>
          <p:nvPr/>
        </p:nvGrpSpPr>
        <p:grpSpPr>
          <a:xfrm>
            <a:off x="3851920" y="4221088"/>
            <a:ext cx="1080120" cy="792088"/>
            <a:chOff x="899592" y="1340768"/>
            <a:chExt cx="1080120" cy="792088"/>
          </a:xfrm>
        </p:grpSpPr>
        <p:sp>
          <p:nvSpPr>
            <p:cNvPr id="24" name="矩形 23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人员管理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28"/>
          <p:cNvGrpSpPr/>
          <p:nvPr/>
        </p:nvGrpSpPr>
        <p:grpSpPr>
          <a:xfrm>
            <a:off x="6444208" y="4221088"/>
            <a:ext cx="1080120" cy="792088"/>
            <a:chOff x="899592" y="1340768"/>
            <a:chExt cx="1080120" cy="792088"/>
          </a:xfrm>
        </p:grpSpPr>
        <p:sp>
          <p:nvSpPr>
            <p:cNvPr id="30" name="矩形 2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出货船务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31"/>
          <p:cNvGrpSpPr/>
          <p:nvPr/>
        </p:nvGrpSpPr>
        <p:grpSpPr>
          <a:xfrm>
            <a:off x="2483768" y="1412776"/>
            <a:ext cx="1080120" cy="792088"/>
            <a:chOff x="899592" y="1340768"/>
            <a:chExt cx="1080120" cy="792088"/>
          </a:xfrm>
        </p:grpSpPr>
        <p:sp>
          <p:nvSpPr>
            <p:cNvPr id="33" name="矩形 32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PE: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F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amily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PEN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34"/>
          <p:cNvGrpSpPr/>
          <p:nvPr/>
        </p:nvGrpSpPr>
        <p:grpSpPr>
          <a:xfrm>
            <a:off x="1331640" y="1412776"/>
            <a:ext cx="1080120" cy="792088"/>
            <a:chOff x="899592" y="1340768"/>
            <a:chExt cx="1080120" cy="792088"/>
          </a:xfrm>
        </p:grpSpPr>
        <p:sp>
          <p:nvSpPr>
            <p:cNvPr id="36" name="矩形 3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QA: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Q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-matrix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37"/>
          <p:cNvGrpSpPr/>
          <p:nvPr/>
        </p:nvGrpSpPr>
        <p:grpSpPr>
          <a:xfrm>
            <a:off x="1331640" y="548680"/>
            <a:ext cx="1080120" cy="792088"/>
            <a:chOff x="899592" y="1340768"/>
            <a:chExt cx="1080120" cy="792088"/>
          </a:xfrm>
        </p:grpSpPr>
        <p:sp>
          <p:nvSpPr>
            <p:cNvPr id="39" name="矩形 38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HP: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P-matrix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44"/>
          <p:cNvGrpSpPr/>
          <p:nvPr/>
        </p:nvGrpSpPr>
        <p:grpSpPr>
          <a:xfrm>
            <a:off x="179512" y="548680"/>
            <a:ext cx="1080120" cy="792088"/>
            <a:chOff x="899592" y="1340768"/>
            <a:chExt cx="1080120" cy="792088"/>
          </a:xfrm>
        </p:grpSpPr>
        <p:sp>
          <p:nvSpPr>
            <p:cNvPr id="46" name="矩形 4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HP: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SRP BOM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62"/>
          <p:cNvGrpSpPr/>
          <p:nvPr/>
        </p:nvGrpSpPr>
        <p:grpSpPr>
          <a:xfrm>
            <a:off x="179512" y="2276872"/>
            <a:ext cx="1080120" cy="792088"/>
            <a:chOff x="899592" y="1340768"/>
            <a:chExt cx="1080120" cy="792088"/>
          </a:xfrm>
        </p:grpSpPr>
        <p:sp>
          <p:nvSpPr>
            <p:cNvPr id="64" name="矩形 63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物料账目管理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SAP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65"/>
          <p:cNvGrpSpPr/>
          <p:nvPr/>
        </p:nvGrpSpPr>
        <p:grpSpPr>
          <a:xfrm>
            <a:off x="1331640" y="2276872"/>
            <a:ext cx="1080120" cy="792088"/>
            <a:chOff x="899592" y="1340768"/>
            <a:chExt cx="1080120" cy="792088"/>
          </a:xfrm>
        </p:grpSpPr>
        <p:sp>
          <p:nvSpPr>
            <p:cNvPr id="67" name="矩形 66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生产用料管理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IMES/SMES</a:t>
              </a:r>
              <a:endParaRPr lang="zh-TW" altLang="en-US" sz="12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79"/>
          <p:cNvGrpSpPr/>
          <p:nvPr/>
        </p:nvGrpSpPr>
        <p:grpSpPr>
          <a:xfrm>
            <a:off x="2483768" y="2276872"/>
            <a:ext cx="1080120" cy="792088"/>
            <a:chOff x="899592" y="1340768"/>
            <a:chExt cx="1080120" cy="792088"/>
          </a:xfrm>
        </p:grpSpPr>
        <p:sp>
          <p:nvSpPr>
            <p:cNvPr id="81" name="矩形 80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IQC:</a:t>
              </a:r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进料检验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IQS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82"/>
          <p:cNvGrpSpPr/>
          <p:nvPr/>
        </p:nvGrpSpPr>
        <p:grpSpPr>
          <a:xfrm>
            <a:off x="6444208" y="5949280"/>
            <a:ext cx="1080120" cy="792088"/>
            <a:chOff x="899592" y="1340768"/>
            <a:chExt cx="1080120" cy="792088"/>
          </a:xfrm>
        </p:grpSpPr>
        <p:sp>
          <p:nvSpPr>
            <p:cNvPr id="84" name="矩形 83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报关管理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CAC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85"/>
          <p:cNvGrpSpPr/>
          <p:nvPr/>
        </p:nvGrpSpPr>
        <p:grpSpPr>
          <a:xfrm>
            <a:off x="179512" y="5085184"/>
            <a:ext cx="1080120" cy="792088"/>
            <a:chOff x="899592" y="1340768"/>
            <a:chExt cx="1080120" cy="792088"/>
          </a:xfrm>
        </p:grpSpPr>
        <p:sp>
          <p:nvSpPr>
            <p:cNvPr id="87" name="矩形 86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PC: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订单管理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SAP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88"/>
          <p:cNvGrpSpPr/>
          <p:nvPr/>
        </p:nvGrpSpPr>
        <p:grpSpPr>
          <a:xfrm>
            <a:off x="179512" y="5949280"/>
            <a:ext cx="1080120" cy="792088"/>
            <a:chOff x="899592" y="1340768"/>
            <a:chExt cx="1080120" cy="792088"/>
          </a:xfrm>
        </p:grpSpPr>
        <p:sp>
          <p:nvSpPr>
            <p:cNvPr id="90" name="矩形 8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forecast</a:t>
              </a:r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管理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SAP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" name="群組 91"/>
          <p:cNvGrpSpPr/>
          <p:nvPr/>
        </p:nvGrpSpPr>
        <p:grpSpPr>
          <a:xfrm>
            <a:off x="2483768" y="548680"/>
            <a:ext cx="1080120" cy="792088"/>
            <a:chOff x="899592" y="1340768"/>
            <a:chExt cx="1080120" cy="792088"/>
          </a:xfrm>
        </p:grpSpPr>
        <p:sp>
          <p:nvSpPr>
            <p:cNvPr id="93" name="矩形 92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供应商管理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SAP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" name="群組 94"/>
          <p:cNvGrpSpPr/>
          <p:nvPr/>
        </p:nvGrpSpPr>
        <p:grpSpPr>
          <a:xfrm>
            <a:off x="6444208" y="5085184"/>
            <a:ext cx="1080120" cy="792088"/>
            <a:chOff x="899592" y="1340768"/>
            <a:chExt cx="1080120" cy="792088"/>
          </a:xfrm>
        </p:grpSpPr>
        <p:sp>
          <p:nvSpPr>
            <p:cNvPr id="96" name="矩形 9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PC: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船务管理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SAP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" name="群組 97"/>
          <p:cNvGrpSpPr/>
          <p:nvPr/>
        </p:nvGrpSpPr>
        <p:grpSpPr>
          <a:xfrm>
            <a:off x="3851920" y="5085184"/>
            <a:ext cx="1080120" cy="792088"/>
            <a:chOff x="899592" y="1340768"/>
            <a:chExt cx="1080120" cy="792088"/>
          </a:xfrm>
        </p:grpSpPr>
        <p:sp>
          <p:nvSpPr>
            <p:cNvPr id="99" name="矩形 98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出勤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,KPI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人事系统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" name="群組 100"/>
          <p:cNvGrpSpPr/>
          <p:nvPr/>
        </p:nvGrpSpPr>
        <p:grpSpPr>
          <a:xfrm>
            <a:off x="7812360" y="4221088"/>
            <a:ext cx="1080120" cy="792088"/>
            <a:chOff x="899592" y="1340768"/>
            <a:chExt cx="1080120" cy="792088"/>
          </a:xfrm>
        </p:grpSpPr>
        <p:sp>
          <p:nvSpPr>
            <p:cNvPr id="102" name="矩形 101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RMA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FIS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2" name="群組 106"/>
          <p:cNvGrpSpPr/>
          <p:nvPr/>
        </p:nvGrpSpPr>
        <p:grpSpPr>
          <a:xfrm>
            <a:off x="179512" y="4221088"/>
            <a:ext cx="1080120" cy="792088"/>
            <a:chOff x="899592" y="1340768"/>
            <a:chExt cx="1080120" cy="792088"/>
          </a:xfrm>
        </p:grpSpPr>
        <p:sp>
          <p:nvSpPr>
            <p:cNvPr id="108" name="矩形 107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MO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管控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5" name="群組 109"/>
          <p:cNvGrpSpPr/>
          <p:nvPr/>
        </p:nvGrpSpPr>
        <p:grpSpPr>
          <a:xfrm>
            <a:off x="3635896" y="2276872"/>
            <a:ext cx="1080120" cy="792088"/>
            <a:chOff x="899592" y="1340768"/>
            <a:chExt cx="1080120" cy="792088"/>
          </a:xfrm>
        </p:grpSpPr>
        <p:sp>
          <p:nvSpPr>
            <p:cNvPr id="111" name="矩形 110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软体资料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Server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3" name="群組 118"/>
          <p:cNvGrpSpPr/>
          <p:nvPr/>
        </p:nvGrpSpPr>
        <p:grpSpPr>
          <a:xfrm>
            <a:off x="5004048" y="4221088"/>
            <a:ext cx="1080120" cy="792088"/>
            <a:chOff x="899592" y="1340768"/>
            <a:chExt cx="1080120" cy="792088"/>
          </a:xfrm>
        </p:grpSpPr>
        <p:sp>
          <p:nvSpPr>
            <p:cNvPr id="120" name="矩形 11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设备监测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5" name="群組 121"/>
          <p:cNvGrpSpPr/>
          <p:nvPr/>
        </p:nvGrpSpPr>
        <p:grpSpPr>
          <a:xfrm>
            <a:off x="5004048" y="5085184"/>
            <a:ext cx="1080120" cy="792088"/>
            <a:chOff x="899592" y="1340768"/>
            <a:chExt cx="1080120" cy="792088"/>
          </a:xfrm>
        </p:grpSpPr>
        <p:sp>
          <p:nvSpPr>
            <p:cNvPr id="123" name="矩形 122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设备控制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7" name="群組 91"/>
          <p:cNvGrpSpPr/>
          <p:nvPr/>
        </p:nvGrpSpPr>
        <p:grpSpPr>
          <a:xfrm>
            <a:off x="3635896" y="1412776"/>
            <a:ext cx="1080120" cy="792088"/>
            <a:chOff x="899592" y="1340768"/>
            <a:chExt cx="1080120" cy="792088"/>
          </a:xfrm>
        </p:grpSpPr>
        <p:sp>
          <p:nvSpPr>
            <p:cNvPr id="110" name="矩形 10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OA3,Driver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Prism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6" name="群組 106"/>
          <p:cNvGrpSpPr/>
          <p:nvPr/>
        </p:nvGrpSpPr>
        <p:grpSpPr>
          <a:xfrm>
            <a:off x="1331640" y="4221088"/>
            <a:ext cx="1080120" cy="792088"/>
            <a:chOff x="899592" y="1340768"/>
            <a:chExt cx="1080120" cy="792088"/>
          </a:xfrm>
        </p:grpSpPr>
        <p:sp>
          <p:nvSpPr>
            <p:cNvPr id="127" name="矩形 126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MP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作业指导书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SOP/PMP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9" name="群組 106"/>
          <p:cNvGrpSpPr/>
          <p:nvPr/>
        </p:nvGrpSpPr>
        <p:grpSpPr>
          <a:xfrm>
            <a:off x="1331640" y="5085184"/>
            <a:ext cx="1080120" cy="792088"/>
            <a:chOff x="899592" y="1340768"/>
            <a:chExt cx="1080120" cy="792088"/>
          </a:xfrm>
        </p:grpSpPr>
        <p:sp>
          <p:nvSpPr>
            <p:cNvPr id="130" name="矩形 12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生产效率管理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工时系统</a:t>
              </a:r>
              <a:endParaRPr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2" name="群組 106"/>
          <p:cNvGrpSpPr/>
          <p:nvPr/>
        </p:nvGrpSpPr>
        <p:grpSpPr>
          <a:xfrm>
            <a:off x="2483768" y="4221088"/>
            <a:ext cx="1080120" cy="792088"/>
            <a:chOff x="899592" y="1340768"/>
            <a:chExt cx="1080120" cy="792088"/>
          </a:xfrm>
        </p:grpSpPr>
        <p:sp>
          <p:nvSpPr>
            <p:cNvPr id="133" name="矩形 132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QC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检验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SIP</a:t>
              </a:r>
            </a:p>
          </p:txBody>
        </p:sp>
      </p:grpSp>
      <p:grpSp>
        <p:nvGrpSpPr>
          <p:cNvPr id="135" name="群組 106"/>
          <p:cNvGrpSpPr/>
          <p:nvPr/>
        </p:nvGrpSpPr>
        <p:grpSpPr>
          <a:xfrm>
            <a:off x="2483768" y="5085184"/>
            <a:ext cx="1080120" cy="792088"/>
            <a:chOff x="899592" y="1340768"/>
            <a:chExt cx="1080120" cy="792088"/>
          </a:xfrm>
        </p:grpSpPr>
        <p:sp>
          <p:nvSpPr>
            <p:cNvPr id="136" name="矩形 13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生产品质管理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QC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报表</a:t>
              </a:r>
              <a:endParaRPr lang="en-US" altLang="zh-TW" sz="1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38" name="＞形箭號 137"/>
          <p:cNvSpPr/>
          <p:nvPr/>
        </p:nvSpPr>
        <p:spPr>
          <a:xfrm>
            <a:off x="2987824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生产作业</a:t>
            </a:r>
            <a:endParaRPr lang="en-US" altLang="zh-CN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0" name="＞形箭號 139"/>
          <p:cNvSpPr/>
          <p:nvPr/>
        </p:nvSpPr>
        <p:spPr>
          <a:xfrm>
            <a:off x="1547664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生产指令</a:t>
            </a:r>
            <a:endParaRPr lang="zh-TW" altLang="en-US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2" name="群組 97"/>
          <p:cNvGrpSpPr/>
          <p:nvPr/>
        </p:nvGrpSpPr>
        <p:grpSpPr>
          <a:xfrm>
            <a:off x="3851920" y="5949280"/>
            <a:ext cx="1080120" cy="792088"/>
            <a:chOff x="899592" y="1340768"/>
            <a:chExt cx="1080120" cy="792088"/>
          </a:xfrm>
        </p:grpSpPr>
        <p:sp>
          <p:nvSpPr>
            <p:cNvPr id="143" name="矩形 142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人事管理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人事系统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45" name="＞形箭號 144"/>
          <p:cNvSpPr/>
          <p:nvPr/>
        </p:nvSpPr>
        <p:spPr>
          <a:xfrm>
            <a:off x="4427984" y="3356992"/>
            <a:ext cx="1512168" cy="720080"/>
          </a:xfrm>
          <a:prstGeom prst="chevron">
            <a:avLst>
              <a:gd name="adj" fmla="val 17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生产控制</a:t>
            </a:r>
            <a:endParaRPr lang="en-US" altLang="zh-CN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004048" y="476672"/>
            <a:ext cx="3528392" cy="2664296"/>
          </a:xfrm>
          <a:prstGeom prst="rect">
            <a:avLst/>
          </a:prstGeom>
          <a:solidFill>
            <a:srgbClr val="FFC000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97"/>
          <p:cNvGrpSpPr/>
          <p:nvPr/>
        </p:nvGrpSpPr>
        <p:grpSpPr>
          <a:xfrm>
            <a:off x="5076056" y="1412776"/>
            <a:ext cx="1080120" cy="792088"/>
            <a:chOff x="899592" y="1340768"/>
            <a:chExt cx="1080120" cy="792088"/>
          </a:xfrm>
        </p:grpSpPr>
        <p:sp>
          <p:nvSpPr>
            <p:cNvPr id="151" name="矩形 150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良率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,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效率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生产报表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6" name="群組 121"/>
          <p:cNvGrpSpPr/>
          <p:nvPr/>
        </p:nvGrpSpPr>
        <p:grpSpPr>
          <a:xfrm>
            <a:off x="5076056" y="548680"/>
            <a:ext cx="1080120" cy="792088"/>
            <a:chOff x="899592" y="1340768"/>
            <a:chExt cx="1080120" cy="792088"/>
          </a:xfrm>
        </p:grpSpPr>
        <p:sp>
          <p:nvSpPr>
            <p:cNvPr id="157" name="矩形 156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持续改善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QIT/PIP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9" name="群組 97"/>
          <p:cNvGrpSpPr/>
          <p:nvPr/>
        </p:nvGrpSpPr>
        <p:grpSpPr>
          <a:xfrm>
            <a:off x="5076056" y="2276872"/>
            <a:ext cx="1080120" cy="792088"/>
            <a:chOff x="899592" y="1340768"/>
            <a:chExt cx="1080120" cy="792088"/>
          </a:xfrm>
        </p:grpSpPr>
        <p:sp>
          <p:nvSpPr>
            <p:cNvPr id="160" name="矩形 159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生产数据收集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5" name="群組 97"/>
          <p:cNvGrpSpPr/>
          <p:nvPr/>
        </p:nvGrpSpPr>
        <p:grpSpPr>
          <a:xfrm>
            <a:off x="6228184" y="1412776"/>
            <a:ext cx="1080120" cy="792088"/>
            <a:chOff x="899592" y="1340768"/>
            <a:chExt cx="1080120" cy="792088"/>
          </a:xfrm>
        </p:grpSpPr>
        <p:sp>
          <p:nvSpPr>
            <p:cNvPr id="166" name="矩形 16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客户需求数据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出货报表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5" name="群組 97"/>
          <p:cNvGrpSpPr/>
          <p:nvPr/>
        </p:nvGrpSpPr>
        <p:grpSpPr>
          <a:xfrm>
            <a:off x="6228184" y="2276872"/>
            <a:ext cx="1080120" cy="792088"/>
            <a:chOff x="899592" y="1340768"/>
            <a:chExt cx="1080120" cy="792088"/>
          </a:xfrm>
        </p:grpSpPr>
        <p:sp>
          <p:nvSpPr>
            <p:cNvPr id="116" name="矩形 115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生产流程管理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2" name="群組 97"/>
          <p:cNvGrpSpPr/>
          <p:nvPr/>
        </p:nvGrpSpPr>
        <p:grpSpPr>
          <a:xfrm>
            <a:off x="7380312" y="2276872"/>
            <a:ext cx="1080120" cy="792088"/>
            <a:chOff x="899592" y="1340768"/>
            <a:chExt cx="1080120" cy="792088"/>
          </a:xfrm>
        </p:grpSpPr>
        <p:sp>
          <p:nvSpPr>
            <p:cNvPr id="125" name="矩形 124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看板管理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sz="1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8" name="群組 97"/>
          <p:cNvGrpSpPr/>
          <p:nvPr/>
        </p:nvGrpSpPr>
        <p:grpSpPr>
          <a:xfrm>
            <a:off x="7380312" y="1412776"/>
            <a:ext cx="1080120" cy="792088"/>
            <a:chOff x="899592" y="1340768"/>
            <a:chExt cx="1080120" cy="792088"/>
          </a:xfrm>
        </p:grpSpPr>
        <p:sp>
          <p:nvSpPr>
            <p:cNvPr id="149" name="矩形 148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可视化生产</a:t>
              </a:r>
              <a:endParaRPr lang="zh-TW" altLang="en-US" sz="11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4" name="群組 121"/>
          <p:cNvGrpSpPr/>
          <p:nvPr/>
        </p:nvGrpSpPr>
        <p:grpSpPr>
          <a:xfrm>
            <a:off x="5004048" y="5949280"/>
            <a:ext cx="1080120" cy="792088"/>
            <a:chOff x="899592" y="1340768"/>
            <a:chExt cx="1080120" cy="792088"/>
          </a:xfrm>
        </p:grpSpPr>
        <p:sp>
          <p:nvSpPr>
            <p:cNvPr id="155" name="矩形 154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厂商管理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IMES</a:t>
              </a:r>
              <a:endPara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63" name="文字方塊 162"/>
          <p:cNvSpPr txBox="1"/>
          <p:nvPr/>
        </p:nvSpPr>
        <p:spPr>
          <a:xfrm>
            <a:off x="0" y="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Inventec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制造系统示意图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64" name="群組 121"/>
          <p:cNvGrpSpPr/>
          <p:nvPr/>
        </p:nvGrpSpPr>
        <p:grpSpPr>
          <a:xfrm>
            <a:off x="2483768" y="5949280"/>
            <a:ext cx="1080120" cy="792088"/>
            <a:chOff x="899592" y="1340768"/>
            <a:chExt cx="1080120" cy="792088"/>
          </a:xfrm>
        </p:grpSpPr>
        <p:sp>
          <p:nvSpPr>
            <p:cNvPr id="168" name="矩形 167"/>
            <p:cNvSpPr/>
            <p:nvPr/>
          </p:nvSpPr>
          <p:spPr>
            <a:xfrm>
              <a:off x="899592" y="1772816"/>
              <a:ext cx="1080120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质量体系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899592" y="1340768"/>
              <a:ext cx="108012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ISO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159</Words>
  <Application>Microsoft Office PowerPoint</Application>
  <PresentationFormat>全屏显示(4:3)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SimSun</vt:lpstr>
      <vt:lpstr>Arial</vt:lpstr>
      <vt:lpstr>Calibri</vt:lpstr>
      <vt:lpstr>Office 佈景主題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Yao.Moon 堯宗勝 ICC</dc:creator>
  <cp:lastModifiedBy>ICC100074</cp:lastModifiedBy>
  <cp:revision>27</cp:revision>
  <dcterms:created xsi:type="dcterms:W3CDTF">2015-11-03T08:58:04Z</dcterms:created>
  <dcterms:modified xsi:type="dcterms:W3CDTF">2015-11-05T09:10:13Z</dcterms:modified>
</cp:coreProperties>
</file>