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3" r:id="rId6"/>
    <p:sldId id="261" r:id="rId7"/>
    <p:sldId id="264" r:id="rId8"/>
    <p:sldId id="266" r:id="rId9"/>
    <p:sldId id="262" r:id="rId10"/>
    <p:sldId id="265" r:id="rId11"/>
    <p:sldId id="257" r:id="rId12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9" autoAdjust="0"/>
    <p:restoredTop sz="90676" autoAdjust="0"/>
  </p:normalViewPr>
  <p:slideViewPr>
    <p:cSldViewPr>
      <p:cViewPr varScale="1">
        <p:scale>
          <a:sx n="63" d="100"/>
          <a:sy n="63" d="100"/>
        </p:scale>
        <p:origin x="701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7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1AB08D-EC31-4034-8264-7D0CF92E735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34364C4-A91C-4AC3-9679-3B47FCF5735E}">
      <dgm:prSet phldrT="[文字]" custT="1"/>
      <dgm:spPr/>
      <dgm:t>
        <a:bodyPr/>
        <a:lstStyle/>
        <a:p>
          <a:r>
            <a:rPr lang="en-US" altLang="zh-TW" sz="2000" dirty="0" smtClean="0"/>
            <a:t>SMT</a:t>
          </a:r>
          <a:endParaRPr lang="zh-TW" altLang="en-US" sz="2000" dirty="0"/>
        </a:p>
      </dgm:t>
    </dgm:pt>
    <dgm:pt modelId="{61800E3B-BEA1-4989-B5A5-83A8E02B898D}" type="parTrans" cxnId="{8B8DA526-C6AC-4A64-8F57-A58D11947A08}">
      <dgm:prSet/>
      <dgm:spPr/>
      <dgm:t>
        <a:bodyPr/>
        <a:lstStyle/>
        <a:p>
          <a:endParaRPr lang="zh-TW" altLang="en-US"/>
        </a:p>
      </dgm:t>
    </dgm:pt>
    <dgm:pt modelId="{719B626F-CC88-4F61-A600-10DA4A297EBC}" type="sibTrans" cxnId="{8B8DA526-C6AC-4A64-8F57-A58D11947A08}">
      <dgm:prSet/>
      <dgm:spPr/>
      <dgm:t>
        <a:bodyPr/>
        <a:lstStyle/>
        <a:p>
          <a:endParaRPr lang="zh-TW" altLang="en-US"/>
        </a:p>
      </dgm:t>
    </dgm:pt>
    <dgm:pt modelId="{B95B4AED-49F3-4094-B590-9E1E277AC7F5}">
      <dgm:prSet phldrT="[文字]" custT="1"/>
      <dgm:spPr/>
      <dgm:t>
        <a:bodyPr/>
        <a:lstStyle/>
        <a:p>
          <a:r>
            <a:rPr lang="en-US" altLang="zh-TW" sz="2000" dirty="0" smtClean="0"/>
            <a:t>SA</a:t>
          </a:r>
          <a:endParaRPr lang="zh-TW" altLang="en-US" sz="2000" dirty="0"/>
        </a:p>
      </dgm:t>
    </dgm:pt>
    <dgm:pt modelId="{9A1E4A71-9B22-4151-8BD1-3AFBAB6CB573}" type="parTrans" cxnId="{01630DC6-1D2C-4124-9BD2-B5C8255EE39A}">
      <dgm:prSet/>
      <dgm:spPr/>
      <dgm:t>
        <a:bodyPr/>
        <a:lstStyle/>
        <a:p>
          <a:endParaRPr lang="zh-TW" altLang="en-US"/>
        </a:p>
      </dgm:t>
    </dgm:pt>
    <dgm:pt modelId="{B3330600-A225-4EA6-AACB-F8774C0963F2}" type="sibTrans" cxnId="{01630DC6-1D2C-4124-9BD2-B5C8255EE39A}">
      <dgm:prSet/>
      <dgm:spPr/>
      <dgm:t>
        <a:bodyPr/>
        <a:lstStyle/>
        <a:p>
          <a:endParaRPr lang="zh-TW" altLang="en-US"/>
        </a:p>
      </dgm:t>
    </dgm:pt>
    <dgm:pt modelId="{448E3863-8C29-48AD-9C95-71FBF8368FDF}">
      <dgm:prSet phldrT="[文字]" custT="1"/>
      <dgm:spPr/>
      <dgm:t>
        <a:bodyPr/>
        <a:lstStyle/>
        <a:p>
          <a:r>
            <a:rPr lang="en-US" altLang="zh-TW" sz="2000" dirty="0" smtClean="0"/>
            <a:t>FA</a:t>
          </a:r>
          <a:endParaRPr lang="zh-TW" altLang="en-US" sz="2000" dirty="0"/>
        </a:p>
      </dgm:t>
    </dgm:pt>
    <dgm:pt modelId="{A943EF49-3A67-4DE8-AB8E-709E7623D938}" type="parTrans" cxnId="{46945F9B-B44D-4249-BD04-794E35FEB706}">
      <dgm:prSet/>
      <dgm:spPr/>
      <dgm:t>
        <a:bodyPr/>
        <a:lstStyle/>
        <a:p>
          <a:endParaRPr lang="zh-TW" altLang="en-US"/>
        </a:p>
      </dgm:t>
    </dgm:pt>
    <dgm:pt modelId="{ABED8382-FB57-4C9A-A5FD-C283C1CD4E91}" type="sibTrans" cxnId="{46945F9B-B44D-4249-BD04-794E35FEB706}">
      <dgm:prSet/>
      <dgm:spPr/>
      <dgm:t>
        <a:bodyPr/>
        <a:lstStyle/>
        <a:p>
          <a:endParaRPr lang="zh-TW" altLang="en-US"/>
        </a:p>
      </dgm:t>
    </dgm:pt>
    <dgm:pt modelId="{5B02F599-04C6-4270-A00C-86CDE98CC3F5}">
      <dgm:prSet phldrT="[文字]" custT="1"/>
      <dgm:spPr/>
      <dgm:t>
        <a:bodyPr/>
        <a:lstStyle/>
        <a:p>
          <a:r>
            <a:rPr lang="en-US" altLang="zh-TW" sz="2000" dirty="0" smtClean="0"/>
            <a:t>PA</a:t>
          </a:r>
          <a:endParaRPr lang="zh-TW" altLang="en-US" sz="2000" dirty="0"/>
        </a:p>
      </dgm:t>
    </dgm:pt>
    <dgm:pt modelId="{7C678605-0CBA-4308-BC83-BC0D3BC59AB5}" type="parTrans" cxnId="{D019BE2D-6D7D-476C-81EE-9BC40CDCD87B}">
      <dgm:prSet/>
      <dgm:spPr/>
      <dgm:t>
        <a:bodyPr/>
        <a:lstStyle/>
        <a:p>
          <a:endParaRPr lang="zh-TW" altLang="en-US"/>
        </a:p>
      </dgm:t>
    </dgm:pt>
    <dgm:pt modelId="{A463AE0E-AFBD-4C3C-BB3C-A5780BB28A5D}" type="sibTrans" cxnId="{D019BE2D-6D7D-476C-81EE-9BC40CDCD87B}">
      <dgm:prSet/>
      <dgm:spPr/>
      <dgm:t>
        <a:bodyPr/>
        <a:lstStyle/>
        <a:p>
          <a:endParaRPr lang="zh-TW" altLang="en-US"/>
        </a:p>
      </dgm:t>
    </dgm:pt>
    <dgm:pt modelId="{8327D6A9-9E13-4C79-978F-4D3E5E8093B8}" type="pres">
      <dgm:prSet presAssocID="{7B1AB08D-EC31-4034-8264-7D0CF92E735C}" presName="Name0" presStyleCnt="0">
        <dgm:presLayoutVars>
          <dgm:dir/>
          <dgm:animLvl val="lvl"/>
          <dgm:resizeHandles val="exact"/>
        </dgm:presLayoutVars>
      </dgm:prSet>
      <dgm:spPr/>
    </dgm:pt>
    <dgm:pt modelId="{58E2E329-C6D0-4E59-9166-7CFCD6DDAABE}" type="pres">
      <dgm:prSet presAssocID="{234364C4-A91C-4AC3-9679-3B47FCF5735E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DFEF984-38CB-4794-A3D0-031D021C69F2}" type="pres">
      <dgm:prSet presAssocID="{719B626F-CC88-4F61-A600-10DA4A297EBC}" presName="parTxOnlySpace" presStyleCnt="0"/>
      <dgm:spPr/>
    </dgm:pt>
    <dgm:pt modelId="{66B540E6-386E-4712-9BBD-0CAC08637765}" type="pres">
      <dgm:prSet presAssocID="{B95B4AED-49F3-4094-B590-9E1E277AC7F5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04F1AE1-4D0C-4FF5-9AD7-D53283438F0E}" type="pres">
      <dgm:prSet presAssocID="{B3330600-A225-4EA6-AACB-F8774C0963F2}" presName="parTxOnlySpace" presStyleCnt="0"/>
      <dgm:spPr/>
    </dgm:pt>
    <dgm:pt modelId="{88272F2B-7D3C-44D8-A2B5-5180890F8DFA}" type="pres">
      <dgm:prSet presAssocID="{448E3863-8C29-48AD-9C95-71FBF8368FDF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6C5EFF2-18FB-445F-8B3B-687F5B4D9FB8}" type="pres">
      <dgm:prSet presAssocID="{ABED8382-FB57-4C9A-A5FD-C283C1CD4E91}" presName="parTxOnlySpace" presStyleCnt="0"/>
      <dgm:spPr/>
    </dgm:pt>
    <dgm:pt modelId="{51FB29BC-A5A5-42AB-97EC-5CCE8396C7C1}" type="pres">
      <dgm:prSet presAssocID="{5B02F599-04C6-4270-A00C-86CDE98CC3F5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8B8DA526-C6AC-4A64-8F57-A58D11947A08}" srcId="{7B1AB08D-EC31-4034-8264-7D0CF92E735C}" destId="{234364C4-A91C-4AC3-9679-3B47FCF5735E}" srcOrd="0" destOrd="0" parTransId="{61800E3B-BEA1-4989-B5A5-83A8E02B898D}" sibTransId="{719B626F-CC88-4F61-A600-10DA4A297EBC}"/>
    <dgm:cxn modelId="{46C4CE52-FA00-4167-92B6-1A3D32BF7543}" type="presOf" srcId="{448E3863-8C29-48AD-9C95-71FBF8368FDF}" destId="{88272F2B-7D3C-44D8-A2B5-5180890F8DFA}" srcOrd="0" destOrd="0" presId="urn:microsoft.com/office/officeart/2005/8/layout/chevron1"/>
    <dgm:cxn modelId="{01630DC6-1D2C-4124-9BD2-B5C8255EE39A}" srcId="{7B1AB08D-EC31-4034-8264-7D0CF92E735C}" destId="{B95B4AED-49F3-4094-B590-9E1E277AC7F5}" srcOrd="1" destOrd="0" parTransId="{9A1E4A71-9B22-4151-8BD1-3AFBAB6CB573}" sibTransId="{B3330600-A225-4EA6-AACB-F8774C0963F2}"/>
    <dgm:cxn modelId="{065BE35C-1A12-4A84-B36C-9227DCD612E6}" type="presOf" srcId="{7B1AB08D-EC31-4034-8264-7D0CF92E735C}" destId="{8327D6A9-9E13-4C79-978F-4D3E5E8093B8}" srcOrd="0" destOrd="0" presId="urn:microsoft.com/office/officeart/2005/8/layout/chevron1"/>
    <dgm:cxn modelId="{4F0B5544-B0DE-4E65-86CE-C8648FBB85BF}" type="presOf" srcId="{B95B4AED-49F3-4094-B590-9E1E277AC7F5}" destId="{66B540E6-386E-4712-9BBD-0CAC08637765}" srcOrd="0" destOrd="0" presId="urn:microsoft.com/office/officeart/2005/8/layout/chevron1"/>
    <dgm:cxn modelId="{12484710-058C-4228-A62C-512889214C49}" type="presOf" srcId="{5B02F599-04C6-4270-A00C-86CDE98CC3F5}" destId="{51FB29BC-A5A5-42AB-97EC-5CCE8396C7C1}" srcOrd="0" destOrd="0" presId="urn:microsoft.com/office/officeart/2005/8/layout/chevron1"/>
    <dgm:cxn modelId="{D019BE2D-6D7D-476C-81EE-9BC40CDCD87B}" srcId="{7B1AB08D-EC31-4034-8264-7D0CF92E735C}" destId="{5B02F599-04C6-4270-A00C-86CDE98CC3F5}" srcOrd="3" destOrd="0" parTransId="{7C678605-0CBA-4308-BC83-BC0D3BC59AB5}" sibTransId="{A463AE0E-AFBD-4C3C-BB3C-A5780BB28A5D}"/>
    <dgm:cxn modelId="{46945F9B-B44D-4249-BD04-794E35FEB706}" srcId="{7B1AB08D-EC31-4034-8264-7D0CF92E735C}" destId="{448E3863-8C29-48AD-9C95-71FBF8368FDF}" srcOrd="2" destOrd="0" parTransId="{A943EF49-3A67-4DE8-AB8E-709E7623D938}" sibTransId="{ABED8382-FB57-4C9A-A5FD-C283C1CD4E91}"/>
    <dgm:cxn modelId="{6378B301-62CE-4CE1-9303-AE323A9F9F52}" type="presOf" srcId="{234364C4-A91C-4AC3-9679-3B47FCF5735E}" destId="{58E2E329-C6D0-4E59-9166-7CFCD6DDAABE}" srcOrd="0" destOrd="0" presId="urn:microsoft.com/office/officeart/2005/8/layout/chevron1"/>
    <dgm:cxn modelId="{5E5819AB-0D9B-4732-BE92-6CD8A6317EA0}" type="presParOf" srcId="{8327D6A9-9E13-4C79-978F-4D3E5E8093B8}" destId="{58E2E329-C6D0-4E59-9166-7CFCD6DDAABE}" srcOrd="0" destOrd="0" presId="urn:microsoft.com/office/officeart/2005/8/layout/chevron1"/>
    <dgm:cxn modelId="{64B67EC1-492E-4F06-90BB-3587AD0EA750}" type="presParOf" srcId="{8327D6A9-9E13-4C79-978F-4D3E5E8093B8}" destId="{BDFEF984-38CB-4794-A3D0-031D021C69F2}" srcOrd="1" destOrd="0" presId="urn:microsoft.com/office/officeart/2005/8/layout/chevron1"/>
    <dgm:cxn modelId="{4A3C8231-F011-4478-B170-E49DB178BF6C}" type="presParOf" srcId="{8327D6A9-9E13-4C79-978F-4D3E5E8093B8}" destId="{66B540E6-386E-4712-9BBD-0CAC08637765}" srcOrd="2" destOrd="0" presId="urn:microsoft.com/office/officeart/2005/8/layout/chevron1"/>
    <dgm:cxn modelId="{442ABC8B-358F-4563-9FBA-65343070B1B2}" type="presParOf" srcId="{8327D6A9-9E13-4C79-978F-4D3E5E8093B8}" destId="{004F1AE1-4D0C-4FF5-9AD7-D53283438F0E}" srcOrd="3" destOrd="0" presId="urn:microsoft.com/office/officeart/2005/8/layout/chevron1"/>
    <dgm:cxn modelId="{7AA7B79F-1A4A-4DF5-B092-944D48AA8185}" type="presParOf" srcId="{8327D6A9-9E13-4C79-978F-4D3E5E8093B8}" destId="{88272F2B-7D3C-44D8-A2B5-5180890F8DFA}" srcOrd="4" destOrd="0" presId="urn:microsoft.com/office/officeart/2005/8/layout/chevron1"/>
    <dgm:cxn modelId="{7861F267-6B67-4FF1-B15A-28E8D256D646}" type="presParOf" srcId="{8327D6A9-9E13-4C79-978F-4D3E5E8093B8}" destId="{96C5EFF2-18FB-445F-8B3B-687F5B4D9FB8}" srcOrd="5" destOrd="0" presId="urn:microsoft.com/office/officeart/2005/8/layout/chevron1"/>
    <dgm:cxn modelId="{BC6063F9-BD2B-4030-8F36-9EEA9B7CD319}" type="presParOf" srcId="{8327D6A9-9E13-4C79-978F-4D3E5E8093B8}" destId="{51FB29BC-A5A5-42AB-97EC-5CCE8396C7C1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681998-8A52-4682-8129-D3707E7BF2FE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AA7C5D5A-2263-4A5F-9FE6-51068305937A}">
      <dgm:prSet phldrT="[文字]" custT="1"/>
      <dgm:spPr/>
      <dgm:t>
        <a:bodyPr/>
        <a:lstStyle/>
        <a:p>
          <a:pPr>
            <a:lnSpc>
              <a:spcPct val="100000"/>
            </a:lnSpc>
            <a:spcAft>
              <a:spcPct val="35000"/>
            </a:spcAft>
          </a:pPr>
          <a:r>
            <a:rPr lang="en-US" altLang="zh-TW" sz="1600" b="1" dirty="0" smtClean="0"/>
            <a:t>Phase II</a:t>
          </a:r>
          <a:br>
            <a:rPr lang="en-US" altLang="zh-TW" sz="1600" b="1" dirty="0" smtClean="0"/>
          </a:br>
          <a:r>
            <a:rPr lang="en-US" altLang="zh-TW" sz="1600" b="1" dirty="0" smtClean="0"/>
            <a:t>2016/01-2016/06</a:t>
          </a:r>
          <a:endParaRPr lang="zh-TW" altLang="en-US" sz="1600" b="1" dirty="0"/>
        </a:p>
      </dgm:t>
    </dgm:pt>
    <dgm:pt modelId="{92502806-857A-495A-80FC-444EB7E767A7}" type="parTrans" cxnId="{4ED744B7-C69B-4912-9C19-7597F3D5E5DB}">
      <dgm:prSet/>
      <dgm:spPr/>
      <dgm:t>
        <a:bodyPr/>
        <a:lstStyle/>
        <a:p>
          <a:endParaRPr lang="zh-TW" altLang="en-US" sz="1100" b="1"/>
        </a:p>
      </dgm:t>
    </dgm:pt>
    <dgm:pt modelId="{0C431B58-F5AE-4C52-A907-A9BBFBD8CCE4}" type="sibTrans" cxnId="{4ED744B7-C69B-4912-9C19-7597F3D5E5DB}">
      <dgm:prSet/>
      <dgm:spPr/>
      <dgm:t>
        <a:bodyPr/>
        <a:lstStyle/>
        <a:p>
          <a:endParaRPr lang="zh-TW" altLang="en-US" sz="1100" b="1"/>
        </a:p>
      </dgm:t>
    </dgm:pt>
    <dgm:pt modelId="{8389E13D-EAA7-49A9-8AAF-5991D9C0EB58}">
      <dgm:prSet phldrT="[文字]" custT="1"/>
      <dgm:spPr/>
      <dgm:t>
        <a:bodyPr/>
        <a:lstStyle/>
        <a:p>
          <a:r>
            <a:rPr lang="en-US" altLang="zh-TW" sz="1600" b="1" dirty="0" smtClean="0"/>
            <a:t>Phase III</a:t>
          </a:r>
          <a:br>
            <a:rPr lang="en-US" altLang="zh-TW" sz="1600" b="1" dirty="0" smtClean="0"/>
          </a:br>
          <a:r>
            <a:rPr lang="en-US" altLang="zh-TW" sz="1600" b="1" dirty="0" smtClean="0"/>
            <a:t>2016/07-2016/12</a:t>
          </a:r>
          <a:endParaRPr lang="zh-TW" altLang="en-US" sz="1600" b="1" dirty="0"/>
        </a:p>
      </dgm:t>
    </dgm:pt>
    <dgm:pt modelId="{C6A4A67B-8452-47D8-9C51-7E064AEF5904}" type="parTrans" cxnId="{AAB05592-223D-4124-8164-38272CEF32D4}">
      <dgm:prSet/>
      <dgm:spPr/>
      <dgm:t>
        <a:bodyPr/>
        <a:lstStyle/>
        <a:p>
          <a:endParaRPr lang="zh-TW" altLang="en-US" sz="1100" b="1"/>
        </a:p>
      </dgm:t>
    </dgm:pt>
    <dgm:pt modelId="{89135A3D-F913-49EE-8D01-E1707F48E1BC}" type="sibTrans" cxnId="{AAB05592-223D-4124-8164-38272CEF32D4}">
      <dgm:prSet/>
      <dgm:spPr/>
      <dgm:t>
        <a:bodyPr/>
        <a:lstStyle/>
        <a:p>
          <a:endParaRPr lang="zh-TW" altLang="en-US" sz="1100" b="1"/>
        </a:p>
      </dgm:t>
    </dgm:pt>
    <dgm:pt modelId="{0A352A9E-2F3E-4E29-892F-4AEE0F795817}">
      <dgm:prSet phldrT="[文字]" custT="1"/>
      <dgm:spPr/>
      <dgm:t>
        <a:bodyPr/>
        <a:lstStyle/>
        <a:p>
          <a:pPr>
            <a:spcAft>
              <a:spcPts val="0"/>
            </a:spcAft>
          </a:pPr>
          <a:r>
            <a:rPr lang="en-US" altLang="zh-TW" sz="1600" b="1" dirty="0" smtClean="0"/>
            <a:t>Phase I</a:t>
          </a:r>
        </a:p>
        <a:p>
          <a:pPr>
            <a:spcAft>
              <a:spcPct val="35000"/>
            </a:spcAft>
          </a:pPr>
          <a:r>
            <a:rPr lang="en-US" altLang="zh-TW" sz="1600" b="1" dirty="0" smtClean="0"/>
            <a:t>2015/07-2015/12</a:t>
          </a:r>
          <a:endParaRPr lang="zh-TW" altLang="en-US" sz="1600" b="1" dirty="0"/>
        </a:p>
      </dgm:t>
    </dgm:pt>
    <dgm:pt modelId="{BC3E3903-9121-491C-8475-44DDA2FBDCEF}" type="parTrans" cxnId="{748C1A6B-ECFE-4549-9E23-40117EC7F56E}">
      <dgm:prSet/>
      <dgm:spPr/>
      <dgm:t>
        <a:bodyPr/>
        <a:lstStyle/>
        <a:p>
          <a:endParaRPr lang="zh-TW" altLang="en-US" sz="1100" b="1"/>
        </a:p>
      </dgm:t>
    </dgm:pt>
    <dgm:pt modelId="{1536C5F8-BC14-4595-B907-8DE86C8BC39E}" type="sibTrans" cxnId="{748C1A6B-ECFE-4549-9E23-40117EC7F56E}">
      <dgm:prSet/>
      <dgm:spPr/>
      <dgm:t>
        <a:bodyPr/>
        <a:lstStyle/>
        <a:p>
          <a:endParaRPr lang="zh-TW" altLang="en-US" sz="1100" b="1"/>
        </a:p>
      </dgm:t>
    </dgm:pt>
    <dgm:pt modelId="{88237AA9-2CD5-4C02-BB56-83F85717BB31}" type="pres">
      <dgm:prSet presAssocID="{55681998-8A52-4682-8129-D3707E7BF2F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CFA6EC96-6732-4525-822E-1A1039B48D7A}" type="pres">
      <dgm:prSet presAssocID="{0A352A9E-2F3E-4E29-892F-4AEE0F795817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1FA392E-3A4F-4140-8E9F-F2224DB20F32}" type="pres">
      <dgm:prSet presAssocID="{1536C5F8-BC14-4595-B907-8DE86C8BC39E}" presName="parSpace" presStyleCnt="0"/>
      <dgm:spPr/>
    </dgm:pt>
    <dgm:pt modelId="{2C1FE7E2-AD88-4486-9D5E-00391ABF481A}" type="pres">
      <dgm:prSet presAssocID="{AA7C5D5A-2263-4A5F-9FE6-51068305937A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3E7956B-05CA-4376-A7E9-923BCD2B56BE}" type="pres">
      <dgm:prSet presAssocID="{0C431B58-F5AE-4C52-A907-A9BBFBD8CCE4}" presName="parSpace" presStyleCnt="0"/>
      <dgm:spPr/>
    </dgm:pt>
    <dgm:pt modelId="{DB39D739-2426-4DCF-A177-9B84245A14DC}" type="pres">
      <dgm:prSet presAssocID="{8389E13D-EAA7-49A9-8AAF-5991D9C0EB58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F0254F0B-321D-412E-BD90-1EC24318EFE3}" type="presOf" srcId="{55681998-8A52-4682-8129-D3707E7BF2FE}" destId="{88237AA9-2CD5-4C02-BB56-83F85717BB31}" srcOrd="0" destOrd="0" presId="urn:microsoft.com/office/officeart/2005/8/layout/hChevron3"/>
    <dgm:cxn modelId="{18789A8A-73E2-4D64-B74C-0EAF31C49C12}" type="presOf" srcId="{8389E13D-EAA7-49A9-8AAF-5991D9C0EB58}" destId="{DB39D739-2426-4DCF-A177-9B84245A14DC}" srcOrd="0" destOrd="0" presId="urn:microsoft.com/office/officeart/2005/8/layout/hChevron3"/>
    <dgm:cxn modelId="{6D78648D-4951-4754-B7F1-76477AF25EDB}" type="presOf" srcId="{0A352A9E-2F3E-4E29-892F-4AEE0F795817}" destId="{CFA6EC96-6732-4525-822E-1A1039B48D7A}" srcOrd="0" destOrd="0" presId="urn:microsoft.com/office/officeart/2005/8/layout/hChevron3"/>
    <dgm:cxn modelId="{AAB05592-223D-4124-8164-38272CEF32D4}" srcId="{55681998-8A52-4682-8129-D3707E7BF2FE}" destId="{8389E13D-EAA7-49A9-8AAF-5991D9C0EB58}" srcOrd="2" destOrd="0" parTransId="{C6A4A67B-8452-47D8-9C51-7E064AEF5904}" sibTransId="{89135A3D-F913-49EE-8D01-E1707F48E1BC}"/>
    <dgm:cxn modelId="{4ED744B7-C69B-4912-9C19-7597F3D5E5DB}" srcId="{55681998-8A52-4682-8129-D3707E7BF2FE}" destId="{AA7C5D5A-2263-4A5F-9FE6-51068305937A}" srcOrd="1" destOrd="0" parTransId="{92502806-857A-495A-80FC-444EB7E767A7}" sibTransId="{0C431B58-F5AE-4C52-A907-A9BBFBD8CCE4}"/>
    <dgm:cxn modelId="{33C89B71-716C-4E41-B32A-EA33D56F4901}" type="presOf" srcId="{AA7C5D5A-2263-4A5F-9FE6-51068305937A}" destId="{2C1FE7E2-AD88-4486-9D5E-00391ABF481A}" srcOrd="0" destOrd="0" presId="urn:microsoft.com/office/officeart/2005/8/layout/hChevron3"/>
    <dgm:cxn modelId="{748C1A6B-ECFE-4549-9E23-40117EC7F56E}" srcId="{55681998-8A52-4682-8129-D3707E7BF2FE}" destId="{0A352A9E-2F3E-4E29-892F-4AEE0F795817}" srcOrd="0" destOrd="0" parTransId="{BC3E3903-9121-491C-8475-44DDA2FBDCEF}" sibTransId="{1536C5F8-BC14-4595-B907-8DE86C8BC39E}"/>
    <dgm:cxn modelId="{9395A9B3-D699-48F4-97F7-291956316564}" type="presParOf" srcId="{88237AA9-2CD5-4C02-BB56-83F85717BB31}" destId="{CFA6EC96-6732-4525-822E-1A1039B48D7A}" srcOrd="0" destOrd="0" presId="urn:microsoft.com/office/officeart/2005/8/layout/hChevron3"/>
    <dgm:cxn modelId="{88AC4CEC-D926-4649-A194-E27587837274}" type="presParOf" srcId="{88237AA9-2CD5-4C02-BB56-83F85717BB31}" destId="{91FA392E-3A4F-4140-8E9F-F2224DB20F32}" srcOrd="1" destOrd="0" presId="urn:microsoft.com/office/officeart/2005/8/layout/hChevron3"/>
    <dgm:cxn modelId="{8FB6DC18-8B7F-4A41-9D23-5E41815B1FE9}" type="presParOf" srcId="{88237AA9-2CD5-4C02-BB56-83F85717BB31}" destId="{2C1FE7E2-AD88-4486-9D5E-00391ABF481A}" srcOrd="2" destOrd="0" presId="urn:microsoft.com/office/officeart/2005/8/layout/hChevron3"/>
    <dgm:cxn modelId="{0F6EEDC4-4031-4DC1-81EE-013DF2ABCCC8}" type="presParOf" srcId="{88237AA9-2CD5-4C02-BB56-83F85717BB31}" destId="{03E7956B-05CA-4376-A7E9-923BCD2B56BE}" srcOrd="3" destOrd="0" presId="urn:microsoft.com/office/officeart/2005/8/layout/hChevron3"/>
    <dgm:cxn modelId="{AD22F2F2-C4BC-44CF-AC7B-14581FC48AF1}" type="presParOf" srcId="{88237AA9-2CD5-4C02-BB56-83F85717BB31}" destId="{DB39D739-2426-4DCF-A177-9B84245A14DC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E2E329-C6D0-4E59-9166-7CFCD6DDAABE}">
      <dsp:nvSpPr>
        <dsp:cNvPr id="0" name=""/>
        <dsp:cNvSpPr/>
      </dsp:nvSpPr>
      <dsp:spPr>
        <a:xfrm>
          <a:off x="2772" y="0"/>
          <a:ext cx="1613905" cy="4704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SMT</a:t>
          </a:r>
          <a:endParaRPr lang="zh-TW" altLang="en-US" sz="2000" kern="1200" dirty="0"/>
        </a:p>
      </dsp:txBody>
      <dsp:txXfrm>
        <a:off x="237995" y="0"/>
        <a:ext cx="1143459" cy="470446"/>
      </dsp:txXfrm>
    </dsp:sp>
    <dsp:sp modelId="{66B540E6-386E-4712-9BBD-0CAC08637765}">
      <dsp:nvSpPr>
        <dsp:cNvPr id="0" name=""/>
        <dsp:cNvSpPr/>
      </dsp:nvSpPr>
      <dsp:spPr>
        <a:xfrm>
          <a:off x="1455287" y="0"/>
          <a:ext cx="1613905" cy="4704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SA</a:t>
          </a:r>
          <a:endParaRPr lang="zh-TW" altLang="en-US" sz="2000" kern="1200" dirty="0"/>
        </a:p>
      </dsp:txBody>
      <dsp:txXfrm>
        <a:off x="1690510" y="0"/>
        <a:ext cx="1143459" cy="470446"/>
      </dsp:txXfrm>
    </dsp:sp>
    <dsp:sp modelId="{88272F2B-7D3C-44D8-A2B5-5180890F8DFA}">
      <dsp:nvSpPr>
        <dsp:cNvPr id="0" name=""/>
        <dsp:cNvSpPr/>
      </dsp:nvSpPr>
      <dsp:spPr>
        <a:xfrm>
          <a:off x="2907803" y="0"/>
          <a:ext cx="1613905" cy="4704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FA</a:t>
          </a:r>
          <a:endParaRPr lang="zh-TW" altLang="en-US" sz="2000" kern="1200" dirty="0"/>
        </a:p>
      </dsp:txBody>
      <dsp:txXfrm>
        <a:off x="3143026" y="0"/>
        <a:ext cx="1143459" cy="470446"/>
      </dsp:txXfrm>
    </dsp:sp>
    <dsp:sp modelId="{51FB29BC-A5A5-42AB-97EC-5CCE8396C7C1}">
      <dsp:nvSpPr>
        <dsp:cNvPr id="0" name=""/>
        <dsp:cNvSpPr/>
      </dsp:nvSpPr>
      <dsp:spPr>
        <a:xfrm>
          <a:off x="4360318" y="0"/>
          <a:ext cx="1613905" cy="4704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PA</a:t>
          </a:r>
          <a:endParaRPr lang="zh-TW" altLang="en-US" sz="2000" kern="1200" dirty="0"/>
        </a:p>
      </dsp:txBody>
      <dsp:txXfrm>
        <a:off x="4595541" y="0"/>
        <a:ext cx="1143459" cy="4704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A6EC96-6732-4525-822E-1A1039B48D7A}">
      <dsp:nvSpPr>
        <dsp:cNvPr id="0" name=""/>
        <dsp:cNvSpPr/>
      </dsp:nvSpPr>
      <dsp:spPr>
        <a:xfrm>
          <a:off x="3616" y="0"/>
          <a:ext cx="3162448" cy="53692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altLang="zh-TW" sz="1600" b="1" kern="1200" dirty="0" smtClean="0"/>
            <a:t>Phase I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b="1" kern="1200" dirty="0" smtClean="0"/>
            <a:t>2015/07-2015/12</a:t>
          </a:r>
          <a:endParaRPr lang="zh-TW" altLang="en-US" sz="1600" b="1" kern="1200" dirty="0"/>
        </a:p>
      </dsp:txBody>
      <dsp:txXfrm>
        <a:off x="3616" y="0"/>
        <a:ext cx="3028217" cy="536923"/>
      </dsp:txXfrm>
    </dsp:sp>
    <dsp:sp modelId="{2C1FE7E2-AD88-4486-9D5E-00391ABF481A}">
      <dsp:nvSpPr>
        <dsp:cNvPr id="0" name=""/>
        <dsp:cNvSpPr/>
      </dsp:nvSpPr>
      <dsp:spPr>
        <a:xfrm>
          <a:off x="2533575" y="0"/>
          <a:ext cx="3162448" cy="5369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b="1" kern="1200" dirty="0" smtClean="0"/>
            <a:t>Phase II</a:t>
          </a:r>
          <a:br>
            <a:rPr lang="en-US" altLang="zh-TW" sz="1600" b="1" kern="1200" dirty="0" smtClean="0"/>
          </a:br>
          <a:r>
            <a:rPr lang="en-US" altLang="zh-TW" sz="1600" b="1" kern="1200" dirty="0" smtClean="0"/>
            <a:t>2016/01-2016/06</a:t>
          </a:r>
          <a:endParaRPr lang="zh-TW" altLang="en-US" sz="1600" b="1" kern="1200" dirty="0"/>
        </a:p>
      </dsp:txBody>
      <dsp:txXfrm>
        <a:off x="2802037" y="0"/>
        <a:ext cx="2625525" cy="536923"/>
      </dsp:txXfrm>
    </dsp:sp>
    <dsp:sp modelId="{DB39D739-2426-4DCF-A177-9B84245A14DC}">
      <dsp:nvSpPr>
        <dsp:cNvPr id="0" name=""/>
        <dsp:cNvSpPr/>
      </dsp:nvSpPr>
      <dsp:spPr>
        <a:xfrm>
          <a:off x="5063534" y="0"/>
          <a:ext cx="3162448" cy="5369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b="1" kern="1200" dirty="0" smtClean="0"/>
            <a:t>Phase III</a:t>
          </a:r>
          <a:br>
            <a:rPr lang="en-US" altLang="zh-TW" sz="1600" b="1" kern="1200" dirty="0" smtClean="0"/>
          </a:br>
          <a:r>
            <a:rPr lang="en-US" altLang="zh-TW" sz="1600" b="1" kern="1200" dirty="0" smtClean="0"/>
            <a:t>2016/07-2016/12</a:t>
          </a:r>
          <a:endParaRPr lang="zh-TW" altLang="en-US" sz="1600" b="1" kern="1200" dirty="0"/>
        </a:p>
      </dsp:txBody>
      <dsp:txXfrm>
        <a:off x="5331996" y="0"/>
        <a:ext cx="2625525" cy="5369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F7099C3-4AA7-4A78-9D58-3DB964ECC2DA}" type="datetimeFigureOut">
              <a:rPr lang="zh-TW" altLang="en-US"/>
              <a:pPr>
                <a:defRPr/>
              </a:pPr>
              <a:t>2015/9/22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BB3F572-AFD2-496F-97EC-E145C760790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3671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9130998-6946-43E0-8775-CBD79BF76691}" type="datetimeFigureOut">
              <a:rPr lang="zh-TW" altLang="en-US"/>
              <a:pPr>
                <a:defRPr/>
              </a:pPr>
              <a:t>2015/9/22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8C049EC-7034-489D-95F6-AD145483AD0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15286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1. RD</a:t>
            </a:r>
            <a:r>
              <a:rPr lang="zh-TW" altLang="en-US" dirty="0" smtClean="0"/>
              <a:t>部分</a:t>
            </a:r>
            <a:r>
              <a:rPr lang="en-US" altLang="zh-TW" dirty="0" smtClean="0"/>
              <a:t>, </a:t>
            </a:r>
            <a:r>
              <a:rPr lang="zh-TW" altLang="en-US" dirty="0" smtClean="0"/>
              <a:t>已有部分符合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C049EC-7034-489D-95F6-AD145483AD09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0296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Steve</a:t>
            </a:r>
          </a:p>
          <a:p>
            <a:r>
              <a:rPr lang="en-US" altLang="zh-TW" dirty="0" smtClean="0"/>
              <a:t>	SAP/SMT</a:t>
            </a:r>
            <a:r>
              <a:rPr lang="zh-TW" altLang="en-US" dirty="0" smtClean="0"/>
              <a:t>工單整合</a:t>
            </a:r>
          </a:p>
          <a:p>
            <a:r>
              <a:rPr lang="zh-TW" altLang="en-US" dirty="0" smtClean="0"/>
              <a:t>	成製工單整合</a:t>
            </a:r>
          </a:p>
          <a:p>
            <a:r>
              <a:rPr lang="zh-TW" altLang="en-US" dirty="0" smtClean="0"/>
              <a:t>		長短線</a:t>
            </a:r>
          </a:p>
          <a:p>
            <a:r>
              <a:rPr lang="zh-TW" altLang="en-US" dirty="0" smtClean="0"/>
              <a:t>		發料的點</a:t>
            </a:r>
          </a:p>
          <a:p>
            <a:r>
              <a:rPr lang="zh-TW" altLang="en-US" dirty="0" smtClean="0"/>
              <a:t>		成製</a:t>
            </a:r>
            <a:r>
              <a:rPr lang="en-US" altLang="zh-TW" dirty="0" smtClean="0"/>
              <a:t>BOM</a:t>
            </a:r>
            <a:r>
              <a:rPr lang="zh-TW" altLang="en-US" dirty="0" smtClean="0"/>
              <a:t>半自動</a:t>
            </a:r>
            <a:r>
              <a:rPr lang="en-US" altLang="zh-TW" dirty="0" smtClean="0"/>
              <a:t>, </a:t>
            </a:r>
            <a:r>
              <a:rPr lang="zh-TW" altLang="en-US" dirty="0" smtClean="0"/>
              <a:t>半手動</a:t>
            </a:r>
          </a:p>
          <a:p>
            <a:r>
              <a:rPr lang="zh-TW" altLang="en-US" dirty="0" smtClean="0"/>
              <a:t>	</a:t>
            </a:r>
            <a:r>
              <a:rPr lang="en-US" altLang="zh-TW" dirty="0" smtClean="0"/>
              <a:t>1310 Internal Forecast</a:t>
            </a:r>
          </a:p>
          <a:p>
            <a:r>
              <a:rPr lang="en-US" altLang="zh-TW" dirty="0" smtClean="0"/>
              <a:t>		User</a:t>
            </a:r>
          </a:p>
          <a:p>
            <a:r>
              <a:rPr lang="en-US" altLang="zh-TW" dirty="0" smtClean="0"/>
              <a:t>		Machine Learning</a:t>
            </a:r>
          </a:p>
          <a:p>
            <a:r>
              <a:rPr lang="en-US" altLang="zh-TW" dirty="0" smtClean="0"/>
              <a:t>	Auto Confirmation/EDI/PGI</a:t>
            </a:r>
          </a:p>
          <a:p>
            <a:r>
              <a:rPr lang="en-US" altLang="zh-TW" dirty="0" smtClean="0"/>
              <a:t>	B2B</a:t>
            </a:r>
            <a:r>
              <a:rPr lang="zh-TW" altLang="en-US" dirty="0" smtClean="0"/>
              <a:t>貨物追蹤</a:t>
            </a:r>
            <a:r>
              <a:rPr lang="en-US" altLang="zh-TW" dirty="0" smtClean="0"/>
              <a:t>, </a:t>
            </a:r>
            <a:r>
              <a:rPr lang="zh-TW" altLang="en-US" dirty="0" smtClean="0"/>
              <a:t>海關</a:t>
            </a:r>
            <a:r>
              <a:rPr lang="en-US" altLang="zh-TW" dirty="0" smtClean="0"/>
              <a:t>/</a:t>
            </a:r>
            <a:r>
              <a:rPr lang="zh-TW" altLang="en-US" dirty="0" smtClean="0"/>
              <a:t>卡口</a:t>
            </a:r>
            <a:r>
              <a:rPr lang="en-US" altLang="zh-TW" dirty="0" smtClean="0"/>
              <a:t>/</a:t>
            </a:r>
            <a:r>
              <a:rPr lang="zh-TW" altLang="en-US" dirty="0" smtClean="0"/>
              <a:t>廠區</a:t>
            </a:r>
          </a:p>
          <a:p>
            <a:r>
              <a:rPr lang="zh-TW" altLang="en-US" dirty="0" smtClean="0"/>
              <a:t>	客戶</a:t>
            </a:r>
            <a:r>
              <a:rPr lang="en-US" altLang="zh-TW" dirty="0" smtClean="0"/>
              <a:t>BOM-&gt;</a:t>
            </a:r>
            <a:r>
              <a:rPr lang="zh-TW" altLang="en-US" dirty="0" smtClean="0"/>
              <a:t>英業達</a:t>
            </a:r>
            <a:r>
              <a:rPr lang="en-US" altLang="zh-TW" dirty="0" smtClean="0"/>
              <a:t>BOM</a:t>
            </a:r>
          </a:p>
          <a:p>
            <a:r>
              <a:rPr lang="en-US" altLang="zh-TW" dirty="0" smtClean="0"/>
              <a:t>	</a:t>
            </a:r>
            <a:r>
              <a:rPr lang="zh-TW" altLang="en-US" dirty="0" smtClean="0"/>
              <a:t>發料</a:t>
            </a:r>
          </a:p>
          <a:p>
            <a:r>
              <a:rPr lang="zh-TW" altLang="en-US" dirty="0" smtClean="0"/>
              <a:t>產線</a:t>
            </a:r>
          </a:p>
          <a:p>
            <a:r>
              <a:rPr lang="zh-TW" altLang="en-US" dirty="0" smtClean="0"/>
              <a:t>	</a:t>
            </a:r>
            <a:r>
              <a:rPr lang="en-US" altLang="zh-TW" dirty="0" smtClean="0"/>
              <a:t>SMT</a:t>
            </a:r>
            <a:r>
              <a:rPr lang="zh-TW" altLang="en-US" dirty="0" smtClean="0"/>
              <a:t>檢測</a:t>
            </a:r>
          </a:p>
          <a:p>
            <a:r>
              <a:rPr lang="zh-TW" altLang="en-US" dirty="0" smtClean="0"/>
              <a:t>	</a:t>
            </a:r>
            <a:r>
              <a:rPr lang="en-US" altLang="zh-TW" dirty="0" smtClean="0"/>
              <a:t>SMT Test</a:t>
            </a:r>
          </a:p>
          <a:p>
            <a:r>
              <a:rPr lang="en-US" altLang="zh-TW" dirty="0" smtClean="0"/>
              <a:t>	</a:t>
            </a:r>
            <a:r>
              <a:rPr lang="zh-TW" altLang="en-US" dirty="0" smtClean="0"/>
              <a:t>自動倉儲</a:t>
            </a:r>
          </a:p>
          <a:p>
            <a:r>
              <a:rPr lang="zh-TW" altLang="en-US" dirty="0" smtClean="0"/>
              <a:t>	</a:t>
            </a:r>
            <a:r>
              <a:rPr lang="en-US" altLang="zh-TW" dirty="0" smtClean="0"/>
              <a:t>RFID</a:t>
            </a:r>
          </a:p>
          <a:p>
            <a:r>
              <a:rPr lang="en-US" altLang="zh-TW" dirty="0" smtClean="0"/>
              <a:t>	Sam </a:t>
            </a:r>
            <a:r>
              <a:rPr lang="en-US" altLang="zh-TW" dirty="0" err="1" smtClean="0"/>
              <a:t>Mento</a:t>
            </a:r>
            <a:r>
              <a:rPr lang="en-US" altLang="zh-TW" dirty="0" smtClean="0"/>
              <a:t> Graphic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C049EC-7034-489D-95F6-AD145483AD09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8865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9144000" cy="421481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latin typeface="+mj-lt"/>
              <a:ea typeface="微軟正黑體" pitchFamily="34" charset="-120"/>
            </a:endParaRPr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3571870"/>
            <a:ext cx="9144000" cy="328612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latin typeface="+mj-lt"/>
              <a:ea typeface="微軟正黑體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21904" y="2413327"/>
            <a:ext cx="6300192" cy="65563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70753" tIns="35377" rIns="70753" bIns="35377" numCol="1" anchor="ctr" anchorCtr="0" compatLnSpc="1">
            <a:prstTxWarp prst="textNoShape">
              <a:avLst/>
            </a:prstTxWarp>
            <a:noAutofit/>
          </a:bodyPr>
          <a:lstStyle>
            <a:lvl1pPr algn="ctr" defTabSz="770848" rtl="0" fontAlgn="base">
              <a:spcBef>
                <a:spcPct val="20000"/>
              </a:spcBef>
              <a:spcAft>
                <a:spcPct val="0"/>
              </a:spcAft>
              <a:defRPr lang="zh-TW" altLang="en-US" sz="6000" b="1" kern="120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Calibri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1" name="副標題 2"/>
          <p:cNvSpPr txBox="1">
            <a:spLocks/>
          </p:cNvSpPr>
          <p:nvPr userDrawn="1"/>
        </p:nvSpPr>
        <p:spPr bwMode="auto">
          <a:xfrm>
            <a:off x="3408153" y="3669178"/>
            <a:ext cx="2865418" cy="608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7528" tIns="33765" rIns="67528" bIns="33765" numCol="1" anchor="ctr" anchorCtr="0" compatLnSpc="1">
            <a:prstTxWarp prst="textNoShape">
              <a:avLst/>
            </a:prstTxWarp>
            <a:noAutofit/>
          </a:bodyPr>
          <a:lstStyle/>
          <a:p>
            <a:pPr algn="ctr" defTabSz="735713" rtl="0" fontAlgn="base">
              <a:spcBef>
                <a:spcPct val="20000"/>
              </a:spcBef>
              <a:spcAft>
                <a:spcPct val="0"/>
              </a:spcAft>
              <a:defRPr/>
            </a:pPr>
            <a:endParaRPr kumimoji="1" lang="en-US" altLang="zh-TW" sz="2000" b="1" kern="120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Calibri" pitchFamily="34" charset="0"/>
            </a:endParaRPr>
          </a:p>
          <a:p>
            <a:pPr algn="ctr" defTabSz="735713" rtl="0" fontAlgn="base">
              <a:spcBef>
                <a:spcPct val="20000"/>
              </a:spcBef>
              <a:spcAft>
                <a:spcPct val="0"/>
              </a:spcAft>
              <a:defRPr/>
            </a:pPr>
            <a:endParaRPr kumimoji="1" lang="en-US" altLang="zh-TW" sz="2000" b="1" kern="120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Calibri" pitchFamily="34" charset="0"/>
            </a:endParaRPr>
          </a:p>
        </p:txBody>
      </p:sp>
      <p:grpSp>
        <p:nvGrpSpPr>
          <p:cNvPr id="20" name="群組 31"/>
          <p:cNvGrpSpPr/>
          <p:nvPr userDrawn="1"/>
        </p:nvGrpSpPr>
        <p:grpSpPr>
          <a:xfrm>
            <a:off x="-452793" y="5340935"/>
            <a:ext cx="10055875" cy="1544449"/>
            <a:chOff x="-452794" y="4332823"/>
            <a:chExt cx="10055875" cy="2564628"/>
          </a:xfrm>
        </p:grpSpPr>
        <p:pic>
          <p:nvPicPr>
            <p:cNvPr id="22" name="圖片 21" descr="1.jpg"/>
            <p:cNvPicPr>
              <a:picLocks noChangeAspect="1"/>
            </p:cNvPicPr>
            <p:nvPr/>
          </p:nvPicPr>
          <p:blipFill>
            <a:blip r:embed="rId2" cstate="email"/>
            <a:stretch>
              <a:fillRect/>
            </a:stretch>
          </p:blipFill>
          <p:spPr>
            <a:xfrm>
              <a:off x="-610" y="4336198"/>
              <a:ext cx="1840823" cy="2554333"/>
            </a:xfrm>
            <a:prstGeom prst="rect">
              <a:avLst/>
            </a:prstGeom>
          </p:spPr>
        </p:pic>
        <p:pic>
          <p:nvPicPr>
            <p:cNvPr id="23" name="圖片 22" descr="2.jpg"/>
            <p:cNvPicPr>
              <a:picLocks noChangeAspect="1"/>
            </p:cNvPicPr>
            <p:nvPr/>
          </p:nvPicPr>
          <p:blipFill>
            <a:blip r:embed="rId3" cstate="email"/>
            <a:stretch>
              <a:fillRect/>
            </a:stretch>
          </p:blipFill>
          <p:spPr>
            <a:xfrm>
              <a:off x="1835696" y="4336198"/>
              <a:ext cx="1840823" cy="2554333"/>
            </a:xfrm>
            <a:prstGeom prst="rect">
              <a:avLst/>
            </a:prstGeom>
          </p:spPr>
        </p:pic>
        <p:pic>
          <p:nvPicPr>
            <p:cNvPr id="24" name="圖片 23" descr="3.jpg"/>
            <p:cNvPicPr>
              <a:picLocks noChangeAspect="1"/>
            </p:cNvPicPr>
            <p:nvPr/>
          </p:nvPicPr>
          <p:blipFill>
            <a:blip r:embed="rId4" cstate="email"/>
            <a:stretch>
              <a:fillRect/>
            </a:stretch>
          </p:blipFill>
          <p:spPr>
            <a:xfrm>
              <a:off x="3673373" y="4336198"/>
              <a:ext cx="1819785" cy="2554333"/>
            </a:xfrm>
            <a:prstGeom prst="rect">
              <a:avLst/>
            </a:prstGeom>
          </p:spPr>
        </p:pic>
        <p:pic>
          <p:nvPicPr>
            <p:cNvPr id="25" name="圖片 24" descr="4.jpg"/>
            <p:cNvPicPr>
              <a:picLocks noChangeAspect="1"/>
            </p:cNvPicPr>
            <p:nvPr/>
          </p:nvPicPr>
          <p:blipFill>
            <a:blip r:embed="rId5" cstate="email"/>
            <a:stretch>
              <a:fillRect/>
            </a:stretch>
          </p:blipFill>
          <p:spPr>
            <a:xfrm>
              <a:off x="5479739" y="4332823"/>
              <a:ext cx="1832400" cy="2564628"/>
            </a:xfrm>
            <a:prstGeom prst="rect">
              <a:avLst/>
            </a:prstGeom>
          </p:spPr>
        </p:pic>
        <p:pic>
          <p:nvPicPr>
            <p:cNvPr id="26" name="圖片 25" descr="5.jpg"/>
            <p:cNvPicPr>
              <a:picLocks noChangeAspect="1"/>
            </p:cNvPicPr>
            <p:nvPr/>
          </p:nvPicPr>
          <p:blipFill>
            <a:blip r:embed="rId6" cstate="email"/>
            <a:stretch>
              <a:fillRect/>
            </a:stretch>
          </p:blipFill>
          <p:spPr>
            <a:xfrm>
              <a:off x="7310075" y="4336198"/>
              <a:ext cx="1840823" cy="2554333"/>
            </a:xfrm>
            <a:prstGeom prst="rect">
              <a:avLst/>
            </a:prstGeom>
          </p:spPr>
        </p:pic>
        <p:sp>
          <p:nvSpPr>
            <p:cNvPr id="27" name="文字方塊 26"/>
            <p:cNvSpPr txBox="1"/>
            <p:nvPr/>
          </p:nvSpPr>
          <p:spPr>
            <a:xfrm>
              <a:off x="-452794" y="4537503"/>
              <a:ext cx="27451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imSun"/>
                  <a:ea typeface="微軟正黑體" pitchFamily="34" charset="-120"/>
                  <a:cs typeface="Calibri" pitchFamily="34" charset="0"/>
                </a:rPr>
                <a:t>自主創新</a:t>
              </a:r>
              <a:endPara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Sun"/>
                <a:ea typeface="微軟正黑體" pitchFamily="34" charset="-120"/>
                <a:cs typeface="Calibri" pitchFamily="34" charset="0"/>
              </a:endParaRPr>
            </a:p>
            <a:p>
              <a:pPr algn="ctr"/>
              <a:r>
                <a:rPr lang="en-US" altLang="zh-TW" sz="11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Innovation Ownership</a:t>
              </a:r>
              <a:endParaRPr lang="zh-TW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1383512" y="4537503"/>
              <a:ext cx="27451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imSun"/>
                  <a:ea typeface="微軟正黑體" pitchFamily="34" charset="-120"/>
                  <a:cs typeface="Calibri" pitchFamily="34" charset="0"/>
                </a:rPr>
                <a:t>綠能環保</a:t>
              </a:r>
              <a:endPara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Sun"/>
                <a:ea typeface="微軟正黑體" pitchFamily="34" charset="-120"/>
                <a:cs typeface="Calibri" pitchFamily="34" charset="0"/>
              </a:endParaRPr>
            </a:p>
            <a:p>
              <a:pPr algn="ctr"/>
              <a:r>
                <a:rPr lang="en-US" altLang="zh-TW" sz="11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Sustainable Energy</a:t>
              </a:r>
              <a:endParaRPr lang="zh-TW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3210670" y="4537503"/>
              <a:ext cx="27451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imSun"/>
                  <a:ea typeface="微軟正黑體" pitchFamily="34" charset="-120"/>
                  <a:cs typeface="Calibri" pitchFamily="34" charset="0"/>
                </a:rPr>
                <a:t>雲端服務</a:t>
              </a:r>
              <a:endPara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Sun"/>
                <a:ea typeface="微軟正黑體" pitchFamily="34" charset="-120"/>
                <a:cs typeface="Calibri" pitchFamily="34" charset="0"/>
              </a:endParaRPr>
            </a:p>
            <a:p>
              <a:pPr algn="ctr"/>
              <a:r>
                <a:rPr lang="en-US" altLang="zh-TW" sz="11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Cloud Service</a:t>
              </a:r>
              <a:endParaRPr lang="zh-TW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5019666" y="4537503"/>
              <a:ext cx="27451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imSun"/>
                  <a:ea typeface="微軟正黑體" pitchFamily="34" charset="-120"/>
                  <a:cs typeface="Calibri" pitchFamily="34" charset="0"/>
                </a:rPr>
                <a:t>無線寬頻</a:t>
              </a:r>
              <a:endPara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Sun"/>
                <a:ea typeface="微軟正黑體" pitchFamily="34" charset="-120"/>
                <a:cs typeface="Calibri" pitchFamily="34" charset="0"/>
              </a:endParaRPr>
            </a:p>
            <a:p>
              <a:pPr algn="ctr"/>
              <a:r>
                <a:rPr lang="en-US" altLang="zh-TW" sz="11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Mobile Broadband</a:t>
              </a:r>
              <a:endParaRPr lang="zh-TW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6857891" y="4533656"/>
              <a:ext cx="274519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imSun"/>
                  <a:ea typeface="微軟正黑體" pitchFamily="34" charset="-120"/>
                  <a:cs typeface="Calibri" pitchFamily="34" charset="0"/>
                </a:rPr>
                <a:t>新興市場</a:t>
              </a:r>
              <a:endPara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Sun"/>
                <a:ea typeface="微軟正黑體" pitchFamily="34" charset="-120"/>
                <a:cs typeface="Calibri" pitchFamily="34" charset="0"/>
              </a:endParaRPr>
            </a:p>
            <a:p>
              <a:pPr algn="ctr"/>
              <a:r>
                <a:rPr lang="en-US" altLang="zh-TW" sz="11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Emerging Market</a:t>
              </a:r>
              <a:endParaRPr lang="zh-TW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</p:txBody>
        </p:sp>
      </p:grpSp>
      <p:pic>
        <p:nvPicPr>
          <p:cNvPr id="32" name="圖片 31" descr="Logo-英業達集團Inventec-TC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7570251" y="144016"/>
            <a:ext cx="1439296" cy="620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83923" tIns="41962" rIns="83923" bIns="41962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0" lang="zh-TW" altLang="en-US" sz="34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+mj-lt"/>
                <a:ea typeface="Arial Unicode MS" pitchFamily="34" charset="-120"/>
                <a:cs typeface="Arial Unicode MS" pitchFamily="34" charset="-120"/>
              </a:defRPr>
            </a:lvl1pPr>
          </a:lstStyle>
          <a:p>
            <a:r>
              <a:rPr lang="en-US" altLang="zh-TW" dirty="0" smtClean="0">
                <a:solidFill>
                  <a:srgbClr val="1C1C1C"/>
                </a:solidFill>
                <a:ea typeface="Arial Unicode MS" pitchFamily="34" charset="-120"/>
                <a:cs typeface="Arial Unicode MS" pitchFamily="34" charset="-120"/>
              </a:rPr>
              <a:t>Table of Contents(@34</a:t>
            </a:r>
            <a:r>
              <a:rPr lang="zh-TW" altLang="zh-TW" dirty="0" smtClean="0">
                <a:solidFill>
                  <a:srgbClr val="1C1C1C"/>
                </a:solidFill>
                <a:ea typeface="Arial Unicode MS" pitchFamily="34" charset="-120"/>
                <a:cs typeface="Arial Unicode MS" pitchFamily="34" charset="-120"/>
              </a:rPr>
              <a:t>pt)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defRPr lang="zh-TW" altLang="en-US" sz="3200" kern="1200" dirty="0" smtClean="0">
                <a:solidFill>
                  <a:srgbClr val="1C1C1C"/>
                </a:solidFill>
                <a:latin typeface="+mn-lt"/>
                <a:ea typeface="Arial Unicode MS" pitchFamily="34" charset="-120"/>
                <a:cs typeface="Arial Unicode MS" pitchFamily="34" charset="-120"/>
              </a:defRPr>
            </a:lvl1pPr>
            <a:lvl2pPr algn="l" rtl="0" eaLnBrk="1" fontAlgn="base" hangingPunct="1">
              <a:defRPr lang="zh-TW" altLang="en-US" sz="3200" kern="1200" dirty="0" smtClean="0">
                <a:solidFill>
                  <a:srgbClr val="1C1C1C"/>
                </a:solidFill>
                <a:latin typeface="+mn-lt"/>
                <a:ea typeface="Arial Unicode MS" pitchFamily="34" charset="-120"/>
                <a:cs typeface="Arial Unicode MS" pitchFamily="34" charset="-120"/>
              </a:defRPr>
            </a:lvl2pPr>
            <a:lvl3pPr algn="l" rtl="0" eaLnBrk="1" fontAlgn="base" hangingPunct="1">
              <a:defRPr lang="zh-TW" altLang="en-US" sz="3200" kern="1200" dirty="0" smtClean="0">
                <a:solidFill>
                  <a:srgbClr val="1C1C1C"/>
                </a:solidFill>
                <a:latin typeface="+mn-lt"/>
                <a:ea typeface="Arial Unicode MS" pitchFamily="34" charset="-120"/>
                <a:cs typeface="Arial Unicode MS" pitchFamily="34" charset="-120"/>
              </a:defRPr>
            </a:lvl3pPr>
            <a:lvl4pPr algn="l" rtl="0" eaLnBrk="1" fontAlgn="base" hangingPunct="1">
              <a:defRPr lang="zh-TW" altLang="en-US" sz="3200" kern="1200" dirty="0" smtClean="0">
                <a:solidFill>
                  <a:srgbClr val="1C1C1C"/>
                </a:solidFill>
                <a:latin typeface="+mn-lt"/>
                <a:ea typeface="Arial Unicode MS" pitchFamily="34" charset="-120"/>
                <a:cs typeface="Arial Unicode MS" pitchFamily="34" charset="-120"/>
              </a:defRPr>
            </a:lvl4pPr>
            <a:lvl5pPr algn="l" rtl="0" eaLnBrk="1" fontAlgn="base" hangingPunct="1">
              <a:defRPr lang="zh-TW" altLang="en-US" sz="3200" kern="1200" dirty="0">
                <a:solidFill>
                  <a:srgbClr val="1C1C1C"/>
                </a:solidFill>
                <a:latin typeface="+mn-lt"/>
                <a:ea typeface="Arial Unicode MS" pitchFamily="34" charset="-120"/>
                <a:cs typeface="Arial Unicode MS" pitchFamily="34" charset="-120"/>
              </a:defRPr>
            </a:lvl5pPr>
          </a:lstStyle>
          <a:p>
            <a:pPr>
              <a:lnSpc>
                <a:spcPct val="150000"/>
              </a:lnSpc>
            </a:pPr>
            <a:r>
              <a:rPr lang="en-US" altLang="zh-TW" sz="3200" dirty="0" smtClean="0">
                <a:solidFill>
                  <a:srgbClr val="1C1C1C"/>
                </a:solidFill>
                <a:latin typeface="+mn-lt"/>
                <a:ea typeface="Arial Unicode MS" pitchFamily="34" charset="-120"/>
                <a:cs typeface="Arial Unicode MS" pitchFamily="34" charset="-120"/>
              </a:rPr>
              <a:t>First Chapter Headline(@32pt)</a:t>
            </a:r>
            <a:endParaRPr lang="zh-CN" altLang="en-US" sz="3200" dirty="0" smtClean="0">
              <a:latin typeface="+mn-lt"/>
              <a:ea typeface="Arial Unicode MS" pitchFamily="34" charset="-120"/>
              <a:cs typeface="Arial Unicode MS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3200" dirty="0" smtClean="0">
                <a:solidFill>
                  <a:srgbClr val="969696"/>
                </a:solidFill>
                <a:latin typeface="+mn-lt"/>
                <a:ea typeface="Arial Unicode MS" pitchFamily="34" charset="-120"/>
                <a:cs typeface="Arial Unicode MS" pitchFamily="34" charset="-120"/>
              </a:rPr>
              <a:t>Second Chapter Headline(@32pt)</a:t>
            </a:r>
          </a:p>
        </p:txBody>
      </p:sp>
      <p:sp>
        <p:nvSpPr>
          <p:cNvPr id="8" name="頁尾版面配置區 6"/>
          <p:cNvSpPr>
            <a:spLocks noGrp="1"/>
          </p:cNvSpPr>
          <p:nvPr userDrawn="1">
            <p:ph type="ftr" sz="quarter" idx="11"/>
          </p:nvPr>
        </p:nvSpPr>
        <p:spPr>
          <a:xfrm>
            <a:off x="1" y="6356939"/>
            <a:ext cx="1551006" cy="36428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Inventec Confidential</a:t>
            </a:r>
            <a:endParaRPr lang="zh-TW" altLang="en-US" dirty="0"/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6732240" y="6356939"/>
            <a:ext cx="2311792" cy="364281"/>
          </a:xfrm>
        </p:spPr>
        <p:txBody>
          <a:bodyPr/>
          <a:lstStyle/>
          <a:p>
            <a:pPr>
              <a:defRPr/>
            </a:pPr>
            <a:fld id="{566B3443-88FF-483E-9A67-1965FD1BAB9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kumimoji="1" lang="zh-TW" altLang="en-US" sz="3500" b="1" kern="1200" dirty="0">
                <a:solidFill>
                  <a:srgbClr val="3A4886"/>
                </a:solidFill>
                <a:latin typeface="+mj-lt"/>
                <a:ea typeface="Arial Unicode MS" pitchFamily="34" charset="-120"/>
                <a:cs typeface="Arial Unicode MS" pitchFamily="34" charset="-12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>
                <a:latin typeface="+mj-lt"/>
                <a:ea typeface="微軟正黑體" pitchFamily="34" charset="-120"/>
              </a:defRPr>
            </a:lvl1pPr>
            <a:lvl2pPr>
              <a:defRPr sz="2800">
                <a:latin typeface="+mj-lt"/>
                <a:ea typeface="微軟正黑體" pitchFamily="34" charset="-120"/>
              </a:defRPr>
            </a:lvl2pPr>
            <a:lvl3pPr>
              <a:defRPr sz="2400" i="1">
                <a:latin typeface="+mj-lt"/>
                <a:ea typeface="微軟正黑體" pitchFamily="34" charset="-120"/>
              </a:defRPr>
            </a:lvl3pPr>
            <a:lvl4pPr>
              <a:defRPr sz="2000">
                <a:latin typeface="+mj-lt"/>
                <a:ea typeface="微軟正黑體" pitchFamily="34" charset="-120"/>
              </a:defRPr>
            </a:lvl4pPr>
            <a:lvl5pPr>
              <a:defRPr sz="1600">
                <a:latin typeface="+mj-lt"/>
                <a:ea typeface="微軟正黑體" pitchFamily="34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>
          <a:xfrm>
            <a:off x="1" y="6356939"/>
            <a:ext cx="1551006" cy="36428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Inventec Confidential</a:t>
            </a:r>
            <a:endParaRPr lang="zh-TW" altLang="en-US" dirty="0"/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6732240" y="6356939"/>
            <a:ext cx="2311792" cy="364281"/>
          </a:xfrm>
        </p:spPr>
        <p:txBody>
          <a:bodyPr/>
          <a:lstStyle/>
          <a:p>
            <a:pPr>
              <a:defRPr/>
            </a:pPr>
            <a:fld id="{566B3443-88FF-483E-9A67-1965FD1BAB9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"/>
          <p:cNvSpPr txBox="1">
            <a:spLocks/>
          </p:cNvSpPr>
          <p:nvPr userDrawn="1"/>
        </p:nvSpPr>
        <p:spPr bwMode="auto">
          <a:xfrm>
            <a:off x="467544" y="3284984"/>
            <a:ext cx="84359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000" b="1" i="0" u="none" strike="noStrike" kern="1200" cap="all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微軟正黑體" pitchFamily="34" charset="-120"/>
                <a:cs typeface="+mj-cs"/>
              </a:rPr>
              <a:t>Thank YOU!</a:t>
            </a:r>
            <a:endParaRPr kumimoji="0" lang="zh-TW" altLang="en-US" sz="4000" b="1" i="0" u="none" strike="noStrike" kern="1200" cap="all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微軟正黑體" pitchFamily="34" charset="-120"/>
              <a:cs typeface="+mj-cs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Inventec Confidential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539552" y="4005064"/>
            <a:ext cx="2679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eaLnBrk="1" hangingPunct="1">
              <a:buFont typeface="Arial" charset="0"/>
              <a:buNone/>
            </a:pPr>
            <a:r>
              <a:rPr lang="en-US" altLang="zh-TW" sz="2000" b="1" dirty="0" smtClean="0">
                <a:latin typeface="+mj-lt"/>
                <a:ea typeface="微軟正黑體"/>
              </a:rPr>
              <a:t>Questions and Answers</a:t>
            </a:r>
            <a:endParaRPr lang="zh-TW" altLang="en-US" sz="2000" b="1" dirty="0" smtClean="0">
              <a:latin typeface="+mj-lt"/>
              <a:ea typeface="微軟正黑體"/>
            </a:endParaRPr>
          </a:p>
        </p:txBody>
      </p:sp>
      <p:sp>
        <p:nvSpPr>
          <p:cNvPr id="6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6732240" y="6356939"/>
            <a:ext cx="2311792" cy="364281"/>
          </a:xfrm>
        </p:spPr>
        <p:txBody>
          <a:bodyPr/>
          <a:lstStyle/>
          <a:p>
            <a:pPr>
              <a:defRPr/>
            </a:pPr>
            <a:fld id="{566B3443-88FF-483E-9A67-1965FD1BAB9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</a:blip>
          <a:srcRect/>
          <a:stretch>
            <a:fillRect l="-95000" r="-9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6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18" name="矩形 17"/>
            <p:cNvSpPr/>
            <p:nvPr userDrawn="1"/>
          </p:nvSpPr>
          <p:spPr>
            <a:xfrm>
              <a:off x="0" y="0"/>
              <a:ext cx="9144000" cy="6428925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/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dirty="0">
                <a:solidFill>
                  <a:prstClr val="white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9" name="矩形 18"/>
            <p:cNvSpPr/>
            <p:nvPr userDrawn="1"/>
          </p:nvSpPr>
          <p:spPr>
            <a:xfrm>
              <a:off x="0" y="6357958"/>
              <a:ext cx="9144000" cy="50004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dirty="0">
                <a:solidFill>
                  <a:prstClr val="white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sp>
        <p:nvSpPr>
          <p:cNvPr id="1027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285875"/>
            <a:ext cx="8229600" cy="4840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pic>
        <p:nvPicPr>
          <p:cNvPr id="20" name="圖片 19" descr="Logo-英業達集團Inventec-TC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66150" y="6448424"/>
            <a:ext cx="773701" cy="301547"/>
          </a:xfrm>
          <a:prstGeom prst="rect">
            <a:avLst/>
          </a:prstGeom>
        </p:spPr>
      </p:pic>
      <p:sp>
        <p:nvSpPr>
          <p:cNvPr id="21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" y="6356939"/>
            <a:ext cx="1551006" cy="364281"/>
          </a:xfrm>
          <a:prstGeom prst="rect">
            <a:avLst/>
          </a:prstGeom>
        </p:spPr>
        <p:txBody>
          <a:bodyPr vert="horz" lIns="83923" tIns="41962" rIns="83923" bIns="41962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>
                    <a:tint val="75000"/>
                  </a:schemeClr>
                </a:solidFill>
                <a:latin typeface="+mj-lt"/>
                <a:ea typeface="微軟正黑體" pitchFamily="34" charset="-120"/>
              </a:defRPr>
            </a:lvl1pPr>
          </a:lstStyle>
          <a:p>
            <a:pPr>
              <a:defRPr/>
            </a:pPr>
            <a:r>
              <a:rPr lang="en-US" altLang="zh-TW" dirty="0" err="1" smtClean="0">
                <a:solidFill>
                  <a:prstClr val="black">
                    <a:tint val="75000"/>
                  </a:prstClr>
                </a:solidFill>
              </a:rPr>
              <a:t>Inventec</a:t>
            </a:r>
            <a:r>
              <a:rPr lang="en-US" altLang="zh-TW" dirty="0" smtClean="0">
                <a:solidFill>
                  <a:prstClr val="black">
                    <a:tint val="75000"/>
                  </a:prstClr>
                </a:solidFill>
              </a:rPr>
              <a:t> Confidential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16216" y="6356939"/>
            <a:ext cx="2311792" cy="364281"/>
          </a:xfrm>
          <a:prstGeom prst="rect">
            <a:avLst/>
          </a:prstGeom>
        </p:spPr>
        <p:txBody>
          <a:bodyPr vert="horz" lIns="83923" tIns="41962" rIns="83923" bIns="41962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j-lt"/>
                <a:ea typeface="微軟正黑體" pitchFamily="34" charset="-120"/>
              </a:defRPr>
            </a:lvl1pPr>
          </a:lstStyle>
          <a:p>
            <a:pPr>
              <a:defRPr/>
            </a:pPr>
            <a:fld id="{566B3443-88FF-483E-9A67-1965FD1BAB9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27" r:id="rId2"/>
    <p:sldLayoutId id="2147483738" r:id="rId3"/>
    <p:sldLayoutId id="2147483739" r:id="rId4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微軟正黑體" pitchFamily="34" charset="-12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微軟正黑體" pitchFamily="34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微軟正黑體" pitchFamily="34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微軟正黑體" pitchFamily="34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微軟正黑體" pitchFamily="34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微軟正黑體" pitchFamily="34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微軟正黑體" pitchFamily="34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微軟正黑體" pitchFamily="34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微軟正黑體" pitchFamily="34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j-lt"/>
          <a:ea typeface="微軟正黑體" pitchFamily="34" charset="-12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rgbClr val="262626"/>
          </a:solidFill>
          <a:latin typeface="+mj-lt"/>
          <a:ea typeface="微軟正黑體" pitchFamily="34" charset="-12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rgbClr val="404040"/>
          </a:solidFill>
          <a:latin typeface="+mj-lt"/>
          <a:ea typeface="微軟正黑體" pitchFamily="34" charset="-12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rgbClr val="595959"/>
          </a:solidFill>
          <a:latin typeface="+mj-lt"/>
          <a:ea typeface="微軟正黑體" pitchFamily="34" charset="-12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rgbClr val="7F7F7F"/>
          </a:solidFill>
          <a:latin typeface="+mj-lt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diagramData" Target="../diagrams/data1.xml"/><Relationship Id="rId21" Type="http://schemas.openxmlformats.org/officeDocument/2006/relationships/image" Target="../media/image24.jpeg"/><Relationship Id="rId7" Type="http://schemas.microsoft.com/office/2007/relationships/diagramDrawing" Target="../diagrams/drawing1.xml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10.png"/><Relationship Id="rId16" Type="http://schemas.openxmlformats.org/officeDocument/2006/relationships/image" Target="../media/image19.gif"/><Relationship Id="rId20" Type="http://schemas.openxmlformats.org/officeDocument/2006/relationships/image" Target="../media/image23.jpe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4.jpe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jpeg"/><Relationship Id="rId4" Type="http://schemas.openxmlformats.org/officeDocument/2006/relationships/diagramLayout" Target="../diagrams/layout1.xml"/><Relationship Id="rId9" Type="http://schemas.openxmlformats.org/officeDocument/2006/relationships/image" Target="../media/image12.jpeg"/><Relationship Id="rId1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Inventec Industry 4.0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4294967295"/>
          </p:nvPr>
        </p:nvSpPr>
        <p:spPr>
          <a:xfrm>
            <a:off x="2143124" y="3573016"/>
            <a:ext cx="4857752" cy="785818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zh-TW" dirty="0" smtClean="0"/>
          </a:p>
        </p:txBody>
      </p:sp>
      <p:sp>
        <p:nvSpPr>
          <p:cNvPr id="4" name="副標題 2"/>
          <p:cNvSpPr txBox="1">
            <a:spLocks/>
          </p:cNvSpPr>
          <p:nvPr/>
        </p:nvSpPr>
        <p:spPr bwMode="auto">
          <a:xfrm>
            <a:off x="899592" y="4365104"/>
            <a:ext cx="7750011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7528" tIns="33765" rIns="67528" bIns="33765" numCol="1" anchor="ctr" anchorCtr="0" compatLnSpc="1">
            <a:prstTxWarp prst="textNoShape">
              <a:avLst/>
            </a:prstTxWarp>
            <a:noAutofit/>
          </a:bodyPr>
          <a:lstStyle/>
          <a:p>
            <a:pPr algn="ctr" defTabSz="839694">
              <a:spcBef>
                <a:spcPct val="20000"/>
              </a:spcBef>
              <a:defRPr/>
            </a:pPr>
            <a:r>
              <a:rPr kumimoji="0" lang="zh-TW" altLang="en-US" sz="2000" b="1" dirty="0" smtClean="0">
                <a:solidFill>
                  <a:schemeClr val="tx1"/>
                </a:solidFill>
                <a:latin typeface="Calibri" pitchFamily="34" charset="0"/>
                <a:ea typeface="微軟正黑體" pitchFamily="34" charset="-120"/>
                <a:cs typeface="Calibri" pitchFamily="34" charset="0"/>
              </a:rPr>
              <a:t>王一安</a:t>
            </a:r>
            <a:endParaRPr kumimoji="0" lang="en-US" altLang="zh-TW" sz="2000" b="1" dirty="0" smtClean="0">
              <a:solidFill>
                <a:schemeClr val="tx1"/>
              </a:solidFill>
              <a:latin typeface="Calibri" pitchFamily="34" charset="0"/>
              <a:ea typeface="微軟正黑體" pitchFamily="34" charset="-120"/>
              <a:cs typeface="Calibri" pitchFamily="34" charset="0"/>
            </a:endParaRPr>
          </a:p>
          <a:p>
            <a:pPr algn="ctr" defTabSz="839694">
              <a:spcBef>
                <a:spcPct val="20000"/>
              </a:spcBef>
              <a:defRPr/>
            </a:pPr>
            <a:r>
              <a:rPr kumimoji="0" lang="zh-TW" altLang="en-US" sz="2000" b="1" dirty="0" smtClean="0">
                <a:solidFill>
                  <a:schemeClr val="tx1"/>
                </a:solidFill>
                <a:latin typeface="Calibri" pitchFamily="34" charset="0"/>
                <a:ea typeface="微軟正黑體" pitchFamily="34" charset="-120"/>
                <a:cs typeface="Calibri" pitchFamily="34" charset="0"/>
              </a:rPr>
              <a:t>系統開發處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IT 4.0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Inventec Confidential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6B3443-88FF-483E-9A67-1965FD1BAB9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075" y="904453"/>
            <a:ext cx="8705850" cy="547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9" name="群組 18"/>
          <p:cNvGrpSpPr/>
          <p:nvPr/>
        </p:nvGrpSpPr>
        <p:grpSpPr>
          <a:xfrm>
            <a:off x="467544" y="1052736"/>
            <a:ext cx="4896544" cy="3672408"/>
            <a:chOff x="467544" y="1052736"/>
            <a:chExt cx="4896544" cy="5616624"/>
          </a:xfrm>
        </p:grpSpPr>
        <p:sp>
          <p:nvSpPr>
            <p:cNvPr id="13" name="矩形 12"/>
            <p:cNvSpPr/>
            <p:nvPr/>
          </p:nvSpPr>
          <p:spPr>
            <a:xfrm>
              <a:off x="467544" y="1272996"/>
              <a:ext cx="1224136" cy="564861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zh-TW" altLang="en-US" dirty="0" smtClean="0">
                  <a:solidFill>
                    <a:schemeClr val="tx2">
                      <a:lumMod val="75000"/>
                    </a:schemeClr>
                  </a:solidFill>
                </a:rPr>
                <a:t>製程規畫</a:t>
              </a:r>
              <a:endParaRPr lang="zh-TW" altLang="en-US" dirty="0"/>
            </a:p>
          </p:txBody>
        </p:sp>
        <p:sp>
          <p:nvSpPr>
            <p:cNvPr id="14" name="雲朵形圖說文字 13"/>
            <p:cNvSpPr/>
            <p:nvPr/>
          </p:nvSpPr>
          <p:spPr>
            <a:xfrm>
              <a:off x="1475656" y="1052736"/>
              <a:ext cx="3888432" cy="5616624"/>
            </a:xfrm>
            <a:prstGeom prst="cloudCallout">
              <a:avLst>
                <a:gd name="adj1" fmla="val -41842"/>
                <a:gd name="adj2" fmla="val -37995"/>
              </a:avLst>
            </a:prstGeom>
            <a:solidFill>
              <a:srgbClr val="00B050">
                <a:alpha val="17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18" name="群組 17"/>
          <p:cNvGrpSpPr/>
          <p:nvPr/>
        </p:nvGrpSpPr>
        <p:grpSpPr>
          <a:xfrm rot="18220083">
            <a:off x="800362" y="2795858"/>
            <a:ext cx="2444634" cy="4498726"/>
            <a:chOff x="0" y="2924944"/>
            <a:chExt cx="2123728" cy="3672408"/>
          </a:xfrm>
        </p:grpSpPr>
        <p:sp>
          <p:nvSpPr>
            <p:cNvPr id="12" name="雲朵形圖說文字 11"/>
            <p:cNvSpPr/>
            <p:nvPr/>
          </p:nvSpPr>
          <p:spPr>
            <a:xfrm>
              <a:off x="0" y="2924944"/>
              <a:ext cx="2123728" cy="3672408"/>
            </a:xfrm>
            <a:prstGeom prst="cloudCallout">
              <a:avLst>
                <a:gd name="adj1" fmla="val 2382"/>
                <a:gd name="adj2" fmla="val 48716"/>
              </a:avLst>
            </a:prstGeom>
            <a:solidFill>
              <a:schemeClr val="accent6">
                <a:lumMod val="75000"/>
                <a:alpha val="16863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rot="3379917">
              <a:off x="-284390" y="5382276"/>
              <a:ext cx="1041153" cy="3930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zh-TW" altLang="en-US" dirty="0" smtClean="0">
                  <a:solidFill>
                    <a:schemeClr val="tx2">
                      <a:lumMod val="75000"/>
                    </a:schemeClr>
                  </a:solidFill>
                </a:rPr>
                <a:t>研發設計</a:t>
              </a:r>
              <a:endParaRPr lang="zh-TW" altLang="en-US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5832648" y="2060848"/>
            <a:ext cx="3131840" cy="4581128"/>
            <a:chOff x="6012160" y="1772816"/>
            <a:chExt cx="3131840" cy="5085184"/>
          </a:xfrm>
        </p:grpSpPr>
        <p:sp>
          <p:nvSpPr>
            <p:cNvPr id="16" name="雲朵形圖說文字 15"/>
            <p:cNvSpPr/>
            <p:nvPr/>
          </p:nvSpPr>
          <p:spPr>
            <a:xfrm rot="458072">
              <a:off x="6012160" y="1772816"/>
              <a:ext cx="3131840" cy="5085184"/>
            </a:xfrm>
            <a:prstGeom prst="cloudCallout">
              <a:avLst>
                <a:gd name="adj1" fmla="val 16823"/>
                <a:gd name="adj2" fmla="val 40622"/>
              </a:avLst>
            </a:prstGeom>
            <a:solidFill>
              <a:schemeClr val="accent1">
                <a:lumMod val="75000"/>
                <a:alpha val="17000"/>
              </a:schemeClr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695728" y="3356992"/>
              <a:ext cx="864096" cy="46166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57150"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tx2">
                      <a:lumMod val="75000"/>
                    </a:schemeClr>
                  </a:solidFill>
                </a:rPr>
                <a:t>MFG</a:t>
              </a:r>
              <a:endParaRPr lang="zh-TW" altLang="en-US" sz="24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IT</a:t>
            </a:r>
            <a:r>
              <a:rPr lang="zh-TW" altLang="en-US" dirty="0" smtClean="0"/>
              <a:t> </a:t>
            </a:r>
            <a:r>
              <a:rPr lang="en-US" altLang="zh-TW" dirty="0" smtClean="0"/>
              <a:t>Enablement Team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Inventec Confidential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6B3443-88FF-483E-9A67-1965FD1BAB9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99792" y="1340768"/>
            <a:ext cx="230425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u="sng" dirty="0" smtClean="0"/>
              <a:t>Sponsor</a:t>
            </a:r>
          </a:p>
          <a:p>
            <a:pPr algn="ctr"/>
            <a:r>
              <a:rPr lang="en-US" altLang="zh-TW" dirty="0" smtClean="0"/>
              <a:t>Jonathan/Sandy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699792" y="2276872"/>
            <a:ext cx="230425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u="sng" dirty="0" smtClean="0"/>
              <a:t>PM</a:t>
            </a:r>
          </a:p>
          <a:p>
            <a:pPr algn="ctr"/>
            <a:r>
              <a:rPr lang="en-US" altLang="zh-TW" dirty="0" smtClean="0"/>
              <a:t>Ian/Steve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2123728" y="3284984"/>
            <a:ext cx="3456384" cy="288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altLang="zh-TW" dirty="0" smtClean="0"/>
              <a:t>SAP: Steve/Tom</a:t>
            </a:r>
          </a:p>
          <a:p>
            <a:pPr algn="r"/>
            <a:r>
              <a:rPr lang="en-US" altLang="zh-TW" dirty="0" smtClean="0"/>
              <a:t>FP: Mark/Kelly</a:t>
            </a:r>
          </a:p>
          <a:p>
            <a:pPr algn="r"/>
            <a:r>
              <a:rPr lang="en-US" altLang="zh-TW" dirty="0" smtClean="0"/>
              <a:t>SFC: Vincent/LM</a:t>
            </a:r>
          </a:p>
          <a:p>
            <a:pPr algn="r"/>
            <a:r>
              <a:rPr lang="en-US" altLang="zh-TW" dirty="0" smtClean="0"/>
              <a:t>PDM: Migrant/Brian</a:t>
            </a:r>
          </a:p>
          <a:p>
            <a:pPr algn="r"/>
            <a:r>
              <a:rPr lang="en-US" altLang="zh-TW" dirty="0" smtClean="0"/>
              <a:t>Infra: JY</a:t>
            </a:r>
          </a:p>
          <a:p>
            <a:pPr algn="r"/>
            <a:r>
              <a:rPr lang="en-US" altLang="zh-TW" dirty="0" err="1" smtClean="0"/>
              <a:t>IoT</a:t>
            </a:r>
            <a:r>
              <a:rPr lang="en-US" altLang="zh-TW" dirty="0" smtClean="0"/>
              <a:t> Technical: Bryan/CH/Kyle/Abe</a:t>
            </a:r>
          </a:p>
        </p:txBody>
      </p:sp>
      <p:sp>
        <p:nvSpPr>
          <p:cNvPr id="9" name="橢圓 8"/>
          <p:cNvSpPr/>
          <p:nvPr/>
        </p:nvSpPr>
        <p:spPr>
          <a:xfrm>
            <a:off x="323528" y="3501008"/>
            <a:ext cx="936104" cy="273630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PSG MFG:</a:t>
            </a:r>
          </a:p>
          <a:p>
            <a:pPr algn="ctr"/>
            <a:r>
              <a:rPr lang="en-US" altLang="zh-TW" dirty="0" smtClean="0"/>
              <a:t>ICC</a:t>
            </a:r>
          </a:p>
          <a:p>
            <a:pPr algn="ctr"/>
            <a:r>
              <a:rPr lang="en-US" altLang="zh-TW" dirty="0" smtClean="0"/>
              <a:t>IPC</a:t>
            </a:r>
          </a:p>
          <a:p>
            <a:pPr algn="ctr"/>
            <a:r>
              <a:rPr lang="en-US" altLang="zh-TW" dirty="0" smtClean="0"/>
              <a:t>ICI</a:t>
            </a:r>
          </a:p>
        </p:txBody>
      </p:sp>
      <p:sp>
        <p:nvSpPr>
          <p:cNvPr id="10" name="矩形 9"/>
          <p:cNvSpPr/>
          <p:nvPr/>
        </p:nvSpPr>
        <p:spPr>
          <a:xfrm>
            <a:off x="1691680" y="3501008"/>
            <a:ext cx="201622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IT: Terence/Daniel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FIS: Alfa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SMES: Wade</a:t>
            </a:r>
          </a:p>
        </p:txBody>
      </p:sp>
      <p:sp>
        <p:nvSpPr>
          <p:cNvPr id="11" name="矩形 10"/>
          <p:cNvSpPr/>
          <p:nvPr/>
        </p:nvSpPr>
        <p:spPr>
          <a:xfrm>
            <a:off x="6012160" y="1340768"/>
            <a:ext cx="1944216" cy="64807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u="sng" dirty="0" smtClean="0"/>
              <a:t>Sponsor</a:t>
            </a:r>
          </a:p>
          <a:p>
            <a:pPr algn="ctr"/>
            <a:r>
              <a:rPr lang="en-US" altLang="zh-TW" dirty="0" smtClean="0"/>
              <a:t>David/Grace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012160" y="2276872"/>
            <a:ext cx="1944216" cy="64807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u="sng" dirty="0" smtClean="0"/>
              <a:t>PM</a:t>
            </a:r>
          </a:p>
          <a:p>
            <a:pPr algn="ctr"/>
            <a:r>
              <a:rPr lang="en-US" altLang="zh-TW" dirty="0" smtClean="0"/>
              <a:t>Seiko/Jimmy</a:t>
            </a:r>
            <a:endParaRPr lang="zh-TW" altLang="en-US" dirty="0"/>
          </a:p>
        </p:txBody>
      </p:sp>
      <p:sp>
        <p:nvSpPr>
          <p:cNvPr id="13" name="左-右雙向箭號 12"/>
          <p:cNvSpPr/>
          <p:nvPr/>
        </p:nvSpPr>
        <p:spPr>
          <a:xfrm>
            <a:off x="1187624" y="3717032"/>
            <a:ext cx="432048" cy="2160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接點 14"/>
          <p:cNvCxnSpPr>
            <a:stCxn id="6" idx="2"/>
            <a:endCxn id="7" idx="0"/>
          </p:cNvCxnSpPr>
          <p:nvPr/>
        </p:nvCxnSpPr>
        <p:spPr>
          <a:xfrm>
            <a:off x="3851920" y="1988840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11" idx="2"/>
            <a:endCxn id="12" idx="0"/>
          </p:cNvCxnSpPr>
          <p:nvPr/>
        </p:nvCxnSpPr>
        <p:spPr>
          <a:xfrm>
            <a:off x="6984268" y="1988840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7" idx="2"/>
            <a:endCxn id="8" idx="0"/>
          </p:cNvCxnSpPr>
          <p:nvPr/>
        </p:nvCxnSpPr>
        <p:spPr>
          <a:xfrm>
            <a:off x="3851920" y="2924944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左-右雙向箭號 32"/>
          <p:cNvSpPr/>
          <p:nvPr/>
        </p:nvSpPr>
        <p:spPr>
          <a:xfrm>
            <a:off x="5220072" y="2492896"/>
            <a:ext cx="432048" cy="2160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左-右雙向箭號 33"/>
          <p:cNvSpPr/>
          <p:nvPr/>
        </p:nvSpPr>
        <p:spPr>
          <a:xfrm>
            <a:off x="5220072" y="1556792"/>
            <a:ext cx="432048" cy="2160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5796136" y="908720"/>
            <a:ext cx="2736304" cy="216024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IAC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橢圓 19"/>
          <p:cNvSpPr/>
          <p:nvPr/>
        </p:nvSpPr>
        <p:spPr>
          <a:xfrm>
            <a:off x="6516216" y="3573016"/>
            <a:ext cx="936104" cy="273630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EBG MFG:</a:t>
            </a:r>
          </a:p>
          <a:p>
            <a:pPr algn="ctr"/>
            <a:r>
              <a:rPr lang="en-US" altLang="zh-TW" dirty="0" smtClean="0"/>
              <a:t>IPT</a:t>
            </a:r>
          </a:p>
          <a:p>
            <a:pPr algn="ctr"/>
            <a:r>
              <a:rPr lang="en-US" altLang="zh-TW" dirty="0" smtClean="0"/>
              <a:t>IMX</a:t>
            </a:r>
          </a:p>
          <a:p>
            <a:pPr algn="ctr"/>
            <a:r>
              <a:rPr lang="en-US" altLang="zh-TW" dirty="0" smtClean="0"/>
              <a:t>ICZ</a:t>
            </a:r>
            <a:endParaRPr lang="zh-TW" altLang="en-US" dirty="0" smtClean="0"/>
          </a:p>
          <a:p>
            <a:pPr algn="ctr"/>
            <a:endParaRPr lang="en-US" altLang="zh-TW" dirty="0" smtClean="0"/>
          </a:p>
        </p:txBody>
      </p:sp>
      <p:sp>
        <p:nvSpPr>
          <p:cNvPr id="21" name="矩形 20"/>
          <p:cNvSpPr/>
          <p:nvPr/>
        </p:nvSpPr>
        <p:spPr>
          <a:xfrm>
            <a:off x="4211960" y="3501008"/>
            <a:ext cx="172819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dirty="0" smtClean="0">
                <a:solidFill>
                  <a:srgbClr val="FF0000"/>
                </a:solidFill>
              </a:rPr>
              <a:t>IT: Tom</a:t>
            </a:r>
          </a:p>
          <a:p>
            <a:pPr algn="r"/>
            <a:r>
              <a:rPr lang="en-US" altLang="zh-TW" dirty="0" smtClean="0">
                <a:solidFill>
                  <a:srgbClr val="FF0000"/>
                </a:solidFill>
              </a:rPr>
              <a:t>FIS: LM</a:t>
            </a:r>
          </a:p>
        </p:txBody>
      </p:sp>
      <p:sp>
        <p:nvSpPr>
          <p:cNvPr id="22" name="左-右雙向箭號 21"/>
          <p:cNvSpPr/>
          <p:nvPr/>
        </p:nvSpPr>
        <p:spPr>
          <a:xfrm>
            <a:off x="6012160" y="3789040"/>
            <a:ext cx="432048" cy="2160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執行策略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提升現有各系統間資訊</a:t>
            </a:r>
            <a:r>
              <a:rPr lang="en-US" altLang="zh-TW" dirty="0" smtClean="0"/>
              <a:t>/</a:t>
            </a:r>
            <a:r>
              <a:rPr lang="zh-TW" altLang="en-US" dirty="0" smtClean="0"/>
              <a:t>流程整合度</a:t>
            </a:r>
            <a:r>
              <a:rPr lang="en-US" altLang="zh-TW" dirty="0" smtClean="0"/>
              <a:t>, </a:t>
            </a:r>
            <a:r>
              <a:rPr lang="zh-TW" altLang="en-US" dirty="0" smtClean="0"/>
              <a:t>消弭系統與現實的落差</a:t>
            </a:r>
            <a:r>
              <a:rPr lang="en-US" altLang="zh-TW" dirty="0" smtClean="0"/>
              <a:t>(PDM/SAP/MES/IQC…)</a:t>
            </a:r>
          </a:p>
          <a:p>
            <a:r>
              <a:rPr lang="zh-TW" altLang="en-US" dirty="0" smtClean="0"/>
              <a:t>調整</a:t>
            </a:r>
            <a:r>
              <a:rPr lang="en-US" altLang="zh-TW" dirty="0" smtClean="0"/>
              <a:t>MES, </a:t>
            </a:r>
            <a:r>
              <a:rPr lang="zh-TW" altLang="en-US" dirty="0" smtClean="0"/>
              <a:t>以因應工業</a:t>
            </a:r>
            <a:r>
              <a:rPr lang="en-US" altLang="zh-TW" dirty="0" smtClean="0"/>
              <a:t>4.0</a:t>
            </a:r>
            <a:r>
              <a:rPr lang="zh-TW" altLang="en-US" dirty="0" smtClean="0"/>
              <a:t>的變革</a:t>
            </a:r>
            <a:r>
              <a:rPr lang="en-US" altLang="zh-TW" dirty="0" smtClean="0"/>
              <a:t> (M2M, Information Gateway)</a:t>
            </a:r>
          </a:p>
          <a:p>
            <a:r>
              <a:rPr lang="zh-TW" altLang="en-US" dirty="0" smtClean="0"/>
              <a:t>與業務執行單位共同合作，讓資料發揮最大效果</a:t>
            </a:r>
            <a:endParaRPr lang="en-US" altLang="zh-TW" dirty="0" smtClean="0"/>
          </a:p>
          <a:p>
            <a:r>
              <a:rPr lang="zh-TW" altLang="en-US" dirty="0" smtClean="0"/>
              <a:t>與製造單位或其他單位合作執行工業</a:t>
            </a:r>
            <a:r>
              <a:rPr lang="en-US" altLang="zh-TW" dirty="0" smtClean="0"/>
              <a:t>4.0</a:t>
            </a:r>
            <a:r>
              <a:rPr lang="zh-TW" altLang="en-US" dirty="0" smtClean="0"/>
              <a:t>相關自動化專案</a:t>
            </a:r>
            <a:endParaRPr lang="en-US" altLang="zh-TW" dirty="0" smtClean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Inventec Confidential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6B3443-88FF-483E-9A67-1965FD1BAB9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846574" y="1790139"/>
            <a:ext cx="7577457" cy="22302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圓角矩形 3"/>
          <p:cNvSpPr/>
          <p:nvPr/>
        </p:nvSpPr>
        <p:spPr>
          <a:xfrm>
            <a:off x="837522" y="788455"/>
            <a:ext cx="3668800" cy="10314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802672" y="4183772"/>
            <a:ext cx="7621359" cy="26742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0" y="2052823"/>
            <a:ext cx="1835695" cy="440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Communication</a:t>
            </a:r>
            <a:endParaRPr lang="zh-TW" altLang="en-US" dirty="0"/>
          </a:p>
        </p:txBody>
      </p:sp>
      <p:grpSp>
        <p:nvGrpSpPr>
          <p:cNvPr id="2" name="群組 39"/>
          <p:cNvGrpSpPr/>
          <p:nvPr/>
        </p:nvGrpSpPr>
        <p:grpSpPr>
          <a:xfrm>
            <a:off x="1381492" y="779860"/>
            <a:ext cx="1608504" cy="975681"/>
            <a:chOff x="2085701" y="289945"/>
            <a:chExt cx="1908212" cy="1136839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5701" y="289945"/>
              <a:ext cx="1737352" cy="1122831"/>
            </a:xfrm>
            <a:prstGeom prst="rect">
              <a:avLst/>
            </a:prstGeom>
          </p:spPr>
        </p:pic>
        <p:sp>
          <p:nvSpPr>
            <p:cNvPr id="11" name="文字方塊 10"/>
            <p:cNvSpPr txBox="1"/>
            <p:nvPr/>
          </p:nvSpPr>
          <p:spPr>
            <a:xfrm>
              <a:off x="2265721" y="745419"/>
              <a:ext cx="1728192" cy="681365"/>
            </a:xfrm>
            <a:prstGeom prst="rect">
              <a:avLst/>
            </a:prstGeom>
            <a:noFill/>
            <a:effectLst>
              <a:outerShdw blurRad="50800" dist="50800" dir="5400000" algn="ctr" rotWithShape="0">
                <a:schemeClr val="tx1"/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rgbClr val="FFFF00"/>
                  </a:solidFill>
                </a:rPr>
                <a:t>Machine </a:t>
              </a:r>
            </a:p>
            <a:p>
              <a:r>
                <a:rPr lang="en-US" altLang="zh-TW" sz="1600" b="1" dirty="0" smtClean="0">
                  <a:solidFill>
                    <a:srgbClr val="FFFF00"/>
                  </a:solidFill>
                </a:rPr>
                <a:t>Learning</a:t>
              </a:r>
              <a:endParaRPr lang="zh-TW" altLang="en-US" sz="160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3" name="群組 34"/>
          <p:cNvGrpSpPr/>
          <p:nvPr/>
        </p:nvGrpSpPr>
        <p:grpSpPr>
          <a:xfrm>
            <a:off x="2179119" y="5173216"/>
            <a:ext cx="5976997" cy="1568152"/>
            <a:chOff x="4130192" y="4594121"/>
            <a:chExt cx="4731792" cy="1440160"/>
          </a:xfrm>
        </p:grpSpPr>
        <p:graphicFrame>
          <p:nvGraphicFramePr>
            <p:cNvPr id="19" name="資料庫圖表 18"/>
            <p:cNvGraphicFramePr/>
            <p:nvPr>
              <p:extLst>
                <p:ext uri="{D42A27DB-BD31-4B8C-83A1-F6EECF244321}">
                  <p14:modId xmlns:p14="http://schemas.microsoft.com/office/powerpoint/2010/main" val="3024534711"/>
                </p:ext>
              </p:extLst>
            </p:nvPr>
          </p:nvGraphicFramePr>
          <p:xfrm>
            <a:off x="4130192" y="4594121"/>
            <a:ext cx="4731792" cy="4320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pic>
          <p:nvPicPr>
            <p:cNvPr id="20" name="圖片 1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21969" y="5427037"/>
              <a:ext cx="689128" cy="607244"/>
            </a:xfrm>
            <a:prstGeom prst="rect">
              <a:avLst/>
            </a:prstGeom>
          </p:spPr>
        </p:pic>
        <p:pic>
          <p:nvPicPr>
            <p:cNvPr id="21" name="圖片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71637" y="5362811"/>
              <a:ext cx="780946" cy="671469"/>
            </a:xfrm>
            <a:prstGeom prst="rect">
              <a:avLst/>
            </a:prstGeom>
          </p:spPr>
        </p:pic>
        <p:pic>
          <p:nvPicPr>
            <p:cNvPr id="22" name="圖片 2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06706" y="5447800"/>
              <a:ext cx="682100" cy="586480"/>
            </a:xfrm>
            <a:prstGeom prst="rect">
              <a:avLst/>
            </a:prstGeom>
          </p:spPr>
        </p:pic>
        <p:pic>
          <p:nvPicPr>
            <p:cNvPr id="23" name="圖片 2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741773" y="5413941"/>
              <a:ext cx="698364" cy="599988"/>
            </a:xfrm>
            <a:prstGeom prst="rect">
              <a:avLst/>
            </a:prstGeom>
          </p:spPr>
        </p:pic>
      </p:grpSp>
      <p:pic>
        <p:nvPicPr>
          <p:cNvPr id="33" name="圖片 3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123580" y="1844824"/>
            <a:ext cx="833577" cy="837860"/>
          </a:xfrm>
          <a:prstGeom prst="rect">
            <a:avLst/>
          </a:prstGeom>
        </p:spPr>
      </p:pic>
      <p:pic>
        <p:nvPicPr>
          <p:cNvPr id="34" name="圖片 33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151345" y="3141635"/>
            <a:ext cx="740182" cy="837193"/>
          </a:xfrm>
          <a:prstGeom prst="rect">
            <a:avLst/>
          </a:prstGeom>
        </p:spPr>
      </p:pic>
      <p:grpSp>
        <p:nvGrpSpPr>
          <p:cNvPr id="12" name="群組 55"/>
          <p:cNvGrpSpPr/>
          <p:nvPr/>
        </p:nvGrpSpPr>
        <p:grpSpPr>
          <a:xfrm>
            <a:off x="919981" y="6021288"/>
            <a:ext cx="1275755" cy="649743"/>
            <a:chOff x="2635247" y="4115471"/>
            <a:chExt cx="1382068" cy="649743"/>
          </a:xfrm>
        </p:grpSpPr>
        <p:pic>
          <p:nvPicPr>
            <p:cNvPr id="36" name="圖片 3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668426" y="4115471"/>
              <a:ext cx="1092798" cy="594845"/>
            </a:xfrm>
            <a:prstGeom prst="rect">
              <a:avLst/>
            </a:prstGeom>
          </p:spPr>
        </p:pic>
        <p:sp>
          <p:nvSpPr>
            <p:cNvPr id="37" name="文字方塊 36"/>
            <p:cNvSpPr txBox="1"/>
            <p:nvPr/>
          </p:nvSpPr>
          <p:spPr>
            <a:xfrm>
              <a:off x="2635247" y="4365104"/>
              <a:ext cx="13820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 dirty="0" smtClean="0">
                  <a:solidFill>
                    <a:srgbClr val="FF0000"/>
                  </a:solidFill>
                </a:rPr>
                <a:t>智慧倉儲</a:t>
              </a:r>
              <a:endParaRPr lang="zh-TW" altLang="en-US" sz="20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39" name="圖片 3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131" y="1988840"/>
            <a:ext cx="562173" cy="548119"/>
          </a:xfrm>
          <a:prstGeom prst="rect">
            <a:avLst/>
          </a:prstGeom>
        </p:spPr>
      </p:pic>
      <p:grpSp>
        <p:nvGrpSpPr>
          <p:cNvPr id="13" name="群組 67"/>
          <p:cNvGrpSpPr/>
          <p:nvPr/>
        </p:nvGrpSpPr>
        <p:grpSpPr>
          <a:xfrm>
            <a:off x="2039806" y="2852936"/>
            <a:ext cx="1740106" cy="895350"/>
            <a:chOff x="6047208" y="2009581"/>
            <a:chExt cx="1424996" cy="895350"/>
          </a:xfrm>
        </p:grpSpPr>
        <p:pic>
          <p:nvPicPr>
            <p:cNvPr id="65" name="圖片 64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7208" y="2009581"/>
              <a:ext cx="1424996" cy="895350"/>
            </a:xfrm>
            <a:prstGeom prst="rect">
              <a:avLst/>
            </a:prstGeom>
          </p:spPr>
        </p:pic>
        <p:sp>
          <p:nvSpPr>
            <p:cNvPr id="41" name="文字方塊 40"/>
            <p:cNvSpPr txBox="1"/>
            <p:nvPr/>
          </p:nvSpPr>
          <p:spPr>
            <a:xfrm>
              <a:off x="6394149" y="2297613"/>
              <a:ext cx="1008111" cy="400110"/>
            </a:xfrm>
            <a:prstGeom prst="rect">
              <a:avLst/>
            </a:prstGeom>
            <a:noFill/>
            <a:effectLst>
              <a:outerShdw blurRad="50800" dist="50800" dir="5400000" algn="ctr" rotWithShape="0">
                <a:schemeClr val="tx1"/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 smtClean="0">
                  <a:solidFill>
                    <a:srgbClr val="FFFF00"/>
                  </a:solidFill>
                </a:rPr>
                <a:t>SAP</a:t>
              </a:r>
              <a:endParaRPr lang="zh-TW" altLang="en-US" sz="2400" b="1" dirty="0">
                <a:solidFill>
                  <a:srgbClr val="FFFF00"/>
                </a:solidFill>
              </a:endParaRPr>
            </a:p>
          </p:txBody>
        </p:sp>
      </p:grpSp>
      <p:pic>
        <p:nvPicPr>
          <p:cNvPr id="47" name="圖片 4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26386" y="4418331"/>
            <a:ext cx="981318" cy="594845"/>
          </a:xfrm>
          <a:prstGeom prst="rect">
            <a:avLst/>
          </a:prstGeom>
        </p:spPr>
      </p:pic>
      <p:sp>
        <p:nvSpPr>
          <p:cNvPr id="64" name="向右箭號 63"/>
          <p:cNvSpPr/>
          <p:nvPr/>
        </p:nvSpPr>
        <p:spPr>
          <a:xfrm>
            <a:off x="1979712" y="5344120"/>
            <a:ext cx="265876" cy="1731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4" name="群組 72"/>
          <p:cNvGrpSpPr/>
          <p:nvPr/>
        </p:nvGrpSpPr>
        <p:grpSpPr>
          <a:xfrm>
            <a:off x="2926175" y="980728"/>
            <a:ext cx="1259896" cy="765918"/>
            <a:chOff x="6032916" y="2094603"/>
            <a:chExt cx="1424996" cy="895350"/>
          </a:xfrm>
        </p:grpSpPr>
        <p:pic>
          <p:nvPicPr>
            <p:cNvPr id="74" name="圖片 73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2916" y="2094603"/>
              <a:ext cx="1424996" cy="895350"/>
            </a:xfrm>
            <a:prstGeom prst="rect">
              <a:avLst/>
            </a:prstGeom>
          </p:spPr>
        </p:pic>
        <p:sp>
          <p:nvSpPr>
            <p:cNvPr id="75" name="文字方塊 74"/>
            <p:cNvSpPr txBox="1"/>
            <p:nvPr/>
          </p:nvSpPr>
          <p:spPr>
            <a:xfrm>
              <a:off x="6314442" y="2331036"/>
              <a:ext cx="1008111" cy="467724"/>
            </a:xfrm>
            <a:prstGeom prst="rect">
              <a:avLst/>
            </a:prstGeom>
            <a:noFill/>
            <a:effectLst>
              <a:outerShdw blurRad="50800" dist="50800" dir="5400000" algn="ctr" rotWithShape="0">
                <a:schemeClr val="tx1"/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zh-TW" altLang="en-US" sz="2000" b="1" dirty="0" smtClean="0">
                  <a:solidFill>
                    <a:srgbClr val="FFFF00"/>
                  </a:solidFill>
                </a:rPr>
                <a:t>  </a:t>
              </a:r>
              <a:r>
                <a:rPr lang="en-US" altLang="zh-TW" sz="2000" b="1" dirty="0" smtClean="0">
                  <a:solidFill>
                    <a:srgbClr val="FFFF00"/>
                  </a:solidFill>
                </a:rPr>
                <a:t>BI</a:t>
              </a:r>
              <a:endParaRPr lang="zh-TW" altLang="en-US" sz="2000" b="1" dirty="0">
                <a:solidFill>
                  <a:srgbClr val="FFFF00"/>
                </a:solidFill>
              </a:endParaRPr>
            </a:p>
          </p:txBody>
        </p:sp>
      </p:grpSp>
      <p:sp>
        <p:nvSpPr>
          <p:cNvPr id="77" name="文字方塊 76"/>
          <p:cNvSpPr txBox="1"/>
          <p:nvPr/>
        </p:nvSpPr>
        <p:spPr>
          <a:xfrm>
            <a:off x="3560635" y="3645024"/>
            <a:ext cx="1011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>
                <a:solidFill>
                  <a:srgbClr val="FF0000"/>
                </a:solidFill>
              </a:rPr>
              <a:t>工單整合</a:t>
            </a:r>
          </a:p>
        </p:txBody>
      </p:sp>
      <p:cxnSp>
        <p:nvCxnSpPr>
          <p:cNvPr id="81" name="肘形接點 80"/>
          <p:cNvCxnSpPr>
            <a:stCxn id="10" idx="2"/>
          </p:cNvCxnSpPr>
          <p:nvPr/>
        </p:nvCxnSpPr>
        <p:spPr>
          <a:xfrm rot="16200000" flipH="1">
            <a:off x="1949204" y="1908046"/>
            <a:ext cx="1141498" cy="812443"/>
          </a:xfrm>
          <a:prstGeom prst="bentConnector3">
            <a:avLst>
              <a:gd name="adj1" fmla="val 41456"/>
            </a:avLst>
          </a:prstGeom>
          <a:ln w="101600">
            <a:solidFill>
              <a:schemeClr val="accent1">
                <a:shade val="95000"/>
                <a:satMod val="10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向右箭號 81"/>
          <p:cNvSpPr/>
          <p:nvPr/>
        </p:nvSpPr>
        <p:spPr>
          <a:xfrm>
            <a:off x="4241555" y="1094978"/>
            <a:ext cx="1051438" cy="290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3" name="肘形接點 82"/>
          <p:cNvCxnSpPr>
            <a:stCxn id="74" idx="2"/>
          </p:cNvCxnSpPr>
          <p:nvPr/>
        </p:nvCxnSpPr>
        <p:spPr>
          <a:xfrm rot="5400000">
            <a:off x="2669192" y="2003629"/>
            <a:ext cx="1143914" cy="629948"/>
          </a:xfrm>
          <a:prstGeom prst="bentConnector3">
            <a:avLst>
              <a:gd name="adj1" fmla="val 40408"/>
            </a:avLst>
          </a:prstGeom>
          <a:ln w="101600">
            <a:solidFill>
              <a:schemeClr val="accent1">
                <a:shade val="95000"/>
                <a:satMod val="10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群組 86"/>
          <p:cNvGrpSpPr/>
          <p:nvPr/>
        </p:nvGrpSpPr>
        <p:grpSpPr>
          <a:xfrm>
            <a:off x="3977612" y="2332950"/>
            <a:ext cx="1242460" cy="589879"/>
            <a:chOff x="6118104" y="2085056"/>
            <a:chExt cx="1424996" cy="895350"/>
          </a:xfrm>
        </p:grpSpPr>
        <p:pic>
          <p:nvPicPr>
            <p:cNvPr id="88" name="圖片 87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8104" y="2085056"/>
              <a:ext cx="1424996" cy="895350"/>
            </a:xfrm>
            <a:prstGeom prst="rect">
              <a:avLst/>
            </a:prstGeom>
          </p:spPr>
        </p:pic>
        <p:sp>
          <p:nvSpPr>
            <p:cNvPr id="89" name="文字方塊 88"/>
            <p:cNvSpPr txBox="1"/>
            <p:nvPr/>
          </p:nvSpPr>
          <p:spPr>
            <a:xfrm>
              <a:off x="6314441" y="2331036"/>
              <a:ext cx="1227670" cy="607308"/>
            </a:xfrm>
            <a:prstGeom prst="rect">
              <a:avLst/>
            </a:prstGeom>
            <a:noFill/>
            <a:effectLst>
              <a:outerShdw blurRad="50800" dist="50800" dir="5400000" algn="ctr" rotWithShape="0">
                <a:schemeClr val="tx1"/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 smtClean="0">
                  <a:solidFill>
                    <a:srgbClr val="FFFF00"/>
                  </a:solidFill>
                </a:rPr>
                <a:t>SRM</a:t>
              </a:r>
              <a:endParaRPr lang="zh-TW" altLang="en-US" sz="2400" b="1" dirty="0">
                <a:solidFill>
                  <a:srgbClr val="FFFF00"/>
                </a:solidFill>
              </a:endParaRPr>
            </a:p>
          </p:txBody>
        </p:sp>
      </p:grpSp>
      <p:sp>
        <p:nvSpPr>
          <p:cNvPr id="90" name="向下箭號 89"/>
          <p:cNvSpPr/>
          <p:nvPr/>
        </p:nvSpPr>
        <p:spPr>
          <a:xfrm>
            <a:off x="7401191" y="2738870"/>
            <a:ext cx="222065" cy="3247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文字方塊 90"/>
          <p:cNvSpPr txBox="1"/>
          <p:nvPr/>
        </p:nvSpPr>
        <p:spPr>
          <a:xfrm>
            <a:off x="7939335" y="3280443"/>
            <a:ext cx="1434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Auto.</a:t>
            </a:r>
            <a:r>
              <a:rPr lang="zh-TW" altLang="en-US" sz="18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1800" b="1" dirty="0" smtClean="0">
                <a:solidFill>
                  <a:srgbClr val="FF0000"/>
                </a:solidFill>
              </a:rPr>
              <a:t>BOM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92" name="左-上雙向箭號 91"/>
          <p:cNvSpPr/>
          <p:nvPr/>
        </p:nvSpPr>
        <p:spPr>
          <a:xfrm>
            <a:off x="3658921" y="2924944"/>
            <a:ext cx="990027" cy="405256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文字方塊 92"/>
          <p:cNvSpPr txBox="1"/>
          <p:nvPr/>
        </p:nvSpPr>
        <p:spPr>
          <a:xfrm>
            <a:off x="2202533" y="1908121"/>
            <a:ext cx="1505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PCA</a:t>
            </a:r>
            <a:r>
              <a:rPr lang="zh-TW" altLang="en-US" sz="16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internal</a:t>
            </a:r>
          </a:p>
          <a:p>
            <a:r>
              <a:rPr lang="en-US" altLang="zh-TW" sz="1600" b="1" dirty="0" smtClean="0">
                <a:solidFill>
                  <a:srgbClr val="FF0000"/>
                </a:solidFill>
              </a:rPr>
              <a:t>Forecast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918838" y="5226199"/>
            <a:ext cx="988866" cy="579065"/>
          </a:xfrm>
          <a:prstGeom prst="rect">
            <a:avLst/>
          </a:prstGeom>
        </p:spPr>
      </p:pic>
      <p:sp>
        <p:nvSpPr>
          <p:cNvPr id="94" name="文字方塊 93"/>
          <p:cNvSpPr txBox="1"/>
          <p:nvPr/>
        </p:nvSpPr>
        <p:spPr>
          <a:xfrm>
            <a:off x="6660232" y="2134597"/>
            <a:ext cx="519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海關</a:t>
            </a:r>
            <a:endParaRPr lang="zh-TW" altLang="en-US" dirty="0"/>
          </a:p>
        </p:txBody>
      </p:sp>
      <p:pic>
        <p:nvPicPr>
          <p:cNvPr id="95" name="Picture 15" descr="檢視詳細資料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6168944" y="2568086"/>
            <a:ext cx="528814" cy="572882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-15506" y="3941006"/>
            <a:ext cx="1403648" cy="388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Automation</a:t>
            </a:r>
            <a:endParaRPr lang="zh-TW" altLang="en-US" dirty="0"/>
          </a:p>
        </p:txBody>
      </p:sp>
      <p:grpSp>
        <p:nvGrpSpPr>
          <p:cNvPr id="17" name="群組 96"/>
          <p:cNvGrpSpPr/>
          <p:nvPr/>
        </p:nvGrpSpPr>
        <p:grpSpPr>
          <a:xfrm>
            <a:off x="2034266" y="4365104"/>
            <a:ext cx="1745646" cy="635465"/>
            <a:chOff x="6032916" y="2094603"/>
            <a:chExt cx="1424996" cy="895350"/>
          </a:xfrm>
        </p:grpSpPr>
        <p:pic>
          <p:nvPicPr>
            <p:cNvPr id="98" name="圖片 97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2916" y="2094603"/>
              <a:ext cx="1424996" cy="895350"/>
            </a:xfrm>
            <a:prstGeom prst="rect">
              <a:avLst/>
            </a:prstGeom>
          </p:spPr>
        </p:pic>
        <p:sp>
          <p:nvSpPr>
            <p:cNvPr id="99" name="文字方塊 98"/>
            <p:cNvSpPr txBox="1"/>
            <p:nvPr/>
          </p:nvSpPr>
          <p:spPr>
            <a:xfrm>
              <a:off x="6355258" y="2318555"/>
              <a:ext cx="1008111" cy="496492"/>
            </a:xfrm>
            <a:prstGeom prst="rect">
              <a:avLst/>
            </a:prstGeom>
            <a:noFill/>
            <a:effectLst>
              <a:outerShdw blurRad="50800" dist="50800" dir="5400000" algn="ctr" rotWithShape="0">
                <a:schemeClr val="tx1"/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 smtClean="0">
                  <a:solidFill>
                    <a:srgbClr val="FFFF00"/>
                  </a:solidFill>
                </a:rPr>
                <a:t>SMES</a:t>
              </a:r>
              <a:endParaRPr lang="zh-TW" altLang="en-US" sz="200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18" name="群組 99"/>
          <p:cNvGrpSpPr/>
          <p:nvPr/>
        </p:nvGrpSpPr>
        <p:grpSpPr>
          <a:xfrm>
            <a:off x="3663469" y="4365104"/>
            <a:ext cx="5155437" cy="700244"/>
            <a:chOff x="6032916" y="2094603"/>
            <a:chExt cx="1596994" cy="895350"/>
          </a:xfrm>
        </p:grpSpPr>
        <p:pic>
          <p:nvPicPr>
            <p:cNvPr id="101" name="圖片 100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2916" y="2094603"/>
              <a:ext cx="1424996" cy="895350"/>
            </a:xfrm>
            <a:prstGeom prst="rect">
              <a:avLst/>
            </a:prstGeom>
          </p:spPr>
        </p:pic>
        <p:sp>
          <p:nvSpPr>
            <p:cNvPr id="102" name="文字方塊 101"/>
            <p:cNvSpPr txBox="1"/>
            <p:nvPr/>
          </p:nvSpPr>
          <p:spPr>
            <a:xfrm>
              <a:off x="6621799" y="2224348"/>
              <a:ext cx="1008111" cy="496492"/>
            </a:xfrm>
            <a:prstGeom prst="rect">
              <a:avLst/>
            </a:prstGeom>
            <a:noFill/>
            <a:effectLst>
              <a:outerShdw blurRad="50800" dist="50800" dir="5400000" algn="ctr" rotWithShape="0">
                <a:schemeClr val="tx1"/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 err="1">
                  <a:solidFill>
                    <a:srgbClr val="FFFF00"/>
                  </a:solidFill>
                </a:rPr>
                <a:t>i</a:t>
              </a:r>
              <a:r>
                <a:rPr lang="en-US" altLang="zh-TW" sz="2000" b="1" dirty="0" err="1" smtClean="0">
                  <a:solidFill>
                    <a:srgbClr val="FFFF00"/>
                  </a:solidFill>
                </a:rPr>
                <a:t>MES</a:t>
              </a:r>
              <a:endParaRPr lang="zh-TW" altLang="en-US" sz="2400" b="1" dirty="0">
                <a:solidFill>
                  <a:srgbClr val="FFFF00"/>
                </a:solidFill>
              </a:endParaRPr>
            </a:p>
          </p:txBody>
        </p:sp>
      </p:grpSp>
      <p:cxnSp>
        <p:nvCxnSpPr>
          <p:cNvPr id="105" name="肘形接點 104"/>
          <p:cNvCxnSpPr>
            <a:endCxn id="89" idx="3"/>
          </p:cNvCxnSpPr>
          <p:nvPr/>
        </p:nvCxnSpPr>
        <p:spPr>
          <a:xfrm rot="10800000" flipV="1">
            <a:off x="5219210" y="2325591"/>
            <a:ext cx="937498" cy="369471"/>
          </a:xfrm>
          <a:prstGeom prst="bentConnector3">
            <a:avLst>
              <a:gd name="adj1" fmla="val 50000"/>
            </a:avLst>
          </a:prstGeom>
          <a:ln w="101600">
            <a:solidFill>
              <a:schemeClr val="accent1">
                <a:shade val="95000"/>
                <a:satMod val="10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肘形接點 109"/>
          <p:cNvCxnSpPr>
            <a:endCxn id="89" idx="3"/>
          </p:cNvCxnSpPr>
          <p:nvPr/>
        </p:nvCxnSpPr>
        <p:spPr>
          <a:xfrm rot="10800000">
            <a:off x="5219210" y="2695064"/>
            <a:ext cx="937498" cy="118543"/>
          </a:xfrm>
          <a:prstGeom prst="bentConnector3">
            <a:avLst>
              <a:gd name="adj1" fmla="val 50000"/>
            </a:avLst>
          </a:prstGeom>
          <a:ln w="101600">
            <a:solidFill>
              <a:schemeClr val="accent1">
                <a:shade val="95000"/>
                <a:satMod val="10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字方塊 113"/>
          <p:cNvSpPr txBox="1"/>
          <p:nvPr/>
        </p:nvSpPr>
        <p:spPr>
          <a:xfrm>
            <a:off x="5225545" y="1988840"/>
            <a:ext cx="3545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>
                <a:solidFill>
                  <a:srgbClr val="FF0000"/>
                </a:solidFill>
              </a:rPr>
              <a:t>貨</a:t>
            </a:r>
            <a:endParaRPr lang="en-US" altLang="zh-TW" sz="1600" b="1" dirty="0" smtClean="0">
              <a:solidFill>
                <a:srgbClr val="FF0000"/>
              </a:solidFill>
            </a:endParaRPr>
          </a:p>
          <a:p>
            <a:r>
              <a:rPr lang="zh-TW" altLang="en-US" sz="1600" b="1" dirty="0" smtClean="0">
                <a:solidFill>
                  <a:srgbClr val="FF0000"/>
                </a:solidFill>
              </a:rPr>
              <a:t>物</a:t>
            </a:r>
            <a:endParaRPr lang="en-US" altLang="zh-TW" sz="1600" b="1" dirty="0" smtClean="0">
              <a:solidFill>
                <a:srgbClr val="FF0000"/>
              </a:solidFill>
            </a:endParaRPr>
          </a:p>
          <a:p>
            <a:r>
              <a:rPr lang="zh-TW" altLang="en-US" sz="1600" b="1" dirty="0" smtClean="0">
                <a:solidFill>
                  <a:srgbClr val="FF0000"/>
                </a:solidFill>
              </a:rPr>
              <a:t>追</a:t>
            </a:r>
            <a:endParaRPr lang="en-US" altLang="zh-TW" sz="1600" b="1" dirty="0" smtClean="0">
              <a:solidFill>
                <a:srgbClr val="FF0000"/>
              </a:solidFill>
            </a:endParaRPr>
          </a:p>
          <a:p>
            <a:r>
              <a:rPr lang="zh-TW" altLang="en-US" sz="1600" b="1" dirty="0" smtClean="0">
                <a:solidFill>
                  <a:srgbClr val="FF0000"/>
                </a:solidFill>
              </a:rPr>
              <a:t>蹤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115" name="肘形接點 114"/>
          <p:cNvCxnSpPr>
            <a:endCxn id="98" idx="0"/>
          </p:cNvCxnSpPr>
          <p:nvPr/>
        </p:nvCxnSpPr>
        <p:spPr>
          <a:xfrm rot="5400000">
            <a:off x="2521531" y="3978476"/>
            <a:ext cx="772186" cy="1070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1">
                <a:shade val="95000"/>
                <a:satMod val="10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0" y="1176712"/>
            <a:ext cx="1457065" cy="546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Cloud</a:t>
            </a:r>
            <a:r>
              <a:rPr lang="zh-TW" altLang="en-US" dirty="0" smtClean="0"/>
              <a:t> </a:t>
            </a:r>
            <a:r>
              <a:rPr lang="en-US" altLang="zh-TW" dirty="0" smtClean="0"/>
              <a:t>Computing</a:t>
            </a:r>
            <a:endParaRPr lang="zh-TW" altLang="en-US" dirty="0"/>
          </a:p>
        </p:txBody>
      </p:sp>
      <p:sp>
        <p:nvSpPr>
          <p:cNvPr id="127" name="文字方塊 126"/>
          <p:cNvSpPr txBox="1"/>
          <p:nvPr/>
        </p:nvSpPr>
        <p:spPr>
          <a:xfrm>
            <a:off x="4163631" y="810086"/>
            <a:ext cx="1505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Mobilization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grpSp>
        <p:nvGrpSpPr>
          <p:cNvPr id="24" name="群組 129"/>
          <p:cNvGrpSpPr/>
          <p:nvPr/>
        </p:nvGrpSpPr>
        <p:grpSpPr>
          <a:xfrm>
            <a:off x="5322500" y="684896"/>
            <a:ext cx="1375258" cy="1035025"/>
            <a:chOff x="5574440" y="262975"/>
            <a:chExt cx="1419207" cy="1099234"/>
          </a:xfrm>
        </p:grpSpPr>
        <p:pic>
          <p:nvPicPr>
            <p:cNvPr id="128" name="圖片 127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4076" y="262975"/>
              <a:ext cx="1259571" cy="838894"/>
            </a:xfrm>
            <a:prstGeom prst="rect">
              <a:avLst/>
            </a:prstGeom>
          </p:spPr>
        </p:pic>
        <p:pic>
          <p:nvPicPr>
            <p:cNvPr id="129" name="圖片 128"/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4440" y="881498"/>
              <a:ext cx="637691" cy="480711"/>
            </a:xfrm>
            <a:prstGeom prst="rect">
              <a:avLst/>
            </a:prstGeom>
          </p:spPr>
        </p:pic>
      </p:grpSp>
      <p:sp>
        <p:nvSpPr>
          <p:cNvPr id="131" name="上-下雙向箭號 130"/>
          <p:cNvSpPr/>
          <p:nvPr/>
        </p:nvSpPr>
        <p:spPr>
          <a:xfrm>
            <a:off x="2848711" y="4970823"/>
            <a:ext cx="206486" cy="32606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上-下雙向箭號 131"/>
          <p:cNvSpPr/>
          <p:nvPr/>
        </p:nvSpPr>
        <p:spPr>
          <a:xfrm>
            <a:off x="4417643" y="4976771"/>
            <a:ext cx="206486" cy="32606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3" name="上-下雙向箭號 132"/>
          <p:cNvSpPr/>
          <p:nvPr/>
        </p:nvSpPr>
        <p:spPr>
          <a:xfrm>
            <a:off x="5847265" y="5013176"/>
            <a:ext cx="206486" cy="32606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4" name="上-下雙向箭號 133"/>
          <p:cNvSpPr/>
          <p:nvPr/>
        </p:nvSpPr>
        <p:spPr>
          <a:xfrm>
            <a:off x="7272113" y="4985613"/>
            <a:ext cx="206486" cy="32606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7" name="群組 134"/>
          <p:cNvGrpSpPr/>
          <p:nvPr/>
        </p:nvGrpSpPr>
        <p:grpSpPr>
          <a:xfrm>
            <a:off x="5076056" y="3068960"/>
            <a:ext cx="1638168" cy="815845"/>
            <a:chOff x="6032916" y="2094603"/>
            <a:chExt cx="1424996" cy="895350"/>
          </a:xfrm>
        </p:grpSpPr>
        <p:pic>
          <p:nvPicPr>
            <p:cNvPr id="136" name="圖片 135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2916" y="2094603"/>
              <a:ext cx="1424996" cy="895350"/>
            </a:xfrm>
            <a:prstGeom prst="rect">
              <a:avLst/>
            </a:prstGeom>
          </p:spPr>
        </p:pic>
        <p:sp>
          <p:nvSpPr>
            <p:cNvPr id="137" name="文字方塊 136"/>
            <p:cNvSpPr txBox="1"/>
            <p:nvPr/>
          </p:nvSpPr>
          <p:spPr>
            <a:xfrm>
              <a:off x="6394149" y="2344755"/>
              <a:ext cx="1008111" cy="439101"/>
            </a:xfrm>
            <a:prstGeom prst="rect">
              <a:avLst/>
            </a:prstGeom>
            <a:noFill/>
            <a:effectLst>
              <a:outerShdw blurRad="50800" dist="50800" dir="5400000" algn="ctr" rotWithShape="0">
                <a:schemeClr val="tx1"/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 smtClean="0">
                  <a:solidFill>
                    <a:srgbClr val="FFFF00"/>
                  </a:solidFill>
                </a:rPr>
                <a:t>PDM</a:t>
              </a:r>
              <a:endParaRPr lang="zh-TW" altLang="en-US" sz="2000" b="1" dirty="0">
                <a:solidFill>
                  <a:srgbClr val="FFFF00"/>
                </a:solidFill>
              </a:endParaRPr>
            </a:p>
          </p:txBody>
        </p:sp>
      </p:grpSp>
      <p:sp>
        <p:nvSpPr>
          <p:cNvPr id="70" name="左-右雙向箭號 69"/>
          <p:cNvSpPr/>
          <p:nvPr/>
        </p:nvSpPr>
        <p:spPr>
          <a:xfrm>
            <a:off x="3597743" y="3388405"/>
            <a:ext cx="1621468" cy="18461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向左箭號 70"/>
          <p:cNvSpPr/>
          <p:nvPr/>
        </p:nvSpPr>
        <p:spPr>
          <a:xfrm>
            <a:off x="6732240" y="3417358"/>
            <a:ext cx="278173" cy="26957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文字方塊 95"/>
          <p:cNvSpPr txBox="1"/>
          <p:nvPr/>
        </p:nvSpPr>
        <p:spPr>
          <a:xfrm>
            <a:off x="6660232" y="2782669"/>
            <a:ext cx="519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廠商</a:t>
            </a:r>
          </a:p>
        </p:txBody>
      </p:sp>
      <p:cxnSp>
        <p:nvCxnSpPr>
          <p:cNvPr id="123" name="肘形接點 122"/>
          <p:cNvCxnSpPr>
            <a:endCxn id="101" idx="0"/>
          </p:cNvCxnSpPr>
          <p:nvPr/>
        </p:nvCxnSpPr>
        <p:spPr>
          <a:xfrm>
            <a:off x="2926175" y="3966559"/>
            <a:ext cx="3037390" cy="398545"/>
          </a:xfrm>
          <a:prstGeom prst="bentConnector2">
            <a:avLst/>
          </a:prstGeom>
          <a:ln w="76200">
            <a:solidFill>
              <a:schemeClr val="accent1">
                <a:shade val="95000"/>
                <a:satMod val="10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字方塊 78"/>
          <p:cNvSpPr txBox="1"/>
          <p:nvPr/>
        </p:nvSpPr>
        <p:spPr>
          <a:xfrm>
            <a:off x="2964448" y="3933056"/>
            <a:ext cx="2759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Auto.</a:t>
            </a:r>
            <a:r>
              <a:rPr lang="zh-TW" altLang="en-US" sz="16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Confirm</a:t>
            </a:r>
            <a:r>
              <a:rPr lang="zh-TW" altLang="en-US" sz="16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/</a:t>
            </a:r>
            <a:r>
              <a:rPr lang="zh-TW" altLang="en-US" sz="16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Auto.</a:t>
            </a:r>
            <a:r>
              <a:rPr lang="zh-TW" altLang="en-US" sz="16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PGI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grpSp>
        <p:nvGrpSpPr>
          <p:cNvPr id="84" name="群組 99"/>
          <p:cNvGrpSpPr/>
          <p:nvPr/>
        </p:nvGrpSpPr>
        <p:grpSpPr>
          <a:xfrm>
            <a:off x="2012436" y="5621177"/>
            <a:ext cx="6303980" cy="400111"/>
            <a:chOff x="6032916" y="2122922"/>
            <a:chExt cx="1361414" cy="867029"/>
          </a:xfrm>
        </p:grpSpPr>
        <p:pic>
          <p:nvPicPr>
            <p:cNvPr id="85" name="圖片 84"/>
            <p:cNvPicPr>
              <a:picLocks noChangeAspect="1"/>
            </p:cNvPicPr>
            <p:nvPr/>
          </p:nvPicPr>
          <p:blipFill>
            <a:blip r:embed="rId16" cstate="print">
              <a:clrChange>
                <a:clrFrom>
                  <a:srgbClr val="D8D8D8"/>
                </a:clrFrom>
                <a:clrTo>
                  <a:srgbClr val="D8D8D8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2916" y="2242295"/>
              <a:ext cx="1361414" cy="714297"/>
            </a:xfrm>
            <a:prstGeom prst="rect">
              <a:avLst/>
            </a:prstGeom>
            <a:solidFill>
              <a:srgbClr val="92D050"/>
            </a:solidFill>
          </p:spPr>
        </p:pic>
        <p:sp>
          <p:nvSpPr>
            <p:cNvPr id="86" name="文字方塊 85"/>
            <p:cNvSpPr txBox="1"/>
            <p:nvPr/>
          </p:nvSpPr>
          <p:spPr>
            <a:xfrm>
              <a:off x="6660474" y="2122922"/>
              <a:ext cx="178565" cy="867029"/>
            </a:xfrm>
            <a:prstGeom prst="rect">
              <a:avLst/>
            </a:prstGeom>
            <a:noFill/>
            <a:effectLst>
              <a:outerShdw blurRad="50800" dist="50800" dir="5400000" algn="ctr" rotWithShape="0">
                <a:schemeClr val="tx1"/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FF00"/>
                  </a:solidFill>
                </a:rPr>
                <a:t>EAP </a:t>
              </a:r>
              <a:endParaRPr lang="zh-TW" altLang="en-US" sz="2000" b="1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297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2843808" y="2060848"/>
            <a:ext cx="2736304" cy="40324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5580112" y="2060848"/>
            <a:ext cx="2520280" cy="40324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323528" y="2060848"/>
            <a:ext cx="2520280" cy="40324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Project Plan</a:t>
            </a:r>
            <a:endParaRPr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</p:nvPr>
        </p:nvGraphicFramePr>
        <p:xfrm>
          <a:off x="323528" y="1412776"/>
          <a:ext cx="8229600" cy="536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Inventec Confidential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6B3443-88FF-483E-9A67-1965FD1BAB9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3528" y="2276872"/>
            <a:ext cx="25202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lvl="0" indent="-177800">
              <a:buFont typeface="Arial" pitchFamily="34" charset="0"/>
              <a:buChar char="•"/>
            </a:pPr>
            <a:r>
              <a:rPr lang="en-US" altLang="zh-TW" dirty="0" smtClean="0"/>
              <a:t>SAP/SFC</a:t>
            </a:r>
            <a:r>
              <a:rPr lang="zh-TW" altLang="en-US" dirty="0" smtClean="0"/>
              <a:t>工單整合</a:t>
            </a:r>
            <a:endParaRPr lang="en-US" altLang="zh-TW" dirty="0" smtClean="0"/>
          </a:p>
          <a:p>
            <a:pPr marL="177800" lvl="0" indent="-177800">
              <a:buFont typeface="Arial" pitchFamily="34" charset="0"/>
              <a:buChar char="•"/>
            </a:pPr>
            <a:r>
              <a:rPr lang="zh-TW" altLang="en-US" dirty="0" smtClean="0"/>
              <a:t>客戶 </a:t>
            </a:r>
            <a:r>
              <a:rPr lang="en-US" altLang="zh-TW" dirty="0" smtClean="0"/>
              <a:t>Part/BOM</a:t>
            </a:r>
            <a:r>
              <a:rPr lang="zh-TW" altLang="en-US" dirty="0" smtClean="0"/>
              <a:t>資料轉換工具開發</a:t>
            </a:r>
            <a:endParaRPr lang="en-US" altLang="zh-TW" dirty="0" smtClean="0"/>
          </a:p>
          <a:p>
            <a:pPr marL="177800" indent="-177800">
              <a:buFont typeface="Arial" pitchFamily="34" charset="0"/>
              <a:buChar char="•"/>
            </a:pPr>
            <a:r>
              <a:rPr lang="en-US" altLang="zh-TW" dirty="0" smtClean="0"/>
              <a:t>PCA</a:t>
            </a:r>
            <a:r>
              <a:rPr lang="zh-TW" altLang="zh-TW" dirty="0" smtClean="0"/>
              <a:t>可達交量預測</a:t>
            </a:r>
          </a:p>
          <a:p>
            <a:pPr marL="177800" lvl="0" indent="-177800">
              <a:buFont typeface="Arial" pitchFamily="34" charset="0"/>
              <a:buChar char="•"/>
            </a:pPr>
            <a:r>
              <a:rPr lang="zh-TW" altLang="en-US" dirty="0" smtClean="0"/>
              <a:t>廠商</a:t>
            </a:r>
            <a:r>
              <a:rPr lang="zh-TW" altLang="zh-TW" dirty="0" smtClean="0"/>
              <a:t>來料追蹤</a:t>
            </a:r>
            <a:endParaRPr lang="en-US" altLang="zh-TW" dirty="0" smtClean="0"/>
          </a:p>
          <a:p>
            <a:pPr marL="177800" lvl="0" indent="-177800">
              <a:buFont typeface="Arial" pitchFamily="34" charset="0"/>
              <a:buChar char="•"/>
            </a:pPr>
            <a:endParaRPr lang="zh-TW" altLang="zh-TW" dirty="0" smtClean="0"/>
          </a:p>
          <a:p>
            <a:pPr marL="177800" indent="-177800">
              <a:buFont typeface="Arial" pitchFamily="34" charset="0"/>
              <a:buChar char="•"/>
            </a:pPr>
            <a:r>
              <a:rPr lang="en-US" altLang="zh-TW" dirty="0" smtClean="0"/>
              <a:t>SMT</a:t>
            </a:r>
            <a:r>
              <a:rPr lang="zh-TW" altLang="en-US" dirty="0" smtClean="0"/>
              <a:t>作業流程改善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- </a:t>
            </a:r>
            <a:r>
              <a:rPr lang="zh-TW" altLang="en-US" dirty="0" smtClean="0"/>
              <a:t>智能倉儲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- </a:t>
            </a:r>
            <a:r>
              <a:rPr lang="zh-TW" altLang="en-US" dirty="0" smtClean="0"/>
              <a:t>製件程式作業改善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- </a:t>
            </a:r>
            <a:r>
              <a:rPr lang="zh-TW" altLang="en-US" dirty="0" smtClean="0"/>
              <a:t>自動撿料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- </a:t>
            </a:r>
            <a:r>
              <a:rPr lang="zh-TW" altLang="en-US" dirty="0" smtClean="0"/>
              <a:t>自動測試</a:t>
            </a:r>
            <a:endParaRPr lang="en-US" altLang="zh-TW" dirty="0" smtClean="0"/>
          </a:p>
          <a:p>
            <a:pPr marL="177800" indent="-177800">
              <a:buFont typeface="Arial" pitchFamily="34" charset="0"/>
              <a:buChar char="•"/>
            </a:pPr>
            <a:r>
              <a:rPr lang="zh-TW" altLang="en-US" dirty="0" smtClean="0"/>
              <a:t>成製成品追蹤</a:t>
            </a:r>
            <a:r>
              <a:rPr lang="en-US" altLang="zh-TW" dirty="0" smtClean="0"/>
              <a:t>(RFID)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2843808" y="2276872"/>
            <a:ext cx="27363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lvl="0" indent="-177800">
              <a:buFont typeface="Arial" pitchFamily="34" charset="0"/>
              <a:buChar char="•"/>
            </a:pPr>
            <a:r>
              <a:rPr lang="zh-TW" altLang="en-US" dirty="0" smtClean="0"/>
              <a:t>工單自動扣帳</a:t>
            </a:r>
          </a:p>
          <a:p>
            <a:pPr marL="177800" lvl="0" indent="-177800">
              <a:buFont typeface="Arial" pitchFamily="34" charset="0"/>
              <a:buChar char="•"/>
            </a:pPr>
            <a:r>
              <a:rPr lang="en-US" altLang="zh-TW" dirty="0" smtClean="0"/>
              <a:t>Auto EDI/PGI</a:t>
            </a:r>
            <a:endParaRPr lang="zh-TW" altLang="en-US" dirty="0" smtClean="0"/>
          </a:p>
          <a:p>
            <a:pPr marL="177800" lvl="0" indent="-177800">
              <a:buFont typeface="Arial" pitchFamily="34" charset="0"/>
              <a:buChar char="•"/>
            </a:pPr>
            <a:r>
              <a:rPr lang="en-US" altLang="zh-TW" dirty="0" smtClean="0"/>
              <a:t>PCA Internal Forecast</a:t>
            </a:r>
          </a:p>
          <a:p>
            <a:pPr marL="177800" lvl="0" indent="-177800">
              <a:buFont typeface="Arial" pitchFamily="34" charset="0"/>
              <a:buChar char="•"/>
            </a:pPr>
            <a:r>
              <a:rPr lang="en-US" altLang="zh-TW" dirty="0" smtClean="0"/>
              <a:t>IQC</a:t>
            </a:r>
            <a:r>
              <a:rPr lang="zh-TW" altLang="en-US" dirty="0" smtClean="0"/>
              <a:t> </a:t>
            </a:r>
            <a:r>
              <a:rPr lang="en-US" altLang="zh-TW" dirty="0" smtClean="0"/>
              <a:t>NCMR</a:t>
            </a:r>
            <a:r>
              <a:rPr lang="zh-TW" altLang="en-US" dirty="0" smtClean="0"/>
              <a:t>作業簡化</a:t>
            </a:r>
            <a:endParaRPr lang="en-US" altLang="zh-TW" dirty="0" smtClean="0"/>
          </a:p>
          <a:p>
            <a:pPr marL="177800" lvl="0" indent="-177800">
              <a:buFont typeface="Arial" pitchFamily="34" charset="0"/>
              <a:buChar char="•"/>
            </a:pPr>
            <a:endParaRPr lang="zh-TW" altLang="en-US" dirty="0" smtClean="0"/>
          </a:p>
          <a:p>
            <a:pPr marL="177800" lvl="0" indent="-177800">
              <a:buFont typeface="Arial" pitchFamily="34" charset="0"/>
              <a:buChar char="•"/>
            </a:pPr>
            <a:r>
              <a:rPr lang="zh-TW" altLang="en-US" dirty="0" smtClean="0"/>
              <a:t>其他產線自動化專案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652120" y="2276872"/>
            <a:ext cx="30243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lvl="0" indent="-177800">
              <a:buFont typeface="Arial" pitchFamily="34" charset="0"/>
              <a:buChar char="•"/>
            </a:pPr>
            <a:r>
              <a:rPr lang="zh-TW" altLang="en-US" dirty="0" smtClean="0"/>
              <a:t>庫房發料建議</a:t>
            </a:r>
          </a:p>
          <a:p>
            <a:pPr marL="177800" lvl="0" indent="-177800">
              <a:buFont typeface="Arial" pitchFamily="34" charset="0"/>
              <a:buChar char="•"/>
            </a:pPr>
            <a:r>
              <a:rPr lang="zh-TW" altLang="en-US" dirty="0" smtClean="0"/>
              <a:t>產線</a:t>
            </a:r>
            <a:r>
              <a:rPr lang="en-US" altLang="zh-TW" dirty="0" err="1" smtClean="0"/>
              <a:t>IoT</a:t>
            </a:r>
            <a:r>
              <a:rPr lang="zh-TW" altLang="en-US" dirty="0" smtClean="0"/>
              <a:t>資料蒐集</a:t>
            </a:r>
          </a:p>
          <a:p>
            <a:pPr marL="177800" lvl="0" indent="-177800">
              <a:buFont typeface="Arial" pitchFamily="34" charset="0"/>
              <a:buChar char="•"/>
            </a:pPr>
            <a:r>
              <a:rPr lang="zh-TW" altLang="en-US" dirty="0" smtClean="0"/>
              <a:t>大數據分析</a:t>
            </a:r>
            <a:endParaRPr lang="en-US" altLang="zh-TW" dirty="0" smtClean="0"/>
          </a:p>
          <a:p>
            <a:pPr marL="177800" lvl="0" indent="-177800">
              <a:buFont typeface="Arial" pitchFamily="34" charset="0"/>
              <a:buChar char="•"/>
            </a:pPr>
            <a:endParaRPr lang="zh-TW" altLang="en-US" dirty="0" smtClean="0"/>
          </a:p>
          <a:p>
            <a:pPr marL="177800" lvl="0" indent="-177800">
              <a:buFont typeface="Arial" pitchFamily="34" charset="0"/>
              <a:buChar char="•"/>
            </a:pPr>
            <a:r>
              <a:rPr lang="zh-TW" altLang="en-US" dirty="0" smtClean="0"/>
              <a:t>其他產線自動化專案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Action Plan (TBD)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現況盤點 </a:t>
            </a:r>
            <a:r>
              <a:rPr lang="en-US" altLang="zh-TW" dirty="0" smtClean="0"/>
              <a:t>(</a:t>
            </a:r>
            <a:r>
              <a:rPr lang="zh-TW" altLang="en-US" dirty="0" smtClean="0"/>
              <a:t>系統盤點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訂定</a:t>
            </a:r>
            <a:r>
              <a:rPr lang="en-US" altLang="zh-TW" dirty="0" smtClean="0"/>
              <a:t>II 4.0</a:t>
            </a:r>
            <a:r>
              <a:rPr lang="zh-TW" altLang="en-US" dirty="0" smtClean="0"/>
              <a:t>方向及策略</a:t>
            </a:r>
            <a:endParaRPr lang="en-US" altLang="zh-TW" dirty="0" smtClean="0"/>
          </a:p>
          <a:p>
            <a:r>
              <a:rPr lang="zh-TW" altLang="en-US" dirty="0" smtClean="0"/>
              <a:t>分案執行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Inventec Confidential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6B3443-88FF-483E-9A67-1965FD1BAB9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Inventec Confidential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6B3443-88FF-483E-9A67-1965FD1BAB9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FDEF9DDD8DA8D947A8B697A251F6F479" ma:contentTypeVersion="0" ma:contentTypeDescription="建立新的文件。" ma:contentTypeScope="" ma:versionID="2510530b6c5046a0b23cfc4c391f0f9d">
  <xsd:schema xmlns:xsd="http://www.w3.org/2001/XMLSchema" xmlns:p="http://schemas.microsoft.com/office/2006/metadata/properties" targetNamespace="http://schemas.microsoft.com/office/2006/metadata/properties" ma:root="true" ma:fieldsID="9e3b413816559e60cd42b02b2307c5c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 ma:readOnly="true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16392C01-78BF-4C40-8444-A1F94A20DA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BE93A848-0B76-45AC-AF6A-11F21B1E7A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84F4F9F-E5EE-4EEC-92C0-3CB3AFED1284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www.w3.org/XML/1998/namespace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2054</TotalTime>
  <Words>298</Words>
  <Application>Microsoft Office PowerPoint</Application>
  <PresentationFormat>如螢幕大小 (4:3)</PresentationFormat>
  <Paragraphs>131</Paragraphs>
  <Slides>8</Slides>
  <Notes>2</Notes>
  <HiddenSlides>1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Arial Unicode MS</vt:lpstr>
      <vt:lpstr>SimSun</vt:lpstr>
      <vt:lpstr>微軟正黑體</vt:lpstr>
      <vt:lpstr>新細明體</vt:lpstr>
      <vt:lpstr>Arial</vt:lpstr>
      <vt:lpstr>Calibri</vt:lpstr>
      <vt:lpstr>blank</vt:lpstr>
      <vt:lpstr>Inventec Industry 4.0</vt:lpstr>
      <vt:lpstr>IT 4.0</vt:lpstr>
      <vt:lpstr>IT Enablement Team</vt:lpstr>
      <vt:lpstr>執行策略</vt:lpstr>
      <vt:lpstr>PowerPoint 簡報</vt:lpstr>
      <vt:lpstr>Project Plan</vt:lpstr>
      <vt:lpstr>Action Plan (TBD)</vt:lpstr>
      <vt:lpstr>PowerPoint 簡報</vt:lpstr>
    </vt:vector>
  </TitlesOfParts>
  <Company>TAO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taouser</dc:creator>
  <cp:lastModifiedBy>Lee.VincentKS 李坤樹 IEC1</cp:lastModifiedBy>
  <cp:revision>104</cp:revision>
  <dcterms:created xsi:type="dcterms:W3CDTF">2015-07-07T07:47:19Z</dcterms:created>
  <dcterms:modified xsi:type="dcterms:W3CDTF">2015-09-22T06:00:32Z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PSDescription">
    <vt:lpwstr>Company Presentation 2009 March English version</vt:lpwstr>
  </property>
  <property fmtid="{D5CDD505-2E9C-101B-9397-08002B2CF9AE}" pid="3" name="Owner">
    <vt:lpwstr/>
  </property>
  <property fmtid="{D5CDD505-2E9C-101B-9397-08002B2CF9AE}" pid="4" name="Status">
    <vt:lpwstr>Final</vt:lpwstr>
  </property>
</Properties>
</file>