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40" r:id="rId3"/>
    <p:sldId id="341" r:id="rId4"/>
    <p:sldId id="342" r:id="rId5"/>
    <p:sldId id="333" r:id="rId6"/>
    <p:sldId id="334" r:id="rId7"/>
    <p:sldId id="332" r:id="rId8"/>
    <p:sldId id="330" r:id="rId9"/>
    <p:sldId id="337" r:id="rId10"/>
    <p:sldId id="335" r:id="rId11"/>
    <p:sldId id="336" r:id="rId12"/>
    <p:sldId id="328" r:id="rId13"/>
  </p:sldIdLst>
  <p:sldSz cx="100806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30A383"/>
    <a:srgbClr val="0000FF"/>
    <a:srgbClr val="66FF33"/>
    <a:srgbClr val="D6FDFF"/>
    <a:srgbClr val="00CC00"/>
    <a:srgbClr val="FF33CC"/>
    <a:srgbClr val="FFCCCC"/>
    <a:srgbClr val="B7CBCD"/>
    <a:srgbClr val="1481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2789" autoAdjust="0"/>
  </p:normalViewPr>
  <p:slideViewPr>
    <p:cSldViewPr>
      <p:cViewPr varScale="1">
        <p:scale>
          <a:sx n="65" d="100"/>
          <a:sy n="65" d="100"/>
        </p:scale>
        <p:origin x="-1332" y="-108"/>
      </p:cViewPr>
      <p:guideLst>
        <p:guide orient="horz" pos="2160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23C9A9BD-690B-471A-AC0B-C0B4803C4B5F}" type="datetimeFigureOut">
              <a:rPr lang="zh-CN" altLang="en-US"/>
              <a:pPr>
                <a:defRPr/>
              </a:pPr>
              <a:t>2015/6/8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CB5E553A-D386-4BFF-9606-AD531E3CC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684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6867936-56D4-42C7-8944-2EBCF39690C7}" type="datetimeFigureOut">
              <a:rPr lang="zh-CN" altLang="en-US"/>
              <a:pPr>
                <a:defRPr/>
              </a:pPr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按一下此處編輯母版文本樣式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第二級</a:t>
            </a:r>
          </a:p>
          <a:p>
            <a:pPr lvl="2"/>
            <a:r>
              <a:rPr lang="zh-CN" altLang="en-US" noProof="0" smtClean="0"/>
              <a:t>第三級</a:t>
            </a:r>
          </a:p>
          <a:p>
            <a:pPr lvl="3"/>
            <a:r>
              <a:rPr lang="zh-CN" altLang="en-US" noProof="0" smtClean="0"/>
              <a:t>第四級</a:t>
            </a:r>
          </a:p>
          <a:p>
            <a:pPr lvl="4"/>
            <a:r>
              <a:rPr lang="zh-CN" altLang="en-US" noProof="0" smtClean="0"/>
              <a:t>第五級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F1CE3DC2-23AE-41ED-8806-51D7BB2C0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215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5FC23-61B9-4E59-9E87-70DFA10021D5}" type="slidenum">
              <a:rPr lang="zh-CN" altLang="en-US" smtClean="0"/>
              <a:pPr/>
              <a:t>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E3DC2-23AE-41ED-8806-51D7BB2C0BA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white">
          <a:xfrm>
            <a:off x="0" y="6350"/>
            <a:ext cx="10080625" cy="29464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21"/>
          <p:cNvSpPr>
            <a:spLocks/>
          </p:cNvSpPr>
          <p:nvPr/>
        </p:nvSpPr>
        <p:spPr bwMode="gray">
          <a:xfrm>
            <a:off x="-15752" y="1931988"/>
            <a:ext cx="10096377" cy="2506662"/>
          </a:xfrm>
          <a:custGeom>
            <a:avLst/>
            <a:gdLst>
              <a:gd name="T0" fmla="*/ 0 w 5769"/>
              <a:gd name="T1" fmla="*/ 2147483647 h 1579"/>
              <a:gd name="T2" fmla="*/ 2147483647 w 5769"/>
              <a:gd name="T3" fmla="*/ 2147483647 h 1579"/>
              <a:gd name="T4" fmla="*/ 2147483647 w 5769"/>
              <a:gd name="T5" fmla="*/ 2147483647 h 1579"/>
              <a:gd name="T6" fmla="*/ 2147483647 w 5769"/>
              <a:gd name="T7" fmla="*/ 2147483647 h 1579"/>
              <a:gd name="T8" fmla="*/ 2147483647 w 5769"/>
              <a:gd name="T9" fmla="*/ 2147483647 h 1579"/>
              <a:gd name="T10" fmla="*/ 0 w 5769"/>
              <a:gd name="T11" fmla="*/ 2147483647 h 15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4933951"/>
            <a:ext cx="10101626" cy="1941513"/>
          </a:xfrm>
          <a:prstGeom prst="rect">
            <a:avLst/>
          </a:prstGeom>
          <a:solidFill>
            <a:srgbClr val="30A484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Freeform 19" descr="108a"/>
          <p:cNvSpPr>
            <a:spLocks/>
          </p:cNvSpPr>
          <p:nvPr/>
        </p:nvSpPr>
        <p:spPr bwMode="gray">
          <a:xfrm>
            <a:off x="-5250" y="2046288"/>
            <a:ext cx="10085876" cy="2787650"/>
          </a:xfrm>
          <a:custGeom>
            <a:avLst/>
            <a:gdLst>
              <a:gd name="T0" fmla="*/ 0 w 5763"/>
              <a:gd name="T1" fmla="*/ 2147483647 h 1756"/>
              <a:gd name="T2" fmla="*/ 2147483647 w 5763"/>
              <a:gd name="T3" fmla="*/ 2147483647 h 1756"/>
              <a:gd name="T4" fmla="*/ 2147483647 w 5763"/>
              <a:gd name="T5" fmla="*/ 2147483647 h 1756"/>
              <a:gd name="T6" fmla="*/ 2147483647 w 5763"/>
              <a:gd name="T7" fmla="*/ 2147483647 h 1756"/>
              <a:gd name="T8" fmla="*/ 0 w 5763"/>
              <a:gd name="T9" fmla="*/ 2147483647 h 1756"/>
              <a:gd name="T10" fmla="*/ 0 w 5763"/>
              <a:gd name="T11" fmla="*/ 2147483647 h 1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0" y="4826001"/>
            <a:ext cx="10094626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016125" y="5314950"/>
            <a:ext cx="6636411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319088"/>
            <a:ext cx="2268141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1" y="319088"/>
            <a:ext cx="6636411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1" y="319088"/>
            <a:ext cx="9072563" cy="6715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4031" y="1393825"/>
            <a:ext cx="9072563" cy="4930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9"/>
          <p:cNvGraphicFramePr>
            <a:graphicFrameLocks noChangeAspect="1"/>
          </p:cNvGraphicFramePr>
          <p:nvPr/>
        </p:nvGraphicFramePr>
        <p:xfrm>
          <a:off x="0" y="247650"/>
          <a:ext cx="10080625" cy="1155700"/>
        </p:xfrm>
        <a:graphic>
          <a:graphicData uri="http://schemas.openxmlformats.org/presentationml/2006/ole">
            <p:oleObj spid="_x0000_s31795" name="Image" r:id="rId3" imgW="6311111" imgH="1155148" progId="">
              <p:embed/>
            </p:oleObj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6524626"/>
            <a:ext cx="10080625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0080625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7" name="Freeform 18"/>
          <p:cNvSpPr>
            <a:spLocks/>
          </p:cNvSpPr>
          <p:nvPr/>
        </p:nvSpPr>
        <p:spPr bwMode="white">
          <a:xfrm>
            <a:off x="3501" y="963613"/>
            <a:ext cx="10077125" cy="461962"/>
          </a:xfrm>
          <a:custGeom>
            <a:avLst/>
            <a:gdLst>
              <a:gd name="T0" fmla="*/ 0 w 5764"/>
              <a:gd name="T1" fmla="*/ 2147483647 h 291"/>
              <a:gd name="T2" fmla="*/ 2147483647 w 5764"/>
              <a:gd name="T3" fmla="*/ 2147483647 h 291"/>
              <a:gd name="T4" fmla="*/ 2147483647 w 5764"/>
              <a:gd name="T5" fmla="*/ 2147483647 h 291"/>
              <a:gd name="T6" fmla="*/ 2147483647 w 5764"/>
              <a:gd name="T7" fmla="*/ 2147483647 h 291"/>
              <a:gd name="T8" fmla="*/ 2147483647 w 5764"/>
              <a:gd name="T9" fmla="*/ 2147483647 h 291"/>
              <a:gd name="T10" fmla="*/ 2147483647 w 5764"/>
              <a:gd name="T11" fmla="*/ 2147483647 h 291"/>
              <a:gd name="T12" fmla="*/ 0 w 5764"/>
              <a:gd name="T13" fmla="*/ 2147483647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487592" y="2967039"/>
            <a:ext cx="2520156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5400" b="1">
              <a:solidFill>
                <a:srgbClr val="DAE8E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Picture 1" descr="C:\Users\Leo Wang\AppData\Roaming\Tencent\Users\331899354\QQ\WinTemp\RichOle\H3%JDI(~C$L(B7ZMET7@2[Y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9996" y="6524626"/>
            <a:ext cx="1764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9"/>
          <p:cNvGraphicFramePr>
            <a:graphicFrameLocks noChangeAspect="1"/>
          </p:cNvGraphicFramePr>
          <p:nvPr/>
        </p:nvGraphicFramePr>
        <p:xfrm>
          <a:off x="0" y="247650"/>
          <a:ext cx="10080625" cy="1155700"/>
        </p:xfrm>
        <a:graphic>
          <a:graphicData uri="http://schemas.openxmlformats.org/presentationml/2006/ole">
            <p:oleObj spid="_x0000_s32819" name="Image" r:id="rId3" imgW="6311111" imgH="1155148" progId="">
              <p:embed/>
            </p:oleObj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6524626"/>
            <a:ext cx="10080625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0080625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7" name="Freeform 18"/>
          <p:cNvSpPr>
            <a:spLocks/>
          </p:cNvSpPr>
          <p:nvPr/>
        </p:nvSpPr>
        <p:spPr bwMode="white">
          <a:xfrm>
            <a:off x="3501" y="963613"/>
            <a:ext cx="10077125" cy="461962"/>
          </a:xfrm>
          <a:custGeom>
            <a:avLst/>
            <a:gdLst>
              <a:gd name="T0" fmla="*/ 0 w 5764"/>
              <a:gd name="T1" fmla="*/ 2147483647 h 291"/>
              <a:gd name="T2" fmla="*/ 2147483647 w 5764"/>
              <a:gd name="T3" fmla="*/ 2147483647 h 291"/>
              <a:gd name="T4" fmla="*/ 2147483647 w 5764"/>
              <a:gd name="T5" fmla="*/ 2147483647 h 291"/>
              <a:gd name="T6" fmla="*/ 2147483647 w 5764"/>
              <a:gd name="T7" fmla="*/ 2147483647 h 291"/>
              <a:gd name="T8" fmla="*/ 2147483647 w 5764"/>
              <a:gd name="T9" fmla="*/ 2147483647 h 291"/>
              <a:gd name="T10" fmla="*/ 2147483647 w 5764"/>
              <a:gd name="T11" fmla="*/ 2147483647 h 291"/>
              <a:gd name="T12" fmla="*/ 0 w 5764"/>
              <a:gd name="T13" fmla="*/ 2147483647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487592" y="2967039"/>
            <a:ext cx="2520156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5400" b="1">
              <a:solidFill>
                <a:srgbClr val="DAE8E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Picture 1" descr="C:\Users\Leo Wang\AppData\Roaming\Tencent\Users\331899354\QQ\WinTemp\RichOle\H3%JDI(~C$L(B7ZMET7@2[Y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8994" y="6524626"/>
            <a:ext cx="1764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1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1" y="1393825"/>
            <a:ext cx="4452276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8" y="1393825"/>
            <a:ext cx="4452276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1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8" y="1535113"/>
            <a:ext cx="4455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8" y="2174875"/>
            <a:ext cx="4455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5" y="273051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1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3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3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3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9"/>
          <p:cNvGraphicFramePr>
            <a:graphicFrameLocks noChangeAspect="1"/>
          </p:cNvGraphicFramePr>
          <p:nvPr/>
        </p:nvGraphicFramePr>
        <p:xfrm>
          <a:off x="0" y="247650"/>
          <a:ext cx="10080625" cy="1155700"/>
        </p:xfrm>
        <a:graphic>
          <a:graphicData uri="http://schemas.openxmlformats.org/presentationml/2006/ole">
            <p:oleObj spid="_x0000_s1075" name="Image" r:id="rId15" imgW="6311111" imgH="1155148" progId="">
              <p:embed/>
            </p:oleObj>
          </a:graphicData>
        </a:graphic>
      </p:graphicFrame>
      <p:sp>
        <p:nvSpPr>
          <p:cNvPr id="1027" name="Rectangle 16"/>
          <p:cNvSpPr>
            <a:spLocks noChangeArrowheads="1"/>
          </p:cNvSpPr>
          <p:nvPr/>
        </p:nvSpPr>
        <p:spPr bwMode="ltGray">
          <a:xfrm>
            <a:off x="0" y="6524626"/>
            <a:ext cx="10080625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0080625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04031" y="319088"/>
            <a:ext cx="9072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" name="Freeform 18"/>
          <p:cNvSpPr>
            <a:spLocks/>
          </p:cNvSpPr>
          <p:nvPr/>
        </p:nvSpPr>
        <p:spPr bwMode="white">
          <a:xfrm>
            <a:off x="3501" y="963613"/>
            <a:ext cx="10077125" cy="461962"/>
          </a:xfrm>
          <a:custGeom>
            <a:avLst/>
            <a:gdLst>
              <a:gd name="T0" fmla="*/ 0 w 5764"/>
              <a:gd name="T1" fmla="*/ 2147483647 h 291"/>
              <a:gd name="T2" fmla="*/ 2147483647 w 5764"/>
              <a:gd name="T3" fmla="*/ 2147483647 h 291"/>
              <a:gd name="T4" fmla="*/ 2147483647 w 5764"/>
              <a:gd name="T5" fmla="*/ 2147483647 h 291"/>
              <a:gd name="T6" fmla="*/ 2147483647 w 5764"/>
              <a:gd name="T7" fmla="*/ 2147483647 h 291"/>
              <a:gd name="T8" fmla="*/ 2147483647 w 5764"/>
              <a:gd name="T9" fmla="*/ 2147483647 h 291"/>
              <a:gd name="T10" fmla="*/ 2147483647 w 5764"/>
              <a:gd name="T11" fmla="*/ 2147483647 h 291"/>
              <a:gd name="T12" fmla="*/ 0 w 5764"/>
              <a:gd name="T13" fmla="*/ 2147483647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31" y="1393825"/>
            <a:ext cx="9072563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487592" y="2967039"/>
            <a:ext cx="2520156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5400" b="1">
              <a:solidFill>
                <a:srgbClr val="DAE8E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white">
          <a:xfrm>
            <a:off x="197900" y="5733256"/>
            <a:ext cx="98827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-Stock</a:t>
            </a:r>
            <a:r>
              <a:rPr lang="zh-CN" altLang="en-US" sz="28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物料解決方案</a:t>
            </a:r>
            <a:endParaRPr lang="en-US" altLang="zh-TW" sz="2800" b="1" dirty="0" smtClean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          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                                for</a:t>
            </a:r>
            <a:r>
              <a:rPr lang="zh-CN" altLang="en-US" sz="28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重慶英業達</a:t>
            </a:r>
            <a:r>
              <a:rPr lang="en-US" altLang="zh-CN" sz="28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				</a:t>
            </a:r>
            <a:endParaRPr lang="en-US" sz="2800" b="1" kern="0" dirty="0">
              <a:solidFill>
                <a:schemeClr val="bg1"/>
              </a:solidFill>
              <a:latin typeface="DFKai-SB" pitchFamily="65" charset="-120"/>
              <a:ea typeface="DFKai-SB" pitchFamily="65" charset="-120"/>
              <a:cs typeface="+mj-cs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6025" y="851228"/>
            <a:ext cx="4048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 smtClean="0">
                <a:solidFill>
                  <a:schemeClr val="bg1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i-Stock</a:t>
            </a:r>
            <a:endParaRPr lang="zh-CN" altLang="en-US" sz="9600" b="1" i="1" dirty="0">
              <a:solidFill>
                <a:schemeClr val="bg1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 l="34272" t="35311"/>
          <a:stretch>
            <a:fillRect/>
          </a:stretch>
        </p:blipFill>
        <p:spPr bwMode="auto">
          <a:xfrm>
            <a:off x="4754560" y="3500438"/>
            <a:ext cx="1857388" cy="196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25404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上</a:t>
            </a:r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料機運行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5668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料盤入</a:t>
            </a:r>
            <a:r>
              <a:rPr lang="en-US" altLang="zh-CN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R-id</a:t>
            </a:r>
          </a:p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貼標機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5932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CCD</a:t>
            </a:r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識別</a:t>
            </a:r>
            <a:r>
              <a:rPr lang="en-US" altLang="zh-CN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Barcode</a:t>
            </a:r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進行綁定或生成</a:t>
            </a:r>
            <a:r>
              <a:rPr lang="en-US" altLang="zh-CN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R-ID</a:t>
            </a:r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進行貼標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6196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分撿</a:t>
            </a:r>
            <a:r>
              <a:rPr lang="en-US" altLang="zh-CN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CCD</a:t>
            </a:r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進行料盤信息讀取，對料盤進行分撿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6460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執行組件將料盤放入相應的工單模組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1754164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3" idx="1"/>
          </p:cNvCxnSpPr>
          <p:nvPr/>
        </p:nvCxnSpPr>
        <p:spPr>
          <a:xfrm>
            <a:off x="3754428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4" idx="1"/>
          </p:cNvCxnSpPr>
          <p:nvPr/>
        </p:nvCxnSpPr>
        <p:spPr>
          <a:xfrm>
            <a:off x="5754692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3"/>
            <a:endCxn id="15" idx="1"/>
          </p:cNvCxnSpPr>
          <p:nvPr/>
        </p:nvCxnSpPr>
        <p:spPr>
          <a:xfrm>
            <a:off x="7754956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3" name="Picture 5" descr="C:\Users\E7240-1\Desktop\cangchu\print_副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981" y="3234950"/>
            <a:ext cx="1156988" cy="1980000"/>
          </a:xfrm>
          <a:prstGeom prst="rect">
            <a:avLst/>
          </a:prstGeom>
          <a:noFill/>
        </p:spPr>
      </p:pic>
      <p:pic>
        <p:nvPicPr>
          <p:cNvPr id="58374" name="Picture 6" descr="C:\Users\E7240-1\Desktop\cangchu\loader1_副本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611" y="3163512"/>
            <a:ext cx="1337553" cy="1980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539718" y="5072074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上料機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7106" y="5143512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R-id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貼標機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42789" y="4357694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分揀機械手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0" name="Picture 36" descr="IMG_0889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18" y="3929066"/>
            <a:ext cx="92937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2325668" y="3000372"/>
            <a:ext cx="1857388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DFKai-SB" pitchFamily="65" charset="-120"/>
                <a:ea typeface="DFKai-SB" pitchFamily="65" charset="-120"/>
              </a:rPr>
              <a:t>R-id</a:t>
            </a:r>
            <a:r>
              <a:rPr lang="zh-CN" altLang="en-US" sz="1400" b="1" dirty="0" smtClean="0">
                <a:latin typeface="DFKai-SB" pitchFamily="65" charset="-120"/>
                <a:ea typeface="DFKai-SB" pitchFamily="65" charset="-120"/>
              </a:rPr>
              <a:t>錄入及貼標完成</a:t>
            </a:r>
            <a:endParaRPr lang="zh-CN" altLang="en-US" sz="14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3122" y="3000372"/>
            <a:ext cx="1857388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DFKai-SB" pitchFamily="65" charset="-120"/>
                <a:ea typeface="DFKai-SB" pitchFamily="65" charset="-120"/>
              </a:rPr>
              <a:t>分揀線</a:t>
            </a:r>
            <a:r>
              <a:rPr lang="en-US" altLang="zh-CN" sz="1400" b="1" dirty="0" smtClean="0">
                <a:latin typeface="DFKai-SB" pitchFamily="65" charset="-120"/>
                <a:ea typeface="DFKai-SB" pitchFamily="65" charset="-120"/>
              </a:rPr>
              <a:t>CCD</a:t>
            </a:r>
            <a:r>
              <a:rPr lang="zh-CN" altLang="en-US" sz="1400" b="1" dirty="0" smtClean="0">
                <a:latin typeface="DFKai-SB" pitchFamily="65" charset="-120"/>
                <a:ea typeface="DFKai-SB" pitchFamily="65" charset="-120"/>
              </a:rPr>
              <a:t>檢測完畢</a:t>
            </a:r>
            <a:endParaRPr lang="zh-CN" altLang="en-US" sz="14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3386" y="3929066"/>
            <a:ext cx="185738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DFKai-SB" pitchFamily="65" charset="-120"/>
                <a:ea typeface="DFKai-SB" pitchFamily="65" charset="-120"/>
              </a:rPr>
              <a:t>機械手抓取物料放置對應工單模組</a:t>
            </a:r>
            <a:endParaRPr lang="zh-CN" altLang="en-US" sz="14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1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工單分揀線工作流程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6064" y="5121487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工单模组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4E-6 1.15607E-7 L -4.904E-6 -0.230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4E-6 -0.23029 L 0.20035 -0.230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34 -0.23029 L 0.35757 -0.2302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57 -0.23029 L 0.47215 -0.2302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15 -0.23029 L 0.47215 0.0529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Users\E7240-1\Desktop\cangchu\尾料仓_副本.png"/>
          <p:cNvPicPr>
            <a:picLocks noChangeAspect="1" noChangeArrowheads="1"/>
          </p:cNvPicPr>
          <p:nvPr/>
        </p:nvPicPr>
        <p:blipFill>
          <a:blip r:embed="rId3"/>
          <a:srcRect l="23124" r="24375" b="2792"/>
          <a:stretch>
            <a:fillRect/>
          </a:stretch>
        </p:blipFill>
        <p:spPr bwMode="auto">
          <a:xfrm rot="16200000">
            <a:off x="4307466" y="831504"/>
            <a:ext cx="2928958" cy="7966553"/>
          </a:xfrm>
          <a:prstGeom prst="rect">
            <a:avLst/>
          </a:prstGeom>
          <a:noFill/>
        </p:spPr>
      </p:pic>
      <p:pic>
        <p:nvPicPr>
          <p:cNvPr id="7" name="Picture 36" descr="IMG_0889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42" y="4500570"/>
            <a:ext cx="92937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182528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工單分揀線（非工單用料）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9890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單卷料放置上料機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上料機上料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252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條碼掃碼組件讀取料盤信息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4614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400" b="1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系統根據料盤資訊分配倉內儲位元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976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執行機構進行入料動作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17" name="直接箭头连接符 16"/>
          <p:cNvCxnSpPr>
            <a:stCxn id="12" idx="3"/>
            <a:endCxn id="13" idx="1"/>
          </p:cNvCxnSpPr>
          <p:nvPr/>
        </p:nvCxnSpPr>
        <p:spPr>
          <a:xfrm>
            <a:off x="1611288" y="171448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3268650" y="171448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4926012" y="171448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6583374" y="171448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469336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入料完成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23" name="直接箭头连接符 22"/>
          <p:cNvCxnSpPr>
            <a:stCxn id="16" idx="3"/>
            <a:endCxn id="21" idx="1"/>
          </p:cNvCxnSpPr>
          <p:nvPr/>
        </p:nvCxnSpPr>
        <p:spPr>
          <a:xfrm>
            <a:off x="8255022" y="171448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6056" y="2500306"/>
            <a:ext cx="1500198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非工單用料分揀完成</a:t>
            </a:r>
            <a:endParaRPr lang="en-US" altLang="zh-CN" sz="1400" b="1" dirty="0" smtClean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11486" y="2457896"/>
            <a:ext cx="1500198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CCD</a:t>
            </a:r>
            <a:r>
              <a:rPr lang="zh-CN" altLang="en-US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獲取</a:t>
            </a:r>
            <a:endParaRPr lang="en-US" altLang="zh-CN" sz="1400" b="1" dirty="0" smtClean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  <a:p>
            <a:pPr lvl="0"/>
            <a:r>
              <a:rPr lang="zh-CN" altLang="en-US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條碼信息</a:t>
            </a:r>
            <a:endParaRPr lang="en-US" altLang="zh-CN" sz="1400" b="1" dirty="0" smtClean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97700" y="2500306"/>
            <a:ext cx="1500198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入料完成</a:t>
            </a:r>
            <a:endParaRPr lang="en-US" altLang="zh-CN" sz="1400" b="1" dirty="0" smtClean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8" name="Picture 10" descr="C:\Users\E7240-1\Desktop\cangchu\尾料仓_副本.png"/>
          <p:cNvPicPr>
            <a:picLocks noChangeAspect="1" noChangeArrowheads="1"/>
          </p:cNvPicPr>
          <p:nvPr/>
        </p:nvPicPr>
        <p:blipFill>
          <a:blip r:embed="rId3"/>
          <a:srcRect l="23124" r="24375" b="85425"/>
          <a:stretch>
            <a:fillRect/>
          </a:stretch>
        </p:blipFill>
        <p:spPr bwMode="auto">
          <a:xfrm rot="16200000">
            <a:off x="921418" y="4217552"/>
            <a:ext cx="2928958" cy="1194457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3966" y="5929330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工單分揀線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4164" y="5929330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上料機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4494" y="6000768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智能倉儲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26460" y="5786454"/>
            <a:ext cx="149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工單信息</a:t>
            </a:r>
            <a:endParaRPr lang="en-US" altLang="zh-CN" sz="1400" b="1" u="sng" dirty="0" smtClean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  <a:p>
            <a:r>
              <a:rPr lang="zh-CN" altLang="en-US" sz="1400" b="1" u="sng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列印貼標機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5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單卷倉入料流程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3966" y="4214818"/>
            <a:ext cx="138271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828E-6 -4.81481E-6 L -1.88828E-6 -0.218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8048E-7 -0.21896 L 0.14306 -0.218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6 -0.21896 L 0.23607 -0.218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0"/>
                            </p:stCondLst>
                            <p:childTnLst>
                              <p:par>
                                <p:cTn id="5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07 -0.21896 L 0.58608 -0.21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0"/>
                            </p:stCondLst>
                            <p:childTnLst>
                              <p:par>
                                <p:cTn id="61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4"/>
          <p:cNvSpPr>
            <a:spLocks noEditPoints="1"/>
          </p:cNvSpPr>
          <p:nvPr/>
        </p:nvSpPr>
        <p:spPr bwMode="ltGray">
          <a:xfrm rot="621035" flipH="1" flipV="1">
            <a:off x="7735479" y="1427163"/>
            <a:ext cx="1128821" cy="754062"/>
          </a:xfrm>
          <a:custGeom>
            <a:avLst/>
            <a:gdLst>
              <a:gd name="T0" fmla="*/ 2147483647 w 2820"/>
              <a:gd name="T1" fmla="*/ 2147483647 h 2912"/>
              <a:gd name="T2" fmla="*/ 2147483647 w 2820"/>
              <a:gd name="T3" fmla="*/ 2147483647 h 2912"/>
              <a:gd name="T4" fmla="*/ 2147483647 w 2820"/>
              <a:gd name="T5" fmla="*/ 2147483647 h 2912"/>
              <a:gd name="T6" fmla="*/ 2147483647 w 2820"/>
              <a:gd name="T7" fmla="*/ 2147483647 h 2912"/>
              <a:gd name="T8" fmla="*/ 2147483647 w 2820"/>
              <a:gd name="T9" fmla="*/ 2147483647 h 2912"/>
              <a:gd name="T10" fmla="*/ 2147483647 w 2820"/>
              <a:gd name="T11" fmla="*/ 2147483647 h 2912"/>
              <a:gd name="T12" fmla="*/ 2147483647 w 2820"/>
              <a:gd name="T13" fmla="*/ 2147483647 h 2912"/>
              <a:gd name="T14" fmla="*/ 2147483647 w 2820"/>
              <a:gd name="T15" fmla="*/ 2147483647 h 2912"/>
              <a:gd name="T16" fmla="*/ 0 w 2820"/>
              <a:gd name="T17" fmla="*/ 2147483647 h 2912"/>
              <a:gd name="T18" fmla="*/ 2147483647 w 2820"/>
              <a:gd name="T19" fmla="*/ 2147483647 h 2912"/>
              <a:gd name="T20" fmla="*/ 2147483647 w 2820"/>
              <a:gd name="T21" fmla="*/ 2147483647 h 2912"/>
              <a:gd name="T22" fmla="*/ 2147483647 w 2820"/>
              <a:gd name="T23" fmla="*/ 2147483647 h 2912"/>
              <a:gd name="T24" fmla="*/ 2147483647 w 2820"/>
              <a:gd name="T25" fmla="*/ 2147483647 h 2912"/>
              <a:gd name="T26" fmla="*/ 2147483647 w 2820"/>
              <a:gd name="T27" fmla="*/ 2147483647 h 2912"/>
              <a:gd name="T28" fmla="*/ 2147483647 w 2820"/>
              <a:gd name="T29" fmla="*/ 2147483647 h 2912"/>
              <a:gd name="T30" fmla="*/ 2147483647 w 2820"/>
              <a:gd name="T31" fmla="*/ 2147483647 h 2912"/>
              <a:gd name="T32" fmla="*/ 2147483647 w 2820"/>
              <a:gd name="T33" fmla="*/ 2147483647 h 2912"/>
              <a:gd name="T34" fmla="*/ 2147483647 w 2820"/>
              <a:gd name="T35" fmla="*/ 2147483647 h 2912"/>
              <a:gd name="T36" fmla="*/ 2147483647 w 2820"/>
              <a:gd name="T37" fmla="*/ 2147483647 h 2912"/>
              <a:gd name="T38" fmla="*/ 2147483647 w 2820"/>
              <a:gd name="T39" fmla="*/ 2147483647 h 2912"/>
              <a:gd name="T40" fmla="*/ 2147483647 w 2820"/>
              <a:gd name="T41" fmla="*/ 2147483647 h 2912"/>
              <a:gd name="T42" fmla="*/ 2147483647 w 2820"/>
              <a:gd name="T43" fmla="*/ 2147483647 h 2912"/>
              <a:gd name="T44" fmla="*/ 2147483647 w 2820"/>
              <a:gd name="T45" fmla="*/ 2147483647 h 2912"/>
              <a:gd name="T46" fmla="*/ 2147483647 w 2820"/>
              <a:gd name="T47" fmla="*/ 2147483647 h 2912"/>
              <a:gd name="T48" fmla="*/ 2147483647 w 2820"/>
              <a:gd name="T49" fmla="*/ 2147483647 h 2912"/>
              <a:gd name="T50" fmla="*/ 2147483647 w 2820"/>
              <a:gd name="T51" fmla="*/ 2147483647 h 2912"/>
              <a:gd name="T52" fmla="*/ 2147483647 w 2820"/>
              <a:gd name="T53" fmla="*/ 2147483647 h 2912"/>
              <a:gd name="T54" fmla="*/ 2147483647 w 2820"/>
              <a:gd name="T55" fmla="*/ 2147483647 h 2912"/>
              <a:gd name="T56" fmla="*/ 2147483647 w 2820"/>
              <a:gd name="T57" fmla="*/ 2147483647 h 2912"/>
              <a:gd name="T58" fmla="*/ 2147483647 w 2820"/>
              <a:gd name="T59" fmla="*/ 2147483647 h 2912"/>
              <a:gd name="T60" fmla="*/ 2147483647 w 2820"/>
              <a:gd name="T61" fmla="*/ 2147483647 h 2912"/>
              <a:gd name="T62" fmla="*/ 2147483647 w 2820"/>
              <a:gd name="T63" fmla="*/ 2147483647 h 2912"/>
              <a:gd name="T64" fmla="*/ 2147483647 w 2820"/>
              <a:gd name="T65" fmla="*/ 2147483647 h 2912"/>
              <a:gd name="T66" fmla="*/ 2147483647 w 2820"/>
              <a:gd name="T67" fmla="*/ 2147483647 h 2912"/>
              <a:gd name="T68" fmla="*/ 2147483647 w 2820"/>
              <a:gd name="T69" fmla="*/ 2147483647 h 2912"/>
              <a:gd name="T70" fmla="*/ 2147483647 w 2820"/>
              <a:gd name="T71" fmla="*/ 2147483647 h 2912"/>
              <a:gd name="T72" fmla="*/ 2147483647 w 2820"/>
              <a:gd name="T73" fmla="*/ 2147483647 h 2912"/>
              <a:gd name="T74" fmla="*/ 2147483647 w 2820"/>
              <a:gd name="T75" fmla="*/ 2147483647 h 2912"/>
              <a:gd name="T76" fmla="*/ 2147483647 w 2820"/>
              <a:gd name="T77" fmla="*/ 2147483647 h 2912"/>
              <a:gd name="T78" fmla="*/ 2147483647 w 2820"/>
              <a:gd name="T79" fmla="*/ 2147483647 h 2912"/>
              <a:gd name="T80" fmla="*/ 2147483647 w 2820"/>
              <a:gd name="T81" fmla="*/ 2147483647 h 2912"/>
              <a:gd name="T82" fmla="*/ 2147483647 w 2820"/>
              <a:gd name="T83" fmla="*/ 2147483647 h 2912"/>
              <a:gd name="T84" fmla="*/ 2147483647 w 2820"/>
              <a:gd name="T85" fmla="*/ 2147483647 h 2912"/>
              <a:gd name="T86" fmla="*/ 2147483647 w 2820"/>
              <a:gd name="T87" fmla="*/ 2147483647 h 2912"/>
              <a:gd name="T88" fmla="*/ 2147483647 w 2820"/>
              <a:gd name="T89" fmla="*/ 2147483647 h 2912"/>
              <a:gd name="T90" fmla="*/ 2147483647 w 2820"/>
              <a:gd name="T91" fmla="*/ 0 h 2912"/>
              <a:gd name="T92" fmla="*/ 2147483647 w 2820"/>
              <a:gd name="T93" fmla="*/ 2147483647 h 2912"/>
              <a:gd name="T94" fmla="*/ 2147483647 w 2820"/>
              <a:gd name="T95" fmla="*/ 2147483647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20"/>
              <a:gd name="T145" fmla="*/ 0 h 2912"/>
              <a:gd name="T146" fmla="*/ 2820 w 2820"/>
              <a:gd name="T147" fmla="*/ 2912 h 291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4523" y="1628800"/>
            <a:ext cx="36471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Thank you!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18436" name="图片 7" descr="公司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699" y="4941888"/>
            <a:ext cx="2619912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7"/>
          <p:cNvSpPr txBox="1">
            <a:spLocks noChangeArrowheads="1"/>
          </p:cNvSpPr>
          <p:nvPr/>
        </p:nvSpPr>
        <p:spPr bwMode="auto">
          <a:xfrm>
            <a:off x="236231" y="5273676"/>
            <a:ext cx="8731292" cy="115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4B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1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>
                  <a:solidFill>
                    <a:schemeClr val="bg1"/>
                  </a:solidFill>
                </a:uFill>
                <a:latin typeface="DFKai-SB" panose="03000509000000000000" pitchFamily="65" charset="-120"/>
                <a:ea typeface="DFKai-SB" panose="03000509000000000000" pitchFamily="65" charset="-120"/>
              </a:rPr>
              <a:t>蘇州艾斯達克智慧科技有限公司</a:t>
            </a:r>
            <a:endParaRPr kumimoji="0" lang="en-US" altLang="zh-TW" sz="2000" b="1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>
                <a:solidFill>
                  <a:schemeClr val="bg1"/>
                </a:solidFill>
              </a:u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4B4"/>
              </a:buClr>
              <a:buSzTx/>
              <a:buFont typeface="Wingdings" pitchFamily="2" charset="2"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C:\Users\Leo Wang\AppData\Roaming\Tencent\Users\331899354\QQ\WinTemp\RichOle\H3%JDI(~C$L(B7ZMET7@2[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9996" y="6524626"/>
            <a:ext cx="1764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1008063" y="1600200"/>
          <a:ext cx="8062750" cy="3657602"/>
        </p:xfrm>
        <a:graphic>
          <a:graphicData uri="http://schemas.openxmlformats.org/drawingml/2006/table">
            <a:tbl>
              <a:tblPr/>
              <a:tblGrid>
                <a:gridCol w="2278641"/>
                <a:gridCol w="5784109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i-Stock II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型 </a:t>
                      </a:r>
                      <a:endParaRPr kumimoji="0" 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长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×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宽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×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高：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000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×2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0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00×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5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00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(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变量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,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可依照要求订制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)</a:t>
                      </a:r>
                      <a:endParaRPr kumimoji="0" lang="zh-TW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481B8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存储单元规格（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mm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）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81B8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（可多组别并网运作、高度可调，长度以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1M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为单位缩减）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81B8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X × 7”/13”</a:t>
                      </a:r>
                      <a:endParaRPr kumimoji="0" lang="zh-TW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4mm/7”,8mm/7”,12mm/7”, 16mm/7”, 24mm/7”~</a:t>
                      </a:r>
                      <a:endParaRPr kumimoji="0" lang="zh-TW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7501" marR="7501" marT="680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平均存放物料時間</a:t>
                      </a:r>
                      <a:endParaRPr kumimoji="0" 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18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sec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/ 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卷 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(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單台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) </a:t>
                      </a:r>
                      <a:endParaRPr kumimoji="0" lang="zh-TW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最高容量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(8mm/7")</a:t>
                      </a:r>
                      <a:endParaRPr kumimoji="0" lang="zh-TW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8000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卷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/ 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台 </a:t>
                      </a:r>
                      <a:endParaRPr kumimoji="0" 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防靜電等級</a:t>
                      </a:r>
                      <a:endParaRPr kumimoji="0" 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</a:t>
                      </a:r>
                      <a:r>
                        <a:rPr kumimoji="0" 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　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10</a:t>
                      </a:r>
                      <a:r>
                        <a:rPr kumimoji="0" lang="zh-TW" altLang="zh-CN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6</a:t>
                      </a:r>
                      <a:r>
                        <a:rPr kumimoji="0" lang="zh-TW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-10</a:t>
                      </a:r>
                      <a:r>
                        <a:rPr kumimoji="0" lang="zh-TW" altLang="zh-CN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11</a:t>
                      </a:r>
                      <a:endParaRPr kumimoji="0" lang="zh-TW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溫度控管</a:t>
                      </a:r>
                      <a:endParaRPr kumimoji="0" 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　           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15℃-30℃ (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特殊要求可定制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)</a:t>
                      </a:r>
                      <a:endParaRPr kumimoji="0" lang="zh-TW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             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濕度控管</a:t>
                      </a:r>
                      <a:endParaRPr kumimoji="0" 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　            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30%-80%(</a:t>
                      </a: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特殊要求可定制</a:t>
                      </a:r>
                      <a:r>
                        <a:rPr kumimoji="0" lang="zh-TW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ial Unicode MS" pitchFamily="34" charset="-120"/>
                          <a:cs typeface="Arial Unicode MS" pitchFamily="34" charset="-120"/>
                          <a:sym typeface="Verdana" pitchFamily="34" charset="0"/>
                        </a:rPr>
                        <a:t>)</a:t>
                      </a:r>
                      <a:endParaRPr kumimoji="0" lang="zh-TW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0"/>
                        <a:cs typeface="Arial Unicode MS" pitchFamily="34" charset="-120"/>
                        <a:sym typeface="Verdana" pitchFamily="34" charset="0"/>
                      </a:endParaRPr>
                    </a:p>
                  </a:txBody>
                  <a:tcPr marL="5942" marR="5942" marT="539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err="1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i-StockI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规格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8907" y="1600585"/>
          <a:ext cx="8062811" cy="3656833"/>
        </p:xfrm>
        <a:graphic>
          <a:graphicData uri="http://schemas.openxmlformats.org/drawingml/2006/table">
            <a:tbl>
              <a:tblPr/>
              <a:tblGrid>
                <a:gridCol w="2278818"/>
                <a:gridCol w="5783993"/>
              </a:tblGrid>
              <a:tr h="5282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    </a:t>
                      </a:r>
                      <a:r>
                        <a:rPr lang="en-US" sz="1200" b="1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i-Stock</a:t>
                      </a:r>
                      <a:r>
                        <a:rPr lang="en-US" sz="1200" b="1" i="0" u="none" strike="noStrike" baseline="0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 I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型 </a:t>
                      </a:r>
                      <a:endParaRPr lang="zh-CN" alt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长</a:t>
                      </a:r>
                      <a:r>
                        <a:rPr lang="en-US" altLang="zh-CN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×</a:t>
                      </a:r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宽</a:t>
                      </a:r>
                      <a:r>
                        <a:rPr lang="en-US" altLang="zh-CN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×</a:t>
                      </a:r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高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：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6600×2000×2750</a:t>
                      </a:r>
                      <a:r>
                        <a:rPr lang="en-US" altLang="zh-CN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变量</a:t>
                      </a:r>
                      <a:r>
                        <a:rPr lang="en-US" altLang="zh-CN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,</a:t>
                      </a:r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可依照要求订制</a:t>
                      </a:r>
                      <a:r>
                        <a:rPr lang="en-US" altLang="zh-CN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)</a:t>
                      </a: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          存储单元</a:t>
                      </a:r>
                      <a:r>
                        <a:rPr lang="zh-CN" altLang="en-US" sz="1200" b="1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规格（</a:t>
                      </a:r>
                      <a:r>
                        <a:rPr lang="en-US" altLang="zh-CN" sz="1200" b="1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mm</a:t>
                      </a:r>
                      <a:r>
                        <a:rPr lang="zh-CN" altLang="en-US" sz="1200" b="1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）</a:t>
                      </a: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（可多组别并网运作，单元进行缩减、高度可调，长度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1M</a:t>
                      </a:r>
                      <a:r>
                        <a:rPr lang="zh-CN" alt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为单位缩减）</a:t>
                      </a: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X × 7”/13”</a:t>
                      </a:r>
                      <a:endParaRPr 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111111"/>
                          </a:solidFill>
                          <a:latin typeface="+mn-lt"/>
                          <a:ea typeface="Arial Unicode MS" pitchFamily="34" charset="-120"/>
                        </a:rPr>
                        <a:t>4mm/7”,8mm/7”,12mm/7”, 16mm/7”, 24mm/7”</a:t>
                      </a:r>
                    </a:p>
                  </a:txBody>
                  <a:tcPr marL="7501" marR="7501" marT="6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</a:t>
                      </a:r>
                      <a:r>
                        <a:rPr lang="zh-TW" altLang="en-US" sz="1200" b="1" u="none" strike="noStrike" dirty="0" smtClean="0">
                          <a:latin typeface="+mn-lt"/>
                          <a:ea typeface="Arial Unicode MS" pitchFamily="34" charset="-120"/>
                        </a:rPr>
                        <a:t>平均</a:t>
                      </a:r>
                      <a:r>
                        <a:rPr lang="zh-TW" altLang="en-US" sz="1200" b="1" u="none" strike="noStrike" dirty="0">
                          <a:latin typeface="+mn-lt"/>
                          <a:ea typeface="Arial Unicode MS" pitchFamily="34" charset="-120"/>
                        </a:rPr>
                        <a:t>存放物料時間</a:t>
                      </a:r>
                      <a:endParaRPr lang="zh-TW" alt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latin typeface="+mn-lt"/>
                          <a:ea typeface="Arial Unicode MS" pitchFamily="34" charset="-120"/>
                        </a:rPr>
                        <a:t> </a:t>
                      </a:r>
                      <a:r>
                        <a:rPr 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           </a:t>
                      </a:r>
                      <a:r>
                        <a:rPr 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15sec</a:t>
                      </a:r>
                      <a:r>
                        <a:rPr 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/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卷 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(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單台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) </a:t>
                      </a:r>
                      <a:endParaRPr lang="zh-TW" altLang="en-US" sz="1200" b="0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1" u="none" strike="noStrike" dirty="0" smtClean="0">
                          <a:latin typeface="+mn-lt"/>
                          <a:ea typeface="Arial Unicode MS" pitchFamily="34" charset="-120"/>
                        </a:rPr>
                        <a:t>             最高</a:t>
                      </a:r>
                      <a:r>
                        <a:rPr lang="zh-TW" altLang="en-US" sz="1200" b="1" u="none" strike="noStrike" dirty="0">
                          <a:latin typeface="+mn-lt"/>
                          <a:ea typeface="Arial Unicode MS" pitchFamily="34" charset="-120"/>
                        </a:rPr>
                        <a:t>容量</a:t>
                      </a:r>
                      <a:r>
                        <a:rPr lang="en-US" altLang="zh-TW" sz="1200" b="1" u="none" strike="noStrike" dirty="0">
                          <a:latin typeface="+mn-lt"/>
                          <a:ea typeface="Arial Unicode MS" pitchFamily="34" charset="-120"/>
                        </a:rPr>
                        <a:t>(8</a:t>
                      </a:r>
                      <a:r>
                        <a:rPr lang="en-US" sz="1200" b="1" u="none" strike="noStrike" dirty="0">
                          <a:latin typeface="+mn-lt"/>
                          <a:ea typeface="Arial Unicode MS" pitchFamily="34" charset="-120"/>
                        </a:rPr>
                        <a:t>mm/7")</a:t>
                      </a:r>
                      <a:endParaRPr 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latin typeface="+mn-lt"/>
                          <a:ea typeface="Arial Unicode MS" pitchFamily="34" charset="-120"/>
                        </a:rPr>
                        <a:t> </a:t>
                      </a:r>
                      <a:r>
                        <a:rPr 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           3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000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卷</a:t>
                      </a:r>
                      <a:r>
                        <a:rPr 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/</a:t>
                      </a:r>
                      <a:r>
                        <a:rPr lang="en-US" sz="1200" u="none" strike="noStrike" baseline="0" dirty="0" smtClean="0">
                          <a:latin typeface="+mn-lt"/>
                          <a:ea typeface="Arial Unicode MS" pitchFamily="34" charset="-120"/>
                        </a:rPr>
                        <a:t> 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台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 </a:t>
                      </a:r>
                      <a:endParaRPr lang="en-US" altLang="zh-TW" sz="1200" b="0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1" u="none" strike="noStrike" dirty="0" smtClean="0">
                          <a:latin typeface="+mn-lt"/>
                          <a:ea typeface="Arial Unicode MS" pitchFamily="34" charset="-120"/>
                        </a:rPr>
                        <a:t>             防</a:t>
                      </a:r>
                      <a:r>
                        <a:rPr lang="zh-TW" altLang="en-US" sz="1200" b="1" u="none" strike="noStrike" dirty="0">
                          <a:latin typeface="+mn-lt"/>
                          <a:ea typeface="Arial Unicode MS" pitchFamily="34" charset="-120"/>
                        </a:rPr>
                        <a:t>靜電等級</a:t>
                      </a:r>
                      <a:endParaRPr lang="zh-TW" alt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       </a:t>
                      </a:r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　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10</a:t>
                      </a:r>
                      <a:r>
                        <a:rPr lang="en-US" altLang="zh-TW" sz="1200" u="none" strike="noStrike" baseline="30000" dirty="0">
                          <a:latin typeface="+mn-lt"/>
                          <a:ea typeface="Arial Unicode MS" pitchFamily="34" charset="-120"/>
                        </a:rPr>
                        <a:t>6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-10</a:t>
                      </a:r>
                      <a:r>
                        <a:rPr lang="en-US" altLang="zh-TW" sz="1200" u="none" strike="noStrike" baseline="30000" dirty="0" smtClean="0">
                          <a:latin typeface="+mn-lt"/>
                          <a:ea typeface="Arial Unicode MS" pitchFamily="34" charset="-120"/>
                        </a:rPr>
                        <a:t>11</a:t>
                      </a:r>
                      <a:endParaRPr lang="zh-TW" altLang="en-US" sz="1200" b="0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</a:t>
                      </a:r>
                      <a:r>
                        <a:rPr lang="zh-TW" altLang="en-US" sz="1200" b="1" u="none" strike="noStrike" dirty="0" smtClean="0">
                          <a:latin typeface="+mn-lt"/>
                          <a:ea typeface="Arial Unicode MS" pitchFamily="34" charset="-120"/>
                        </a:rPr>
                        <a:t>溫</a:t>
                      </a:r>
                      <a:r>
                        <a:rPr lang="zh-TW" altLang="en-US" sz="1200" b="1" u="none" strike="noStrike" dirty="0">
                          <a:latin typeface="+mn-lt"/>
                          <a:ea typeface="Arial Unicode MS" pitchFamily="34" charset="-120"/>
                        </a:rPr>
                        <a:t>度控管</a:t>
                      </a:r>
                      <a:endParaRPr lang="zh-TW" alt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　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       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15</a:t>
                      </a:r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℃</a:t>
                      </a:r>
                      <a:r>
                        <a:rPr lang="en-US" altLang="zh-TW" sz="1200" u="none" strike="noStrike" dirty="0">
                          <a:latin typeface="+mn-lt"/>
                          <a:ea typeface="Arial Unicode MS" pitchFamily="34" charset="-120"/>
                        </a:rPr>
                        <a:t>-30</a:t>
                      </a:r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℃ </a:t>
                      </a:r>
                      <a:r>
                        <a:rPr lang="en-US" altLang="zh-TW" sz="1200" u="none" strike="noStrike" dirty="0">
                          <a:latin typeface="+mn-lt"/>
                          <a:ea typeface="Arial Unicode MS" pitchFamily="34" charset="-120"/>
                        </a:rPr>
                        <a:t>(</a:t>
                      </a:r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特殊要求可定制</a:t>
                      </a:r>
                      <a:r>
                        <a:rPr lang="en-US" altLang="zh-TW" sz="1200" u="none" strike="noStrike" dirty="0">
                          <a:latin typeface="+mn-lt"/>
                          <a:ea typeface="Arial Unicode MS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4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1" u="none" strike="noStrike" dirty="0" smtClean="0">
                          <a:latin typeface="+mn-lt"/>
                          <a:ea typeface="Arial Unicode MS" pitchFamily="34" charset="-120"/>
                        </a:rPr>
                        <a:t>             濕</a:t>
                      </a:r>
                      <a:r>
                        <a:rPr lang="zh-TW" altLang="en-US" sz="1200" b="1" u="none" strike="noStrike" dirty="0">
                          <a:latin typeface="+mn-lt"/>
                          <a:ea typeface="Arial Unicode MS" pitchFamily="34" charset="-120"/>
                        </a:rPr>
                        <a:t>度控管</a:t>
                      </a:r>
                      <a:endParaRPr lang="zh-TW" altLang="en-US" sz="1200" b="1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　</a:t>
                      </a:r>
                      <a:r>
                        <a:rPr lang="zh-TW" altLang="en-US" sz="1200" u="none" strike="noStrike" dirty="0" smtClean="0">
                          <a:latin typeface="+mn-lt"/>
                          <a:ea typeface="Arial Unicode MS" pitchFamily="34" charset="-120"/>
                        </a:rPr>
                        <a:t>                    </a:t>
                      </a:r>
                      <a:r>
                        <a:rPr lang="en-US" altLang="zh-TW" sz="1200" u="none" strike="noStrike" dirty="0" smtClean="0">
                          <a:latin typeface="+mn-lt"/>
                          <a:ea typeface="Arial Unicode MS" pitchFamily="34" charset="-120"/>
                        </a:rPr>
                        <a:t>30</a:t>
                      </a:r>
                      <a:r>
                        <a:rPr lang="en-US" altLang="zh-TW" sz="1200" u="none" strike="noStrike" dirty="0">
                          <a:latin typeface="+mn-lt"/>
                          <a:ea typeface="Arial Unicode MS" pitchFamily="34" charset="-120"/>
                        </a:rPr>
                        <a:t>%-80%(</a:t>
                      </a:r>
                      <a:r>
                        <a:rPr lang="zh-TW" altLang="en-US" sz="1200" u="none" strike="noStrike" dirty="0">
                          <a:latin typeface="+mn-lt"/>
                          <a:ea typeface="Arial Unicode MS" pitchFamily="34" charset="-120"/>
                        </a:rPr>
                        <a:t>特殊要求可定制</a:t>
                      </a:r>
                      <a:r>
                        <a:rPr lang="en-US" altLang="zh-TW" sz="1200" u="none" strike="noStrike" dirty="0">
                          <a:latin typeface="+mn-lt"/>
                          <a:ea typeface="Arial Unicode MS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111111"/>
                        </a:solidFill>
                        <a:latin typeface="+mn-lt"/>
                        <a:ea typeface="Arial Unicode MS" pitchFamily="34" charset="-120"/>
                      </a:endParaRPr>
                    </a:p>
                  </a:txBody>
                  <a:tcPr marL="5942" marR="5942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err="1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i-StockII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规格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2501" y="1435101"/>
            <a:ext cx="4242263" cy="1508125"/>
            <a:chOff x="0" y="0"/>
            <a:chExt cx="3848100" cy="1509300"/>
          </a:xfrm>
        </p:grpSpPr>
        <p:sp>
          <p:nvSpPr>
            <p:cNvPr id="15363" name="矩形 4"/>
            <p:cNvSpPr>
              <a:spLocks noChangeArrowheads="1"/>
            </p:cNvSpPr>
            <p:nvPr/>
          </p:nvSpPr>
          <p:spPr bwMode="auto">
            <a:xfrm>
              <a:off x="19050" y="0"/>
              <a:ext cx="3829050" cy="1257300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4" name="椭圆 5"/>
            <p:cNvSpPr>
              <a:spLocks noChangeArrowheads="1"/>
            </p:cNvSpPr>
            <p:nvPr/>
          </p:nvSpPr>
          <p:spPr bwMode="auto">
            <a:xfrm>
              <a:off x="504825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5" name="椭圆 6"/>
            <p:cNvSpPr>
              <a:spLocks noChangeArrowheads="1"/>
            </p:cNvSpPr>
            <p:nvPr/>
          </p:nvSpPr>
          <p:spPr bwMode="auto">
            <a:xfrm>
              <a:off x="1047750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6" name="椭圆 7"/>
            <p:cNvSpPr>
              <a:spLocks noChangeArrowheads="1"/>
            </p:cNvSpPr>
            <p:nvPr/>
          </p:nvSpPr>
          <p:spPr bwMode="auto">
            <a:xfrm>
              <a:off x="1590675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7" name="椭圆 8"/>
            <p:cNvSpPr>
              <a:spLocks noChangeArrowheads="1"/>
            </p:cNvSpPr>
            <p:nvPr/>
          </p:nvSpPr>
          <p:spPr bwMode="auto">
            <a:xfrm>
              <a:off x="2114550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8" name="椭圆 9"/>
            <p:cNvSpPr>
              <a:spLocks noChangeArrowheads="1"/>
            </p:cNvSpPr>
            <p:nvPr/>
          </p:nvSpPr>
          <p:spPr bwMode="auto">
            <a:xfrm>
              <a:off x="2686050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69" name="椭圆 10"/>
            <p:cNvSpPr>
              <a:spLocks noChangeArrowheads="1"/>
            </p:cNvSpPr>
            <p:nvPr/>
          </p:nvSpPr>
          <p:spPr bwMode="auto">
            <a:xfrm>
              <a:off x="3238500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0" name="椭圆 11"/>
            <p:cNvSpPr>
              <a:spLocks noChangeArrowheads="1"/>
            </p:cNvSpPr>
            <p:nvPr/>
          </p:nvSpPr>
          <p:spPr bwMode="auto">
            <a:xfrm>
              <a:off x="3800475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1" name="矩形 12"/>
            <p:cNvSpPr>
              <a:spLocks noChangeArrowheads="1"/>
            </p:cNvSpPr>
            <p:nvPr/>
          </p:nvSpPr>
          <p:spPr bwMode="auto">
            <a:xfrm>
              <a:off x="504825" y="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2" name="矩形 13"/>
            <p:cNvSpPr>
              <a:spLocks noChangeArrowheads="1"/>
            </p:cNvSpPr>
            <p:nvPr/>
          </p:nvSpPr>
          <p:spPr bwMode="auto">
            <a:xfrm>
              <a:off x="1047750" y="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3" name="矩形 14"/>
            <p:cNvSpPr>
              <a:spLocks noChangeArrowheads="1"/>
            </p:cNvSpPr>
            <p:nvPr/>
          </p:nvSpPr>
          <p:spPr bwMode="auto">
            <a:xfrm>
              <a:off x="1590675" y="9525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4" name="矩形 15"/>
            <p:cNvSpPr>
              <a:spLocks noChangeArrowheads="1"/>
            </p:cNvSpPr>
            <p:nvPr/>
          </p:nvSpPr>
          <p:spPr bwMode="auto">
            <a:xfrm>
              <a:off x="2105025" y="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5" name="矩形 16"/>
            <p:cNvSpPr>
              <a:spLocks noChangeArrowheads="1"/>
            </p:cNvSpPr>
            <p:nvPr/>
          </p:nvSpPr>
          <p:spPr bwMode="auto">
            <a:xfrm>
              <a:off x="2676525" y="9525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6" name="矩形 17"/>
            <p:cNvSpPr>
              <a:spLocks noChangeArrowheads="1"/>
            </p:cNvSpPr>
            <p:nvPr/>
          </p:nvSpPr>
          <p:spPr bwMode="auto">
            <a:xfrm>
              <a:off x="3238500" y="1905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7" name="矩形 18"/>
            <p:cNvSpPr>
              <a:spLocks noChangeArrowheads="1"/>
            </p:cNvSpPr>
            <p:nvPr/>
          </p:nvSpPr>
          <p:spPr bwMode="auto">
            <a:xfrm>
              <a:off x="3800475" y="1905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8" name="椭圆 19"/>
            <p:cNvSpPr>
              <a:spLocks noChangeArrowheads="1"/>
            </p:cNvSpPr>
            <p:nvPr/>
          </p:nvSpPr>
          <p:spPr bwMode="auto">
            <a:xfrm>
              <a:off x="0" y="1257300"/>
              <a:ext cx="45719" cy="252000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sp>
          <p:nvSpPr>
            <p:cNvPr id="15379" name="矩形 20"/>
            <p:cNvSpPr>
              <a:spLocks noChangeArrowheads="1"/>
            </p:cNvSpPr>
            <p:nvPr/>
          </p:nvSpPr>
          <p:spPr bwMode="auto">
            <a:xfrm>
              <a:off x="0" y="0"/>
              <a:ext cx="45719" cy="1247775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00508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</p:grpSp>
      <p:pic>
        <p:nvPicPr>
          <p:cNvPr id="15380" name="立方体 2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926" y="1395414"/>
            <a:ext cx="6498152" cy="24272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393438" y="2139950"/>
            <a:ext cx="430527" cy="1238250"/>
            <a:chOff x="0" y="0"/>
            <a:chExt cx="390525" cy="1238250"/>
          </a:xfrm>
        </p:grpSpPr>
        <p:pic>
          <p:nvPicPr>
            <p:cNvPr id="15382" name="直接连接符 2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58571" y="-17929"/>
              <a:ext cx="128016" cy="97536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5383" name="直接连接符 2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285" y="274679"/>
              <a:ext cx="128016" cy="97536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5384" name="直接连接符 2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5899" y="-30121"/>
              <a:ext cx="445008" cy="377952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5385" name="直接连接符 2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40283" y="896471"/>
              <a:ext cx="438912" cy="37185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</p:grpSp>
      <p:cxnSp>
        <p:nvCxnSpPr>
          <p:cNvPr id="15386" name="直接连接符 27"/>
          <p:cNvCxnSpPr>
            <a:cxnSpLocks noChangeShapeType="1"/>
          </p:cNvCxnSpPr>
          <p:nvPr/>
        </p:nvCxnSpPr>
        <p:spPr bwMode="auto">
          <a:xfrm>
            <a:off x="7874778" y="1435101"/>
            <a:ext cx="8750" cy="1528763"/>
          </a:xfrm>
          <a:prstGeom prst="line">
            <a:avLst/>
          </a:prstGeom>
          <a:noFill/>
          <a:ln w="25400" cmpd="sng">
            <a:solidFill>
              <a:srgbClr val="BFBFBF"/>
            </a:solidFill>
            <a:prstDash val="sysDash"/>
            <a:round/>
            <a:headEnd/>
            <a:tailEnd/>
          </a:ln>
        </p:spPr>
      </p:cxnSp>
      <p:cxnSp>
        <p:nvCxnSpPr>
          <p:cNvPr id="15387" name="直接连接符 28"/>
          <p:cNvCxnSpPr>
            <a:cxnSpLocks noChangeShapeType="1"/>
          </p:cNvCxnSpPr>
          <p:nvPr/>
        </p:nvCxnSpPr>
        <p:spPr bwMode="auto">
          <a:xfrm>
            <a:off x="2225428" y="2963863"/>
            <a:ext cx="5658100" cy="0"/>
          </a:xfrm>
          <a:prstGeom prst="line">
            <a:avLst/>
          </a:prstGeom>
          <a:noFill/>
          <a:ln w="25400" cmpd="sng">
            <a:solidFill>
              <a:srgbClr val="BFBFBF"/>
            </a:solidFill>
            <a:prstDash val="sysDash"/>
            <a:round/>
            <a:headEnd/>
            <a:tailEnd/>
          </a:ln>
        </p:spPr>
      </p:cxnSp>
      <p:cxnSp>
        <p:nvCxnSpPr>
          <p:cNvPr id="15388" name="直接连接符 29"/>
          <p:cNvCxnSpPr>
            <a:cxnSpLocks noChangeShapeType="1"/>
          </p:cNvCxnSpPr>
          <p:nvPr/>
        </p:nvCxnSpPr>
        <p:spPr bwMode="auto">
          <a:xfrm>
            <a:off x="7883528" y="2963863"/>
            <a:ext cx="736796" cy="804862"/>
          </a:xfrm>
          <a:prstGeom prst="line">
            <a:avLst/>
          </a:prstGeom>
          <a:noFill/>
          <a:ln w="25400" cmpd="sng">
            <a:solidFill>
              <a:srgbClr val="BFBFBF"/>
            </a:solidFill>
            <a:prstDash val="sysDash"/>
            <a:round/>
            <a:headEnd/>
            <a:tailEnd/>
          </a:ln>
        </p:spPr>
      </p:cxnSp>
      <p:pic>
        <p:nvPicPr>
          <p:cNvPr id="15389" name="组合 30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73027" y="2620963"/>
            <a:ext cx="362273" cy="6096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0" name="横卷形 3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22745" y="2901950"/>
            <a:ext cx="4777796" cy="3952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5391" name="矩形 36"/>
          <p:cNvSpPr>
            <a:spLocks noChangeArrowheads="1"/>
          </p:cNvSpPr>
          <p:nvPr/>
        </p:nvSpPr>
        <p:spPr bwMode="auto">
          <a:xfrm>
            <a:off x="3341996" y="3273425"/>
            <a:ext cx="4366520" cy="71438"/>
          </a:xfrm>
          <a:prstGeom prst="rect">
            <a:avLst/>
          </a:prstGeom>
          <a:solidFill>
            <a:srgbClr val="BFBFBF">
              <a:alpha val="81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1100">
              <a:solidFill>
                <a:srgbClr val="FFFFFF"/>
              </a:solidFill>
              <a:ea typeface="Microsoft YaHei" pitchFamily="34" charset="-122"/>
            </a:endParaRPr>
          </a:p>
        </p:txBody>
      </p:sp>
      <p:sp>
        <p:nvSpPr>
          <p:cNvPr id="15392" name="矩形 37"/>
          <p:cNvSpPr>
            <a:spLocks noChangeArrowheads="1"/>
          </p:cNvSpPr>
          <p:nvPr/>
        </p:nvSpPr>
        <p:spPr bwMode="auto">
          <a:xfrm>
            <a:off x="3383999" y="3568700"/>
            <a:ext cx="4366520" cy="71438"/>
          </a:xfrm>
          <a:prstGeom prst="rect">
            <a:avLst/>
          </a:prstGeom>
          <a:solidFill>
            <a:srgbClr val="BFBFBF">
              <a:alpha val="81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1100">
              <a:solidFill>
                <a:srgbClr val="FFFFFF"/>
              </a:solidFill>
              <a:ea typeface="Microsoft YaHei" pitchFamily="34" charset="-122"/>
            </a:endParaRPr>
          </a:p>
        </p:txBody>
      </p:sp>
      <p:pic>
        <p:nvPicPr>
          <p:cNvPr id="15393" name="等腰三角形 38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33534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4" name="等腰三角形 39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8040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5" name="等腰三角形 40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36546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6" name="等腰三角形 41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29301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7" name="等腰三角形 42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4808" y="3614738"/>
            <a:ext cx="15401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8" name="等腰三角形 43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37565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399" name="等腰三角形 44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46071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0" name="等腰三角形 4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0577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1" name="等腰三角形 4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54333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2" name="等腰三角形 47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8839" y="3614738"/>
            <a:ext cx="15401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3" name="等腰三角形 4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5597" y="3614738"/>
            <a:ext cx="148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4" name="等腰三角形 49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50102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5" name="等腰三角形 50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63859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6" name="等腰三角形 51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8365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7" name="等腰三角形 5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5122" y="3614738"/>
            <a:ext cx="148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8" name="等腰三角形 5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59628" y="3614738"/>
            <a:ext cx="148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09" name="等腰三角形 54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7385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0" name="等腰三角形 5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81891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1" name="等腰三角形 56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1648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2" name="等腰三角形 57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76154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3" name="等腰三角形 5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96910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4" name="等腰三角形 59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1416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5" name="等腰三角形 60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92922" y="3614738"/>
            <a:ext cx="15401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6" name="等腰三角形 61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5680" y="3614738"/>
            <a:ext cx="15575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7" name="等腰三角形 6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8187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8" name="等腰三角形 6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00942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19" name="等腰三角形 64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02448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0" name="等腰三角形 6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96954" y="3614738"/>
            <a:ext cx="15401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1" name="等腰三角形 6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17712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2" name="等腰三角形 67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12218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3" name="等腰三角形 6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1973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4" name="等腰三角形 69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06479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5" name="等腰三角形 70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4238" y="3614738"/>
            <a:ext cx="147009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6" name="等腰三角形 71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40994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27" name="等腰三角形 7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35500" y="3614738"/>
            <a:ext cx="148760" cy="165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5434" name="Text Box 1"/>
          <p:cNvSpPr txBox="1">
            <a:spLocks noChangeArrowheads="1"/>
          </p:cNvSpPr>
          <p:nvPr/>
        </p:nvSpPr>
        <p:spPr bwMode="auto">
          <a:xfrm>
            <a:off x="2487942" y="248285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①</a:t>
            </a:r>
          </a:p>
        </p:txBody>
      </p:sp>
      <p:sp>
        <p:nvSpPr>
          <p:cNvPr id="15435" name="Text Box 2"/>
          <p:cNvSpPr txBox="1">
            <a:spLocks noChangeArrowheads="1"/>
          </p:cNvSpPr>
          <p:nvPr/>
        </p:nvSpPr>
        <p:spPr bwMode="auto">
          <a:xfrm>
            <a:off x="8326306" y="2949575"/>
            <a:ext cx="197762" cy="179388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宋体" pitchFamily="2" charset="-122"/>
              </a:rPr>
              <a:t>②</a:t>
            </a:r>
          </a:p>
        </p:txBody>
      </p:sp>
      <p:sp>
        <p:nvSpPr>
          <p:cNvPr id="15436" name="Text Box 3"/>
          <p:cNvSpPr txBox="1">
            <a:spLocks noChangeArrowheads="1"/>
          </p:cNvSpPr>
          <p:nvPr/>
        </p:nvSpPr>
        <p:spPr bwMode="auto">
          <a:xfrm>
            <a:off x="6677702" y="299720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③</a:t>
            </a:r>
          </a:p>
        </p:txBody>
      </p:sp>
      <p:sp>
        <p:nvSpPr>
          <p:cNvPr id="15437" name="Text Box 4"/>
          <p:cNvSpPr txBox="1">
            <a:spLocks noChangeArrowheads="1"/>
          </p:cNvSpPr>
          <p:nvPr/>
        </p:nvSpPr>
        <p:spPr bwMode="auto">
          <a:xfrm>
            <a:off x="7927280" y="282575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④</a:t>
            </a:r>
          </a:p>
        </p:txBody>
      </p:sp>
      <p:sp>
        <p:nvSpPr>
          <p:cNvPr id="15438" name="Text Box 5"/>
          <p:cNvSpPr txBox="1">
            <a:spLocks noChangeArrowheads="1"/>
          </p:cNvSpPr>
          <p:nvPr/>
        </p:nvSpPr>
        <p:spPr bwMode="auto">
          <a:xfrm>
            <a:off x="6835212" y="3357562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⑤</a:t>
            </a:r>
          </a:p>
        </p:txBody>
      </p:sp>
      <p:sp>
        <p:nvSpPr>
          <p:cNvPr id="15439" name="Text Box 6"/>
          <p:cNvSpPr txBox="1">
            <a:spLocks noChangeArrowheads="1"/>
          </p:cNvSpPr>
          <p:nvPr/>
        </p:nvSpPr>
        <p:spPr bwMode="auto">
          <a:xfrm>
            <a:off x="6919217" y="360680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⑥</a:t>
            </a:r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4843589" y="2698750"/>
            <a:ext cx="1342333" cy="908050"/>
            <a:chOff x="0" y="0"/>
            <a:chExt cx="1218754" cy="906780"/>
          </a:xfrm>
        </p:grpSpPr>
        <p:sp>
          <p:nvSpPr>
            <p:cNvPr id="15441" name="矩形 86"/>
            <p:cNvSpPr>
              <a:spLocks noChangeArrowheads="1"/>
            </p:cNvSpPr>
            <p:nvPr/>
          </p:nvSpPr>
          <p:spPr bwMode="auto">
            <a:xfrm>
              <a:off x="1009205" y="601980"/>
              <a:ext cx="200025" cy="304800"/>
            </a:xfrm>
            <a:prstGeom prst="rect">
              <a:avLst/>
            </a:prstGeom>
            <a:solidFill>
              <a:schemeClr val="tx2">
                <a:alpha val="5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1100">
                <a:solidFill>
                  <a:srgbClr val="FFFFFF"/>
                </a:solidFill>
                <a:ea typeface="Microsoft YaHei" pitchFamily="34" charset="-122"/>
              </a:endParaRPr>
            </a:p>
          </p:txBody>
        </p:sp>
        <p:pic>
          <p:nvPicPr>
            <p:cNvPr id="15442" name="立方体 87"/>
            <p:cNvPicPr>
              <a:picLocks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35144" y="-17167"/>
              <a:ext cx="158496" cy="8595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15443" name="立方体 88"/>
            <p:cNvPicPr>
              <a:picLocks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9464" y="220577"/>
              <a:ext cx="1176528" cy="8534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</p:grpSp>
      <p:sp>
        <p:nvSpPr>
          <p:cNvPr id="15444" name="Text Box 7"/>
          <p:cNvSpPr txBox="1">
            <a:spLocks noChangeArrowheads="1"/>
          </p:cNvSpPr>
          <p:nvPr/>
        </p:nvSpPr>
        <p:spPr bwMode="auto">
          <a:xfrm>
            <a:off x="5961907" y="321310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⑦</a:t>
            </a:r>
          </a:p>
        </p:txBody>
      </p:sp>
      <p:cxnSp>
        <p:nvCxnSpPr>
          <p:cNvPr id="15446" name="直接箭头连接符 91"/>
          <p:cNvCxnSpPr>
            <a:cxnSpLocks noChangeShapeType="1"/>
          </p:cNvCxnSpPr>
          <p:nvPr/>
        </p:nvCxnSpPr>
        <p:spPr bwMode="auto">
          <a:xfrm>
            <a:off x="6359183" y="3357564"/>
            <a:ext cx="390274" cy="793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47" name="直接箭头连接符 92"/>
          <p:cNvCxnSpPr>
            <a:cxnSpLocks noChangeShapeType="1"/>
          </p:cNvCxnSpPr>
          <p:nvPr/>
        </p:nvCxnSpPr>
        <p:spPr bwMode="auto">
          <a:xfrm flipV="1">
            <a:off x="6439688" y="3500438"/>
            <a:ext cx="336021" cy="1143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448" name="Text Box 7"/>
          <p:cNvSpPr txBox="1">
            <a:spLocks noChangeArrowheads="1"/>
          </p:cNvSpPr>
          <p:nvPr/>
        </p:nvSpPr>
        <p:spPr bwMode="auto">
          <a:xfrm>
            <a:off x="5900654" y="183515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⑧</a:t>
            </a:r>
          </a:p>
        </p:txBody>
      </p:sp>
      <p:pic>
        <p:nvPicPr>
          <p:cNvPr id="15449" name="组合 94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8300" y="2316162"/>
            <a:ext cx="423526" cy="1368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5451" name="立方体 100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9916" y="2876551"/>
            <a:ext cx="852302" cy="2079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5452" name="Text Box 7"/>
          <p:cNvSpPr txBox="1">
            <a:spLocks noChangeArrowheads="1"/>
          </p:cNvSpPr>
          <p:nvPr/>
        </p:nvSpPr>
        <p:spPr bwMode="auto">
          <a:xfrm>
            <a:off x="2314682" y="2825750"/>
            <a:ext cx="238125" cy="216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lIns="27432" tIns="18288" rIns="0" bIns="0"/>
          <a:lstStyle/>
          <a:p>
            <a:pPr eaLnBrk="0" hangingPunct="0"/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</a:rPr>
              <a:t>⑨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50947" y="3976953"/>
            <a:ext cx="1266586" cy="6001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anchor="ctr">
            <a:noAutofit/>
          </a:bodyPr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①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出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/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入</a:t>
            </a:r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料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口</a:t>
            </a:r>
            <a:r>
              <a:rPr lang="en-US" altLang="zh-CN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M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aterials input/output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7392" y="4653136"/>
            <a:ext cx="1266586" cy="6001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②</a:t>
            </a:r>
            <a:r>
              <a:rPr lang="zh-TW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維修通道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Maintenance door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7392" y="5373217"/>
            <a:ext cx="1270141" cy="6001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anchor="ctr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③</a:t>
            </a:r>
            <a:r>
              <a:rPr lang="zh-TW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快速出料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皮</a:t>
            </a:r>
            <a:r>
              <a:rPr lang="zh-TW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帶線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         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output conveyor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35068" y="3969060"/>
            <a:ext cx="1270141" cy="6001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④</a:t>
            </a:r>
            <a:r>
              <a:rPr lang="zh-TW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快速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出料口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Materials fast output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35068" y="4653136"/>
            <a:ext cx="1270141" cy="64807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⑤线性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滑轨</a:t>
            </a:r>
            <a:endParaRPr lang="en-US" altLang="zh-CN" sz="11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pPr algn="ctr"/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Linear guide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35068" y="5373216"/>
            <a:ext cx="1270141" cy="79208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⑥定位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齿轮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gear alignment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5" name="TextBox 87"/>
          <p:cNvSpPr txBox="1"/>
          <p:nvPr/>
        </p:nvSpPr>
        <p:spPr>
          <a:xfrm>
            <a:off x="5643361" y="3933056"/>
            <a:ext cx="1349525" cy="64807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⑦机械手</a:t>
            </a:r>
            <a:endParaRPr lang="en-US" altLang="zh-CN" sz="11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pPr algn="ctr"/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Robot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6" name="TextBox 96"/>
          <p:cNvSpPr txBox="1"/>
          <p:nvPr/>
        </p:nvSpPr>
        <p:spPr>
          <a:xfrm>
            <a:off x="5643361" y="4653137"/>
            <a:ext cx="1349525" cy="66037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⑧储位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模块</a:t>
            </a:r>
            <a:endParaRPr lang="en-US" altLang="zh-CN" sz="11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pPr algn="ctr"/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Storage module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7" name="TextBox 99"/>
          <p:cNvSpPr txBox="1"/>
          <p:nvPr/>
        </p:nvSpPr>
        <p:spPr>
          <a:xfrm>
            <a:off x="5643361" y="5373216"/>
            <a:ext cx="1349525" cy="79208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⑨放料</a:t>
            </a:r>
            <a:r>
              <a:rPr lang="zh-CN" altLang="en-US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平台</a:t>
            </a:r>
            <a:r>
              <a:rPr lang="en-US" altLang="zh-CN" sz="11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materials gate</a:t>
            </a:r>
            <a:endParaRPr lang="zh-CN" altLang="en-US" sz="11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96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-Stock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智能仓储剖析图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電子倉功能說明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 t="8108"/>
          <a:stretch>
            <a:fillRect/>
          </a:stretch>
        </p:blipFill>
        <p:spPr bwMode="auto">
          <a:xfrm>
            <a:off x="1302215" y="1214422"/>
            <a:ext cx="747619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9430" y="3168094"/>
            <a:ext cx="7481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硬體配備：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1.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傳統貨架（配備儲位編號）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2.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智能叉車</a:t>
            </a: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堆垛機</a:t>
            </a: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—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實現存取物料指令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優點：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以箱為單位實現物料智能管控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1.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提高倉儲利用率（節約成本）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2.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智能管控提高效率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3.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智能管控避免錯料</a:t>
            </a:r>
            <a:endParaRPr lang="zh-CN" altLang="en-US" sz="1600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工單分揀</a:t>
            </a:r>
            <a:r>
              <a:rPr lang="en-US" altLang="zh-CN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/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  <a:cs typeface="+mj-cs"/>
              </a:rPr>
              <a:t>單卷倉說明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998" y="1428736"/>
            <a:ext cx="5254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硬體配備：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1.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工單分揀線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2.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智能倉儲（單卷倉）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優點：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配合電子倉將</a:t>
            </a: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N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套工單按照客戶需求分揀，多餘物料存入單卷倉進行單卷物料管控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1.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實現自動備工單減少人力投入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2.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單卷倉優先出料原則，提高物料利用率減少庫存</a:t>
            </a:r>
            <a:endParaRPr lang="en-US" altLang="zh-CN" sz="1600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3.</a:t>
            </a:r>
            <a:r>
              <a:rPr lang="zh-CN" altLang="en-US" sz="16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智能管控避免錯料</a:t>
            </a:r>
            <a:endParaRPr lang="zh-CN" altLang="en-US" sz="1600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0" name="Picture 10" descr="C:\Users\E7240-1\Desktop\cangchu\尾料仓_副本.png"/>
          <p:cNvPicPr>
            <a:picLocks noChangeAspect="1" noChangeArrowheads="1"/>
          </p:cNvPicPr>
          <p:nvPr/>
        </p:nvPicPr>
        <p:blipFill>
          <a:blip r:embed="rId3"/>
          <a:srcRect l="23124" r="24375"/>
          <a:stretch>
            <a:fillRect/>
          </a:stretch>
        </p:blipFill>
        <p:spPr bwMode="auto">
          <a:xfrm rot="16200000">
            <a:off x="1495799" y="3577978"/>
            <a:ext cx="1264598" cy="353841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12924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智能倉儲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-</a:t>
            </a:r>
            <a:r>
              <a:rPr lang="zh-CN" altLang="en-US" dirty="0" smtClean="0">
                <a:latin typeface="DFKai-SB" pitchFamily="65" charset="-120"/>
                <a:ea typeface="DFKai-SB" pitchFamily="65" charset="-120"/>
              </a:rPr>
              <a:t>單卷倉</a:t>
            </a:r>
            <a:endParaRPr lang="zh-CN" altLang="en-US" dirty="0">
              <a:latin typeface="DFKai-SB" pitchFamily="65" charset="-120"/>
              <a:ea typeface="DFKai-SB" pitchFamily="65" charset="-12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39" y="1537982"/>
            <a:ext cx="4725695" cy="2962588"/>
            <a:chOff x="144015" y="2285992"/>
            <a:chExt cx="6477584" cy="424847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2285992"/>
              <a:ext cx="3960440" cy="424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圆角矩形标注 21"/>
            <p:cNvSpPr/>
            <p:nvPr/>
          </p:nvSpPr>
          <p:spPr>
            <a:xfrm>
              <a:off x="144015" y="4365104"/>
              <a:ext cx="1821622" cy="562372"/>
            </a:xfrm>
            <a:prstGeom prst="wedgeRoundRectCallout">
              <a:avLst>
                <a:gd name="adj1" fmla="val 224372"/>
                <a:gd name="adj2" fmla="val 10568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分撿機器人</a:t>
              </a:r>
              <a:endParaRPr lang="zh-CN" altLang="en-US" sz="1400" dirty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endParaRPr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144015" y="5085184"/>
              <a:ext cx="1821622" cy="562372"/>
            </a:xfrm>
            <a:prstGeom prst="wedgeRoundRectCallout">
              <a:avLst>
                <a:gd name="adj1" fmla="val 162108"/>
                <a:gd name="adj2" fmla="val 6034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工單料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-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料串座</a:t>
              </a:r>
              <a:endParaRPr lang="zh-CN" altLang="en-US" sz="1400" dirty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endParaRPr>
            </a:p>
          </p:txBody>
        </p:sp>
        <p:sp>
          <p:nvSpPr>
            <p:cNvPr id="24" name="圆角矩形标注 23"/>
            <p:cNvSpPr/>
            <p:nvPr/>
          </p:nvSpPr>
          <p:spPr>
            <a:xfrm>
              <a:off x="144015" y="5805264"/>
              <a:ext cx="1821622" cy="562372"/>
            </a:xfrm>
            <a:prstGeom prst="wedgeRoundRectCallout">
              <a:avLst>
                <a:gd name="adj1" fmla="val 182380"/>
                <a:gd name="adj2" fmla="val -4909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工單料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-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料串</a:t>
              </a:r>
              <a:endParaRPr lang="zh-CN" altLang="en-US" sz="1400" dirty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endParaRPr>
            </a:p>
          </p:txBody>
        </p:sp>
        <p:sp>
          <p:nvSpPr>
            <p:cNvPr id="25" name="圆角矩形标注 24"/>
            <p:cNvSpPr/>
            <p:nvPr/>
          </p:nvSpPr>
          <p:spPr>
            <a:xfrm>
              <a:off x="144015" y="2492896"/>
              <a:ext cx="1891757" cy="714380"/>
            </a:xfrm>
            <a:prstGeom prst="wedgeRoundRectCallout">
              <a:avLst>
                <a:gd name="adj1" fmla="val 87498"/>
                <a:gd name="adj2" fmla="val 64892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Loader 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供料器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-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混和型</a:t>
              </a:r>
            </a:p>
          </p:txBody>
        </p:sp>
        <p:sp>
          <p:nvSpPr>
            <p:cNvPr id="26" name="圆角矩形标注 25"/>
            <p:cNvSpPr/>
            <p:nvPr/>
          </p:nvSpPr>
          <p:spPr>
            <a:xfrm>
              <a:off x="144015" y="3356992"/>
              <a:ext cx="1891757" cy="857256"/>
            </a:xfrm>
            <a:prstGeom prst="wedgeRoundRectCallout">
              <a:avLst>
                <a:gd name="adj1" fmla="val 135892"/>
                <a:gd name="adj2" fmla="val 4440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400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自動列印貼標模組</a:t>
              </a:r>
              <a:endParaRPr lang="zh-CN" altLang="en-US" sz="1400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endParaRPr>
            </a:p>
          </p:txBody>
        </p:sp>
        <p:sp>
          <p:nvSpPr>
            <p:cNvPr id="27" name="圆角矩形标注 26"/>
            <p:cNvSpPr/>
            <p:nvPr/>
          </p:nvSpPr>
          <p:spPr>
            <a:xfrm>
              <a:off x="4701180" y="2695772"/>
              <a:ext cx="1920419" cy="714380"/>
            </a:xfrm>
            <a:prstGeom prst="wedgeRoundRectCallout">
              <a:avLst>
                <a:gd name="adj1" fmla="val -92093"/>
                <a:gd name="adj2" fmla="val 12632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 smtClean="0">
                  <a:solidFill>
                    <a:srgbClr val="000000"/>
                  </a:solidFill>
                  <a:latin typeface="DFKai-SB" pitchFamily="65" charset="-120"/>
                  <a:ea typeface="DFKai-SB" pitchFamily="65" charset="-120"/>
                </a:rPr>
                <a:t>分撿標籤掃描模組</a:t>
              </a:r>
              <a:endParaRPr lang="zh-CN" altLang="en-US" sz="1400" dirty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方案佈局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12" y="1370890"/>
            <a:ext cx="9720000" cy="498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流程說明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6726" y="3567271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物管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0013" y="1830170"/>
            <a:ext cx="1762599" cy="64294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ERP</a:t>
            </a:r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系統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465204" y="1828712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電子倉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31" name="直接箭头连接符 30"/>
          <p:cNvCxnSpPr>
            <a:stCxn id="20" idx="6"/>
            <a:endCxn id="25" idx="2"/>
          </p:cNvCxnSpPr>
          <p:nvPr/>
        </p:nvCxnSpPr>
        <p:spPr>
          <a:xfrm flipV="1">
            <a:off x="1922613" y="2150913"/>
            <a:ext cx="1542591" cy="729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644857">
            <a:off x="1811340" y="2444771"/>
            <a:ext cx="1496353" cy="31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DFKai-SB" pitchFamily="65" charset="-120"/>
                <a:ea typeface="DFKai-SB" pitchFamily="65" charset="-120"/>
              </a:rPr>
              <a:t>檢索物料庫存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65204" y="3330368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工單分揀區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749111" y="3901872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備料區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18500" y="3901872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產線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465204" y="4687690"/>
            <a:ext cx="1762125" cy="64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單卷倉</a:t>
            </a:r>
            <a:endParaRPr lang="zh-CN" altLang="en-US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61" name="肘形连接符 60"/>
          <p:cNvCxnSpPr>
            <a:stCxn id="25" idx="4"/>
            <a:endCxn id="52" idx="0"/>
          </p:cNvCxnSpPr>
          <p:nvPr/>
        </p:nvCxnSpPr>
        <p:spPr>
          <a:xfrm rot="5400000">
            <a:off x="3917638" y="2901659"/>
            <a:ext cx="857256" cy="1751"/>
          </a:xfrm>
          <a:prstGeom prst="bentConnector3">
            <a:avLst>
              <a:gd name="adj1" fmla="val 50000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6" idx="6"/>
            <a:endCxn id="68" idx="4"/>
          </p:cNvCxnSpPr>
          <p:nvPr/>
        </p:nvCxnSpPr>
        <p:spPr>
          <a:xfrm flipH="1" flipV="1">
            <a:off x="5214082" y="4374744"/>
            <a:ext cx="13247" cy="635146"/>
          </a:xfrm>
          <a:prstGeom prst="bentConnector4">
            <a:avLst>
              <a:gd name="adj1" fmla="val 61368"/>
              <a:gd name="adj2" fmla="val 75364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形状 64"/>
          <p:cNvCxnSpPr>
            <a:stCxn id="52" idx="4"/>
            <a:endCxn id="68" idx="2"/>
          </p:cNvCxnSpPr>
          <p:nvPr/>
        </p:nvCxnSpPr>
        <p:spPr>
          <a:xfrm rot="16200000" flipH="1">
            <a:off x="4572869" y="3748166"/>
            <a:ext cx="257100" cy="710305"/>
          </a:xfrm>
          <a:prstGeom prst="bentConnector2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3" idx="6"/>
            <a:endCxn id="54" idx="2"/>
          </p:cNvCxnSpPr>
          <p:nvPr/>
        </p:nvCxnSpPr>
        <p:spPr>
          <a:xfrm>
            <a:off x="7511236" y="4224072"/>
            <a:ext cx="807264" cy="1588"/>
          </a:xfrm>
          <a:prstGeom prst="bentConnector3">
            <a:avLst>
              <a:gd name="adj1" fmla="val 50000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右箭头 71"/>
          <p:cNvSpPr/>
          <p:nvPr/>
        </p:nvSpPr>
        <p:spPr>
          <a:xfrm rot="16200000">
            <a:off x="629277" y="2852310"/>
            <a:ext cx="821537" cy="630043"/>
          </a:xfrm>
          <a:prstGeom prst="right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4187626"/>
            <a:ext cx="228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DFKai-SB" pitchFamily="65" charset="-120"/>
                <a:ea typeface="DFKai-SB" pitchFamily="65" charset="-120"/>
              </a:rPr>
              <a:t>根據排程下發工單指令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31513" y="2687426"/>
            <a:ext cx="1575109" cy="31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DFKai-SB" pitchFamily="65" charset="-120"/>
                <a:ea typeface="DFKai-SB" pitchFamily="65" charset="-120"/>
              </a:rPr>
              <a:t>取出工單用料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3918" y="5264364"/>
            <a:ext cx="228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DFKai-SB" pitchFamily="65" charset="-120"/>
                <a:ea typeface="DFKai-SB" pitchFamily="65" charset="-120"/>
              </a:rPr>
              <a:t>單卷倉優先原則出料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056571" y="4088992"/>
            <a:ext cx="315022" cy="285752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>
            <a:stCxn id="68" idx="6"/>
            <a:endCxn id="53" idx="2"/>
          </p:cNvCxnSpPr>
          <p:nvPr/>
        </p:nvCxnSpPr>
        <p:spPr>
          <a:xfrm flipV="1">
            <a:off x="5371593" y="4224072"/>
            <a:ext cx="377519" cy="7796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20292" y="3931370"/>
            <a:ext cx="110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DFKai-SB" pitchFamily="65" charset="-120"/>
                <a:ea typeface="DFKai-SB" pitchFamily="65" charset="-120"/>
              </a:rPr>
              <a:t>工單分揀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8963" y="3845182"/>
            <a:ext cx="157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DFKai-SB" pitchFamily="65" charset="-120"/>
                <a:ea typeface="DFKai-SB" pitchFamily="65" charset="-120"/>
              </a:rPr>
              <a:t>工單用料彙整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57884" y="4379914"/>
            <a:ext cx="186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DFKai-SB" pitchFamily="65" charset="-120"/>
                <a:ea typeface="DFKai-SB" pitchFamily="65" charset="-120"/>
              </a:rPr>
              <a:t>備</a:t>
            </a:r>
            <a:r>
              <a:rPr lang="en-US" altLang="zh-CN" sz="1400" smtClean="0">
                <a:latin typeface="DFKai-SB" pitchFamily="65" charset="-120"/>
                <a:ea typeface="DFKai-SB" pitchFamily="65" charset="-120"/>
              </a:rPr>
              <a:t>feeder</a:t>
            </a:r>
            <a:r>
              <a:rPr lang="zh-CN" altLang="en-US" sz="1400" smtClean="0">
                <a:latin typeface="DFKai-SB" pitchFamily="65" charset="-120"/>
                <a:ea typeface="DFKai-SB" pitchFamily="65" charset="-120"/>
              </a:rPr>
              <a:t>上線生產</a:t>
            </a:r>
            <a:endParaRPr lang="zh-CN" altLang="en-US" sz="1400" dirty="0"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43" name="直接箭头连接符 42"/>
          <p:cNvCxnSpPr>
            <a:endCxn id="56" idx="2"/>
          </p:cNvCxnSpPr>
          <p:nvPr/>
        </p:nvCxnSpPr>
        <p:spPr>
          <a:xfrm rot="16200000" flipH="1">
            <a:off x="1230665" y="2775352"/>
            <a:ext cx="2893968" cy="1575109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" dur="500" autoRev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6" dur="500" autoRev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9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500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2" dur="500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500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0"/>
                            </p:stCondLst>
                            <p:childTnLst>
                              <p:par>
                                <p:cTn id="8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3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5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5" dur="5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37" grpId="0"/>
      <p:bldP spid="52" grpId="0" animBg="1"/>
      <p:bldP spid="53" grpId="0" animBg="1"/>
      <p:bldP spid="56" grpId="0" animBg="1"/>
      <p:bldP spid="72" grpId="0" animBg="1"/>
      <p:bldP spid="30" grpId="0"/>
      <p:bldP spid="60" grpId="0"/>
      <p:bldP spid="62" grpId="0"/>
      <p:bldP spid="68" grpId="0" animBg="1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5404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料表、工單信息進入系統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5668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1400" b="1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系統查詢並鎖定該物料位置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5932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執行機構進行取料動作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6196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系統</a:t>
            </a:r>
            <a:r>
              <a:rPr lang="zh-TW" altLang="en-US" sz="1400" b="1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分配工單資訊列印標籤並貼標</a:t>
            </a:r>
            <a:endParaRPr lang="zh-CN" altLang="en-US" sz="1400" b="1" dirty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26460" y="1285860"/>
            <a:ext cx="1428760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 smtClean="0">
                <a:solidFill>
                  <a:srgbClr val="000000"/>
                </a:solidFill>
                <a:latin typeface="DFKai-SB" pitchFamily="65" charset="-120"/>
                <a:ea typeface="DFKai-SB" pitchFamily="65" charset="-120"/>
              </a:rPr>
              <a:t>出料完成</a:t>
            </a:r>
            <a:endParaRPr lang="en-US" altLang="zh-CN" sz="1400" b="1" dirty="0" smtClean="0">
              <a:solidFill>
                <a:srgbClr val="000000"/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1754164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3754428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5754692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2" idx="1"/>
          </p:cNvCxnSpPr>
          <p:nvPr/>
        </p:nvCxnSpPr>
        <p:spPr>
          <a:xfrm>
            <a:off x="7754956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" descr="C:\Users\E7240-1\Desktop\cangchu\尾料仓_副本.png"/>
          <p:cNvPicPr>
            <a:picLocks noChangeAspect="1" noChangeArrowheads="1"/>
          </p:cNvPicPr>
          <p:nvPr/>
        </p:nvPicPr>
        <p:blipFill>
          <a:blip r:embed="rId3"/>
          <a:srcRect l="23124" r="24375"/>
          <a:stretch>
            <a:fillRect/>
          </a:stretch>
        </p:blipFill>
        <p:spPr bwMode="auto">
          <a:xfrm rot="16200000">
            <a:off x="4335927" y="9972"/>
            <a:ext cx="2928958" cy="8195379"/>
          </a:xfrm>
          <a:prstGeom prst="rect">
            <a:avLst/>
          </a:prstGeom>
          <a:noFill/>
        </p:spPr>
      </p:pic>
      <p:pic>
        <p:nvPicPr>
          <p:cNvPr id="19" name="Picture 10" descr="C:\Users\E7240-1\Desktop\cangchu\尾料仓_副本.png"/>
          <p:cNvPicPr>
            <a:picLocks noChangeAspect="1" noChangeArrowheads="1"/>
          </p:cNvPicPr>
          <p:nvPr/>
        </p:nvPicPr>
        <p:blipFill>
          <a:blip r:embed="rId3"/>
          <a:srcRect l="23124" t="80079" r="24375"/>
          <a:stretch>
            <a:fillRect/>
          </a:stretch>
        </p:blipFill>
        <p:spPr bwMode="auto">
          <a:xfrm rot="16200000">
            <a:off x="7610060" y="3298619"/>
            <a:ext cx="2928958" cy="1632605"/>
          </a:xfrm>
          <a:prstGeom prst="rect">
            <a:avLst/>
          </a:prstGeom>
          <a:noFill/>
        </p:spPr>
      </p:pic>
      <p:pic>
        <p:nvPicPr>
          <p:cNvPr id="26" name="Picture 36" descr="IMG_0889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742" y="3000372"/>
            <a:ext cx="92937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8326460" y="5000636"/>
            <a:ext cx="1000132" cy="1143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DFKai-SB" pitchFamily="65" charset="-120"/>
                <a:ea typeface="DFKai-SB" pitchFamily="65" charset="-120"/>
              </a:rPr>
              <a:t>工單信息分配完成</a:t>
            </a:r>
            <a:endParaRPr lang="en-US" altLang="zh-CN" sz="1400" dirty="0" smtClean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9447" y="4857760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上料機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11684" y="4857760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智能倉儲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55022" y="4714884"/>
            <a:ext cx="14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列印貼標機</a:t>
            </a:r>
            <a:endParaRPr lang="zh-CN" altLang="en-US" sz="1400" b="1" u="sng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8" name="標題 3"/>
          <p:cNvSpPr txBox="1">
            <a:spLocks/>
          </p:cNvSpPr>
          <p:nvPr/>
        </p:nvSpPr>
        <p:spPr bwMode="white">
          <a:xfrm>
            <a:off x="2200907" y="292998"/>
            <a:ext cx="5723585" cy="7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FKai-SB" pitchFamily="65" charset="-120"/>
                <a:ea typeface="DFKai-SB" pitchFamily="65" charset="-120"/>
                <a:cs typeface="+mj-cs"/>
              </a:rPr>
              <a:t>單卷倉出料流程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FKai-SB" pitchFamily="65" charset="-120"/>
              <a:ea typeface="DFKai-SB" pitchFamily="65" charset="-120"/>
              <a:cs typeface="+mj-cs"/>
            </a:endParaRPr>
          </a:p>
        </p:txBody>
      </p:sp>
      <p:sp>
        <p:nvSpPr>
          <p:cNvPr id="33" name="右箭头 32"/>
          <p:cNvSpPr/>
          <p:nvPr/>
        </p:nvSpPr>
        <p:spPr>
          <a:xfrm rot="2063638">
            <a:off x="1625744" y="2371910"/>
            <a:ext cx="134140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0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323E-6 2.31214E-7 L 0.45294 2.31214E-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0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47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33" grpId="0" animBg="1"/>
    </p:bldLst>
  </p:timing>
</p:sld>
</file>

<file path=ppt/theme/theme1.xml><?xml version="1.0" encoding="utf-8"?>
<a:theme xmlns:a="http://schemas.openxmlformats.org/drawingml/2006/main" name="商务PPT模板">
  <a:themeElements>
    <a:clrScheme name="商务PPT模板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商务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商务PPT模板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PPT模板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PPT模板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商务PPT模板</Template>
  <TotalTime>3472</TotalTime>
  <Words>935</Words>
  <Application>Microsoft Office PowerPoint</Application>
  <PresentationFormat>自定义</PresentationFormat>
  <Paragraphs>154</Paragraphs>
  <Slides>12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商务PPT模板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微软用户</dc:creator>
  <cp:lastModifiedBy>E7240-1</cp:lastModifiedBy>
  <cp:revision>469</cp:revision>
  <dcterms:created xsi:type="dcterms:W3CDTF">2012-05-21T03:39:47Z</dcterms:created>
  <dcterms:modified xsi:type="dcterms:W3CDTF">2015-06-08T08:59:42Z</dcterms:modified>
</cp:coreProperties>
</file>