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FB067-3344-44C7-A746-10064332E31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32208-5FDB-4B7C-9A75-E546E152F6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47116-710D-4C13-99AC-4C9FF4E3955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982EC-3543-4AE8-960B-42C4ADBD0A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72812-5CAB-44AB-AF21-762F3A17ACA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5BA65-B844-44EF-A601-25750040664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3D6CB-E775-49B2-880A-0AB6113D491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CD13-0BE5-47C0-B78B-ECBCC37902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B00AE-2D5D-4A4F-ABBA-4281A0D8711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022D7-56B8-49EB-BEC0-41004E14FB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CD4A9-CB4A-4067-8716-BE0D24E992A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3DD2D8B9-8269-4A7D-88F6-ED3211E8A57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686/AOI?S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686/AOI?SN=CNU1234567&amp;KBPartNo=698694-041&amp;LabelPartN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686/AOI?SN=CNU1234567&amp;KBPartNo=698694-041&amp;LabelPart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0600" y="798513"/>
            <a:ext cx="1864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FIS Server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en-US" altLang="zh-TW" b="1" dirty="0">
                <a:solidFill>
                  <a:schemeClr val="accent2"/>
                </a:solidFill>
              </a:rPr>
              <a:t>  (HTTP Server)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800600" y="806450"/>
            <a:ext cx="250151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2"/>
                </a:solidFill>
              </a:rPr>
              <a:t>CCD  </a:t>
            </a:r>
            <a:r>
              <a:rPr lang="en-US" altLang="zh-TW" b="1" dirty="0">
                <a:solidFill>
                  <a:schemeClr val="accent2"/>
                </a:solidFill>
              </a:rPr>
              <a:t>Inspection </a:t>
            </a:r>
            <a:r>
              <a:rPr lang="en-US" altLang="zh-TW" b="1" dirty="0" smtClean="0">
                <a:solidFill>
                  <a:schemeClr val="accent2"/>
                </a:solidFill>
              </a:rPr>
              <a:t>Tool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en-US" altLang="zh-TW" b="1" dirty="0">
                <a:solidFill>
                  <a:schemeClr val="accent2"/>
                </a:solidFill>
              </a:rPr>
              <a:t>  </a:t>
            </a:r>
            <a:r>
              <a:rPr lang="en-US" altLang="zh-TW" b="1" dirty="0" smtClean="0">
                <a:solidFill>
                  <a:schemeClr val="accent2"/>
                </a:solidFill>
              </a:rPr>
              <a:t>          </a:t>
            </a:r>
            <a:r>
              <a:rPr lang="en-US" altLang="zh-TW" b="1" dirty="0" smtClean="0">
                <a:solidFill>
                  <a:schemeClr val="accent2"/>
                </a:solidFill>
              </a:rPr>
              <a:t>(</a:t>
            </a:r>
            <a:r>
              <a:rPr lang="en-US" altLang="zh-TW" b="1" smtClean="0">
                <a:solidFill>
                  <a:schemeClr val="accent2"/>
                </a:solidFill>
              </a:rPr>
              <a:t>Http Client)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981200" y="14478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6305550" y="1371600"/>
            <a:ext cx="1905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1962150" y="2895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209800" y="2514600"/>
            <a:ext cx="4044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>
                <a:hlinkClick r:id="rId2"/>
              </a:rPr>
              <a:t>http://</a:t>
            </a:r>
            <a:r>
              <a:rPr lang="en-US" altLang="zh-TW" sz="1600" dirty="0" smtClean="0">
                <a:hlinkClick r:id="rId2"/>
              </a:rPr>
              <a:t>localhost:8686/AOI.ashx?SN=XXXX </a:t>
            </a:r>
            <a:endParaRPr lang="en-US" altLang="zh-TW" sz="1600" dirty="0">
              <a:hlinkClick r:id="rId2"/>
            </a:endParaRP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352800" y="3505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41325" y="265113"/>
            <a:ext cx="804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/>
              <a:t>Program communication definition between HTTP server and Client side</a:t>
            </a:r>
          </a:p>
        </p:txBody>
      </p:sp>
      <p:sp>
        <p:nvSpPr>
          <p:cNvPr id="14" name="矩形 13"/>
          <p:cNvSpPr/>
          <p:nvPr/>
        </p:nvSpPr>
        <p:spPr>
          <a:xfrm>
            <a:off x="590550" y="30480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Get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KeyBoard</a:t>
            </a:r>
            <a:r>
              <a:rPr lang="en-US" altLang="zh-TW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basedata</a:t>
            </a:r>
            <a:r>
              <a:rPr lang="en-US" altLang="zh-TW" sz="1400" dirty="0" smtClean="0">
                <a:solidFill>
                  <a:schemeClr val="tx1"/>
                </a:solidFill>
              </a:rPr>
              <a:t> and response xml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00" y="1676400"/>
            <a:ext cx="36576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User  input SN request FIS Http server then response  xml included  SN ,KB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PartNo</a:t>
            </a:r>
            <a:r>
              <a:rPr lang="en-US" altLang="zh-TW" sz="1400" dirty="0" smtClean="0">
                <a:solidFill>
                  <a:schemeClr val="tx1"/>
                </a:solidFill>
              </a:rPr>
              <a:t> and Label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PartNo</a:t>
            </a:r>
            <a:r>
              <a:rPr lang="en-US" altLang="zh-TW" sz="1400" dirty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(page2)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" y="5410200"/>
            <a:ext cx="2743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Store result into FIS DB and response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ack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53000" y="3962400"/>
            <a:ext cx="27432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</a:rPr>
              <a:t>Tool Inspection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KeyBoard</a:t>
            </a:r>
            <a:r>
              <a:rPr lang="en-US" altLang="zh-TW" sz="1400" dirty="0" smtClean="0">
                <a:solidFill>
                  <a:schemeClr val="tx1"/>
                </a:solidFill>
              </a:rPr>
              <a:t> &amp; Label Process completed (Page3)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276600" y="5867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429000" y="3124200"/>
            <a:ext cx="18950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Response part xml</a:t>
            </a:r>
            <a:endParaRPr lang="en-US" altLang="zh-TW" sz="1600" dirty="0">
              <a:solidFill>
                <a:srgbClr val="FF0000"/>
              </a:solidFill>
              <a:hlinkClick r:id="rId2"/>
            </a:endParaRP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1962150" y="5334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60" y="4953000"/>
            <a:ext cx="9139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>
                <a:hlinkClick r:id="rId2"/>
              </a:rPr>
              <a:t>http://</a:t>
            </a:r>
            <a:r>
              <a:rPr lang="en-US" altLang="zh-TW" sz="1600" dirty="0" smtClean="0">
                <a:hlinkClick r:id="rId2"/>
              </a:rPr>
              <a:t>localhost:8686/AOIResult.ashx?SN=XXXX&amp;Result=XX&amp;ErrorCode=XXX&amp;ErrorDescr=XXXX </a:t>
            </a:r>
            <a:endParaRPr lang="en-US" altLang="zh-TW" sz="1600" dirty="0">
              <a:hlinkClick r:id="rId2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733800" y="5486400"/>
            <a:ext cx="1483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hlinkClick r:id="rId2"/>
              </a:rPr>
              <a:t>Response </a:t>
            </a:r>
            <a:r>
              <a:rPr lang="en-US" altLang="zh-TW" sz="1600" dirty="0" err="1" smtClean="0">
                <a:solidFill>
                  <a:srgbClr val="FF0000"/>
                </a:solidFill>
                <a:hlinkClick r:id="rId2"/>
              </a:rPr>
              <a:t>ack</a:t>
            </a:r>
            <a:endParaRPr lang="en-US" altLang="zh-TW" sz="1600" dirty="0">
              <a:solidFill>
                <a:srgbClr val="FF0000"/>
              </a:solidFill>
              <a:hlinkClick r:id="rId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3600" dirty="0" smtClean="0"/>
              <a:t>CCD Tool Get Part Information Format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altLang="zh-TW" sz="2000" dirty="0" err="1" smtClean="0"/>
              <a:t>RequestHeader</a:t>
            </a:r>
            <a:endParaRPr lang="en-US" altLang="zh-TW" sz="2400" dirty="0" smtClean="0"/>
          </a:p>
          <a:p>
            <a:pPr lvl="1"/>
            <a:r>
              <a:rPr lang="en-US" altLang="zh-TW" sz="1600" dirty="0" smtClean="0"/>
              <a:t>"Content-Type", "application/xml; </a:t>
            </a:r>
            <a:r>
              <a:rPr lang="en-US" altLang="zh-TW" sz="1600" dirty="0" err="1" smtClean="0"/>
              <a:t>charset</a:t>
            </a:r>
            <a:r>
              <a:rPr lang="en-US" altLang="zh-TW" sz="1600" dirty="0" smtClean="0"/>
              <a:t>=utf-8</a:t>
            </a:r>
            <a:r>
              <a:rPr lang="en-US" altLang="zh-TW" sz="1800" dirty="0" smtClean="0"/>
              <a:t>“</a:t>
            </a:r>
          </a:p>
          <a:p>
            <a:r>
              <a:rPr lang="en-US" altLang="zh-TW" sz="2000" dirty="0" smtClean="0"/>
              <a:t>Request URL parameter </a:t>
            </a:r>
            <a:r>
              <a:rPr lang="en-US" altLang="zh-TW" sz="2000" dirty="0" smtClean="0">
                <a:hlinkClick r:id="rId2"/>
              </a:rPr>
              <a:t>–</a:t>
            </a:r>
            <a:r>
              <a:rPr lang="en-US" altLang="zh-TW" sz="2000" dirty="0" smtClean="0"/>
              <a:t> GET Mode</a:t>
            </a:r>
            <a:endParaRPr lang="en-US" altLang="zh-TW" sz="1400" dirty="0" smtClean="0">
              <a:hlinkClick r:id="rId2"/>
            </a:endParaRP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  <a:hlinkClick r:id="rId2"/>
              </a:rPr>
              <a:t>http://localhost:8686/AOI.ashx?SN=CNU1234567</a:t>
            </a:r>
          </a:p>
          <a:p>
            <a:pPr marL="342900" lvl="1" indent="-342900">
              <a:buChar char="•"/>
            </a:pPr>
            <a:r>
              <a:rPr lang="en-US" altLang="zh-TW" sz="2000" dirty="0" smtClean="0"/>
              <a:t>Response xml format:</a:t>
            </a:r>
          </a:p>
          <a:p>
            <a:pPr lvl="1">
              <a:buNone/>
            </a:pPr>
            <a:r>
              <a:rPr lang="en-US" altLang="zh-TW" sz="1400" dirty="0" smtClean="0"/>
              <a:t>&lt;?xml version=“1.0" encoding="utf-8"?&gt;</a:t>
            </a:r>
          </a:p>
          <a:p>
            <a:pPr lvl="1">
              <a:buNone/>
            </a:pPr>
            <a:r>
              <a:rPr lang="en-US" altLang="zh-TW" sz="1400" dirty="0" smtClean="0"/>
              <a:t>&lt;Device&gt;</a:t>
            </a:r>
          </a:p>
          <a:p>
            <a:pPr lvl="1">
              <a:buNone/>
            </a:pPr>
            <a:r>
              <a:rPr lang="en-US" altLang="zh-TW" sz="1400" dirty="0" smtClean="0"/>
              <a:t>    &lt;SN&gt;Serial Number &lt;/SN&gt;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    </a:t>
            </a:r>
            <a:r>
              <a:rPr lang="en-US" altLang="zh-TW" sz="1400" dirty="0" smtClean="0"/>
              <a:t>&lt;Model&gt; XXX&lt;/Model&gt;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KBPartNo</a:t>
            </a:r>
            <a:r>
              <a:rPr lang="en-US" altLang="zh-TW" sz="1400" dirty="0" smtClean="0"/>
              <a:t>&gt;XXX&lt;/</a:t>
            </a:r>
            <a:r>
              <a:rPr lang="en-US" altLang="zh-TW" sz="1400" dirty="0" err="1" smtClean="0"/>
              <a:t>KBPartNo</a:t>
            </a:r>
            <a:r>
              <a:rPr lang="en-US" altLang="zh-TW" sz="1400" dirty="0" smtClean="0"/>
              <a:t>&gt;</a:t>
            </a:r>
          </a:p>
          <a:p>
            <a:pPr lvl="1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LabelPartNo</a:t>
            </a:r>
            <a:r>
              <a:rPr lang="en-US" altLang="zh-TW" sz="1400" dirty="0" smtClean="0"/>
              <a:t>&gt;XXX&lt;/</a:t>
            </a:r>
            <a:r>
              <a:rPr lang="en-US" altLang="zh-TW" sz="1400" dirty="0" err="1" smtClean="0"/>
              <a:t>LabelPartNo</a:t>
            </a:r>
            <a:r>
              <a:rPr lang="en-US" altLang="zh-TW" sz="1400" dirty="0" smtClean="0"/>
              <a:t> &gt;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1400" dirty="0" smtClean="0"/>
              <a:t>&lt;/Device&gt;</a:t>
            </a:r>
          </a:p>
          <a:p>
            <a:pPr marL="342900" lvl="1" indent="-342900">
              <a:buChar char="•"/>
            </a:pPr>
            <a:r>
              <a:rPr lang="en-US" altLang="zh-TW" sz="2000" dirty="0" smtClean="0"/>
              <a:t>Response xml format:</a:t>
            </a:r>
            <a:endParaRPr lang="zh-TW" altLang="en-US" sz="1600" dirty="0" smtClean="0"/>
          </a:p>
          <a:p>
            <a:pPr lvl="2"/>
            <a:r>
              <a:rPr lang="en-US" altLang="zh-TW" sz="1600" dirty="0" smtClean="0"/>
              <a:t>SN: Customer SN</a:t>
            </a:r>
          </a:p>
          <a:p>
            <a:pPr lvl="2"/>
            <a:r>
              <a:rPr lang="en-US" altLang="zh-TW" sz="1600" dirty="0" err="1" smtClean="0"/>
              <a:t>KBPartNo</a:t>
            </a:r>
            <a:r>
              <a:rPr lang="en-US" altLang="zh-TW" sz="1600" dirty="0" smtClean="0"/>
              <a:t>: keyboard part Number</a:t>
            </a:r>
          </a:p>
          <a:p>
            <a:pPr lvl="2"/>
            <a:r>
              <a:rPr lang="en-US" altLang="zh-TW" sz="1600" dirty="0" err="1" smtClean="0"/>
              <a:t>LabelPartNo</a:t>
            </a:r>
            <a:r>
              <a:rPr lang="en-US" altLang="zh-TW" sz="1600" dirty="0" smtClean="0"/>
              <a:t>: if more than one label part then the </a:t>
            </a:r>
            <a:r>
              <a:rPr lang="en-US" altLang="zh-TW" sz="1600" dirty="0" err="1" smtClean="0"/>
              <a:t>delimeter</a:t>
            </a:r>
            <a:r>
              <a:rPr lang="en-US" altLang="zh-TW" sz="1600" dirty="0" smtClean="0"/>
              <a:t> is ‘,’ </a:t>
            </a:r>
          </a:p>
          <a:p>
            <a:pPr marL="742950" lvl="2" indent="-342900"/>
            <a:endParaRPr lang="zh-TW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sz="3600" dirty="0" smtClean="0"/>
              <a:t>CCD Tool Post Test Result 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altLang="zh-TW" sz="2000" dirty="0" err="1" smtClean="0"/>
              <a:t>RequestHeader</a:t>
            </a:r>
            <a:endParaRPr lang="en-US" altLang="zh-TW" sz="2400" dirty="0" smtClean="0"/>
          </a:p>
          <a:p>
            <a:pPr lvl="1"/>
            <a:r>
              <a:rPr lang="en-US" altLang="zh-TW" sz="1600" dirty="0" smtClean="0"/>
              <a:t>"Content-Type", "application/xml; </a:t>
            </a:r>
            <a:r>
              <a:rPr lang="en-US" altLang="zh-TW" sz="1600" dirty="0" err="1" smtClean="0"/>
              <a:t>charset</a:t>
            </a:r>
            <a:r>
              <a:rPr lang="en-US" altLang="zh-TW" sz="1600" dirty="0" smtClean="0"/>
              <a:t>=utf-8</a:t>
            </a:r>
            <a:r>
              <a:rPr lang="en-US" altLang="zh-TW" sz="1800" dirty="0" smtClean="0"/>
              <a:t>“</a:t>
            </a:r>
          </a:p>
          <a:p>
            <a:r>
              <a:rPr lang="en-US" altLang="zh-TW" sz="2000" dirty="0" smtClean="0"/>
              <a:t>Request URL parameter </a:t>
            </a:r>
            <a:r>
              <a:rPr lang="en-US" altLang="zh-TW" sz="2000" dirty="0" smtClean="0">
                <a:hlinkClick r:id="rId2"/>
              </a:rPr>
              <a:t>–</a:t>
            </a:r>
            <a:r>
              <a:rPr lang="en-US" altLang="zh-TW" sz="2000" dirty="0" smtClean="0"/>
              <a:t> POST Mode</a:t>
            </a:r>
            <a:endParaRPr lang="en-US" altLang="zh-TW" sz="1400" dirty="0" smtClean="0">
              <a:hlinkClick r:id="rId2"/>
            </a:endParaRP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  <a:hlinkClick r:id="rId2"/>
              </a:rPr>
              <a:t>http://localhost:8686/AOIResult.ashx?SN=CNU1234567&amp;Result=XXX&amp;ErrorCode=XXXX&amp;ErrorDescr=XXX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latin typeface="+mj-lt"/>
                <a:hlinkClick r:id="rId2"/>
              </a:rPr>
              <a:t>Parameter </a:t>
            </a:r>
            <a:r>
              <a:rPr lang="zh-TW" altLang="en-US" sz="2000" dirty="0" smtClean="0">
                <a:latin typeface="+mj-lt"/>
                <a:hlinkClick r:id="rId2"/>
              </a:rPr>
              <a:t>說明</a:t>
            </a:r>
            <a:r>
              <a:rPr lang="en-US" altLang="zh-TW" sz="2000" dirty="0" smtClean="0">
                <a:latin typeface="+mj-lt"/>
                <a:hlinkClick r:id="rId2"/>
              </a:rPr>
              <a:t>:</a:t>
            </a:r>
          </a:p>
          <a:p>
            <a:pPr lvl="1"/>
            <a:r>
              <a:rPr lang="en-US" altLang="zh-TW" sz="1800" dirty="0" err="1" smtClean="0">
                <a:solidFill>
                  <a:srgbClr val="FF0000"/>
                </a:solidFill>
                <a:hlinkClick r:id="rId2"/>
              </a:rPr>
              <a:t>SN:Custom</a:t>
            </a:r>
            <a:r>
              <a:rPr lang="en-US" altLang="zh-TW" sz="1800" dirty="0" smtClean="0">
                <a:solidFill>
                  <a:srgbClr val="FF0000"/>
                </a:solidFill>
                <a:hlinkClick r:id="rId2"/>
              </a:rPr>
              <a:t> SN</a:t>
            </a: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  <a:hlinkClick r:id="rId2"/>
              </a:rPr>
              <a:t>Result:</a:t>
            </a:r>
            <a:r>
              <a:rPr lang="zh-TW" altLang="en-US" sz="1800" dirty="0" smtClean="0">
                <a:solidFill>
                  <a:srgbClr val="FF0000"/>
                </a:solidFill>
                <a:hlinkClick r:id="rId2"/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  <a:hlinkClick r:id="rId2"/>
              </a:rPr>
              <a:t>Pass/Fail</a:t>
            </a:r>
          </a:p>
          <a:p>
            <a:pPr lvl="1"/>
            <a:r>
              <a:rPr lang="en-US" altLang="zh-TW" sz="1800" dirty="0" err="1" smtClean="0">
                <a:solidFill>
                  <a:srgbClr val="FF0000"/>
                </a:solidFill>
                <a:hlinkClick r:id="rId2"/>
              </a:rPr>
              <a:t>ErrorCode</a:t>
            </a:r>
            <a:r>
              <a:rPr lang="en-US" altLang="zh-TW" sz="1800" dirty="0" smtClean="0">
                <a:solidFill>
                  <a:srgbClr val="FF0000"/>
                </a:solidFill>
                <a:hlinkClick r:id="rId2"/>
              </a:rPr>
              <a:t>: error Code</a:t>
            </a:r>
          </a:p>
          <a:p>
            <a:pPr lvl="1"/>
            <a:r>
              <a:rPr lang="en-US" altLang="zh-TW" sz="1800" dirty="0" err="1" smtClean="0">
                <a:solidFill>
                  <a:srgbClr val="FF0000"/>
                </a:solidFill>
                <a:hlinkClick r:id="rId2"/>
              </a:rPr>
              <a:t>ErrorDescr</a:t>
            </a:r>
            <a:r>
              <a:rPr lang="en-US" altLang="zh-TW" sz="1800" dirty="0" smtClean="0">
                <a:solidFill>
                  <a:srgbClr val="FF0000"/>
                </a:solidFill>
                <a:hlinkClick r:id="rId2"/>
              </a:rPr>
              <a:t>: error description</a:t>
            </a:r>
          </a:p>
          <a:p>
            <a:pPr lvl="1"/>
            <a:endParaRPr lang="en-US" altLang="zh-TW" sz="1800" dirty="0" smtClean="0">
              <a:solidFill>
                <a:srgbClr val="FF0000"/>
              </a:solidFill>
              <a:hlinkClick r:id="rId2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216</Words>
  <Application>Microsoft Office PowerPoint</Application>
  <PresentationFormat>如螢幕大小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預設簡報設計</vt:lpstr>
      <vt:lpstr>投影片 1</vt:lpstr>
      <vt:lpstr>CCD Tool Get Part Information Format</vt:lpstr>
      <vt:lpstr>CCD Tool Post Test Result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Vincent K.S. (李坤樹 IEC1)</dc:creator>
  <cp:lastModifiedBy>IEC990282</cp:lastModifiedBy>
  <cp:revision>34</cp:revision>
  <cp:lastPrinted>1601-01-01T00:00:00Z</cp:lastPrinted>
  <dcterms:created xsi:type="dcterms:W3CDTF">1601-01-01T00:00:00Z</dcterms:created>
  <dcterms:modified xsi:type="dcterms:W3CDTF">2014-02-24T12:20:54Z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