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440" r:id="rId2"/>
    <p:sldId id="1464" r:id="rId3"/>
    <p:sldId id="1462" r:id="rId4"/>
    <p:sldId id="1463" r:id="rId5"/>
  </p:sldIdLst>
  <p:sldSz cx="9906000" cy="6858000" type="A4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18052" indent="145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837558" indent="145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257071" indent="145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676573" indent="145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097538" algn="l" defTabSz="839016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517047" algn="l" defTabSz="839016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2936554" algn="l" defTabSz="839016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356062" algn="l" defTabSz="839016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FF"/>
    <a:srgbClr val="FFFF66"/>
    <a:srgbClr val="FFFF00"/>
    <a:srgbClr val="FF9933"/>
    <a:srgbClr val="9999FF"/>
    <a:srgbClr val="3399FF"/>
    <a:srgbClr val="9966FF"/>
    <a:srgbClr val="FFFF99"/>
    <a:srgbClr val="99FF99"/>
    <a:srgbClr val="66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2" autoAdjust="0"/>
    <p:restoredTop sz="98355" autoAdjust="0"/>
  </p:normalViewPr>
  <p:slideViewPr>
    <p:cSldViewPr>
      <p:cViewPr>
        <p:scale>
          <a:sx n="90" d="100"/>
          <a:sy n="90" d="100"/>
        </p:scale>
        <p:origin x="-654" y="492"/>
      </p:cViewPr>
      <p:guideLst>
        <p:guide orient="horz" pos="2160"/>
        <p:guide pos="3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96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641" cy="512143"/>
          </a:xfrm>
          <a:prstGeom prst="rect">
            <a:avLst/>
          </a:prstGeom>
        </p:spPr>
        <p:txBody>
          <a:bodyPr vert="horz" lIns="95354" tIns="47676" rIns="95354" bIns="4767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0993" y="0"/>
            <a:ext cx="3076641" cy="512143"/>
          </a:xfrm>
          <a:prstGeom prst="rect">
            <a:avLst/>
          </a:prstGeom>
        </p:spPr>
        <p:txBody>
          <a:bodyPr vert="horz" lIns="95354" tIns="47676" rIns="95354" bIns="4767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76AE66-AC6B-4C02-9A22-7287C3391A31}" type="datetimeFigureOut">
              <a:rPr lang="zh-TW" altLang="en-US"/>
              <a:pPr>
                <a:defRPr/>
              </a:pPr>
              <a:t>2015/3/6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0825"/>
            <a:ext cx="3076641" cy="512142"/>
          </a:xfrm>
          <a:prstGeom prst="rect">
            <a:avLst/>
          </a:prstGeom>
        </p:spPr>
        <p:txBody>
          <a:bodyPr vert="horz" lIns="95354" tIns="47676" rIns="95354" bIns="4767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0993" y="9720825"/>
            <a:ext cx="3076641" cy="512142"/>
          </a:xfrm>
          <a:prstGeom prst="rect">
            <a:avLst/>
          </a:prstGeom>
        </p:spPr>
        <p:txBody>
          <a:bodyPr vert="horz" lIns="95354" tIns="47676" rIns="95354" bIns="4767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E176E2-7355-4F24-B27B-EF90ECD3A2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771099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641" cy="512143"/>
          </a:xfrm>
          <a:prstGeom prst="rect">
            <a:avLst/>
          </a:prstGeom>
        </p:spPr>
        <p:txBody>
          <a:bodyPr vert="horz" lIns="95354" tIns="47676" rIns="95354" bIns="4767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0993" y="0"/>
            <a:ext cx="3076641" cy="512143"/>
          </a:xfrm>
          <a:prstGeom prst="rect">
            <a:avLst/>
          </a:prstGeom>
        </p:spPr>
        <p:txBody>
          <a:bodyPr vert="horz" lIns="95354" tIns="47676" rIns="95354" bIns="4767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CACC419-F7A5-4BF4-B38D-ABC7C0932EDB}" type="datetimeFigureOut">
              <a:rPr lang="zh-TW" altLang="en-US"/>
              <a:pPr>
                <a:defRPr/>
              </a:pPr>
              <a:t>2015/3/6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54" tIns="47676" rIns="95354" bIns="47676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767" y="4861235"/>
            <a:ext cx="5679439" cy="4605989"/>
          </a:xfrm>
          <a:prstGeom prst="rect">
            <a:avLst/>
          </a:prstGeom>
        </p:spPr>
        <p:txBody>
          <a:bodyPr vert="horz" lIns="95354" tIns="47676" rIns="95354" bIns="47676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0825"/>
            <a:ext cx="3076641" cy="512142"/>
          </a:xfrm>
          <a:prstGeom prst="rect">
            <a:avLst/>
          </a:prstGeom>
        </p:spPr>
        <p:txBody>
          <a:bodyPr vert="horz" lIns="95354" tIns="47676" rIns="95354" bIns="4767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0993" y="9720825"/>
            <a:ext cx="3076641" cy="512142"/>
          </a:xfrm>
          <a:prstGeom prst="rect">
            <a:avLst/>
          </a:prstGeom>
        </p:spPr>
        <p:txBody>
          <a:bodyPr vert="horz" lIns="95354" tIns="47676" rIns="95354" bIns="4767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61BAEC-FCA4-463C-B521-84D8F5B53FA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775427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1805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375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2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67657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097405" algn="l" defTabSz="838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516888" algn="l" defTabSz="838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936369" algn="l" defTabSz="838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355850" algn="l" defTabSz="838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2" y="0"/>
            <a:ext cx="9906000" cy="4214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96" tIns="41948" rIns="83896" bIns="41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 flipV="1">
            <a:off x="12" y="3572296"/>
            <a:ext cx="9906000" cy="328573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50000">
                <a:srgbClr val="FFFFFF"/>
              </a:gs>
              <a:gs pos="100000">
                <a:schemeClr val="bg1"/>
              </a:gs>
            </a:gsLst>
            <a:lin ang="16200000"/>
          </a:gradFill>
          <a:ln w="25400" algn="ctr">
            <a:noFill/>
            <a:miter lim="800000"/>
            <a:headEnd/>
            <a:tailEnd/>
          </a:ln>
        </p:spPr>
        <p:txBody>
          <a:bodyPr rot="10800000" lIns="83896" tIns="41948" rIns="83896" bIns="41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lt1"/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43459" y="2786172"/>
            <a:ext cx="5262565" cy="655633"/>
          </a:xfrm>
          <a:effectLst/>
        </p:spPr>
        <p:txBody>
          <a:bodyPr>
            <a:noAutofit/>
          </a:bodyPr>
          <a:lstStyle>
            <a:lvl1pPr algn="l"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6934" y="3714752"/>
            <a:ext cx="5262565" cy="785818"/>
          </a:xfrm>
        </p:spPr>
        <p:txBody>
          <a:bodyPr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19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8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7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6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9C9BD31-472F-4330-84AC-1DD1C5F06F7A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953" y="3308347"/>
            <a:ext cx="8435637" cy="714380"/>
          </a:xfrm>
          <a:effectLst/>
        </p:spPr>
        <p:txBody>
          <a:bodyPr anchor="t"/>
          <a:lstStyle>
            <a:lvl1pPr algn="l">
              <a:defRPr sz="37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4324" y="4072006"/>
            <a:ext cx="8435637" cy="450849"/>
          </a:xfrm>
        </p:spPr>
        <p:txBody>
          <a:bodyPr anchor="b"/>
          <a:lstStyle>
            <a:lvl1pPr marL="0" indent="0" algn="l">
              <a:buNone/>
              <a:defRPr sz="1900" b="1">
                <a:solidFill>
                  <a:schemeClr val="tx1"/>
                </a:solidFill>
                <a:latin typeface="+mj-lt"/>
              </a:defRPr>
            </a:lvl1pPr>
            <a:lvl2pPr marL="4194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389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84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79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974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1688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363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55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fld id="{C3FF863A-D620-4AE2-8B4C-131E0248214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E75AE80-8B24-4F6A-9BF4-46D3080B3340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16811126-9476-4F1D-AA79-8AD2DA7B613D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595" y="6357022"/>
            <a:ext cx="2311792" cy="364281"/>
          </a:xfrm>
          <a:prstGeom prst="rect">
            <a:avLst/>
          </a:prstGeom>
        </p:spPr>
        <p:txBody>
          <a:bodyPr lIns="83931" tIns="41965" rIns="83931" bIns="41965"/>
          <a:lstStyle>
            <a:lvl1pPr>
              <a:defRPr/>
            </a:lvl1pPr>
          </a:lstStyle>
          <a:p>
            <a:pPr>
              <a:defRPr/>
            </a:pP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Inventec Confidential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5AE80-8B24-4F6A-9BF4-46D3080B3340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595" y="6357022"/>
            <a:ext cx="2311792" cy="364281"/>
          </a:xfrm>
          <a:prstGeom prst="rect">
            <a:avLst/>
          </a:prstGeom>
        </p:spPr>
        <p:txBody>
          <a:bodyPr lIns="83931" tIns="41965" rIns="83931" bIns="41965"/>
          <a:lstStyle>
            <a:lvl1pPr>
              <a:defRPr/>
            </a:lvl1pPr>
          </a:lstStyle>
          <a:p>
            <a:pPr>
              <a:defRPr/>
            </a:pP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Inventec Confidential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0326C-F689-4201-95FB-A27C16E2898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152400"/>
            <a:ext cx="800735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7650" y="838200"/>
            <a:ext cx="8007350" cy="54864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299" y="635643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384562" y="6356434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99301" y="6356434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9A382-30EA-405C-B035-CCE8FD5F30A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299" y="635643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E5E6-CB0E-4D92-966A-9D33CF86D3F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6"/>
          <p:cNvGrpSpPr>
            <a:grpSpLocks/>
          </p:cNvGrpSpPr>
          <p:nvPr/>
        </p:nvGrpSpPr>
        <p:grpSpPr bwMode="auto">
          <a:xfrm>
            <a:off x="12" y="0"/>
            <a:ext cx="9906000" cy="6858000"/>
            <a:chOff x="0" y="0"/>
            <a:chExt cx="9144000" cy="68580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4289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95600" y="275017"/>
            <a:ext cx="8914812" cy="79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6" tIns="41948" rIns="83896" bIns="419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95600" y="1285794"/>
            <a:ext cx="8914812" cy="484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6" tIns="41948" rIns="83896" bIns="419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" y="6357024"/>
            <a:ext cx="1551006" cy="364281"/>
          </a:xfrm>
          <a:prstGeom prst="rect">
            <a:avLst/>
          </a:prstGeom>
        </p:spPr>
        <p:txBody>
          <a:bodyPr vert="horz" lIns="83896" tIns="41948" rIns="83896" bIns="4194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8614" y="6357024"/>
            <a:ext cx="2311792" cy="364281"/>
          </a:xfrm>
          <a:prstGeom prst="rect">
            <a:avLst/>
          </a:prstGeom>
        </p:spPr>
        <p:txBody>
          <a:bodyPr vert="horz" lIns="83896" tIns="41948" rIns="83896" bIns="4194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566B3443-88FF-483E-9A67-1965FD1BAB9A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3" name="圖片 12" descr="Logo-英業達集團Inventec-SC.png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4536155" y="6433374"/>
            <a:ext cx="833729" cy="324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56" r:id="rId4"/>
    <p:sldLayoutId id="2147483655" r:id="rId5"/>
    <p:sldLayoutId id="2147483682" r:id="rId6"/>
    <p:sldLayoutId id="2147483684" r:id="rId7"/>
    <p:sldLayoutId id="2147483705" r:id="rId8"/>
    <p:sldLayoutId id="2147483712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5pPr>
      <a:lvl6pPr marL="419481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838963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258445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677925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13175" indent="-313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marL="680244" indent="-2607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262626"/>
          </a:solidFill>
          <a:latin typeface="+mj-lt"/>
          <a:ea typeface="微軟正黑體" pitchFamily="34" charset="-120"/>
          <a:cs typeface="微軟正黑體"/>
        </a:defRPr>
      </a:lvl2pPr>
      <a:lvl3pPr marL="1047312" indent="-2082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rgbClr val="404040"/>
          </a:solidFill>
          <a:latin typeface="+mj-lt"/>
          <a:ea typeface="微軟正黑體" pitchFamily="34" charset="-120"/>
          <a:cs typeface="微軟正黑體"/>
        </a:defRPr>
      </a:lvl3pPr>
      <a:lvl4pPr marL="1466822" indent="-2082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rgbClr val="595959"/>
          </a:solidFill>
          <a:latin typeface="+mj-lt"/>
          <a:ea typeface="微軟正黑體" pitchFamily="34" charset="-120"/>
          <a:cs typeface="微軟正黑體"/>
        </a:defRPr>
      </a:lvl4pPr>
      <a:lvl5pPr marL="1886329" indent="-2082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rgbClr val="7F7F7F"/>
          </a:solidFill>
          <a:latin typeface="+mj-lt"/>
          <a:ea typeface="微軟正黑體" pitchFamily="34" charset="-120"/>
          <a:cs typeface="微軟正黑體"/>
        </a:defRPr>
      </a:lvl5pPr>
      <a:lvl6pPr marL="2307144" indent="-209741" algn="l" defTabSz="83896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626" indent="-209741" algn="l" defTabSz="83896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46110" indent="-209741" algn="l" defTabSz="83896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65593" indent="-209741" algn="l" defTabSz="83896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481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8963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445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7925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7405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6888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6369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5850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UPS </a:t>
            </a:r>
            <a:r>
              <a:rPr lang="en-US" altLang="zh-CN" dirty="0" smtClean="0">
                <a:solidFill>
                  <a:schemeClr val="tx1"/>
                </a:solidFill>
              </a:rPr>
              <a:t>kick-off discussion on </a:t>
            </a:r>
            <a:r>
              <a:rPr lang="en-US" altLang="zh-CN" dirty="0" smtClean="0">
                <a:solidFill>
                  <a:schemeClr val="tx1"/>
                </a:solidFill>
              </a:rPr>
              <a:t>3.5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98614" y="6377089"/>
            <a:ext cx="2311792" cy="364281"/>
          </a:xfrm>
        </p:spPr>
        <p:txBody>
          <a:bodyPr/>
          <a:lstStyle/>
          <a:p>
            <a:pPr>
              <a:defRPr/>
            </a:pPr>
            <a:fld id="{F9C9BD31-472F-4330-84AC-1DD1C5F06F7A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98614" y="6357024"/>
            <a:ext cx="2311792" cy="364281"/>
          </a:xfrm>
        </p:spPr>
        <p:txBody>
          <a:bodyPr/>
          <a:lstStyle/>
          <a:p>
            <a:pPr>
              <a:defRPr/>
            </a:pPr>
            <a:fld id="{15862346-02CD-43CF-B9C9-1F40563939A1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9530" y="92692"/>
            <a:ext cx="85689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547" y="668756"/>
            <a:ext cx="874846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530" y="668756"/>
            <a:ext cx="43204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HP ERP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9530" y="1460844"/>
            <a:ext cx="43204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Inventec ERP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9530" y="2252932"/>
            <a:ext cx="432049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Inventec  </a:t>
            </a:r>
            <a:r>
              <a:rPr lang="en-US" altLang="zh-TW" sz="1300" b="1" dirty="0" err="1" smtClean="0">
                <a:latin typeface="+mj-lt"/>
              </a:rPr>
              <a:t>Shopfloor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9530" y="4269156"/>
            <a:ext cx="432049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HP UPS at Inventec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9530" y="5565300"/>
            <a:ext cx="432049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Production</a:t>
            </a:r>
          </a:p>
          <a:p>
            <a:pPr algn="ctr"/>
            <a:r>
              <a:rPr lang="en-US" altLang="zh-TW" sz="1300" b="1" dirty="0" smtClean="0">
                <a:latin typeface="+mj-lt"/>
              </a:rPr>
              <a:t>Line</a:t>
            </a:r>
            <a:endParaRPr lang="zh-TW" altLang="en-US" sz="1300" b="1" dirty="0">
              <a:latin typeface="+mj-lt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669570" y="4269156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20" idx="0"/>
          </p:cNvCxnSpPr>
          <p:nvPr/>
        </p:nvCxnSpPr>
        <p:spPr>
          <a:xfrm>
            <a:off x="525554" y="1460844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69570" y="2252932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25554" y="5565300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五邊形 27"/>
          <p:cNvSpPr/>
          <p:nvPr/>
        </p:nvSpPr>
        <p:spPr>
          <a:xfrm rot="5400000">
            <a:off x="957602" y="1028797"/>
            <a:ext cx="432048" cy="288032"/>
          </a:xfrm>
          <a:prstGeom prst="homePlate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86395" y="1639060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Send data to HP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30" name="平行四邊形 29"/>
          <p:cNvSpPr/>
          <p:nvPr/>
        </p:nvSpPr>
        <p:spPr>
          <a:xfrm>
            <a:off x="3117843" y="841650"/>
            <a:ext cx="864096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100" b="1" dirty="0" smtClean="0">
                <a:latin typeface="+mj-lt"/>
              </a:rPr>
              <a:t>HP Purchase </a:t>
            </a:r>
          </a:p>
          <a:p>
            <a:pPr algn="ctr"/>
            <a:r>
              <a:rPr lang="en-US" altLang="zh-TW" sz="1100" b="1" dirty="0" smtClean="0">
                <a:latin typeface="+mj-lt"/>
              </a:rPr>
              <a:t>Order</a:t>
            </a:r>
            <a:endParaRPr lang="zh-TW" altLang="en-US" sz="1100" b="1" dirty="0">
              <a:latin typeface="+mj-lt"/>
            </a:endParaRPr>
          </a:p>
        </p:txBody>
      </p:sp>
      <p:sp>
        <p:nvSpPr>
          <p:cNvPr id="31" name="流程圖: 結束點 30"/>
          <p:cNvSpPr/>
          <p:nvPr/>
        </p:nvSpPr>
        <p:spPr>
          <a:xfrm>
            <a:off x="7041771" y="928670"/>
            <a:ext cx="576064" cy="288032"/>
          </a:xfrm>
          <a:prstGeom prst="flowChartTerminator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END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96273" y="857232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WPTR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49690" y="884780"/>
            <a:ext cx="86409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Order</a:t>
            </a:r>
          </a:p>
          <a:p>
            <a:pPr algn="ctr"/>
            <a:r>
              <a:rPr lang="en-US" altLang="zh-TW" sz="12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Management</a:t>
            </a:r>
            <a:endParaRPr lang="zh-TW" altLang="en-US" sz="1200" b="1" dirty="0"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4" name="平行四邊形 33"/>
          <p:cNvSpPr/>
          <p:nvPr/>
        </p:nvSpPr>
        <p:spPr>
          <a:xfrm>
            <a:off x="8086395" y="2628974"/>
            <a:ext cx="864096" cy="560062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WPTR Data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45834" y="1604860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Process HP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Purchase Order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6" name="平行四邊形 35"/>
          <p:cNvSpPr/>
          <p:nvPr/>
        </p:nvSpPr>
        <p:spPr>
          <a:xfrm>
            <a:off x="813587" y="1604860"/>
            <a:ext cx="1008112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HPPO , BOM or SKU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Order </a:t>
            </a:r>
            <a:r>
              <a:rPr lang="en-US" altLang="zh-TW" sz="1000" b="1" dirty="0" err="1" smtClean="0">
                <a:latin typeface="+mj-lt"/>
              </a:rPr>
              <a:t>Q’ty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6716" y="2468956"/>
            <a:ext cx="792088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UPSSendBOM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85795" y="2468956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UPSSendOSI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93907" y="2468956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UPSVerifyPOReady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40" name="流程圖: 準備作業 39"/>
          <p:cNvSpPr/>
          <p:nvPr/>
        </p:nvSpPr>
        <p:spPr>
          <a:xfrm>
            <a:off x="1893707" y="2425826"/>
            <a:ext cx="720080" cy="504056"/>
          </a:xfrm>
          <a:prstGeom prst="flowChartPreparation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Wait for  20+ min 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41" name="流程圖: 決策 40"/>
          <p:cNvSpPr/>
          <p:nvPr/>
        </p:nvSpPr>
        <p:spPr>
          <a:xfrm>
            <a:off x="4702019" y="2414204"/>
            <a:ext cx="936104" cy="528059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850" b="1" dirty="0" smtClean="0">
                <a:latin typeface="+mj-lt"/>
              </a:rPr>
              <a:t>UPSVerifyPOReady?</a:t>
            </a:r>
            <a:endParaRPr lang="zh-TW" altLang="en-US" sz="850" b="1" dirty="0"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32920" y="4581128"/>
            <a:ext cx="792088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43" name="流程圖: 決策 42"/>
          <p:cNvSpPr/>
          <p:nvPr/>
        </p:nvSpPr>
        <p:spPr>
          <a:xfrm>
            <a:off x="3549891" y="3527630"/>
            <a:ext cx="1008112" cy="672075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900" b="1" dirty="0" err="1" smtClean="0">
                <a:latin typeface="+mj-lt"/>
              </a:rPr>
              <a:t>Datastring</a:t>
            </a:r>
            <a:r>
              <a:rPr lang="en-US" altLang="zh-TW" sz="900" b="1" dirty="0" smtClean="0">
                <a:latin typeface="+mj-lt"/>
              </a:rPr>
              <a:t> Empty?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9082" y="5853332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Final Assembly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57195" y="5853332"/>
            <a:ext cx="575525" cy="52799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Test Station</a:t>
            </a:r>
            <a:endParaRPr lang="zh-TW" altLang="en-US" sz="1300" b="1" dirty="0">
              <a:latin typeface="+mj-lt"/>
            </a:endParaRPr>
          </a:p>
        </p:txBody>
      </p:sp>
      <p:cxnSp>
        <p:nvCxnSpPr>
          <p:cNvPr id="46" name="直線單箭頭接點 45"/>
          <p:cNvCxnSpPr>
            <a:stCxn id="34" idx="0"/>
            <a:endCxn id="29" idx="2"/>
          </p:cNvCxnSpPr>
          <p:nvPr/>
        </p:nvCxnSpPr>
        <p:spPr>
          <a:xfrm rot="5400000" flipH="1" flipV="1">
            <a:off x="8275513" y="2386045"/>
            <a:ext cx="485858" cy="158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29" idx="0"/>
            <a:endCxn id="32" idx="2"/>
          </p:cNvCxnSpPr>
          <p:nvPr/>
        </p:nvCxnSpPr>
        <p:spPr>
          <a:xfrm rot="5400000" flipH="1" flipV="1">
            <a:off x="8348491" y="1459231"/>
            <a:ext cx="349780" cy="987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2" idx="1"/>
            <a:endCxn id="31" idx="3"/>
          </p:cNvCxnSpPr>
          <p:nvPr/>
        </p:nvCxnSpPr>
        <p:spPr>
          <a:xfrm rot="10800000">
            <a:off x="7617835" y="1072686"/>
            <a:ext cx="478438" cy="57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8" idx="0"/>
            <a:endCxn id="33" idx="1"/>
          </p:cNvCxnSpPr>
          <p:nvPr/>
        </p:nvCxnSpPr>
        <p:spPr>
          <a:xfrm>
            <a:off x="1317642" y="1100804"/>
            <a:ext cx="432049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3" idx="3"/>
            <a:endCxn id="30" idx="5"/>
          </p:cNvCxnSpPr>
          <p:nvPr/>
        </p:nvCxnSpPr>
        <p:spPr>
          <a:xfrm flipV="1">
            <a:off x="2613788" y="1093678"/>
            <a:ext cx="567063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0" idx="3"/>
            <a:endCxn id="35" idx="0"/>
          </p:cNvCxnSpPr>
          <p:nvPr/>
        </p:nvCxnSpPr>
        <p:spPr>
          <a:xfrm flipH="1">
            <a:off x="3477884" y="1345706"/>
            <a:ext cx="9001" cy="25915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5" idx="1"/>
            <a:endCxn id="36" idx="2"/>
          </p:cNvCxnSpPr>
          <p:nvPr/>
        </p:nvCxnSpPr>
        <p:spPr>
          <a:xfrm flipH="1">
            <a:off x="1758692" y="1856888"/>
            <a:ext cx="1287143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6" idx="3"/>
            <a:endCxn id="37" idx="0"/>
          </p:cNvCxnSpPr>
          <p:nvPr/>
        </p:nvCxnSpPr>
        <p:spPr>
          <a:xfrm flipH="1">
            <a:off x="1252762" y="2108916"/>
            <a:ext cx="1875" cy="36004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7" idx="3"/>
            <a:endCxn id="40" idx="1"/>
          </p:cNvCxnSpPr>
          <p:nvPr/>
        </p:nvCxnSpPr>
        <p:spPr>
          <a:xfrm flipV="1">
            <a:off x="1648806" y="2677854"/>
            <a:ext cx="244902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0" idx="0"/>
            <a:endCxn id="39" idx="0"/>
          </p:cNvCxnSpPr>
          <p:nvPr/>
        </p:nvCxnSpPr>
        <p:spPr>
          <a:xfrm rot="16200000" flipH="1">
            <a:off x="3132281" y="1547293"/>
            <a:ext cx="43130" cy="1800200"/>
          </a:xfrm>
          <a:prstGeom prst="bentConnector3">
            <a:avLst>
              <a:gd name="adj1" fmla="val -250014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8" idx="3"/>
            <a:endCxn id="39" idx="1"/>
          </p:cNvCxnSpPr>
          <p:nvPr/>
        </p:nvCxnSpPr>
        <p:spPr>
          <a:xfrm>
            <a:off x="3405875" y="2684980"/>
            <a:ext cx="288032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39" idx="3"/>
            <a:endCxn id="41" idx="1"/>
          </p:cNvCxnSpPr>
          <p:nvPr/>
        </p:nvCxnSpPr>
        <p:spPr>
          <a:xfrm flipV="1">
            <a:off x="4413987" y="2678230"/>
            <a:ext cx="288032" cy="675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125"/>
          <p:cNvCxnSpPr>
            <a:stCxn id="41" idx="2"/>
            <a:endCxn id="43" idx="3"/>
          </p:cNvCxnSpPr>
          <p:nvPr/>
        </p:nvCxnSpPr>
        <p:spPr>
          <a:xfrm rot="5400000">
            <a:off x="4403336" y="3096931"/>
            <a:ext cx="921405" cy="612069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3" idx="0"/>
            <a:endCxn id="39" idx="2"/>
          </p:cNvCxnSpPr>
          <p:nvPr/>
        </p:nvCxnSpPr>
        <p:spPr>
          <a:xfrm flipV="1">
            <a:off x="4053946" y="2901004"/>
            <a:ext cx="0" cy="62662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125"/>
          <p:cNvCxnSpPr>
            <a:stCxn id="43" idx="1"/>
            <a:endCxn id="38" idx="2"/>
          </p:cNvCxnSpPr>
          <p:nvPr/>
        </p:nvCxnSpPr>
        <p:spPr>
          <a:xfrm rot="10800000">
            <a:off x="3045836" y="2901004"/>
            <a:ext cx="504056" cy="962662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125"/>
          <p:cNvCxnSpPr>
            <a:stCxn id="41" idx="3"/>
            <a:endCxn id="44" idx="0"/>
          </p:cNvCxnSpPr>
          <p:nvPr/>
        </p:nvCxnSpPr>
        <p:spPr>
          <a:xfrm flipH="1">
            <a:off x="1209123" y="2678232"/>
            <a:ext cx="4429001" cy="3175100"/>
          </a:xfrm>
          <a:prstGeom prst="bentConnector4">
            <a:avLst>
              <a:gd name="adj1" fmla="val -5161"/>
              <a:gd name="adj2" fmla="val 54158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82" idx="3"/>
            <a:endCxn id="107" idx="1"/>
          </p:cNvCxnSpPr>
          <p:nvPr/>
        </p:nvCxnSpPr>
        <p:spPr>
          <a:xfrm flipV="1">
            <a:off x="4880992" y="6129015"/>
            <a:ext cx="293732" cy="25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829811" y="956788"/>
            <a:ext cx="78548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451876" y="1363579"/>
            <a:ext cx="78548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294886" y="1721229"/>
            <a:ext cx="157094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82076" y="2195684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660431" y="2540964"/>
            <a:ext cx="157094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045834" y="2180924"/>
            <a:ext cx="157094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468743" y="2540964"/>
            <a:ext cx="157094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097300" y="3261046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261858" y="3020923"/>
            <a:ext cx="1728192" cy="4251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zh-TW" sz="1100" b="1" dirty="0" smtClean="0">
                <a:solidFill>
                  <a:srgbClr val="7030A0"/>
                </a:solidFill>
              </a:rPr>
              <a:t>17, Repeat UPSVerifyPOReady until return code = 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673618" y="668756"/>
            <a:ext cx="0" cy="576064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3452004" y="2540964"/>
            <a:ext cx="157094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973826" y="3286308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601611" y="2468956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0 - Ready</a:t>
            </a:r>
            <a:endParaRPr lang="zh-TW" altLang="en-US" sz="800" b="1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5134069" y="297301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1 - Not Ready</a:t>
            </a:r>
            <a:endParaRPr lang="zh-TW" altLang="en-US" sz="800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981938" y="3358312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Yes</a:t>
            </a:r>
            <a:endParaRPr lang="zh-TW" altLang="en-US" sz="8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315404" y="3671642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No</a:t>
            </a:r>
            <a:endParaRPr lang="zh-TW" altLang="en-US" sz="800" b="1" dirty="0"/>
          </a:p>
        </p:txBody>
      </p:sp>
      <p:sp>
        <p:nvSpPr>
          <p:cNvPr id="79" name="TextBox 1"/>
          <p:cNvSpPr txBox="1"/>
          <p:nvPr/>
        </p:nvSpPr>
        <p:spPr>
          <a:xfrm>
            <a:off x="460574" y="92696"/>
            <a:ext cx="8158732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b="1" dirty="0" smtClean="0">
              <a:latin typeface="+mj-lt"/>
            </a:endParaRPr>
          </a:p>
          <a:p>
            <a:pPr>
              <a:lnSpc>
                <a:spcPts val="1300"/>
              </a:lnSpc>
              <a:tabLst>
                <a:tab pos="63500" algn="l"/>
                <a:tab pos="5473700" algn="l"/>
              </a:tabLst>
            </a:pPr>
            <a:r>
              <a:rPr lang="en-US" altLang="zh-CN" b="1" dirty="0" smtClean="0">
                <a:latin typeface="+mj-lt"/>
              </a:rPr>
              <a:t>	</a:t>
            </a:r>
            <a:r>
              <a:rPr lang="en-US" altLang="zh-CN" b="1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HP UPS Asset Tag Work flow at </a:t>
            </a:r>
            <a:r>
              <a:rPr lang="en-US" altLang="zh-CN" b="1" dirty="0" err="1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Inventec</a:t>
            </a:r>
            <a:r>
              <a:rPr lang="en-US" altLang="zh-CN" b="1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, SH&amp;CQ</a:t>
            </a:r>
            <a:endParaRPr lang="en-US" altLang="zh-CN" b="1" dirty="0" smtClean="0">
              <a:latin typeface="+mj-lt"/>
            </a:endParaRPr>
          </a:p>
          <a:p>
            <a:pPr algn="r">
              <a:lnSpc>
                <a:spcPts val="900"/>
              </a:lnSpc>
              <a:tabLst>
                <a:tab pos="63500" algn="l"/>
                <a:tab pos="5473700" algn="l"/>
              </a:tabLst>
            </a:pPr>
            <a:r>
              <a:rPr lang="en-US" altLang="zh-CN" sz="2800" dirty="0" smtClean="0">
                <a:latin typeface="+mj-lt"/>
              </a:rPr>
              <a:t>	</a:t>
            </a:r>
            <a:r>
              <a:rPr lang="en-US" altLang="zh-CN" sz="11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Design Phase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5796114" y="3405062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641170" y="5925342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380926" y="5881832"/>
            <a:ext cx="500066" cy="49949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Image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617296" y="4575811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84" name="肘形接點 125"/>
          <p:cNvCxnSpPr>
            <a:stCxn id="89" idx="3"/>
            <a:endCxn id="34" idx="4"/>
          </p:cNvCxnSpPr>
          <p:nvPr/>
        </p:nvCxnSpPr>
        <p:spPr>
          <a:xfrm flipH="1" flipV="1">
            <a:off x="8518443" y="3189036"/>
            <a:ext cx="467005" cy="2913303"/>
          </a:xfrm>
          <a:prstGeom prst="bentConnector4">
            <a:avLst>
              <a:gd name="adj1" fmla="val -48950"/>
              <a:gd name="adj2" fmla="val 54325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2491650" y="5949280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569162" y="3477069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Must consider the response time for UPSGetATM</a:t>
            </a:r>
            <a:endParaRPr lang="zh-TW" altLang="en-US" sz="8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4939922" y="5924019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257256" y="5857892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265368" y="5850311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Shipping Print Station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7988800" y="5902931"/>
            <a:ext cx="20456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8453462" y="3857628"/>
            <a:ext cx="16690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8382024" y="2263679"/>
            <a:ext cx="26328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8439977" y="1378425"/>
            <a:ext cx="227799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40832" y="4725144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  AT#</a:t>
            </a:r>
            <a:endParaRPr lang="en-US" altLang="zh-TW" sz="800" b="1" dirty="0" smtClean="0"/>
          </a:p>
        </p:txBody>
      </p:sp>
      <p:sp>
        <p:nvSpPr>
          <p:cNvPr id="95" name="文字方塊 94"/>
          <p:cNvSpPr txBox="1"/>
          <p:nvPr/>
        </p:nvSpPr>
        <p:spPr>
          <a:xfrm>
            <a:off x="5601072" y="5157192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S/N; AV; Asset#;</a:t>
            </a:r>
          </a:p>
          <a:p>
            <a:r>
              <a:rPr lang="en-US" altLang="zh-TW" sz="800" b="1" dirty="0" smtClean="0"/>
              <a:t>Current HPPO;</a:t>
            </a:r>
          </a:p>
          <a:p>
            <a:r>
              <a:rPr lang="en-US" altLang="zh-TW" sz="800" b="1" dirty="0" smtClean="0"/>
              <a:t>New HPPO;</a:t>
            </a:r>
          </a:p>
          <a:p>
            <a:r>
              <a:rPr lang="en-US" altLang="zh-TW" sz="800" b="1" dirty="0" smtClean="0"/>
              <a:t>Mac 1 ; MAC 2 ; AV; SSID etc.</a:t>
            </a:r>
            <a:endParaRPr lang="zh-TW" altLang="en-US" sz="800" b="1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833859" y="1028796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110828" y="5853902"/>
            <a:ext cx="642372" cy="5274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altLang="zh-CN" sz="1000" b="1" dirty="0" err="1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altLang="zh-TW" sz="1000" b="1" dirty="0" err="1" smtClean="0">
                <a:solidFill>
                  <a:schemeClr val="tx1"/>
                </a:solidFill>
                <a:latin typeface="+mj-lt"/>
              </a:rPr>
              <a:t>ssign</a:t>
            </a:r>
            <a:endParaRPr lang="en-US" altLang="zh-TW" sz="10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Shipping PO</a:t>
            </a:r>
            <a:endParaRPr lang="zh-TW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739083" y="335756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Normal </a:t>
            </a:r>
          </a:p>
          <a:p>
            <a:r>
              <a:rPr lang="en-US" altLang="zh-TW" sz="800" b="1" dirty="0" smtClean="0"/>
              <a:t>Combine PO</a:t>
            </a:r>
          </a:p>
        </p:txBody>
      </p:sp>
      <p:sp>
        <p:nvSpPr>
          <p:cNvPr id="100" name="文字方塊 99"/>
          <p:cNvSpPr txBox="1"/>
          <p:nvPr/>
        </p:nvSpPr>
        <p:spPr>
          <a:xfrm>
            <a:off x="7554408" y="5394702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Btw file,</a:t>
            </a:r>
          </a:p>
          <a:p>
            <a:r>
              <a:rPr lang="en-US" altLang="zh-TW" sz="800" b="1" dirty="0" smtClean="0"/>
              <a:t>Parameter (</a:t>
            </a:r>
            <a:r>
              <a:rPr lang="en-US" altLang="zh-TW" sz="800" b="1" dirty="0" err="1" smtClean="0"/>
              <a:t>eSOP</a:t>
            </a:r>
            <a:r>
              <a:rPr lang="en-US" altLang="zh-TW" sz="800" b="1" dirty="0" smtClean="0"/>
              <a:t>)</a:t>
            </a:r>
            <a:endParaRPr lang="zh-TW" altLang="en-US" sz="800" b="1" dirty="0"/>
          </a:p>
        </p:txBody>
      </p:sp>
      <p:cxnSp>
        <p:nvCxnSpPr>
          <p:cNvPr id="101" name="直線單箭頭接點 100"/>
          <p:cNvCxnSpPr/>
          <p:nvPr/>
        </p:nvCxnSpPr>
        <p:spPr>
          <a:xfrm>
            <a:off x="3512840" y="530120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8167710" y="507207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H="1" flipV="1">
            <a:off x="6897216" y="5301208"/>
            <a:ext cx="2107" cy="28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3656856" y="5877272"/>
            <a:ext cx="445978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Run in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160912" y="5949280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088904" y="566182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Write into BIOS</a:t>
            </a:r>
            <a:endParaRPr lang="zh-TW" altLang="en-US" sz="800" b="1" dirty="0"/>
          </a:p>
        </p:txBody>
      </p:sp>
      <p:sp>
        <p:nvSpPr>
          <p:cNvPr id="107" name="矩形 106"/>
          <p:cNvSpPr/>
          <p:nvPr/>
        </p:nvSpPr>
        <p:spPr>
          <a:xfrm>
            <a:off x="5174724" y="5876702"/>
            <a:ext cx="642372" cy="50462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50" b="1" dirty="0" smtClean="0">
                <a:latin typeface="+mj-lt"/>
              </a:rPr>
              <a:t>COS Inspection</a:t>
            </a:r>
            <a:endParaRPr lang="zh-TW" altLang="en-US" sz="1050" b="1" dirty="0">
              <a:latin typeface="+mj-lt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876026" y="5949280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109" name="直線單箭頭接點 108"/>
          <p:cNvCxnSpPr>
            <a:stCxn id="98" idx="3"/>
            <a:endCxn id="88" idx="1"/>
          </p:cNvCxnSpPr>
          <p:nvPr/>
        </p:nvCxnSpPr>
        <p:spPr>
          <a:xfrm flipV="1">
            <a:off x="6753200" y="6109920"/>
            <a:ext cx="504056" cy="76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7" idx="3"/>
            <a:endCxn id="98" idx="1"/>
          </p:cNvCxnSpPr>
          <p:nvPr/>
        </p:nvCxnSpPr>
        <p:spPr>
          <a:xfrm flipV="1">
            <a:off x="5817096" y="6117615"/>
            <a:ext cx="293732" cy="114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H="1" flipV="1">
            <a:off x="3224808" y="5013176"/>
            <a:ext cx="2107" cy="28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04" idx="3"/>
            <a:endCxn id="82" idx="1"/>
          </p:cNvCxnSpPr>
          <p:nvPr/>
        </p:nvCxnSpPr>
        <p:spPr>
          <a:xfrm>
            <a:off x="4102834" y="6129300"/>
            <a:ext cx="278092" cy="22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44" idx="3"/>
            <a:endCxn id="45" idx="1"/>
          </p:cNvCxnSpPr>
          <p:nvPr/>
        </p:nvCxnSpPr>
        <p:spPr>
          <a:xfrm>
            <a:off x="1569162" y="6105360"/>
            <a:ext cx="288033" cy="119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88" idx="3"/>
            <a:endCxn id="89" idx="1"/>
          </p:cNvCxnSpPr>
          <p:nvPr/>
        </p:nvCxnSpPr>
        <p:spPr>
          <a:xfrm flipV="1">
            <a:off x="7977336" y="6102339"/>
            <a:ext cx="288032" cy="75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接點 116"/>
          <p:cNvCxnSpPr>
            <a:stCxn id="83" idx="2"/>
            <a:endCxn id="88" idx="0"/>
          </p:cNvCxnSpPr>
          <p:nvPr/>
        </p:nvCxnSpPr>
        <p:spPr>
          <a:xfrm rot="5400000">
            <a:off x="7336296" y="5144843"/>
            <a:ext cx="994049" cy="43204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stCxn id="83" idx="2"/>
            <a:endCxn id="89" idx="0"/>
          </p:cNvCxnSpPr>
          <p:nvPr/>
        </p:nvCxnSpPr>
        <p:spPr>
          <a:xfrm rot="16200000" flipH="1">
            <a:off x="7844142" y="5069045"/>
            <a:ext cx="986468" cy="576064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8985448" y="5877272"/>
            <a:ext cx="193421" cy="16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7927931" y="5085184"/>
            <a:ext cx="193421" cy="16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720752" y="5877272"/>
            <a:ext cx="576064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Assign</a:t>
            </a:r>
          </a:p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Shipping PO</a:t>
            </a:r>
            <a:endParaRPr lang="zh-TW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232920" y="5013176"/>
            <a:ext cx="864096" cy="216024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296816" y="494116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  if shell order</a:t>
            </a:r>
            <a:endParaRPr lang="en-US" altLang="zh-TW" sz="800" b="1" dirty="0" smtClean="0"/>
          </a:p>
        </p:txBody>
      </p:sp>
      <p:sp>
        <p:nvSpPr>
          <p:cNvPr id="139" name="文字方塊 138"/>
          <p:cNvSpPr txBox="1"/>
          <p:nvPr/>
        </p:nvSpPr>
        <p:spPr>
          <a:xfrm>
            <a:off x="3368824" y="508518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password</a:t>
            </a:r>
            <a:endParaRPr lang="en-US" altLang="zh-TW" sz="800" b="1" dirty="0" smtClean="0"/>
          </a:p>
        </p:txBody>
      </p:sp>
      <p:sp>
        <p:nvSpPr>
          <p:cNvPr id="140" name="文字方塊 139"/>
          <p:cNvSpPr txBox="1"/>
          <p:nvPr/>
        </p:nvSpPr>
        <p:spPr>
          <a:xfrm>
            <a:off x="3224808" y="4509120"/>
            <a:ext cx="108012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800" b="1" dirty="0" smtClean="0"/>
              <a:t>  if non shell order</a:t>
            </a:r>
            <a:endParaRPr lang="en-US" altLang="zh-TW" sz="800" b="1" dirty="0" smtClean="0"/>
          </a:p>
        </p:txBody>
      </p:sp>
      <p:cxnSp>
        <p:nvCxnSpPr>
          <p:cNvPr id="132" name="直線單箭頭接點 131"/>
          <p:cNvCxnSpPr>
            <a:stCxn id="45" idx="3"/>
            <a:endCxn id="128" idx="1"/>
          </p:cNvCxnSpPr>
          <p:nvPr/>
        </p:nvCxnSpPr>
        <p:spPr>
          <a:xfrm>
            <a:off x="2432720" y="6117330"/>
            <a:ext cx="288032" cy="119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128" idx="3"/>
            <a:endCxn id="104" idx="1"/>
          </p:cNvCxnSpPr>
          <p:nvPr/>
        </p:nvCxnSpPr>
        <p:spPr>
          <a:xfrm>
            <a:off x="3296816" y="6129300"/>
            <a:ext cx="36004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endCxn id="135" idx="1"/>
          </p:cNvCxnSpPr>
          <p:nvPr/>
        </p:nvCxnSpPr>
        <p:spPr>
          <a:xfrm rot="5400000" flipH="1" flipV="1">
            <a:off x="3314818" y="5175194"/>
            <a:ext cx="972108" cy="86409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圖案 145"/>
          <p:cNvCxnSpPr>
            <a:endCxn id="42" idx="1"/>
          </p:cNvCxnSpPr>
          <p:nvPr/>
        </p:nvCxnSpPr>
        <p:spPr>
          <a:xfrm rot="5400000" flipH="1" flipV="1">
            <a:off x="3116796" y="4977172"/>
            <a:ext cx="1368152" cy="86409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>
            <a:off x="3236696" y="5661248"/>
            <a:ext cx="20413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156" name="直線單箭頭接點 155"/>
          <p:cNvCxnSpPr/>
          <p:nvPr/>
        </p:nvCxnSpPr>
        <p:spPr>
          <a:xfrm>
            <a:off x="3512840" y="472514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42" idx="3"/>
            <a:endCxn id="83" idx="1"/>
          </p:cNvCxnSpPr>
          <p:nvPr/>
        </p:nvCxnSpPr>
        <p:spPr>
          <a:xfrm flipV="1">
            <a:off x="5025008" y="4719827"/>
            <a:ext cx="2592288" cy="5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接點 169"/>
          <p:cNvCxnSpPr>
            <a:stCxn id="135" idx="3"/>
            <a:endCxn id="83" idx="1"/>
          </p:cNvCxnSpPr>
          <p:nvPr/>
        </p:nvCxnSpPr>
        <p:spPr>
          <a:xfrm flipV="1">
            <a:off x="5097016" y="4719827"/>
            <a:ext cx="2520280" cy="4013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圖案 174"/>
          <p:cNvCxnSpPr>
            <a:endCxn id="127" idx="2"/>
          </p:cNvCxnSpPr>
          <p:nvPr/>
        </p:nvCxnSpPr>
        <p:spPr>
          <a:xfrm rot="5400000" flipH="1" flipV="1">
            <a:off x="6534516" y="5591902"/>
            <a:ext cx="869416" cy="144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177"/>
          <p:cNvSpPr txBox="1"/>
          <p:nvPr/>
        </p:nvSpPr>
        <p:spPr>
          <a:xfrm flipH="1">
            <a:off x="6825208" y="5589240"/>
            <a:ext cx="21431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3380712" y="5949280"/>
            <a:ext cx="20413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 flipH="1">
            <a:off x="6970934" y="5924019"/>
            <a:ext cx="21431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27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2360712" y="5085184"/>
            <a:ext cx="936104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HPPO;S/N; AV</a:t>
            </a:r>
            <a:endParaRPr lang="zh-TW" altLang="en-US" sz="800" b="1" dirty="0"/>
          </a:p>
        </p:txBody>
      </p:sp>
      <p:sp>
        <p:nvSpPr>
          <p:cNvPr id="127" name="矩形 126"/>
          <p:cNvSpPr/>
          <p:nvPr/>
        </p:nvSpPr>
        <p:spPr>
          <a:xfrm>
            <a:off x="6537176" y="5013177"/>
            <a:ext cx="1008112" cy="216024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UPSUpdateHPPO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41" name="圖案 174"/>
          <p:cNvCxnSpPr>
            <a:stCxn id="127" idx="0"/>
            <a:endCxn id="83" idx="1"/>
          </p:cNvCxnSpPr>
          <p:nvPr/>
        </p:nvCxnSpPr>
        <p:spPr>
          <a:xfrm rot="5400000" flipH="1" flipV="1">
            <a:off x="7182589" y="4578470"/>
            <a:ext cx="293350" cy="57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7938" y="26988"/>
            <a:ext cx="9913937" cy="747712"/>
          </a:xfrm>
          <a:prstGeom prst="rect">
            <a:avLst/>
          </a:prstGeom>
          <a:noFill/>
          <a:ln/>
        </p:spPr>
        <p:txBody>
          <a:bodyPr/>
          <a:lstStyle/>
          <a:p>
            <a:pPr marL="361950" lvl="0" indent="-361950" eaLnBrk="0" hangingPunct="0">
              <a:defRPr/>
            </a:pPr>
            <a:r>
              <a:rPr lang="en-US" altLang="zh-CN" sz="3500" dirty="0" smtClean="0">
                <a:solidFill>
                  <a:srgbClr val="3A488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Asset tag# combination before shipping</a:t>
            </a:r>
          </a:p>
          <a:p>
            <a:pPr marL="361950" lvl="0" indent="-361950" eaLnBrk="0" hangingPunct="0">
              <a:defRPr/>
            </a:pPr>
            <a:endParaRPr lang="en-US" altLang="zh-CN" sz="3500" b="1" dirty="0" smtClean="0">
              <a:solidFill>
                <a:srgbClr val="3A4886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98614" y="6357024"/>
            <a:ext cx="2311792" cy="364281"/>
          </a:xfrm>
        </p:spPr>
        <p:txBody>
          <a:bodyPr/>
          <a:lstStyle/>
          <a:p>
            <a:pPr>
              <a:defRPr/>
            </a:pPr>
            <a:fld id="{15862346-02CD-43CF-B9C9-1F40563939A1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3569" y="2651149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68144" y="2651149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08305" y="2564904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Shipping Print 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Station</a:t>
            </a:r>
          </a:p>
        </p:txBody>
      </p:sp>
      <p:cxnSp>
        <p:nvCxnSpPr>
          <p:cNvPr id="20" name="直線單箭頭接點 19"/>
          <p:cNvCxnSpPr>
            <a:stCxn id="17" idx="3"/>
            <a:endCxn id="28" idx="1"/>
          </p:cNvCxnSpPr>
          <p:nvPr/>
        </p:nvCxnSpPr>
        <p:spPr>
          <a:xfrm>
            <a:off x="1403648" y="2903177"/>
            <a:ext cx="331236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8" idx="1"/>
            <a:endCxn id="28" idx="1"/>
          </p:cNvCxnSpPr>
          <p:nvPr/>
        </p:nvCxnSpPr>
        <p:spPr>
          <a:xfrm flipH="1">
            <a:off x="4716016" y="2903177"/>
            <a:ext cx="115212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67744" y="994965"/>
            <a:ext cx="936104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b="1" dirty="0"/>
              <a:t>	</a:t>
            </a:r>
            <a:r>
              <a:rPr lang="en-US" altLang="zh-CN" sz="1100" b="1" dirty="0" err="1" smtClean="0"/>
              <a:t>UPSGetATM</a:t>
            </a:r>
            <a:endParaRPr lang="en-US" altLang="zh-CN" sz="1100" b="1" dirty="0" smtClean="0"/>
          </a:p>
        </p:txBody>
      </p:sp>
      <p:sp>
        <p:nvSpPr>
          <p:cNvPr id="23" name="矩形 22"/>
          <p:cNvSpPr/>
          <p:nvPr/>
        </p:nvSpPr>
        <p:spPr>
          <a:xfrm>
            <a:off x="3419873" y="2651149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4209" y="994965"/>
            <a:ext cx="1008112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b="1" dirty="0"/>
              <a:t>	</a:t>
            </a:r>
            <a:r>
              <a:rPr lang="en-US" altLang="zh-CN" sz="1100" b="1" dirty="0" smtClean="0"/>
              <a:t>UPSGetATRP</a:t>
            </a:r>
            <a:endParaRPr lang="en-US" altLang="zh-CN" sz="1100" b="1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25" name="直線單箭頭接點 24"/>
          <p:cNvCxnSpPr>
            <a:stCxn id="22" idx="3"/>
            <a:endCxn id="24" idx="1"/>
          </p:cNvCxnSpPr>
          <p:nvPr/>
        </p:nvCxnSpPr>
        <p:spPr>
          <a:xfrm>
            <a:off x="3203848" y="1210989"/>
            <a:ext cx="3240361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2" idx="2"/>
          </p:cNvCxnSpPr>
          <p:nvPr/>
        </p:nvCxnSpPr>
        <p:spPr>
          <a:xfrm flipH="1">
            <a:off x="2731327" y="1427013"/>
            <a:ext cx="4471" cy="1455760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16017" y="434914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Release AT 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16017" y="2651149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29" name="直線單箭頭接點 28"/>
          <p:cNvCxnSpPr>
            <a:stCxn id="28" idx="3"/>
            <a:endCxn id="18" idx="1"/>
          </p:cNvCxnSpPr>
          <p:nvPr/>
        </p:nvCxnSpPr>
        <p:spPr>
          <a:xfrm>
            <a:off x="5436096" y="2903177"/>
            <a:ext cx="432049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125"/>
          <p:cNvCxnSpPr>
            <a:stCxn id="27" idx="1"/>
            <a:endCxn id="31" idx="3"/>
          </p:cNvCxnSpPr>
          <p:nvPr/>
        </p:nvCxnSpPr>
        <p:spPr>
          <a:xfrm rot="10800000" flipV="1">
            <a:off x="2411760" y="4601172"/>
            <a:ext cx="2304257" cy="5760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259632" y="4925208"/>
            <a:ext cx="1152128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New </a:t>
            </a:r>
            <a:r>
              <a:rPr lang="en-US" altLang="zh-TW" sz="1000" b="1" dirty="0" err="1" smtClean="0">
                <a:solidFill>
                  <a:schemeClr val="tx1"/>
                </a:solidFill>
                <a:latin typeface="+mj-lt"/>
              </a:rPr>
              <a:t>GetUPSReleaseAT</a:t>
            </a: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 Web service</a:t>
            </a:r>
            <a:endParaRPr lang="zh-TW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56176" y="5069224"/>
            <a:ext cx="720080" cy="3326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IMES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33" name="肘形接點 125"/>
          <p:cNvCxnSpPr>
            <a:stCxn id="27" idx="3"/>
            <a:endCxn id="32" idx="0"/>
          </p:cNvCxnSpPr>
          <p:nvPr/>
        </p:nvCxnSpPr>
        <p:spPr>
          <a:xfrm>
            <a:off x="5436096" y="4601172"/>
            <a:ext cx="1080120" cy="4680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331641" y="4071942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Release the data in ATM and re-assign Asset No. to same AV</a:t>
            </a:r>
            <a:endParaRPr lang="zh-TW" altLang="en-US" sz="1000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635897" y="4833455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Need to have the process for release the UUT and re-assign it to another same AV UUT for both Normal and Shell PO</a:t>
            </a:r>
            <a:endParaRPr lang="zh-TW" altLang="en-US" sz="1000" b="1" dirty="0"/>
          </a:p>
        </p:txBody>
      </p:sp>
      <p:sp>
        <p:nvSpPr>
          <p:cNvPr id="38" name="矩形 37"/>
          <p:cNvSpPr/>
          <p:nvPr/>
        </p:nvSpPr>
        <p:spPr>
          <a:xfrm>
            <a:off x="6156176" y="434914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Dismantle unit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39" name="直線單箭頭接點 38"/>
          <p:cNvCxnSpPr>
            <a:stCxn id="38" idx="1"/>
            <a:endCxn id="27" idx="3"/>
          </p:cNvCxnSpPr>
          <p:nvPr/>
        </p:nvCxnSpPr>
        <p:spPr>
          <a:xfrm flipH="1">
            <a:off x="5436097" y="4601172"/>
            <a:ext cx="720080" cy="0"/>
          </a:xfrm>
          <a:prstGeom prst="straightConnector1">
            <a:avLst/>
          </a:prstGeom>
          <a:noFill/>
        </p:spPr>
      </p:cxnSp>
      <p:sp>
        <p:nvSpPr>
          <p:cNvPr id="40" name="矩形 39"/>
          <p:cNvSpPr/>
          <p:nvPr/>
        </p:nvSpPr>
        <p:spPr>
          <a:xfrm>
            <a:off x="7308305" y="4088496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</a:rPr>
              <a:t>Repair fail</a:t>
            </a:r>
            <a:endParaRPr lang="zh-TW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08305" y="4430677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order cancel</a:t>
            </a:r>
            <a:endParaRPr lang="zh-TW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08305" y="4781192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</a:rPr>
              <a:t>Surplus  unit</a:t>
            </a:r>
          </a:p>
        </p:txBody>
      </p:sp>
      <p:cxnSp>
        <p:nvCxnSpPr>
          <p:cNvPr id="43" name="肘形接點 42"/>
          <p:cNvCxnSpPr>
            <a:stCxn id="40" idx="1"/>
            <a:endCxn id="38" idx="3"/>
          </p:cNvCxnSpPr>
          <p:nvPr/>
        </p:nvCxnSpPr>
        <p:spPr>
          <a:xfrm rot="10800000" flipV="1">
            <a:off x="6876256" y="4254824"/>
            <a:ext cx="432049" cy="3463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1" idx="1"/>
            <a:endCxn id="38" idx="3"/>
          </p:cNvCxnSpPr>
          <p:nvPr/>
        </p:nvCxnSpPr>
        <p:spPr>
          <a:xfrm flipH="1">
            <a:off x="6876256" y="4597007"/>
            <a:ext cx="432049" cy="41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42" idx="1"/>
            <a:endCxn id="38" idx="3"/>
          </p:cNvCxnSpPr>
          <p:nvPr/>
        </p:nvCxnSpPr>
        <p:spPr>
          <a:xfrm rot="10800000">
            <a:off x="6876256" y="4601172"/>
            <a:ext cx="432049" cy="3463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圖: 決策 45"/>
          <p:cNvSpPr/>
          <p:nvPr/>
        </p:nvSpPr>
        <p:spPr>
          <a:xfrm>
            <a:off x="3491880" y="3587253"/>
            <a:ext cx="1368153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Repair</a:t>
            </a:r>
            <a:endParaRPr lang="zh-TW" altLang="en-US" sz="1200" b="1" dirty="0"/>
          </a:p>
        </p:txBody>
      </p:sp>
      <p:cxnSp>
        <p:nvCxnSpPr>
          <p:cNvPr id="47" name="圖案 46"/>
          <p:cNvCxnSpPr>
            <a:stCxn id="46" idx="1"/>
            <a:endCxn id="17" idx="2"/>
          </p:cNvCxnSpPr>
          <p:nvPr/>
        </p:nvCxnSpPr>
        <p:spPr>
          <a:xfrm rot="10800000">
            <a:off x="1043609" y="3155205"/>
            <a:ext cx="2448272" cy="648072"/>
          </a:xfrm>
          <a:prstGeom prst="bentConnector2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46" idx="3"/>
            <a:endCxn id="40" idx="3"/>
          </p:cNvCxnSpPr>
          <p:nvPr/>
        </p:nvCxnSpPr>
        <p:spPr>
          <a:xfrm>
            <a:off x="4860032" y="3803277"/>
            <a:ext cx="3168352" cy="451547"/>
          </a:xfrm>
          <a:prstGeom prst="bentConnector3">
            <a:avLst>
              <a:gd name="adj1" fmla="val 1072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004048" y="358725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Repair 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39752" y="351524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Repair OK</a:t>
            </a:r>
            <a:endParaRPr lang="zh-TW" altLang="en-US" sz="10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547664" y="2651151"/>
            <a:ext cx="432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OK</a:t>
            </a:r>
            <a:endParaRPr lang="zh-TW" altLang="en-US" sz="10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547665" y="290898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53" name="肘形接點 52"/>
          <p:cNvCxnSpPr>
            <a:stCxn id="23" idx="2"/>
            <a:endCxn id="46" idx="0"/>
          </p:cNvCxnSpPr>
          <p:nvPr/>
        </p:nvCxnSpPr>
        <p:spPr>
          <a:xfrm rot="16200000" flipH="1">
            <a:off x="3761910" y="3173208"/>
            <a:ext cx="432048" cy="3960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/>
          <p:nvPr/>
        </p:nvCxnSpPr>
        <p:spPr>
          <a:xfrm rot="5400000">
            <a:off x="4401208" y="2909222"/>
            <a:ext cx="432048" cy="9001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843809" y="3947293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QC</a:t>
            </a:r>
          </a:p>
          <a:p>
            <a:pPr algn="ctr"/>
            <a:r>
              <a:rPr lang="en-US" altLang="zh-TW" sz="1000" b="1" dirty="0" smtClean="0"/>
              <a:t>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56" name="圖案 55"/>
          <p:cNvCxnSpPr>
            <a:stCxn id="55" idx="3"/>
            <a:endCxn id="46" idx="2"/>
          </p:cNvCxnSpPr>
          <p:nvPr/>
        </p:nvCxnSpPr>
        <p:spPr>
          <a:xfrm flipV="1">
            <a:off x="3563888" y="4019301"/>
            <a:ext cx="612068" cy="1800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4788024" y="319701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707904" y="319701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563889" y="4019301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3" name="肘形接點 62"/>
          <p:cNvCxnSpPr/>
          <p:nvPr/>
        </p:nvCxnSpPr>
        <p:spPr>
          <a:xfrm>
            <a:off x="1381100" y="3071810"/>
            <a:ext cx="2786082" cy="2857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31" idx="1"/>
            <a:endCxn id="22" idx="1"/>
          </p:cNvCxnSpPr>
          <p:nvPr/>
        </p:nvCxnSpPr>
        <p:spPr>
          <a:xfrm rot="10800000" flipH="1">
            <a:off x="1259632" y="1210991"/>
            <a:ext cx="1008112" cy="3966247"/>
          </a:xfrm>
          <a:prstGeom prst="bentConnector3">
            <a:avLst>
              <a:gd name="adj1" fmla="val -7412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圖案 69"/>
          <p:cNvCxnSpPr>
            <a:stCxn id="17" idx="0"/>
            <a:endCxn id="22" idx="1"/>
          </p:cNvCxnSpPr>
          <p:nvPr/>
        </p:nvCxnSpPr>
        <p:spPr>
          <a:xfrm rot="5400000" flipH="1" flipV="1">
            <a:off x="935596" y="1319001"/>
            <a:ext cx="1440160" cy="12241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24" idx="2"/>
            <a:endCxn id="19" idx="0"/>
          </p:cNvCxnSpPr>
          <p:nvPr/>
        </p:nvCxnSpPr>
        <p:spPr>
          <a:xfrm rot="16200000" flipH="1">
            <a:off x="6739360" y="1635919"/>
            <a:ext cx="1137891" cy="72008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24" idx="2"/>
          </p:cNvCxnSpPr>
          <p:nvPr/>
        </p:nvCxnSpPr>
        <p:spPr>
          <a:xfrm rot="5400000">
            <a:off x="5921748" y="1610395"/>
            <a:ext cx="1209899" cy="843136"/>
          </a:xfrm>
          <a:prstGeom prst="bentConnector3">
            <a:avLst>
              <a:gd name="adj1" fmla="val 47744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7938" y="26988"/>
            <a:ext cx="9913937" cy="747712"/>
          </a:xfrm>
          <a:prstGeom prst="rect">
            <a:avLst/>
          </a:prstGeom>
          <a:noFill/>
          <a:ln/>
        </p:spPr>
        <p:txBody>
          <a:bodyPr/>
          <a:lstStyle/>
          <a:p>
            <a:pPr marL="361950" indent="-361950" eaLnBrk="0" hangingPunct="0">
              <a:defRPr/>
            </a:pPr>
            <a:r>
              <a:rPr lang="en-US" altLang="zh-CN" sz="3500" dirty="0" smtClean="0">
                <a:solidFill>
                  <a:srgbClr val="3A488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UPS Asset tag# return process</a:t>
            </a:r>
          </a:p>
          <a:p>
            <a:pPr marL="361950" lvl="0" indent="-361950" eaLnBrk="0" hangingPunct="0">
              <a:defRPr/>
            </a:pPr>
            <a:endParaRPr lang="en-US" altLang="zh-CN" sz="3500" b="1" dirty="0" smtClean="0">
              <a:solidFill>
                <a:srgbClr val="3A4886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98614" y="6357024"/>
            <a:ext cx="2311792" cy="364281"/>
          </a:xfrm>
        </p:spPr>
        <p:txBody>
          <a:bodyPr/>
          <a:lstStyle/>
          <a:p>
            <a:pPr>
              <a:defRPr/>
            </a:pPr>
            <a:fld id="{15862346-02CD-43CF-B9C9-1F40563939A1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123728" y="2276872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759466" y="2553725"/>
            <a:ext cx="122413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Packing Normal UUT follow AV</a:t>
            </a:r>
          </a:p>
        </p:txBody>
      </p:sp>
      <p:cxnSp>
        <p:nvCxnSpPr>
          <p:cNvPr id="67" name="直線單箭頭接點 66"/>
          <p:cNvCxnSpPr>
            <a:endCxn id="71" idx="1"/>
          </p:cNvCxnSpPr>
          <p:nvPr/>
        </p:nvCxnSpPr>
        <p:spPr>
          <a:xfrm>
            <a:off x="5983603" y="2436888"/>
            <a:ext cx="964662" cy="8827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67544" y="2276872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69" name="直線單箭頭接點 68"/>
          <p:cNvCxnSpPr>
            <a:stCxn id="68" idx="3"/>
            <a:endCxn id="65" idx="1"/>
          </p:cNvCxnSpPr>
          <p:nvPr/>
        </p:nvCxnSpPr>
        <p:spPr>
          <a:xfrm>
            <a:off x="1187624" y="2528900"/>
            <a:ext cx="936104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65" idx="3"/>
            <a:endCxn id="72" idx="1"/>
          </p:cNvCxnSpPr>
          <p:nvPr/>
        </p:nvCxnSpPr>
        <p:spPr>
          <a:xfrm flipV="1">
            <a:off x="2843808" y="2301699"/>
            <a:ext cx="1915658" cy="2272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948264" y="2193685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Shipping 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759466" y="2049669"/>
            <a:ext cx="122413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Packing Shell UUT </a:t>
            </a:r>
            <a:r>
              <a:rPr lang="zh-TW" altLang="en-US" sz="1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follow assigned Shell PO</a:t>
            </a:r>
          </a:p>
        </p:txBody>
      </p:sp>
      <p:cxnSp>
        <p:nvCxnSpPr>
          <p:cNvPr id="73" name="肘形接點 72"/>
          <p:cNvCxnSpPr>
            <a:stCxn id="65" idx="3"/>
            <a:endCxn id="66" idx="1"/>
          </p:cNvCxnSpPr>
          <p:nvPr/>
        </p:nvCxnSpPr>
        <p:spPr>
          <a:xfrm>
            <a:off x="2843808" y="2528902"/>
            <a:ext cx="1915658" cy="2768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3829206" y="203989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Shell UUT</a:t>
            </a:r>
            <a:endParaRPr lang="zh-TW" altLang="en-US" sz="12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745048" y="2762781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Normal UUT</a:t>
            </a:r>
            <a:endParaRPr lang="zh-TW" altLang="en-US" sz="12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533081" y="3248834"/>
            <a:ext cx="2055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Normal UUT will re-assign with PO number according to SKU# , will be done by IMES.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Final combination will upload via WPTR.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630382" y="1746366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Assign Shipping PO Station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48721</TotalTime>
  <Words>325</Words>
  <Application>Microsoft Office PowerPoint</Application>
  <PresentationFormat>A4 紙張 (210x297 公釐)</PresentationFormat>
  <Paragraphs>135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UPS kick-off discussion on 3.5.</vt:lpstr>
      <vt:lpstr>投影片 2</vt:lpstr>
      <vt:lpstr>投影片 3</vt:lpstr>
      <vt:lpstr>投影片 4</vt:lpstr>
    </vt:vector>
  </TitlesOfParts>
  <Company>Inventec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IEC970760</dc:creator>
  <cp:lastModifiedBy>ICC100075</cp:lastModifiedBy>
  <cp:revision>3527</cp:revision>
  <dcterms:created xsi:type="dcterms:W3CDTF">2009-02-10T10:12:43Z</dcterms:created>
  <dcterms:modified xsi:type="dcterms:W3CDTF">2015-03-06T08:49:53Z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/>
  </property>
  <property fmtid="{D5CDD505-2E9C-101B-9397-08002B2CF9AE}" pid="3" name="SPSDescription">
    <vt:lpwstr/>
  </property>
  <property fmtid="{D5CDD505-2E9C-101B-9397-08002B2CF9AE}" pid="4" name="Status">
    <vt:lpwstr/>
  </property>
</Properties>
</file>