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59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2"/>
          <p:cNvGrpSpPr/>
          <p:nvPr userDrawn="1"/>
        </p:nvGrpSpPr>
        <p:grpSpPr>
          <a:xfrm>
            <a:off x="14356" y="0"/>
            <a:ext cx="9144000" cy="6858000"/>
            <a:chOff x="0" y="0"/>
            <a:chExt cx="9906000" cy="6858000"/>
          </a:xfrm>
        </p:grpSpPr>
        <p:grpSp>
          <p:nvGrpSpPr>
            <p:cNvPr id="3" name="群組 6"/>
            <p:cNvGrpSpPr>
              <a:grpSpLocks/>
            </p:cNvGrpSpPr>
            <p:nvPr/>
          </p:nvGrpSpPr>
          <p:grpSpPr bwMode="auto">
            <a:xfrm>
              <a:off x="0" y="0"/>
              <a:ext cx="9906000" cy="6858000"/>
              <a:chOff x="0" y="0"/>
              <a:chExt cx="9144000" cy="6858000"/>
            </a:xfrm>
          </p:grpSpPr>
          <p:sp>
            <p:nvSpPr>
              <p:cNvPr id="17" name="矩形 2"/>
              <p:cNvSpPr/>
              <p:nvPr userDrawn="1"/>
            </p:nvSpPr>
            <p:spPr>
              <a:xfrm>
                <a:off x="0" y="0"/>
                <a:ext cx="9144000" cy="64293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0" y="6357958"/>
                <a:ext cx="9144000" cy="5000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</p:grpSp>
        <p:pic>
          <p:nvPicPr>
            <p:cNvPr id="15" name="內容版面配置區 5" descr="Inventec Logo_Min.wmf"/>
            <p:cNvPicPr>
              <a:picLocks noChangeAspect="1"/>
            </p:cNvPicPr>
            <p:nvPr/>
          </p:nvPicPr>
          <p:blipFill>
            <a:blip r:embed="rId2" cstate="print"/>
            <a:srcRect t="28120" b="31445"/>
            <a:stretch>
              <a:fillRect/>
            </a:stretch>
          </p:blipFill>
          <p:spPr bwMode="auto">
            <a:xfrm>
              <a:off x="8048625" y="6429375"/>
              <a:ext cx="18573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9238" y="6496050"/>
              <a:ext cx="16749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 sz="1200" b="1" dirty="0">
                  <a:solidFill>
                    <a:srgbClr val="898989"/>
                  </a:solidFill>
                  <a:effectLst/>
                </a:rPr>
                <a:t>Inventec Confidential</a:t>
              </a:r>
              <a:endParaRPr lang="zh-TW" altLang="en-US" sz="1200" b="1" dirty="0">
                <a:effectLst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0022-A9EA-4FEA-829C-8647DEFD5AA5}" type="datetimeFigureOut">
              <a:rPr lang="zh-TW" altLang="en-US" smtClean="0"/>
              <a:pPr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44624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8032" y="620688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" y="620688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412776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2204864"/>
            <a:ext cx="4320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 </a:t>
            </a:r>
            <a:r>
              <a:rPr lang="en-US" altLang="zh-TW" sz="900" b="1" dirty="0" err="1" smtClean="0">
                <a:latin typeface="+mj-lt"/>
              </a:rPr>
              <a:t>Shopfloor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16" y="4221088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UPS at Inventec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5517232"/>
            <a:ext cx="4320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900" b="1" dirty="0" smtClean="0">
                <a:latin typeface="+mj-lt"/>
              </a:rPr>
              <a:t>Line</a:t>
            </a:r>
            <a:endParaRPr lang="zh-TW" altLang="en-US" sz="900" b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056" y="4221088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</p:cNvCxnSpPr>
          <p:nvPr/>
        </p:nvCxnSpPr>
        <p:spPr>
          <a:xfrm>
            <a:off x="360040" y="1412776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04056" y="2204864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60040" y="5517232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邊形 12"/>
          <p:cNvSpPr/>
          <p:nvPr/>
        </p:nvSpPr>
        <p:spPr>
          <a:xfrm rot="5400000">
            <a:off x="792088" y="980729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088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Send data to HP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5" name="平行四邊形 14"/>
          <p:cNvSpPr/>
          <p:nvPr/>
        </p:nvSpPr>
        <p:spPr>
          <a:xfrm>
            <a:off x="2952328" y="793582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050" b="1" dirty="0" smtClean="0">
                <a:latin typeface="+mj-lt"/>
              </a:rPr>
              <a:t>Order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6" name="流程圖: 結束點 15"/>
          <p:cNvSpPr/>
          <p:nvPr/>
        </p:nvSpPr>
        <p:spPr>
          <a:xfrm>
            <a:off x="6876256" y="90872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END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0880" y="83671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4176" y="836712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0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平行四邊形 18"/>
          <p:cNvSpPr/>
          <p:nvPr/>
        </p:nvSpPr>
        <p:spPr>
          <a:xfrm>
            <a:off x="7920880" y="2580906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 Data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32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648073" y="1556792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02" y="2420888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20281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28392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5" name="流程圖: 準備作業 24"/>
          <p:cNvSpPr/>
          <p:nvPr/>
        </p:nvSpPr>
        <p:spPr>
          <a:xfrm>
            <a:off x="1728193" y="2377758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4536505" y="236613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00" b="1" dirty="0" err="1" smtClean="0">
                <a:latin typeface="+mj-lt"/>
              </a:rPr>
              <a:t>UPSVerifyPOReady</a:t>
            </a:r>
            <a:r>
              <a:rPr lang="en-US" altLang="zh-TW" sz="800" b="1" dirty="0" smtClean="0">
                <a:latin typeface="+mj-lt"/>
              </a:rPr>
              <a:t>?</a:t>
            </a:r>
            <a:endParaRPr lang="zh-TW" altLang="en-US" sz="800" b="1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65650" y="4653136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384376" y="347956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160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Final Assembly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7658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5" name="直線單箭頭接點 34"/>
          <p:cNvCxnSpPr>
            <a:stCxn id="19" idx="0"/>
            <a:endCxn id="14" idx="2"/>
          </p:cNvCxnSpPr>
          <p:nvPr/>
        </p:nvCxnSpPr>
        <p:spPr>
          <a:xfrm flipV="1">
            <a:off x="8352928" y="2060848"/>
            <a:ext cx="0" cy="52005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0"/>
            <a:endCxn id="17" idx="2"/>
          </p:cNvCxnSpPr>
          <p:nvPr/>
        </p:nvCxnSpPr>
        <p:spPr>
          <a:xfrm flipV="1">
            <a:off x="8352928" y="12687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  <a:endCxn id="16" idx="3"/>
          </p:cNvCxnSpPr>
          <p:nvPr/>
        </p:nvCxnSpPr>
        <p:spPr>
          <a:xfrm flipH="1">
            <a:off x="7452320" y="1052736"/>
            <a:ext cx="4685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0"/>
            <a:endCxn id="18" idx="1"/>
          </p:cNvCxnSpPr>
          <p:nvPr/>
        </p:nvCxnSpPr>
        <p:spPr>
          <a:xfrm>
            <a:off x="1152128" y="105273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15" idx="5"/>
          </p:cNvCxnSpPr>
          <p:nvPr/>
        </p:nvCxnSpPr>
        <p:spPr>
          <a:xfrm flipV="1">
            <a:off x="2448273" y="1045610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3"/>
            <a:endCxn id="20" idx="0"/>
          </p:cNvCxnSpPr>
          <p:nvPr/>
        </p:nvCxnSpPr>
        <p:spPr>
          <a:xfrm flipH="1">
            <a:off x="3312369" y="1297638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1"/>
            <a:endCxn id="21" idx="2"/>
          </p:cNvCxnSpPr>
          <p:nvPr/>
        </p:nvCxnSpPr>
        <p:spPr>
          <a:xfrm flipH="1">
            <a:off x="1593178" y="1808820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1" idx="3"/>
            <a:endCxn id="22" idx="0"/>
          </p:cNvCxnSpPr>
          <p:nvPr/>
        </p:nvCxnSpPr>
        <p:spPr>
          <a:xfrm flipH="1">
            <a:off x="1087247" y="2060848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3"/>
            <a:endCxn id="25" idx="1"/>
          </p:cNvCxnSpPr>
          <p:nvPr/>
        </p:nvCxnSpPr>
        <p:spPr>
          <a:xfrm flipV="1">
            <a:off x="1483291" y="2629786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0"/>
            <a:endCxn id="24" idx="0"/>
          </p:cNvCxnSpPr>
          <p:nvPr/>
        </p:nvCxnSpPr>
        <p:spPr>
          <a:xfrm rot="16200000" flipH="1">
            <a:off x="2966767" y="1499224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3" idx="3"/>
            <a:endCxn id="24" idx="1"/>
          </p:cNvCxnSpPr>
          <p:nvPr/>
        </p:nvCxnSpPr>
        <p:spPr>
          <a:xfrm>
            <a:off x="3240361" y="2636912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4" idx="3"/>
            <a:endCxn id="26" idx="1"/>
          </p:cNvCxnSpPr>
          <p:nvPr/>
        </p:nvCxnSpPr>
        <p:spPr>
          <a:xfrm flipV="1">
            <a:off x="4248473" y="2630162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125"/>
          <p:cNvCxnSpPr>
            <a:stCxn id="26" idx="2"/>
            <a:endCxn id="28" idx="3"/>
          </p:cNvCxnSpPr>
          <p:nvPr/>
        </p:nvCxnSpPr>
        <p:spPr>
          <a:xfrm rot="5400000">
            <a:off x="4237821" y="304886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24" idx="2"/>
          </p:cNvCxnSpPr>
          <p:nvPr/>
        </p:nvCxnSpPr>
        <p:spPr>
          <a:xfrm flipV="1">
            <a:off x="3888432" y="2852936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125"/>
          <p:cNvCxnSpPr>
            <a:stCxn id="28" idx="1"/>
            <a:endCxn id="23" idx="2"/>
          </p:cNvCxnSpPr>
          <p:nvPr/>
        </p:nvCxnSpPr>
        <p:spPr>
          <a:xfrm rot="10800000">
            <a:off x="2880322" y="2852936"/>
            <a:ext cx="504055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125"/>
          <p:cNvCxnSpPr>
            <a:stCxn id="26" idx="3"/>
            <a:endCxn id="27" idx="0"/>
          </p:cNvCxnSpPr>
          <p:nvPr/>
        </p:nvCxnSpPr>
        <p:spPr>
          <a:xfrm flipH="1">
            <a:off x="2497698" y="2630164"/>
            <a:ext cx="2974911" cy="2022972"/>
          </a:xfrm>
          <a:prstGeom prst="bentConnector4">
            <a:avLst>
              <a:gd name="adj1" fmla="val -7684"/>
              <a:gd name="adj2" fmla="val 84703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31" idx="1"/>
          </p:cNvCxnSpPr>
          <p:nvPr/>
        </p:nvCxnSpPr>
        <p:spPr>
          <a:xfrm>
            <a:off x="1417578" y="6057292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21" idx="3"/>
            <a:endCxn id="32" idx="1"/>
          </p:cNvCxnSpPr>
          <p:nvPr/>
        </p:nvCxnSpPr>
        <p:spPr>
          <a:xfrm>
            <a:off x="5193362" y="6057292"/>
            <a:ext cx="379871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4297" y="908720"/>
            <a:ext cx="7213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86362" y="1315509"/>
            <a:ext cx="72136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129371" y="1673161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16562" y="2147614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916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80320" y="213285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03228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31786" y="321297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96344" y="297285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</a:t>
            </a:r>
            <a:r>
              <a:rPr lang="en-US" altLang="zh-TW" sz="1100" b="1" dirty="0" err="1" smtClean="0">
                <a:solidFill>
                  <a:srgbClr val="7030A0"/>
                </a:solidFill>
              </a:rPr>
              <a:t>UPSVerifyPOReady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5508104" y="620688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286490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08312" y="323823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36096" y="242088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968554" y="292494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16424" y="33102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49890" y="362357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81" name="TextBox 1"/>
          <p:cNvSpPr txBox="1"/>
          <p:nvPr/>
        </p:nvSpPr>
        <p:spPr>
          <a:xfrm>
            <a:off x="295060" y="4462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400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sz="1600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Shanghai</a:t>
            </a:r>
            <a:endParaRPr lang="en-US" altLang="zh-CN" sz="2800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630600" y="33569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557011" y="505142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05110" y="4653136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473282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717069" y="4671759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38" name="肘形接點 125"/>
          <p:cNvCxnSpPr>
            <a:stCxn id="33" idx="3"/>
            <a:endCxn id="19" idx="4"/>
          </p:cNvCxnSpPr>
          <p:nvPr/>
        </p:nvCxnSpPr>
        <p:spPr>
          <a:xfrm flipH="1" flipV="1">
            <a:off x="8352928" y="3140968"/>
            <a:ext cx="360040" cy="2913303"/>
          </a:xfrm>
          <a:prstGeom prst="bentConnector4">
            <a:avLst>
              <a:gd name="adj1" fmla="val -63493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</p:cNvCxnSpPr>
          <p:nvPr/>
        </p:nvCxnSpPr>
        <p:spPr>
          <a:xfrm>
            <a:off x="3837158" y="4941168"/>
            <a:ext cx="14762" cy="1152128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3765150" y="51571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971600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</a:t>
            </a:r>
            <a:r>
              <a:rPr lang="en-US" altLang="zh-TW" sz="800" b="1" dirty="0" err="1" smtClean="0"/>
              <a:t>UPSGetATM</a:t>
            </a:r>
            <a:endParaRPr lang="zh-TW" altLang="en-US" sz="800" b="1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292080" y="5843903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3233" y="5805264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92888" y="5802243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6420458" y="585201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668344" y="589274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843579" y="464177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8739463" y="4396347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8310420" y="22156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8274463" y="1330355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3924105" y="50321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Shell PO;</a:t>
            </a:r>
          </a:p>
          <a:p>
            <a:r>
              <a:rPr lang="en-US" altLang="zh-TW" sz="800" b="1" dirty="0" smtClean="0"/>
              <a:t>Asset No(Password ); AV, S/N</a:t>
            </a:r>
            <a:endParaRPr lang="zh-TW" altLang="en-US" sz="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483768" y="5229200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Asset No. , S/N</a:t>
            </a:r>
            <a:endParaRPr lang="zh-TW" altLang="en-US" sz="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75656" y="53732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 etc.</a:t>
            </a:r>
            <a:endParaRPr lang="zh-TW" altLang="en-US" sz="800" b="1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6779948" y="4467269"/>
            <a:ext cx="79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S/N; Location</a:t>
            </a:r>
            <a:endParaRPr lang="zh-TW" altLang="en-US" sz="8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098041" y="5839450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3275856" y="5300654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If Shell Po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156176" y="4573121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668344" y="98072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8316416" y="5445224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19" name="矩形 118"/>
          <p:cNvSpPr/>
          <p:nvPr/>
        </p:nvSpPr>
        <p:spPr>
          <a:xfrm>
            <a:off x="6804248" y="5805264"/>
            <a:ext cx="72008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</a:t>
            </a: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713984" y="522920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Normal UUT assign new HPPO with same AV</a:t>
            </a:r>
          </a:p>
        </p:txBody>
      </p:sp>
      <p:sp>
        <p:nvSpPr>
          <p:cNvPr id="124" name="文字方塊 123"/>
          <p:cNvSpPr txBox="1"/>
          <p:nvPr/>
        </p:nvSpPr>
        <p:spPr>
          <a:xfrm>
            <a:off x="7596336" y="330647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cxnSp>
        <p:nvCxnSpPr>
          <p:cNvPr id="110" name="肘形接點 109"/>
          <p:cNvCxnSpPr>
            <a:stCxn id="32" idx="0"/>
            <a:endCxn id="128" idx="1"/>
          </p:cNvCxnSpPr>
          <p:nvPr/>
        </p:nvCxnSpPr>
        <p:spPr>
          <a:xfrm rot="5400000" flipH="1" flipV="1">
            <a:off x="5830427" y="4918622"/>
            <a:ext cx="989489" cy="7837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stCxn id="33" idx="0"/>
            <a:endCxn id="128" idx="3"/>
          </p:cNvCxnSpPr>
          <p:nvPr/>
        </p:nvCxnSpPr>
        <p:spPr>
          <a:xfrm rot="16200000" flipV="1">
            <a:off x="7473813" y="4923127"/>
            <a:ext cx="986468" cy="7717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2" idx="3"/>
            <a:endCxn id="119" idx="1"/>
          </p:cNvCxnSpPr>
          <p:nvPr/>
        </p:nvCxnSpPr>
        <p:spPr>
          <a:xfrm>
            <a:off x="6293313" y="6057292"/>
            <a:ext cx="510935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19" idx="3"/>
            <a:endCxn id="33" idx="1"/>
          </p:cNvCxnSpPr>
          <p:nvPr/>
        </p:nvCxnSpPr>
        <p:spPr>
          <a:xfrm flipV="1">
            <a:off x="7524328" y="6054271"/>
            <a:ext cx="468560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5868144" y="50898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05" name="直線單箭頭接點 104"/>
          <p:cNvCxnSpPr>
            <a:stCxn id="27" idx="2"/>
            <a:endCxn id="31" idx="0"/>
          </p:cNvCxnSpPr>
          <p:nvPr/>
        </p:nvCxnSpPr>
        <p:spPr>
          <a:xfrm>
            <a:off x="2497698" y="4941168"/>
            <a:ext cx="0" cy="86409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31" idx="3"/>
            <a:endCxn id="121" idx="1"/>
          </p:cNvCxnSpPr>
          <p:nvPr/>
        </p:nvCxnSpPr>
        <p:spPr>
          <a:xfrm>
            <a:off x="2857738" y="6057292"/>
            <a:ext cx="161554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3491880" y="6093296"/>
            <a:ext cx="64807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After Test</a:t>
            </a:r>
            <a:endParaRPr lang="zh-TW" altLang="en-US" sz="800" b="1" dirty="0"/>
          </a:p>
        </p:txBody>
      </p:sp>
      <p:cxnSp>
        <p:nvCxnSpPr>
          <p:cNvPr id="120" name="直線單箭頭接點 119"/>
          <p:cNvCxnSpPr>
            <a:stCxn id="131" idx="0"/>
          </p:cNvCxnSpPr>
          <p:nvPr/>
        </p:nvCxnSpPr>
        <p:spPr>
          <a:xfrm flipH="1" flipV="1">
            <a:off x="3574473" y="5011387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139952" y="551723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5580112" y="5445224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cxnSp>
        <p:nvCxnSpPr>
          <p:cNvPr id="142" name="直線單箭頭接點 141"/>
          <p:cNvCxnSpPr/>
          <p:nvPr/>
        </p:nvCxnSpPr>
        <p:spPr>
          <a:xfrm flipH="1" flipV="1">
            <a:off x="5724128" y="5157192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H="1" flipV="1">
            <a:off x="8460432" y="5157192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156176" y="537321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8100392" y="537321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7452320" y="50898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47" name="直線單箭頭接點 146"/>
          <p:cNvCxnSpPr/>
          <p:nvPr/>
        </p:nvCxnSpPr>
        <p:spPr>
          <a:xfrm flipH="1" flipV="1">
            <a:off x="2195736" y="5013176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2699792" y="544522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1375608"/>
            <a:ext cx="503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Receive HP PO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Extract PO BOM by SAP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UPSSendBOM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UPSVerifyPOReady</a:t>
            </a:r>
            <a:r>
              <a:rPr lang="en-US" altLang="zh-TW" dirty="0" smtClean="0"/>
              <a:t>  =&gt; Return 0 (Ready)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UPSSendOSI</a:t>
            </a:r>
            <a:r>
              <a:rPr lang="en-US" altLang="zh-TW" dirty="0" smtClean="0"/>
              <a:t> (if needed)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95536" y="1015568"/>
            <a:ext cx="2528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/>
              <a:t>During PO receiving …</a:t>
            </a:r>
            <a:endParaRPr lang="zh-TW" altLang="en-US" sz="20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9468" y="815801"/>
            <a:ext cx="70862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Final Assembly start – Material Kitting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UUT assembly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Tight S/N to MB S/N, Mac, AV etc.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Function Test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UPSGetATM</a:t>
            </a:r>
            <a:r>
              <a:rPr lang="en-US" altLang="zh-TW" dirty="0" smtClean="0"/>
              <a:t> (Assign Asset Number to S/N) </a:t>
            </a:r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Send HPPO, S/N, AV, Mac 1, Mac 2, etc. </a:t>
            </a:r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Return S/N, Asset Number  - keep in IMES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UPSGetUSI</a:t>
            </a:r>
            <a:endParaRPr lang="en-US" altLang="zh-TW" dirty="0" smtClean="0"/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Send Shell PO</a:t>
            </a:r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Return Shell PO, S/N, Password (Asset Number) – keep in IMES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Run-in  ( 4 hours 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Image Download (Write info into BIOS)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Cosmetic Inspection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UPSGetATRP</a:t>
            </a:r>
            <a:r>
              <a:rPr lang="en-US" altLang="zh-TW" dirty="0" smtClean="0"/>
              <a:t>  =&gt;  Return btw file and </a:t>
            </a:r>
            <a:r>
              <a:rPr lang="en-US" altLang="zh-TW" dirty="0" err="1" smtClean="0"/>
              <a:t>eSOP</a:t>
            </a:r>
            <a:r>
              <a:rPr lang="en-US" altLang="zh-TW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Print and paste Asset Tag on UUT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Packing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UPSGetATRP</a:t>
            </a:r>
            <a:r>
              <a:rPr lang="en-US" altLang="zh-TW" dirty="0" smtClean="0"/>
              <a:t> =&gt; Return btw file and </a:t>
            </a:r>
            <a:r>
              <a:rPr lang="en-US" altLang="zh-TW" dirty="0" err="1" smtClean="0"/>
              <a:t>eSOP</a:t>
            </a:r>
            <a:r>
              <a:rPr lang="en-US" altLang="zh-TW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Print and paste Asset Tag on carton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Palletize and ship out.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Send WPTR.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7544" y="476672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/>
              <a:t>During production  …</a:t>
            </a:r>
            <a:endParaRPr lang="zh-TW" altLang="en-US" sz="2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11560" y="1484784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31409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31409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Station</a:t>
            </a:r>
          </a:p>
        </p:txBody>
      </p:sp>
      <p:cxnSp>
        <p:nvCxnSpPr>
          <p:cNvPr id="55" name="直線單箭頭接點 54"/>
          <p:cNvCxnSpPr>
            <a:stCxn id="31" idx="3"/>
            <a:endCxn id="149" idx="1"/>
          </p:cNvCxnSpPr>
          <p:nvPr/>
        </p:nvCxnSpPr>
        <p:spPr>
          <a:xfrm>
            <a:off x="1403648" y="3392996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1"/>
            <a:endCxn id="149" idx="1"/>
          </p:cNvCxnSpPr>
          <p:nvPr/>
        </p:nvCxnSpPr>
        <p:spPr>
          <a:xfrm flipH="1">
            <a:off x="4716016" y="3392996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267744" y="1484784"/>
            <a:ext cx="936104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419872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1484784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3203848" y="1700808"/>
            <a:ext cx="32403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</p:cNvCxnSpPr>
          <p:nvPr/>
        </p:nvCxnSpPr>
        <p:spPr>
          <a:xfrm flipH="1">
            <a:off x="2731325" y="1916832"/>
            <a:ext cx="4471" cy="1455760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71601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716016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149" idx="3"/>
            <a:endCxn id="32" idx="1"/>
          </p:cNvCxnSpPr>
          <p:nvPr/>
        </p:nvCxnSpPr>
        <p:spPr>
          <a:xfrm>
            <a:off x="5436096" y="339299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接點 125"/>
          <p:cNvCxnSpPr>
            <a:stCxn id="143" idx="1"/>
            <a:endCxn id="183" idx="3"/>
          </p:cNvCxnSpPr>
          <p:nvPr/>
        </p:nvCxnSpPr>
        <p:spPr>
          <a:xfrm rot="10800000" flipV="1">
            <a:off x="2411760" y="5090991"/>
            <a:ext cx="2304256" cy="5760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259632" y="5415027"/>
            <a:ext cx="1152128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rgbClr val="FF0000"/>
                </a:solidFill>
                <a:latin typeface="+mj-lt"/>
              </a:rPr>
              <a:t>New </a:t>
            </a:r>
            <a:r>
              <a:rPr lang="en-US" altLang="zh-TW" sz="1000" b="1" dirty="0" err="1" smtClean="0">
                <a:solidFill>
                  <a:srgbClr val="FF0000"/>
                </a:solidFill>
                <a:latin typeface="+mj-lt"/>
              </a:rPr>
              <a:t>GetUPSReleaseAT</a:t>
            </a:r>
            <a:r>
              <a:rPr lang="en-US" altLang="zh-TW" sz="1000" b="1" dirty="0" smtClean="0">
                <a:solidFill>
                  <a:srgbClr val="FF0000"/>
                </a:solidFill>
                <a:latin typeface="+mj-lt"/>
              </a:rPr>
              <a:t> Web service</a:t>
            </a:r>
            <a:endParaRPr lang="zh-TW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156176" y="5559043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07" name="肘形接點 125"/>
          <p:cNvCxnSpPr>
            <a:stCxn id="143" idx="3"/>
            <a:endCxn id="206" idx="0"/>
          </p:cNvCxnSpPr>
          <p:nvPr/>
        </p:nvCxnSpPr>
        <p:spPr>
          <a:xfrm>
            <a:off x="5436096" y="5090991"/>
            <a:ext cx="1080120" cy="468052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1475656" y="1700808"/>
            <a:ext cx="79208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051720" y="249289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331640" y="4755341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Release the data in ATM and re-assign Asset No. to same AV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635896" y="5323274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Need to have the process for release the UUT and re-assign it to another same AV UUT for both Normal and Shell PO</a:t>
            </a:r>
            <a:endParaRPr lang="zh-TW" altLang="en-US" sz="1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5496" y="44624"/>
            <a:ext cx="645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Flow for Release for Repair (Replacement)</a:t>
            </a:r>
            <a:endParaRPr lang="zh-TW" altLang="en-US" sz="2800" b="1" dirty="0"/>
          </a:p>
        </p:txBody>
      </p:sp>
      <p:sp>
        <p:nvSpPr>
          <p:cNvPr id="46" name="矩形 45"/>
          <p:cNvSpPr/>
          <p:nvPr/>
        </p:nvSpPr>
        <p:spPr>
          <a:xfrm>
            <a:off x="615617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Dismantle unit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48" name="直線單箭頭接點 47"/>
          <p:cNvCxnSpPr>
            <a:stCxn id="46" idx="1"/>
            <a:endCxn id="143" idx="3"/>
          </p:cNvCxnSpPr>
          <p:nvPr/>
        </p:nvCxnSpPr>
        <p:spPr>
          <a:xfrm flipH="1">
            <a:off x="5436096" y="509099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08304" y="4578315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Repair fail</a:t>
            </a:r>
            <a:endParaRPr lang="zh-TW" altLang="en-US" sz="1000" b="1" dirty="0" smtClean="0"/>
          </a:p>
        </p:txBody>
      </p:sp>
      <p:sp>
        <p:nvSpPr>
          <p:cNvPr id="58" name="矩形 57"/>
          <p:cNvSpPr/>
          <p:nvPr/>
        </p:nvSpPr>
        <p:spPr>
          <a:xfrm>
            <a:off x="7308304" y="4920496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order cancel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08304" y="5271011"/>
            <a:ext cx="720080" cy="3326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Surplus  unit</a:t>
            </a:r>
          </a:p>
        </p:txBody>
      </p:sp>
      <p:cxnSp>
        <p:nvCxnSpPr>
          <p:cNvPr id="62" name="肘形接點 61"/>
          <p:cNvCxnSpPr>
            <a:stCxn id="52" idx="1"/>
            <a:endCxn id="46" idx="3"/>
          </p:cNvCxnSpPr>
          <p:nvPr/>
        </p:nvCxnSpPr>
        <p:spPr>
          <a:xfrm rot="10800000" flipV="1">
            <a:off x="6876256" y="4744643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8" idx="1"/>
            <a:endCxn id="46" idx="3"/>
          </p:cNvCxnSpPr>
          <p:nvPr/>
        </p:nvCxnSpPr>
        <p:spPr>
          <a:xfrm flipH="1">
            <a:off x="6876256" y="5086824"/>
            <a:ext cx="432048" cy="4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59" idx="1"/>
            <a:endCxn id="46" idx="3"/>
          </p:cNvCxnSpPr>
          <p:nvPr/>
        </p:nvCxnSpPr>
        <p:spPr>
          <a:xfrm rot="10800000">
            <a:off x="6876256" y="5090991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決策 75"/>
          <p:cNvSpPr/>
          <p:nvPr/>
        </p:nvSpPr>
        <p:spPr>
          <a:xfrm>
            <a:off x="3491880" y="407707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Repair</a:t>
            </a:r>
            <a:endParaRPr lang="zh-TW" altLang="en-US" sz="1200" dirty="0"/>
          </a:p>
        </p:txBody>
      </p:sp>
      <p:cxnSp>
        <p:nvCxnSpPr>
          <p:cNvPr id="78" name="圖案 77"/>
          <p:cNvCxnSpPr>
            <a:stCxn id="76" idx="1"/>
            <a:endCxn id="31" idx="2"/>
          </p:cNvCxnSpPr>
          <p:nvPr/>
        </p:nvCxnSpPr>
        <p:spPr>
          <a:xfrm rot="10800000">
            <a:off x="1043608" y="3645024"/>
            <a:ext cx="2448272" cy="64807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6" idx="3"/>
            <a:endCxn id="52" idx="3"/>
          </p:cNvCxnSpPr>
          <p:nvPr/>
        </p:nvCxnSpPr>
        <p:spPr>
          <a:xfrm>
            <a:off x="4860032" y="4293096"/>
            <a:ext cx="3168352" cy="451547"/>
          </a:xfrm>
          <a:prstGeom prst="bentConnector3">
            <a:avLst>
              <a:gd name="adj1" fmla="val 107215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004048" y="407707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Repair 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339752" y="40050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Repair OK</a:t>
            </a:r>
            <a:endParaRPr lang="zh-TW" altLang="en-US" sz="1000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1403648" y="3573016"/>
            <a:ext cx="2772308" cy="504056"/>
            <a:chOff x="1403648" y="3573016"/>
            <a:chExt cx="2772308" cy="504056"/>
          </a:xfrm>
        </p:grpSpPr>
        <p:cxnSp>
          <p:nvCxnSpPr>
            <p:cNvPr id="110" name="肘形接點 109"/>
            <p:cNvCxnSpPr/>
            <p:nvPr/>
          </p:nvCxnSpPr>
          <p:spPr>
            <a:xfrm>
              <a:off x="1403648" y="3573016"/>
              <a:ext cx="1800200" cy="288032"/>
            </a:xfrm>
            <a:prstGeom prst="bentConnector3">
              <a:avLst>
                <a:gd name="adj1" fmla="val 99207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圖案 111"/>
            <p:cNvCxnSpPr>
              <a:endCxn id="76" idx="0"/>
            </p:cNvCxnSpPr>
            <p:nvPr/>
          </p:nvCxnSpPr>
          <p:spPr>
            <a:xfrm>
              <a:off x="3203848" y="3861048"/>
              <a:ext cx="972108" cy="21602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1547664" y="314096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OK</a:t>
            </a:r>
            <a:endParaRPr lang="zh-TW" altLang="en-US" sz="1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1547664" y="339880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9" name="肘形接點 118"/>
          <p:cNvCxnSpPr>
            <a:stCxn id="121" idx="2"/>
            <a:endCxn id="76" idx="0"/>
          </p:cNvCxnSpPr>
          <p:nvPr/>
        </p:nvCxnSpPr>
        <p:spPr>
          <a:xfrm rot="16200000" flipH="1">
            <a:off x="3761910" y="3663026"/>
            <a:ext cx="432048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149" idx="2"/>
            <a:endCxn id="76" idx="0"/>
          </p:cNvCxnSpPr>
          <p:nvPr/>
        </p:nvCxnSpPr>
        <p:spPr>
          <a:xfrm rot="5400000">
            <a:off x="4409982" y="3410998"/>
            <a:ext cx="432048" cy="9001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2843808" y="443711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</a:t>
            </a:r>
          </a:p>
          <a:p>
            <a:pPr algn="ctr"/>
            <a:r>
              <a:rPr lang="en-US" altLang="zh-TW" sz="1000" b="1" dirty="0" smtClean="0"/>
              <a:t>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30" name="圖案 129"/>
          <p:cNvCxnSpPr>
            <a:stCxn id="127" idx="3"/>
            <a:endCxn id="76" idx="2"/>
          </p:cNvCxnSpPr>
          <p:nvPr/>
        </p:nvCxnSpPr>
        <p:spPr>
          <a:xfrm flipV="1">
            <a:off x="3563888" y="4509120"/>
            <a:ext cx="612068" cy="18002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78802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70790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563888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4" name="肘形接點 3"/>
          <p:cNvCxnSpPr>
            <a:endCxn id="32" idx="0"/>
          </p:cNvCxnSpPr>
          <p:nvPr/>
        </p:nvCxnSpPr>
        <p:spPr>
          <a:xfrm rot="5400000">
            <a:off x="5760132" y="2384883"/>
            <a:ext cx="1224137" cy="2880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endCxn id="33" idx="0"/>
          </p:cNvCxnSpPr>
          <p:nvPr/>
        </p:nvCxnSpPr>
        <p:spPr>
          <a:xfrm rot="16200000" flipH="1">
            <a:off x="6873123" y="2345747"/>
            <a:ext cx="1226554" cy="3638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7" idx="2"/>
            <a:endCxn id="31" idx="0"/>
          </p:cNvCxnSpPr>
          <p:nvPr/>
        </p:nvCxnSpPr>
        <p:spPr>
          <a:xfrm>
            <a:off x="1043608" y="1916832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123728" y="2276872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59466" y="2553725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Normal UUT follow AV</a:t>
            </a:r>
          </a:p>
        </p:txBody>
      </p:sp>
      <p:cxnSp>
        <p:nvCxnSpPr>
          <p:cNvPr id="56" name="直線單箭頭接點 55"/>
          <p:cNvCxnSpPr>
            <a:endCxn id="79" idx="1"/>
          </p:cNvCxnSpPr>
          <p:nvPr/>
        </p:nvCxnSpPr>
        <p:spPr>
          <a:xfrm>
            <a:off x="5983602" y="2436886"/>
            <a:ext cx="964662" cy="8827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67544" y="227687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149" idx="3"/>
            <a:endCxn id="32" idx="1"/>
          </p:cNvCxnSpPr>
          <p:nvPr/>
        </p:nvCxnSpPr>
        <p:spPr>
          <a:xfrm>
            <a:off x="1187624" y="2528900"/>
            <a:ext cx="93610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32" idx="3"/>
            <a:endCxn id="80" idx="1"/>
          </p:cNvCxnSpPr>
          <p:nvPr/>
        </p:nvCxnSpPr>
        <p:spPr>
          <a:xfrm flipV="1">
            <a:off x="2843808" y="2301697"/>
            <a:ext cx="1915658" cy="227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948264" y="2193685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Shipping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759466" y="2049669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Packing Shell UUT </a:t>
            </a:r>
            <a:r>
              <a:rPr lang="zh-TW" altLang="en-US" sz="1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follow assigned Shell PO</a:t>
            </a:r>
          </a:p>
        </p:txBody>
      </p:sp>
      <p:cxnSp>
        <p:nvCxnSpPr>
          <p:cNvPr id="85" name="肘形接點 84"/>
          <p:cNvCxnSpPr>
            <a:stCxn id="32" idx="3"/>
            <a:endCxn id="33" idx="1"/>
          </p:cNvCxnSpPr>
          <p:nvPr/>
        </p:nvCxnSpPr>
        <p:spPr>
          <a:xfrm>
            <a:off x="2843808" y="2528900"/>
            <a:ext cx="1915658" cy="2768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829205" y="203988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UUT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745047" y="276277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UUT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533080" y="3248834"/>
            <a:ext cx="2055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Normal UUT will re-assign with PO number according to AV , will be done by IMES.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484025" y="97468"/>
            <a:ext cx="626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Packaging UUT for Normal PO &amp; Shell PO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630381" y="1746364"/>
            <a:ext cx="1846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Assign Shipping PO Station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44624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8032" y="620688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" y="620688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412776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2204864"/>
            <a:ext cx="4320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 </a:t>
            </a:r>
            <a:r>
              <a:rPr lang="en-US" altLang="zh-TW" sz="900" b="1" dirty="0" err="1" smtClean="0">
                <a:latin typeface="+mj-lt"/>
              </a:rPr>
              <a:t>Shopfloor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16" y="4221088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UPS at Inventec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5517232"/>
            <a:ext cx="4320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900" b="1" dirty="0" smtClean="0">
                <a:latin typeface="+mj-lt"/>
              </a:rPr>
              <a:t>Line</a:t>
            </a:r>
            <a:endParaRPr lang="zh-TW" altLang="en-US" sz="900" b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056" y="4221088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</p:cNvCxnSpPr>
          <p:nvPr/>
        </p:nvCxnSpPr>
        <p:spPr>
          <a:xfrm>
            <a:off x="360040" y="1412776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04056" y="2204864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60040" y="5517232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邊形 12"/>
          <p:cNvSpPr/>
          <p:nvPr/>
        </p:nvSpPr>
        <p:spPr>
          <a:xfrm rot="5400000">
            <a:off x="792088" y="980729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088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Send data to HP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5" name="平行四邊形 14"/>
          <p:cNvSpPr/>
          <p:nvPr/>
        </p:nvSpPr>
        <p:spPr>
          <a:xfrm>
            <a:off x="2952328" y="793582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050" b="1" dirty="0" smtClean="0">
                <a:latin typeface="+mj-lt"/>
              </a:rPr>
              <a:t>Order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6" name="流程圖: 結束點 15"/>
          <p:cNvSpPr/>
          <p:nvPr/>
        </p:nvSpPr>
        <p:spPr>
          <a:xfrm>
            <a:off x="6876256" y="90872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END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0880" y="83671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4176" y="836712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0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平行四邊形 18"/>
          <p:cNvSpPr/>
          <p:nvPr/>
        </p:nvSpPr>
        <p:spPr>
          <a:xfrm>
            <a:off x="7920880" y="2580906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 Data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32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648073" y="1556792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02" y="2420888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20281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28392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5" name="流程圖: 準備作業 24"/>
          <p:cNvSpPr/>
          <p:nvPr/>
        </p:nvSpPr>
        <p:spPr>
          <a:xfrm>
            <a:off x="1728193" y="2377758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4536505" y="236613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00" b="1" dirty="0" err="1" smtClean="0">
                <a:latin typeface="+mj-lt"/>
              </a:rPr>
              <a:t>UPSVerifyPOReady</a:t>
            </a:r>
            <a:r>
              <a:rPr lang="en-US" altLang="zh-TW" sz="800" b="1" dirty="0" smtClean="0">
                <a:latin typeface="+mj-lt"/>
              </a:rPr>
              <a:t>?</a:t>
            </a:r>
            <a:endParaRPr lang="zh-TW" altLang="en-US" sz="800" b="1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65650" y="4653136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384376" y="347956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160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Final Assembly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7658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5" name="直線單箭頭接點 34"/>
          <p:cNvCxnSpPr>
            <a:stCxn id="19" idx="0"/>
            <a:endCxn id="14" idx="2"/>
          </p:cNvCxnSpPr>
          <p:nvPr/>
        </p:nvCxnSpPr>
        <p:spPr>
          <a:xfrm flipV="1">
            <a:off x="8352928" y="2060848"/>
            <a:ext cx="0" cy="52005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0"/>
            <a:endCxn id="17" idx="2"/>
          </p:cNvCxnSpPr>
          <p:nvPr/>
        </p:nvCxnSpPr>
        <p:spPr>
          <a:xfrm flipV="1">
            <a:off x="8352928" y="12687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  <a:endCxn id="16" idx="3"/>
          </p:cNvCxnSpPr>
          <p:nvPr/>
        </p:nvCxnSpPr>
        <p:spPr>
          <a:xfrm flipH="1">
            <a:off x="7452320" y="1052736"/>
            <a:ext cx="4685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0"/>
            <a:endCxn id="18" idx="1"/>
          </p:cNvCxnSpPr>
          <p:nvPr/>
        </p:nvCxnSpPr>
        <p:spPr>
          <a:xfrm>
            <a:off x="1152128" y="105273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15" idx="5"/>
          </p:cNvCxnSpPr>
          <p:nvPr/>
        </p:nvCxnSpPr>
        <p:spPr>
          <a:xfrm flipV="1">
            <a:off x="2448273" y="1045610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3"/>
            <a:endCxn id="20" idx="0"/>
          </p:cNvCxnSpPr>
          <p:nvPr/>
        </p:nvCxnSpPr>
        <p:spPr>
          <a:xfrm flipH="1">
            <a:off x="3312369" y="1297638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1"/>
            <a:endCxn id="21" idx="2"/>
          </p:cNvCxnSpPr>
          <p:nvPr/>
        </p:nvCxnSpPr>
        <p:spPr>
          <a:xfrm flipH="1">
            <a:off x="1593178" y="1808820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1" idx="3"/>
            <a:endCxn id="22" idx="0"/>
          </p:cNvCxnSpPr>
          <p:nvPr/>
        </p:nvCxnSpPr>
        <p:spPr>
          <a:xfrm flipH="1">
            <a:off x="1087247" y="2060848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3"/>
            <a:endCxn id="25" idx="1"/>
          </p:cNvCxnSpPr>
          <p:nvPr/>
        </p:nvCxnSpPr>
        <p:spPr>
          <a:xfrm flipV="1">
            <a:off x="1483291" y="2629786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0"/>
            <a:endCxn id="24" idx="0"/>
          </p:cNvCxnSpPr>
          <p:nvPr/>
        </p:nvCxnSpPr>
        <p:spPr>
          <a:xfrm rot="16200000" flipH="1">
            <a:off x="2966767" y="1499224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3" idx="3"/>
            <a:endCxn id="24" idx="1"/>
          </p:cNvCxnSpPr>
          <p:nvPr/>
        </p:nvCxnSpPr>
        <p:spPr>
          <a:xfrm>
            <a:off x="3240361" y="2636912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4" idx="3"/>
            <a:endCxn id="26" idx="1"/>
          </p:cNvCxnSpPr>
          <p:nvPr/>
        </p:nvCxnSpPr>
        <p:spPr>
          <a:xfrm flipV="1">
            <a:off x="4248473" y="2630162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125"/>
          <p:cNvCxnSpPr>
            <a:stCxn id="26" idx="2"/>
            <a:endCxn id="28" idx="3"/>
          </p:cNvCxnSpPr>
          <p:nvPr/>
        </p:nvCxnSpPr>
        <p:spPr>
          <a:xfrm rot="5400000">
            <a:off x="4237821" y="304886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24" idx="2"/>
          </p:cNvCxnSpPr>
          <p:nvPr/>
        </p:nvCxnSpPr>
        <p:spPr>
          <a:xfrm flipV="1">
            <a:off x="3888432" y="2852936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125"/>
          <p:cNvCxnSpPr>
            <a:stCxn id="28" idx="1"/>
            <a:endCxn id="23" idx="2"/>
          </p:cNvCxnSpPr>
          <p:nvPr/>
        </p:nvCxnSpPr>
        <p:spPr>
          <a:xfrm rot="10800000">
            <a:off x="2880322" y="2852936"/>
            <a:ext cx="504055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125"/>
          <p:cNvCxnSpPr>
            <a:stCxn id="26" idx="3"/>
            <a:endCxn id="27" idx="0"/>
          </p:cNvCxnSpPr>
          <p:nvPr/>
        </p:nvCxnSpPr>
        <p:spPr>
          <a:xfrm flipH="1">
            <a:off x="2497698" y="2630164"/>
            <a:ext cx="2974911" cy="2022972"/>
          </a:xfrm>
          <a:prstGeom prst="bentConnector4">
            <a:avLst>
              <a:gd name="adj1" fmla="val -7684"/>
              <a:gd name="adj2" fmla="val 84703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31" idx="1"/>
          </p:cNvCxnSpPr>
          <p:nvPr/>
        </p:nvCxnSpPr>
        <p:spPr>
          <a:xfrm>
            <a:off x="1417578" y="6057292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21" idx="3"/>
            <a:endCxn id="32" idx="1"/>
          </p:cNvCxnSpPr>
          <p:nvPr/>
        </p:nvCxnSpPr>
        <p:spPr>
          <a:xfrm>
            <a:off x="5193362" y="6057292"/>
            <a:ext cx="379871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4297" y="908720"/>
            <a:ext cx="7213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86362" y="1315509"/>
            <a:ext cx="72136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129371" y="1673161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16562" y="2147614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916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80320" y="213285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03228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31786" y="321297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96344" y="297285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</a:t>
            </a:r>
            <a:r>
              <a:rPr lang="en-US" altLang="zh-TW" sz="1100" b="1" dirty="0" err="1" smtClean="0">
                <a:solidFill>
                  <a:srgbClr val="7030A0"/>
                </a:solidFill>
              </a:rPr>
              <a:t>UPSVerifyPOReady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5508104" y="620688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286490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08312" y="323823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36096" y="242088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968554" y="292494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16424" y="33102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49890" y="362357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81" name="TextBox 1"/>
          <p:cNvSpPr txBox="1"/>
          <p:nvPr/>
        </p:nvSpPr>
        <p:spPr>
          <a:xfrm>
            <a:off x="295060" y="4462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400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sz="1600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Shanghai (2</a:t>
            </a:r>
            <a:r>
              <a:rPr lang="en-US" altLang="zh-CN" sz="1600" baseline="300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nd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 Proposal)</a:t>
            </a:r>
            <a:endParaRPr lang="en-US" altLang="zh-CN" sz="2800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630600" y="33569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557011" y="505142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473282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717069" y="4671759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38" name="肘形接點 125"/>
          <p:cNvCxnSpPr>
            <a:stCxn id="33" idx="3"/>
            <a:endCxn id="19" idx="4"/>
          </p:cNvCxnSpPr>
          <p:nvPr/>
        </p:nvCxnSpPr>
        <p:spPr>
          <a:xfrm flipH="1" flipV="1">
            <a:off x="8352928" y="3140968"/>
            <a:ext cx="360040" cy="2913303"/>
          </a:xfrm>
          <a:prstGeom prst="bentConnector4">
            <a:avLst>
              <a:gd name="adj1" fmla="val -63493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971600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</a:t>
            </a:r>
            <a:r>
              <a:rPr lang="en-US" altLang="zh-TW" sz="800" b="1" dirty="0" err="1" smtClean="0"/>
              <a:t>UPSGetATM</a:t>
            </a:r>
            <a:endParaRPr lang="zh-TW" altLang="en-US" sz="800" b="1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292080" y="5843903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3233" y="5805264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Chassis 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92888" y="5802243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Shipping Print Station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6420458" y="585201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668344" y="589274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843579" y="4641771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8739463" y="4396347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8310420" y="22156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8274463" y="1330355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2483768" y="516906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HPPO, Asset </a:t>
            </a:r>
            <a:r>
              <a:rPr lang="en-US" altLang="zh-TW" sz="800" b="1" dirty="0" smtClean="0"/>
              <a:t>No. </a:t>
            </a:r>
            <a:r>
              <a:rPr lang="en-US" altLang="zh-TW" sz="800" b="1" dirty="0" smtClean="0"/>
              <a:t>or Password, </a:t>
            </a:r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475656" y="53012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 etc.</a:t>
            </a:r>
            <a:endParaRPr lang="zh-TW" altLang="en-US" sz="800" b="1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6779948" y="4467269"/>
            <a:ext cx="79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S/N; Location</a:t>
            </a:r>
            <a:endParaRPr lang="zh-TW" altLang="en-US" sz="8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098041" y="5839450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156176" y="4573121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668344" y="98072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8316416" y="5445224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19" name="矩形 118"/>
          <p:cNvSpPr/>
          <p:nvPr/>
        </p:nvSpPr>
        <p:spPr>
          <a:xfrm>
            <a:off x="6804248" y="5805264"/>
            <a:ext cx="72008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Assign</a:t>
            </a:r>
          </a:p>
          <a:p>
            <a:pPr algn="ctr"/>
            <a:r>
              <a:rPr lang="en-US" altLang="zh-TW" sz="1000" b="1" dirty="0" smtClean="0">
                <a:solidFill>
                  <a:schemeClr val="tx1"/>
                </a:solidFill>
                <a:latin typeface="+mj-lt"/>
              </a:rPr>
              <a:t>Shipping PO</a:t>
            </a:r>
            <a:endParaRPr lang="zh-TW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713984" y="522920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Normal UUT assign new HPPO with same AV</a:t>
            </a:r>
          </a:p>
        </p:txBody>
      </p:sp>
      <p:sp>
        <p:nvSpPr>
          <p:cNvPr id="124" name="文字方塊 123"/>
          <p:cNvSpPr txBox="1"/>
          <p:nvPr/>
        </p:nvSpPr>
        <p:spPr>
          <a:xfrm>
            <a:off x="7596336" y="330647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cxnSp>
        <p:nvCxnSpPr>
          <p:cNvPr id="110" name="肘形接點 109"/>
          <p:cNvCxnSpPr>
            <a:stCxn id="32" idx="0"/>
            <a:endCxn id="128" idx="1"/>
          </p:cNvCxnSpPr>
          <p:nvPr/>
        </p:nvCxnSpPr>
        <p:spPr>
          <a:xfrm rot="5400000" flipH="1" flipV="1">
            <a:off x="5830427" y="4918622"/>
            <a:ext cx="989489" cy="7837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stCxn id="33" idx="0"/>
            <a:endCxn id="128" idx="3"/>
          </p:cNvCxnSpPr>
          <p:nvPr/>
        </p:nvCxnSpPr>
        <p:spPr>
          <a:xfrm rot="16200000" flipV="1">
            <a:off x="7473813" y="4923127"/>
            <a:ext cx="986468" cy="7717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2" idx="3"/>
            <a:endCxn id="119" idx="1"/>
          </p:cNvCxnSpPr>
          <p:nvPr/>
        </p:nvCxnSpPr>
        <p:spPr>
          <a:xfrm>
            <a:off x="6293313" y="6057292"/>
            <a:ext cx="510935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19" idx="3"/>
            <a:endCxn id="33" idx="1"/>
          </p:cNvCxnSpPr>
          <p:nvPr/>
        </p:nvCxnSpPr>
        <p:spPr>
          <a:xfrm flipV="1">
            <a:off x="7524328" y="6054271"/>
            <a:ext cx="468560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5868144" y="50898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05" name="直線單箭頭接點 104"/>
          <p:cNvCxnSpPr>
            <a:stCxn id="27" idx="2"/>
            <a:endCxn id="31" idx="0"/>
          </p:cNvCxnSpPr>
          <p:nvPr/>
        </p:nvCxnSpPr>
        <p:spPr>
          <a:xfrm>
            <a:off x="2497698" y="4941168"/>
            <a:ext cx="0" cy="86409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31" idx="3"/>
            <a:endCxn id="121" idx="1"/>
          </p:cNvCxnSpPr>
          <p:nvPr/>
        </p:nvCxnSpPr>
        <p:spPr>
          <a:xfrm>
            <a:off x="2857738" y="6057292"/>
            <a:ext cx="161554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3491880" y="6093296"/>
            <a:ext cx="64807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After Test</a:t>
            </a:r>
            <a:endParaRPr lang="zh-TW" altLang="en-US" sz="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5580112" y="5445224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cxnSp>
        <p:nvCxnSpPr>
          <p:cNvPr id="142" name="直線單箭頭接點 141"/>
          <p:cNvCxnSpPr/>
          <p:nvPr/>
        </p:nvCxnSpPr>
        <p:spPr>
          <a:xfrm flipH="1" flipV="1">
            <a:off x="5724128" y="5157192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H="1" flipV="1">
            <a:off x="8460432" y="5157192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156176" y="537321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8100392" y="537321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7452320" y="50898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Btw file,</a:t>
            </a:r>
          </a:p>
          <a:p>
            <a:r>
              <a:rPr lang="en-US" altLang="zh-TW" sz="800" b="1" dirty="0" smtClean="0"/>
              <a:t>Parameter (</a:t>
            </a:r>
            <a:r>
              <a:rPr lang="en-US" altLang="zh-TW" sz="800" b="1" dirty="0" err="1" smtClean="0"/>
              <a:t>eSOP</a:t>
            </a:r>
            <a:r>
              <a:rPr lang="en-US" altLang="zh-TW" sz="800" b="1" dirty="0" smtClean="0"/>
              <a:t>)</a:t>
            </a:r>
            <a:endParaRPr lang="zh-TW" altLang="en-US" sz="800" b="1" dirty="0"/>
          </a:p>
        </p:txBody>
      </p:sp>
      <p:cxnSp>
        <p:nvCxnSpPr>
          <p:cNvPr id="147" name="直線單箭頭接點 146"/>
          <p:cNvCxnSpPr/>
          <p:nvPr/>
        </p:nvCxnSpPr>
        <p:spPr>
          <a:xfrm flipH="1" flipV="1">
            <a:off x="2195736" y="5013176"/>
            <a:ext cx="2107" cy="28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2699792" y="544522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2915816" y="4449306"/>
            <a:ext cx="2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If UPS Server able to identify the AV belong to Shell PO  to generate btw file since the info already in UPS Server during </a:t>
            </a:r>
            <a:r>
              <a:rPr lang="en-US" altLang="zh-TW" sz="1000" dirty="0" err="1" smtClean="0"/>
              <a:t>UPSSendBOM</a:t>
            </a:r>
            <a:endParaRPr lang="zh-TW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1375608"/>
            <a:ext cx="503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Receive HP PO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Extract PO BOM by SAP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UPSSendBOM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UPSVerifyPOReady</a:t>
            </a:r>
            <a:r>
              <a:rPr lang="en-US" altLang="zh-TW" dirty="0" smtClean="0"/>
              <a:t>  =&gt; Return 0 (Ready)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</a:t>
            </a:r>
            <a:r>
              <a:rPr lang="en-US" altLang="zh-TW" dirty="0" err="1" smtClean="0"/>
              <a:t>UPSSendOSI</a:t>
            </a:r>
            <a:r>
              <a:rPr lang="en-US" altLang="zh-TW" dirty="0" smtClean="0"/>
              <a:t> (if needed)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95536" y="1015568"/>
            <a:ext cx="2528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/>
              <a:t>During PO receiving …</a:t>
            </a:r>
            <a:endParaRPr lang="zh-TW" altLang="en-US" sz="20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1520" y="815801"/>
            <a:ext cx="8712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Final Assembly start – Material Kitting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UUT assembly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Tight S/N to MB S/N, Mac, AV etc.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Function Test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UPSGetATM</a:t>
            </a:r>
            <a:r>
              <a:rPr lang="en-US" altLang="zh-TW" dirty="0" smtClean="0"/>
              <a:t> (Assign Asset Number to S/N) </a:t>
            </a:r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Send HPPO, S/N, AV, Mac 1, Mac 2, etc. (Based on AV to assign Asset Number or Password)</a:t>
            </a:r>
          </a:p>
          <a:p>
            <a:pPr marL="800100" lvl="1" indent="-342900">
              <a:buFont typeface="Symbol"/>
              <a:buChar char="Þ"/>
            </a:pPr>
            <a:r>
              <a:rPr lang="en-US" altLang="zh-TW" dirty="0" smtClean="0"/>
              <a:t>Return HPPO, </a:t>
            </a:r>
            <a:r>
              <a:rPr lang="en-US" altLang="zh-TW" dirty="0" smtClean="0"/>
              <a:t>Asset Number or Password, S/N (</a:t>
            </a:r>
            <a:r>
              <a:rPr lang="en-US" altLang="zh-TW" dirty="0" err="1" smtClean="0"/>
              <a:t>Inventec</a:t>
            </a:r>
            <a:r>
              <a:rPr lang="en-US" altLang="zh-TW" dirty="0" smtClean="0"/>
              <a:t> to identify Shell PO and those need to write into BIOS)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Run-in  ( 4 hours 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Image Download (Write info into BIOS)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Cosmetic Inspection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UPSGetATRP</a:t>
            </a:r>
            <a:r>
              <a:rPr lang="en-US" altLang="zh-TW" dirty="0" smtClean="0"/>
              <a:t>  =&gt;  Return btw file and </a:t>
            </a:r>
            <a:r>
              <a:rPr lang="en-US" altLang="zh-TW" dirty="0" err="1" smtClean="0"/>
              <a:t>eSOP</a:t>
            </a:r>
            <a:r>
              <a:rPr lang="en-US" altLang="zh-TW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Print and paste Asset Tag on UUT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Packing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UPSGetATRP</a:t>
            </a:r>
            <a:r>
              <a:rPr lang="en-US" altLang="zh-TW" dirty="0" smtClean="0"/>
              <a:t> =&gt; Return btw file and </a:t>
            </a:r>
            <a:r>
              <a:rPr lang="en-US" altLang="zh-TW" dirty="0" err="1" smtClean="0"/>
              <a:t>eSOP</a:t>
            </a:r>
            <a:r>
              <a:rPr lang="en-US" altLang="zh-TW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Print and paste Asset Tag on carton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Palletize and ship out.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Send WPTR.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7544" y="476672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/>
              <a:t>During production  …</a:t>
            </a:r>
            <a:endParaRPr lang="zh-TW" altLang="en-US" sz="20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818</Words>
  <Application>Microsoft Office PowerPoint</Application>
  <PresentationFormat>如螢幕大小 (4:3)</PresentationFormat>
  <Paragraphs>253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IES089976</dc:creator>
  <cp:lastModifiedBy>IES089976</cp:lastModifiedBy>
  <cp:revision>38</cp:revision>
  <dcterms:created xsi:type="dcterms:W3CDTF">2015-01-12T00:21:19Z</dcterms:created>
  <dcterms:modified xsi:type="dcterms:W3CDTF">2015-01-22T08:53:02Z</dcterms:modified>
</cp:coreProperties>
</file>