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FF49-6030-4BB9-B90C-97BB5CAFD0B2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234F4-E0AA-4532-9E9F-1F5F8FA51B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7512" y="685838"/>
            <a:ext cx="5422977" cy="342918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1BAEC-FCA4-463C-B521-84D8F5B53FA9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副標題 2"/>
          <p:cNvSpPr>
            <a:spLocks/>
          </p:cNvSpPr>
          <p:nvPr/>
        </p:nvSpPr>
        <p:spPr bwMode="auto">
          <a:xfrm>
            <a:off x="499562" y="3642829"/>
            <a:ext cx="7643982" cy="100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923" tIns="41962" rIns="83923" bIns="41962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kumimoji="0" lang="zh-TW" altLang="en-US" b="1">
              <a:solidFill>
                <a:srgbClr val="595959"/>
              </a:solidFill>
              <a:latin typeface="Calibri" pitchFamily="34" charset="0"/>
              <a:ea typeface="微軟正黑體"/>
              <a:cs typeface="微軟正黑體"/>
            </a:endParaRPr>
          </a:p>
        </p:txBody>
      </p:sp>
      <p:sp>
        <p:nvSpPr>
          <p:cNvPr id="15365" name="頁尾版面配置區 29"/>
          <p:cNvSpPr txBox="1">
            <a:spLocks noGrp="1"/>
          </p:cNvSpPr>
          <p:nvPr/>
        </p:nvSpPr>
        <p:spPr bwMode="auto">
          <a:xfrm>
            <a:off x="0" y="6345425"/>
            <a:ext cx="2967456" cy="36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923" tIns="41962" rIns="83923" bIns="41962" anchor="ctr"/>
          <a:lstStyle/>
          <a:p>
            <a:endParaRPr kumimoji="0" lang="zh-TW" altLang="en-US" sz="1200" dirty="0">
              <a:solidFill>
                <a:srgbClr val="898989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3" name="圖片 12" descr="Logo-英業達集團Inventec-TC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14283" y="642918"/>
            <a:ext cx="1214446" cy="523722"/>
          </a:xfrm>
          <a:prstGeom prst="rect">
            <a:avLst/>
          </a:prstGeom>
        </p:spPr>
      </p:pic>
      <p:grpSp>
        <p:nvGrpSpPr>
          <p:cNvPr id="2" name="群組 31"/>
          <p:cNvGrpSpPr/>
          <p:nvPr/>
        </p:nvGrpSpPr>
        <p:grpSpPr>
          <a:xfrm>
            <a:off x="-452794" y="4332823"/>
            <a:ext cx="10055875" cy="2564628"/>
            <a:chOff x="-452794" y="4332823"/>
            <a:chExt cx="10055875" cy="2564628"/>
          </a:xfrm>
        </p:grpSpPr>
        <p:pic>
          <p:nvPicPr>
            <p:cNvPr id="19" name="圖片 18" descr="1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-610" y="4336198"/>
              <a:ext cx="1840823" cy="2554333"/>
            </a:xfrm>
            <a:prstGeom prst="rect">
              <a:avLst/>
            </a:prstGeom>
          </p:spPr>
        </p:pic>
        <p:pic>
          <p:nvPicPr>
            <p:cNvPr id="20" name="圖片 19" descr="2.jp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1835696" y="4336198"/>
              <a:ext cx="1840823" cy="2554333"/>
            </a:xfrm>
            <a:prstGeom prst="rect">
              <a:avLst/>
            </a:prstGeom>
          </p:spPr>
        </p:pic>
        <p:pic>
          <p:nvPicPr>
            <p:cNvPr id="21" name="圖片 20" descr="3.jp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3673373" y="4336198"/>
              <a:ext cx="1819785" cy="2554333"/>
            </a:xfrm>
            <a:prstGeom prst="rect">
              <a:avLst/>
            </a:prstGeom>
          </p:spPr>
        </p:pic>
        <p:pic>
          <p:nvPicPr>
            <p:cNvPr id="22" name="圖片 21" descr="4.jpg"/>
            <p:cNvPicPr>
              <a:picLocks noChangeAspect="1"/>
            </p:cNvPicPr>
            <p:nvPr/>
          </p:nvPicPr>
          <p:blipFill>
            <a:blip r:embed="rId7" cstate="email"/>
            <a:stretch>
              <a:fillRect/>
            </a:stretch>
          </p:blipFill>
          <p:spPr>
            <a:xfrm>
              <a:off x="5479739" y="4332823"/>
              <a:ext cx="1832400" cy="2564628"/>
            </a:xfrm>
            <a:prstGeom prst="rect">
              <a:avLst/>
            </a:prstGeom>
          </p:spPr>
        </p:pic>
        <p:pic>
          <p:nvPicPr>
            <p:cNvPr id="23" name="圖片 22" descr="5.jpg"/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7310075" y="4336198"/>
              <a:ext cx="1840823" cy="2554333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-452794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自主創新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Innovation Ownership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383512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綠能環保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Sustainable Energy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210670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雲端服務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Cloud Service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019666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無線寬頻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Mobile Broadband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857891" y="4533656"/>
              <a:ext cx="27451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新興市場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Emerging Market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28729" y="1857366"/>
            <a:ext cx="6072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02837" y="2000242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</a:t>
            </a:r>
            <a:r>
              <a:rPr lang="en-US" altLang="zh-CN" sz="36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itkat</a:t>
            </a:r>
            <a:r>
              <a:rPr lang="en-US" altLang="zh-CN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SIE </a:t>
            </a:r>
            <a:r>
              <a:rPr lang="zh-CN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生产注意事项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2" y="6357002"/>
            <a:ext cx="1431697" cy="364281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6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0284" y="6357959"/>
            <a:ext cx="2133961" cy="364281"/>
          </a:xfrm>
        </p:spPr>
        <p:txBody>
          <a:bodyPr/>
          <a:lstStyle/>
          <a:p>
            <a:pPr>
              <a:defRPr/>
            </a:pPr>
            <a:fld id="{C3FF863A-D620-4AE2-8B4C-131E02482146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571472" y="0"/>
            <a:ext cx="6531234" cy="61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54000" tIns="54000" rIns="54000" bIns="54000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 eaLnBrk="0" hangingPunct="0">
              <a:lnSpc>
                <a:spcPct val="85000"/>
              </a:lnSpc>
              <a:spcBef>
                <a:spcPct val="0"/>
              </a:spcBef>
              <a:defRPr/>
            </a:pPr>
            <a:r>
              <a:rPr lang="en-US" altLang="zh-CN" sz="2000" b="1" kern="0" dirty="0" err="1">
                <a:solidFill>
                  <a:srgbClr val="3A4886"/>
                </a:solidFill>
                <a:latin typeface="+mj-lt"/>
                <a:ea typeface="+mj-ea"/>
                <a:cs typeface="+mj-cs"/>
              </a:rPr>
              <a:t>Kitkat</a:t>
            </a:r>
            <a:r>
              <a:rPr lang="en-US" altLang="zh-CN" sz="2000" b="1" kern="0" dirty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000" b="1" kern="0" dirty="0" smtClean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Slate </a:t>
            </a:r>
            <a:r>
              <a:rPr lang="en-US" altLang="zh-CN" sz="2000" b="1" kern="0" dirty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sp>
        <p:nvSpPr>
          <p:cNvPr id="25" name="流程图: 终止 24"/>
          <p:cNvSpPr/>
          <p:nvPr/>
        </p:nvSpPr>
        <p:spPr bwMode="auto">
          <a:xfrm>
            <a:off x="4242286" y="585747"/>
            <a:ext cx="1055084" cy="382609"/>
          </a:xfrm>
          <a:prstGeom prst="flowChartTerminator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Cosmetic</a:t>
            </a:r>
          </a:p>
          <a:p>
            <a:pPr algn="ctr"/>
            <a:r>
              <a:rPr lang="en-US" altLang="zh-CN" sz="800" dirty="0" smtClean="0"/>
              <a:t>(69)</a:t>
            </a:r>
            <a:endParaRPr lang="en-US" altLang="zh-CN" sz="800" dirty="0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4290655" y="1157251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Combine DN &amp; COA</a:t>
            </a:r>
          </a:p>
          <a:p>
            <a:pPr algn="ctr"/>
            <a:r>
              <a:rPr lang="en-US" altLang="zh-CN" sz="800" dirty="0" smtClean="0"/>
              <a:t>(81)</a:t>
            </a:r>
            <a:endParaRPr lang="en-US" altLang="zh-CN" sz="800" dirty="0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290655" y="1728755"/>
            <a:ext cx="984737" cy="34292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alpha val="53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Warranty Print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132648" y="928671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PAK Kitting 1</a:t>
            </a:r>
          </a:p>
          <a:p>
            <a:pPr algn="ctr"/>
            <a:r>
              <a:rPr lang="en-US" altLang="zh-CN" sz="800" dirty="0" smtClean="0"/>
              <a:t>(PK01)</a:t>
            </a:r>
            <a:endParaRPr lang="en-US" altLang="zh-CN" sz="800" dirty="0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6137053" y="2071679"/>
            <a:ext cx="984737" cy="342923"/>
          </a:xfrm>
          <a:prstGeom prst="flowChartAlternate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err="1" smtClean="0"/>
              <a:t>KitKat</a:t>
            </a:r>
            <a:r>
              <a:rPr lang="en-US" altLang="zh-CN" sz="800" dirty="0" smtClean="0"/>
              <a:t> Label Light1</a:t>
            </a:r>
          </a:p>
          <a:p>
            <a:pPr algn="ctr">
              <a:defRPr/>
            </a:pPr>
            <a:r>
              <a:rPr lang="zh-CN" altLang="en-US" sz="800" dirty="0" smtClean="0"/>
              <a:t>（</a:t>
            </a:r>
            <a:r>
              <a:rPr lang="en-US" altLang="zh-TW" sz="800" dirty="0" smtClean="0"/>
              <a:t>Service </a:t>
            </a:r>
            <a:r>
              <a:rPr lang="en-US" altLang="zh-CN" sz="800" dirty="0" smtClean="0"/>
              <a:t>label</a:t>
            </a:r>
            <a:r>
              <a:rPr lang="zh-CN" altLang="en-US" sz="800" dirty="0" smtClean="0"/>
              <a:t>）</a:t>
            </a:r>
            <a:endParaRPr lang="en-US" altLang="zh-CN" sz="800" dirty="0"/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6137053" y="1500175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PAK kitting 2</a:t>
            </a:r>
          </a:p>
          <a:p>
            <a:pPr algn="ctr"/>
            <a:r>
              <a:rPr lang="en-US" altLang="zh-CN" sz="800" dirty="0" smtClean="0"/>
              <a:t>(PK02)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4290655" y="2371697"/>
            <a:ext cx="984737" cy="34292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alpha val="53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Asset  Label Print</a:t>
            </a:r>
          </a:p>
          <a:p>
            <a:pPr algn="ctr"/>
            <a:r>
              <a:rPr lang="zh-CN" altLang="en-US" sz="800" dirty="0" smtClean="0"/>
              <a:t>（并贴附）</a:t>
            </a:r>
            <a:endParaRPr lang="en-US" altLang="zh-CN" sz="800" dirty="0"/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4290655" y="2957468"/>
            <a:ext cx="984737" cy="342923"/>
          </a:xfrm>
          <a:prstGeom prst="flowChartAlternate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zh-CN" altLang="en-US" sz="800" dirty="0" smtClean="0"/>
              <a:t>主机装入</a:t>
            </a:r>
            <a:r>
              <a:rPr lang="en-US" altLang="zh-CN" sz="800" dirty="0" smtClean="0"/>
              <a:t>PE bag</a:t>
            </a:r>
            <a:endParaRPr lang="en-US" altLang="zh-CN" sz="800" dirty="0"/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4290655" y="4114743"/>
            <a:ext cx="984737" cy="342923"/>
          </a:xfrm>
          <a:prstGeom prst="flowChartAlternate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zh-CN" altLang="en-US" sz="800" dirty="0" smtClean="0"/>
              <a:t>套保丽龙</a:t>
            </a:r>
            <a:endParaRPr lang="en-US" altLang="zh-CN" sz="800" dirty="0"/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4290655" y="4743418"/>
            <a:ext cx="984737" cy="342923"/>
          </a:xfrm>
          <a:prstGeom prst="flowChartAlternate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zh-CN" altLang="en-US" sz="800" dirty="0" smtClean="0"/>
              <a:t>主机装箱，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贴</a:t>
            </a:r>
            <a:r>
              <a:rPr lang="en-US" altLang="zh-CN" sz="800" dirty="0" err="1" smtClean="0"/>
              <a:t>lPizza</a:t>
            </a:r>
            <a:r>
              <a:rPr lang="en-US" altLang="zh-CN" sz="800" dirty="0" smtClean="0"/>
              <a:t> ID label</a:t>
            </a:r>
            <a:endParaRPr lang="en-US" altLang="zh-CN" sz="800" dirty="0"/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4290655" y="5300655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SN Check</a:t>
            </a:r>
          </a:p>
          <a:p>
            <a:pPr algn="ctr"/>
            <a:r>
              <a:rPr lang="en-US" altLang="zh-CN" sz="800" dirty="0" smtClean="0"/>
              <a:t>(68)</a:t>
            </a: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6137053" y="2700354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PAK kitting 3</a:t>
            </a:r>
            <a:endParaRPr lang="en-US" altLang="zh-CN" sz="800" dirty="0"/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6137053" y="3271858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PAK kitting 4</a:t>
            </a:r>
            <a:endParaRPr lang="en-US" altLang="zh-CN" sz="800" dirty="0"/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6137053" y="4557742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PAK kitting 5</a:t>
            </a:r>
            <a:endParaRPr lang="en-US" altLang="zh-CN" sz="800" dirty="0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6137053" y="5143512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PAK kitting 6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Print COO</a:t>
            </a:r>
            <a:r>
              <a:rPr lang="zh-CN" altLang="en-US" sz="800" dirty="0" smtClean="0"/>
              <a:t>）</a:t>
            </a:r>
            <a:endParaRPr lang="en-US" altLang="zh-CN" sz="800" dirty="0"/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6137053" y="3914800"/>
            <a:ext cx="984737" cy="342923"/>
          </a:xfrm>
          <a:prstGeom prst="flowChartAlternate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err="1" smtClean="0"/>
              <a:t>KitKat</a:t>
            </a:r>
            <a:r>
              <a:rPr lang="en-US" altLang="zh-CN" sz="800" dirty="0" smtClean="0"/>
              <a:t> Label Light2</a:t>
            </a:r>
          </a:p>
          <a:p>
            <a:pPr algn="ctr">
              <a:defRPr/>
            </a:pPr>
            <a:r>
              <a:rPr lang="zh-CN" altLang="en-US" sz="800" dirty="0" smtClean="0"/>
              <a:t>（</a:t>
            </a:r>
            <a:r>
              <a:rPr lang="en-US" altLang="zh-CN" sz="800" dirty="0" smtClean="0"/>
              <a:t>OS label</a:t>
            </a:r>
            <a:r>
              <a:rPr lang="zh-CN" altLang="en-US" sz="800" dirty="0" smtClean="0"/>
              <a:t>）</a:t>
            </a:r>
            <a:endParaRPr lang="en-US" altLang="zh-CN" sz="800" dirty="0"/>
          </a:p>
        </p:txBody>
      </p:sp>
      <p:sp>
        <p:nvSpPr>
          <p:cNvPr id="50" name="AutoShape 8"/>
          <p:cNvSpPr>
            <a:spLocks noChangeArrowheads="1"/>
          </p:cNvSpPr>
          <p:nvPr/>
        </p:nvSpPr>
        <p:spPr bwMode="auto">
          <a:xfrm>
            <a:off x="6137053" y="5843626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zh-CN" altLang="en-US" sz="800" dirty="0" smtClean="0"/>
              <a:t>封箱</a:t>
            </a:r>
            <a:endParaRPr lang="en-US" altLang="zh-CN" sz="800" dirty="0" smtClean="0"/>
          </a:p>
        </p:txBody>
      </p:sp>
      <p:sp>
        <p:nvSpPr>
          <p:cNvPr id="52" name="AutoShape 8"/>
          <p:cNvSpPr>
            <a:spLocks noChangeArrowheads="1"/>
          </p:cNvSpPr>
          <p:nvPr/>
        </p:nvSpPr>
        <p:spPr bwMode="auto">
          <a:xfrm>
            <a:off x="923169" y="585747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err="1" smtClean="0"/>
              <a:t>TravelCard</a:t>
            </a:r>
            <a:r>
              <a:rPr lang="en-US" altLang="zh-CN" sz="800" dirty="0" smtClean="0"/>
              <a:t> Print</a:t>
            </a:r>
          </a:p>
          <a:p>
            <a:pPr algn="ctr"/>
            <a:r>
              <a:rPr lang="en-US" altLang="zh-CN" sz="800" dirty="0" smtClean="0"/>
              <a:t>(F0)</a:t>
            </a:r>
            <a:endParaRPr lang="en-US" altLang="zh-CN" sz="800" dirty="0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923169" y="1157251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FA Kitting</a:t>
            </a:r>
          </a:p>
          <a:p>
            <a:pPr algn="ctr"/>
            <a:r>
              <a:rPr lang="en-US" altLang="zh-CN" sz="800" dirty="0" smtClean="0"/>
              <a:t>(36)</a:t>
            </a:r>
            <a:endParaRPr lang="en-US" altLang="zh-CN" sz="800" dirty="0"/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923169" y="1728754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Combine KP</a:t>
            </a:r>
          </a:p>
          <a:p>
            <a:pPr algn="ctr"/>
            <a:r>
              <a:rPr lang="en-US" altLang="zh-CN" sz="800" dirty="0" smtClean="0"/>
              <a:t>(37,39,3A,3B)</a:t>
            </a:r>
            <a:endParaRPr lang="en-US" altLang="zh-CN" sz="800" dirty="0"/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923169" y="2371696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Board Input</a:t>
            </a:r>
          </a:p>
          <a:p>
            <a:pPr algn="ctr"/>
            <a:r>
              <a:rPr lang="en-US" altLang="zh-CN" sz="800" dirty="0" smtClean="0"/>
              <a:t>(40)</a:t>
            </a:r>
            <a:endParaRPr lang="en-US" altLang="zh-CN" sz="800" dirty="0"/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923169" y="3000370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Combine TPM</a:t>
            </a:r>
          </a:p>
          <a:p>
            <a:pPr algn="ctr"/>
            <a:r>
              <a:rPr lang="en-US" altLang="zh-CN" sz="800" dirty="0" smtClean="0"/>
              <a:t>(3C)</a:t>
            </a:r>
            <a:endParaRPr lang="en-US" altLang="zh-CN" sz="800" dirty="0"/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923169" y="4229085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Function Test</a:t>
            </a:r>
          </a:p>
          <a:p>
            <a:pPr algn="ctr"/>
            <a:r>
              <a:rPr lang="en-US" altLang="zh-CN" sz="800" dirty="0" smtClean="0"/>
              <a:t>(50)</a:t>
            </a:r>
            <a:endParaRPr lang="en-US" altLang="zh-CN" sz="800" dirty="0"/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923169" y="3643312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Master Label</a:t>
            </a:r>
          </a:p>
          <a:p>
            <a:pPr algn="ctr"/>
            <a:r>
              <a:rPr lang="en-US" altLang="zh-CN" sz="800" dirty="0" smtClean="0"/>
              <a:t>(59)</a:t>
            </a: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2567331" y="3586143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EPIA</a:t>
            </a:r>
          </a:p>
          <a:p>
            <a:pPr algn="ctr"/>
            <a:r>
              <a:rPr lang="en-US" altLang="zh-CN" sz="800" dirty="0" smtClean="0"/>
              <a:t>(6A)</a:t>
            </a:r>
            <a:endParaRPr lang="en-US" altLang="zh-CN" sz="800" dirty="0"/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2571736" y="4200551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ITCND Check</a:t>
            </a:r>
          </a:p>
          <a:p>
            <a:pPr algn="ctr"/>
            <a:r>
              <a:rPr lang="en-US" altLang="zh-CN" sz="800" dirty="0" smtClean="0"/>
              <a:t>(67)</a:t>
            </a:r>
            <a:endParaRPr lang="en-US" altLang="zh-CN" sz="800" dirty="0"/>
          </a:p>
        </p:txBody>
      </p:sp>
      <p:cxnSp>
        <p:nvCxnSpPr>
          <p:cNvPr id="63" name="AutoShape 72"/>
          <p:cNvCxnSpPr>
            <a:cxnSpLocks noChangeShapeType="1"/>
            <a:stCxn id="31" idx="2"/>
            <a:endCxn id="33" idx="0"/>
          </p:cNvCxnSpPr>
          <p:nvPr/>
        </p:nvCxnSpPr>
        <p:spPr bwMode="auto">
          <a:xfrm rot="16200000" flipH="1">
            <a:off x="6512929" y="1383681"/>
            <a:ext cx="228581" cy="44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72"/>
          <p:cNvCxnSpPr>
            <a:cxnSpLocks noChangeShapeType="1"/>
            <a:stCxn id="25" idx="2"/>
            <a:endCxn id="28" idx="0"/>
          </p:cNvCxnSpPr>
          <p:nvPr/>
        </p:nvCxnSpPr>
        <p:spPr bwMode="auto">
          <a:xfrm rot="16200000" flipH="1">
            <a:off x="4681979" y="1056205"/>
            <a:ext cx="188895" cy="131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AutoShape 72"/>
          <p:cNvCxnSpPr>
            <a:cxnSpLocks noChangeShapeType="1"/>
            <a:stCxn id="28" idx="2"/>
            <a:endCxn id="30" idx="0"/>
          </p:cNvCxnSpPr>
          <p:nvPr/>
        </p:nvCxnSpPr>
        <p:spPr bwMode="auto">
          <a:xfrm rot="5400000">
            <a:off x="4668734" y="1614524"/>
            <a:ext cx="228581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72"/>
          <p:cNvCxnSpPr>
            <a:cxnSpLocks noChangeShapeType="1"/>
            <a:stCxn id="30" idx="2"/>
            <a:endCxn id="34" idx="0"/>
          </p:cNvCxnSpPr>
          <p:nvPr/>
        </p:nvCxnSpPr>
        <p:spPr bwMode="auto">
          <a:xfrm rot="5400000">
            <a:off x="4633015" y="2221747"/>
            <a:ext cx="300019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" name="AutoShape 72"/>
          <p:cNvCxnSpPr>
            <a:cxnSpLocks noChangeShapeType="1"/>
            <a:stCxn id="34" idx="2"/>
            <a:endCxn id="35" idx="0"/>
          </p:cNvCxnSpPr>
          <p:nvPr/>
        </p:nvCxnSpPr>
        <p:spPr bwMode="auto">
          <a:xfrm rot="5400000">
            <a:off x="4661600" y="2836104"/>
            <a:ext cx="242848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" name="AutoShape 72"/>
          <p:cNvCxnSpPr>
            <a:cxnSpLocks noChangeShapeType="1"/>
            <a:stCxn id="52" idx="2"/>
            <a:endCxn id="53" idx="0"/>
          </p:cNvCxnSpPr>
          <p:nvPr/>
        </p:nvCxnSpPr>
        <p:spPr bwMode="auto">
          <a:xfrm rot="5400000">
            <a:off x="1301248" y="1043020"/>
            <a:ext cx="228581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" name="AutoShape 72"/>
          <p:cNvCxnSpPr>
            <a:cxnSpLocks noChangeShapeType="1"/>
            <a:stCxn id="44" idx="2"/>
            <a:endCxn id="46" idx="0"/>
          </p:cNvCxnSpPr>
          <p:nvPr/>
        </p:nvCxnSpPr>
        <p:spPr bwMode="auto">
          <a:xfrm rot="5400000">
            <a:off x="6515132" y="3157627"/>
            <a:ext cx="228581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AutoShape 72"/>
          <p:cNvCxnSpPr>
            <a:cxnSpLocks noChangeShapeType="1"/>
            <a:stCxn id="46" idx="2"/>
            <a:endCxn id="49" idx="0"/>
          </p:cNvCxnSpPr>
          <p:nvPr/>
        </p:nvCxnSpPr>
        <p:spPr bwMode="auto">
          <a:xfrm rot="5400000">
            <a:off x="6479413" y="3764850"/>
            <a:ext cx="300019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" name="AutoShape 72"/>
          <p:cNvCxnSpPr>
            <a:cxnSpLocks noChangeShapeType="1"/>
            <a:stCxn id="35" idx="2"/>
            <a:endCxn id="90" idx="0"/>
          </p:cNvCxnSpPr>
          <p:nvPr/>
        </p:nvCxnSpPr>
        <p:spPr bwMode="auto">
          <a:xfrm rot="5400000">
            <a:off x="4666532" y="3412478"/>
            <a:ext cx="228581" cy="44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AutoShape 72"/>
          <p:cNvCxnSpPr>
            <a:cxnSpLocks noChangeShapeType="1"/>
            <a:stCxn id="36" idx="2"/>
            <a:endCxn id="39" idx="0"/>
          </p:cNvCxnSpPr>
          <p:nvPr/>
        </p:nvCxnSpPr>
        <p:spPr bwMode="auto">
          <a:xfrm rot="5400000">
            <a:off x="4640148" y="4600602"/>
            <a:ext cx="285752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" name="AutoShape 72"/>
          <p:cNvCxnSpPr>
            <a:cxnSpLocks noChangeShapeType="1"/>
            <a:stCxn id="39" idx="2"/>
            <a:endCxn id="41" idx="0"/>
          </p:cNvCxnSpPr>
          <p:nvPr/>
        </p:nvCxnSpPr>
        <p:spPr bwMode="auto">
          <a:xfrm rot="5400000">
            <a:off x="4675867" y="5193558"/>
            <a:ext cx="214314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AutoShape 72"/>
          <p:cNvCxnSpPr>
            <a:cxnSpLocks noChangeShapeType="1"/>
            <a:stCxn id="49" idx="2"/>
            <a:endCxn id="47" idx="0"/>
          </p:cNvCxnSpPr>
          <p:nvPr/>
        </p:nvCxnSpPr>
        <p:spPr bwMode="auto">
          <a:xfrm rot="5400000">
            <a:off x="6479413" y="4407792"/>
            <a:ext cx="300019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" name="AutoShape 72"/>
          <p:cNvCxnSpPr>
            <a:cxnSpLocks noChangeShapeType="1"/>
            <a:stCxn id="48" idx="2"/>
            <a:endCxn id="50" idx="0"/>
          </p:cNvCxnSpPr>
          <p:nvPr/>
        </p:nvCxnSpPr>
        <p:spPr bwMode="auto">
          <a:xfrm rot="5400000">
            <a:off x="6450827" y="5665030"/>
            <a:ext cx="35719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" name="AutoShape 72"/>
          <p:cNvCxnSpPr>
            <a:cxnSpLocks noChangeShapeType="1"/>
            <a:stCxn id="47" idx="2"/>
            <a:endCxn id="48" idx="0"/>
          </p:cNvCxnSpPr>
          <p:nvPr/>
        </p:nvCxnSpPr>
        <p:spPr bwMode="auto">
          <a:xfrm rot="5400000">
            <a:off x="6507999" y="5022088"/>
            <a:ext cx="2428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" name="AutoShape 72"/>
          <p:cNvCxnSpPr>
            <a:cxnSpLocks noChangeShapeType="1"/>
            <a:stCxn id="33" idx="2"/>
            <a:endCxn id="32" idx="0"/>
          </p:cNvCxnSpPr>
          <p:nvPr/>
        </p:nvCxnSpPr>
        <p:spPr bwMode="auto">
          <a:xfrm rot="5400000">
            <a:off x="6515132" y="1957448"/>
            <a:ext cx="228581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" name="AutoShape 72"/>
          <p:cNvCxnSpPr>
            <a:cxnSpLocks noChangeShapeType="1"/>
            <a:stCxn id="32" idx="2"/>
            <a:endCxn id="44" idx="0"/>
          </p:cNvCxnSpPr>
          <p:nvPr/>
        </p:nvCxnSpPr>
        <p:spPr bwMode="auto">
          <a:xfrm rot="5400000">
            <a:off x="6486545" y="2557538"/>
            <a:ext cx="285752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" name="AutoShape 72"/>
          <p:cNvCxnSpPr>
            <a:cxnSpLocks noChangeShapeType="1"/>
            <a:stCxn id="53" idx="2"/>
            <a:endCxn id="54" idx="0"/>
          </p:cNvCxnSpPr>
          <p:nvPr/>
        </p:nvCxnSpPr>
        <p:spPr bwMode="auto">
          <a:xfrm rot="5400000">
            <a:off x="1301248" y="1614464"/>
            <a:ext cx="22858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72"/>
          <p:cNvCxnSpPr>
            <a:cxnSpLocks noChangeShapeType="1"/>
            <a:stCxn id="56" idx="2"/>
            <a:endCxn id="57" idx="0"/>
          </p:cNvCxnSpPr>
          <p:nvPr/>
        </p:nvCxnSpPr>
        <p:spPr bwMode="auto">
          <a:xfrm rot="5400000">
            <a:off x="1272663" y="2857494"/>
            <a:ext cx="28575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4" name="AutoShape 72"/>
          <p:cNvCxnSpPr>
            <a:cxnSpLocks noChangeShapeType="1"/>
            <a:stCxn id="54" idx="2"/>
            <a:endCxn id="56" idx="0"/>
          </p:cNvCxnSpPr>
          <p:nvPr/>
        </p:nvCxnSpPr>
        <p:spPr bwMode="auto">
          <a:xfrm rot="5400000">
            <a:off x="1265529" y="2221746"/>
            <a:ext cx="300019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" name="AutoShape 72"/>
          <p:cNvCxnSpPr>
            <a:cxnSpLocks noChangeShapeType="1"/>
            <a:stCxn id="57" idx="2"/>
            <a:endCxn id="59" idx="0"/>
          </p:cNvCxnSpPr>
          <p:nvPr/>
        </p:nvCxnSpPr>
        <p:spPr bwMode="auto">
          <a:xfrm rot="5400000">
            <a:off x="1265529" y="3493302"/>
            <a:ext cx="3000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72"/>
          <p:cNvCxnSpPr>
            <a:cxnSpLocks noChangeShapeType="1"/>
            <a:stCxn id="59" idx="2"/>
            <a:endCxn id="58" idx="0"/>
          </p:cNvCxnSpPr>
          <p:nvPr/>
        </p:nvCxnSpPr>
        <p:spPr bwMode="auto">
          <a:xfrm rot="5400000">
            <a:off x="1294113" y="4107660"/>
            <a:ext cx="2428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7" name="AutoShape 72"/>
          <p:cNvCxnSpPr>
            <a:cxnSpLocks noChangeShapeType="1"/>
            <a:stCxn id="60" idx="2"/>
            <a:endCxn id="62" idx="0"/>
          </p:cNvCxnSpPr>
          <p:nvPr/>
        </p:nvCxnSpPr>
        <p:spPr bwMode="auto">
          <a:xfrm rot="16200000" flipH="1">
            <a:off x="2926160" y="4062605"/>
            <a:ext cx="271485" cy="44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4286250" y="3528972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Combine Base</a:t>
            </a:r>
          </a:p>
          <a:p>
            <a:pPr algn="ctr"/>
            <a:r>
              <a:rPr lang="en-US" altLang="zh-CN" sz="800" dirty="0" smtClean="0"/>
              <a:t>(CM)</a:t>
            </a:r>
          </a:p>
        </p:txBody>
      </p:sp>
      <p:cxnSp>
        <p:nvCxnSpPr>
          <p:cNvPr id="91" name="AutoShape 72"/>
          <p:cNvCxnSpPr>
            <a:cxnSpLocks noChangeShapeType="1"/>
            <a:stCxn id="90" idx="2"/>
            <a:endCxn id="36" idx="0"/>
          </p:cNvCxnSpPr>
          <p:nvPr/>
        </p:nvCxnSpPr>
        <p:spPr bwMode="auto">
          <a:xfrm rot="16200000" flipH="1">
            <a:off x="4659397" y="3991115"/>
            <a:ext cx="242848" cy="44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" name="肘形连接符 183"/>
          <p:cNvCxnSpPr>
            <a:stCxn id="41" idx="2"/>
            <a:endCxn id="31" idx="0"/>
          </p:cNvCxnSpPr>
          <p:nvPr/>
        </p:nvCxnSpPr>
        <p:spPr>
          <a:xfrm rot="5400000" flipH="1" flipV="1">
            <a:off x="3346566" y="2365128"/>
            <a:ext cx="4714907" cy="1841993"/>
          </a:xfrm>
          <a:prstGeom prst="bentConnector5">
            <a:avLst>
              <a:gd name="adj1" fmla="val -4848"/>
              <a:gd name="adj2" fmla="val 50000"/>
              <a:gd name="adj3" fmla="val 1048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" name="直接连接符 92"/>
          <p:cNvCxnSpPr/>
          <p:nvPr/>
        </p:nvCxnSpPr>
        <p:spPr>
          <a:xfrm rot="5400000">
            <a:off x="819523" y="3642551"/>
            <a:ext cx="6142874" cy="7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220308" y="1585878"/>
            <a:ext cx="1121027" cy="1214446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4220308" y="2871762"/>
            <a:ext cx="1121027" cy="2357454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AutoShape 8"/>
          <p:cNvSpPr>
            <a:spLocks noChangeArrowheads="1"/>
          </p:cNvSpPr>
          <p:nvPr/>
        </p:nvSpPr>
        <p:spPr bwMode="auto">
          <a:xfrm>
            <a:off x="2571736" y="1785926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MVS </a:t>
            </a:r>
          </a:p>
          <a:p>
            <a:pPr algn="ctr"/>
            <a:r>
              <a:rPr lang="en-US" altLang="zh-CN" sz="800" dirty="0" smtClean="0"/>
              <a:t>(65)</a:t>
            </a:r>
            <a:endParaRPr lang="en-US" altLang="zh-CN" sz="800" dirty="0"/>
          </a:p>
        </p:txBody>
      </p:sp>
      <p:cxnSp>
        <p:nvCxnSpPr>
          <p:cNvPr id="98" name="AutoShape 72"/>
          <p:cNvCxnSpPr>
            <a:cxnSpLocks noChangeShapeType="1"/>
            <a:stCxn id="103" idx="2"/>
            <a:endCxn id="97" idx="0"/>
          </p:cNvCxnSpPr>
          <p:nvPr/>
        </p:nvCxnSpPr>
        <p:spPr bwMode="auto">
          <a:xfrm rot="5400000">
            <a:off x="2949815" y="1671635"/>
            <a:ext cx="22858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3" name="AutoShape 8"/>
          <p:cNvSpPr>
            <a:spLocks noChangeArrowheads="1"/>
          </p:cNvSpPr>
          <p:nvPr/>
        </p:nvSpPr>
        <p:spPr bwMode="auto">
          <a:xfrm>
            <a:off x="2571736" y="1214422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Run in</a:t>
            </a:r>
          </a:p>
          <a:p>
            <a:pPr algn="ctr"/>
            <a:r>
              <a:rPr lang="en-US" altLang="zh-CN" sz="800" dirty="0" smtClean="0"/>
              <a:t>(6R)</a:t>
            </a:r>
            <a:endParaRPr lang="en-US" altLang="zh-CN" sz="800" dirty="0"/>
          </a:p>
        </p:txBody>
      </p:sp>
      <p:sp>
        <p:nvSpPr>
          <p:cNvPr id="109" name="AutoShape 8"/>
          <p:cNvSpPr>
            <a:spLocks noChangeArrowheads="1"/>
          </p:cNvSpPr>
          <p:nvPr/>
        </p:nvSpPr>
        <p:spPr bwMode="auto">
          <a:xfrm>
            <a:off x="2571736" y="2385966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Image DL</a:t>
            </a:r>
          </a:p>
          <a:p>
            <a:pPr algn="ctr"/>
            <a:r>
              <a:rPr lang="en-US" altLang="zh-CN" sz="800" dirty="0" smtClean="0"/>
              <a:t>(6P)</a:t>
            </a:r>
            <a:endParaRPr lang="en-US" altLang="zh-CN" sz="800" dirty="0"/>
          </a:p>
        </p:txBody>
      </p:sp>
      <p:cxnSp>
        <p:nvCxnSpPr>
          <p:cNvPr id="110" name="AutoShape 72"/>
          <p:cNvCxnSpPr>
            <a:cxnSpLocks noChangeShapeType="1"/>
            <a:stCxn id="97" idx="2"/>
            <a:endCxn id="109" idx="0"/>
          </p:cNvCxnSpPr>
          <p:nvPr/>
        </p:nvCxnSpPr>
        <p:spPr bwMode="auto">
          <a:xfrm rot="5400000">
            <a:off x="2935547" y="2257407"/>
            <a:ext cx="25711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4" name="AutoShape 8"/>
          <p:cNvSpPr>
            <a:spLocks noChangeArrowheads="1"/>
          </p:cNvSpPr>
          <p:nvPr/>
        </p:nvSpPr>
        <p:spPr bwMode="auto">
          <a:xfrm>
            <a:off x="2571736" y="3000372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OA3</a:t>
            </a:r>
          </a:p>
          <a:p>
            <a:pPr algn="ctr"/>
            <a:r>
              <a:rPr lang="en-US" altLang="zh-CN" sz="800" dirty="0" smtClean="0"/>
              <a:t>(6I&amp;66)</a:t>
            </a:r>
            <a:endParaRPr lang="en-US" altLang="zh-CN" sz="800" dirty="0"/>
          </a:p>
        </p:txBody>
      </p:sp>
      <p:cxnSp>
        <p:nvCxnSpPr>
          <p:cNvPr id="116" name="圖案 115"/>
          <p:cNvCxnSpPr>
            <a:stCxn id="58" idx="2"/>
            <a:endCxn id="103" idx="0"/>
          </p:cNvCxnSpPr>
          <p:nvPr/>
        </p:nvCxnSpPr>
        <p:spPr>
          <a:xfrm rot="5400000" flipH="1" flipV="1">
            <a:off x="561028" y="2068931"/>
            <a:ext cx="3357586" cy="1648567"/>
          </a:xfrm>
          <a:prstGeom prst="bentConnector5">
            <a:avLst>
              <a:gd name="adj1" fmla="val -6808"/>
              <a:gd name="adj2" fmla="val 50000"/>
              <a:gd name="adj3" fmla="val 1068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AutoShape 72"/>
          <p:cNvCxnSpPr>
            <a:cxnSpLocks noChangeShapeType="1"/>
            <a:stCxn id="109" idx="2"/>
            <a:endCxn id="114" idx="0"/>
          </p:cNvCxnSpPr>
          <p:nvPr/>
        </p:nvCxnSpPr>
        <p:spPr bwMode="auto">
          <a:xfrm rot="5400000">
            <a:off x="2928364" y="2864630"/>
            <a:ext cx="27148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" name="AutoShape 72"/>
          <p:cNvCxnSpPr>
            <a:cxnSpLocks noChangeShapeType="1"/>
            <a:stCxn id="114" idx="2"/>
            <a:endCxn id="60" idx="0"/>
          </p:cNvCxnSpPr>
          <p:nvPr/>
        </p:nvCxnSpPr>
        <p:spPr bwMode="auto">
          <a:xfrm rot="5400000">
            <a:off x="2940479" y="3462517"/>
            <a:ext cx="242848" cy="44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4" name="肘形接點 123"/>
          <p:cNvCxnSpPr>
            <a:stCxn id="114" idx="1"/>
            <a:endCxn id="62" idx="1"/>
          </p:cNvCxnSpPr>
          <p:nvPr/>
        </p:nvCxnSpPr>
        <p:spPr>
          <a:xfrm rot="10800000" flipV="1">
            <a:off x="2571736" y="3171833"/>
            <a:ext cx="1588" cy="1200179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2714612" y="3325655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EPIA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7" name="圖案 126"/>
          <p:cNvCxnSpPr>
            <a:stCxn id="62" idx="2"/>
            <a:endCxn id="25" idx="0"/>
          </p:cNvCxnSpPr>
          <p:nvPr/>
        </p:nvCxnSpPr>
        <p:spPr>
          <a:xfrm rot="5400000" flipH="1" flipV="1">
            <a:off x="1938102" y="1711749"/>
            <a:ext cx="3957727" cy="1705723"/>
          </a:xfrm>
          <a:prstGeom prst="bentConnector5">
            <a:avLst>
              <a:gd name="adj1" fmla="val -5776"/>
              <a:gd name="adj2" fmla="val 48969"/>
              <a:gd name="adj3" fmla="val 1057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2" y="6357002"/>
            <a:ext cx="1431697" cy="364281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25" name="流程图: 终止 24"/>
          <p:cNvSpPr/>
          <p:nvPr/>
        </p:nvSpPr>
        <p:spPr bwMode="auto">
          <a:xfrm>
            <a:off x="4242286" y="657186"/>
            <a:ext cx="1055084" cy="382609"/>
          </a:xfrm>
          <a:prstGeom prst="flowChartTerminator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Cosmetic</a:t>
            </a:r>
          </a:p>
          <a:p>
            <a:pPr algn="ctr"/>
            <a:r>
              <a:rPr lang="en-US" altLang="zh-CN" sz="800" dirty="0" smtClean="0"/>
              <a:t>(69)</a:t>
            </a:r>
            <a:endParaRPr lang="en-US" altLang="zh-CN" sz="800" dirty="0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4290655" y="1300128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PAQC  check</a:t>
            </a:r>
          </a:p>
          <a:p>
            <a:pPr algn="ctr"/>
            <a:r>
              <a:rPr lang="en-US" altLang="zh-CN" sz="800" dirty="0" smtClean="0"/>
              <a:t>(PO)</a:t>
            </a: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290655" y="1943070"/>
            <a:ext cx="984737" cy="34292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alpha val="53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COO label</a:t>
            </a:r>
          </a:p>
          <a:p>
            <a:pPr algn="ctr"/>
            <a:r>
              <a:rPr lang="en-US" altLang="zh-CN" sz="800" dirty="0" smtClean="0"/>
              <a:t>(T1)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4290655" y="2586012"/>
            <a:ext cx="984737" cy="34292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alpha val="53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Unit weight</a:t>
            </a:r>
          </a:p>
          <a:p>
            <a:pPr algn="ctr"/>
            <a:r>
              <a:rPr lang="en-US" altLang="zh-CN" sz="800" dirty="0" smtClean="0"/>
              <a:t>(85)</a:t>
            </a:r>
            <a:endParaRPr lang="en-US" altLang="zh-CN" sz="800" dirty="0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4296881" y="4657713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Pallet weight</a:t>
            </a:r>
          </a:p>
          <a:p>
            <a:pPr algn="ctr"/>
            <a:r>
              <a:rPr lang="en-US" altLang="zh-CN" sz="800" dirty="0" smtClean="0"/>
              <a:t>(99)</a:t>
            </a:r>
            <a:endParaRPr lang="en-US" altLang="zh-CN" sz="800" dirty="0"/>
          </a:p>
        </p:txBody>
      </p:sp>
      <p:sp>
        <p:nvSpPr>
          <p:cNvPr id="50" name="AutoShape 8"/>
          <p:cNvSpPr>
            <a:spLocks noChangeArrowheads="1"/>
          </p:cNvSpPr>
          <p:nvPr/>
        </p:nvSpPr>
        <p:spPr bwMode="auto">
          <a:xfrm>
            <a:off x="4296881" y="3943333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Pallet label print</a:t>
            </a:r>
          </a:p>
          <a:p>
            <a:pPr algn="ctr"/>
            <a:r>
              <a:rPr lang="en-US" altLang="zh-CN" sz="800" dirty="0" smtClean="0"/>
              <a:t>(9A)</a:t>
            </a:r>
          </a:p>
        </p:txBody>
      </p:sp>
      <p:sp>
        <p:nvSpPr>
          <p:cNvPr id="52" name="AutoShape 8"/>
          <p:cNvSpPr>
            <a:spLocks noChangeArrowheads="1"/>
          </p:cNvSpPr>
          <p:nvPr/>
        </p:nvSpPr>
        <p:spPr bwMode="auto">
          <a:xfrm>
            <a:off x="923169" y="428604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err="1" smtClean="0"/>
              <a:t>TravelCard</a:t>
            </a:r>
            <a:r>
              <a:rPr lang="en-US" altLang="zh-CN" sz="800" dirty="0" smtClean="0"/>
              <a:t> Print</a:t>
            </a:r>
          </a:p>
          <a:p>
            <a:pPr algn="ctr"/>
            <a:r>
              <a:rPr lang="en-US" altLang="zh-CN" sz="800" dirty="0" smtClean="0"/>
              <a:t>(F0)</a:t>
            </a:r>
            <a:endParaRPr lang="en-US" altLang="zh-CN" sz="800" dirty="0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923169" y="1000108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FA Kitting</a:t>
            </a:r>
          </a:p>
          <a:p>
            <a:pPr algn="ctr"/>
            <a:r>
              <a:rPr lang="en-US" altLang="zh-CN" sz="800" dirty="0" smtClean="0"/>
              <a:t>(36)</a:t>
            </a:r>
            <a:endParaRPr lang="en-US" altLang="zh-CN" sz="800" dirty="0"/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923169" y="1643050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Combine KP</a:t>
            </a:r>
          </a:p>
          <a:p>
            <a:pPr algn="ctr"/>
            <a:r>
              <a:rPr lang="en-US" altLang="zh-CN" sz="800" dirty="0" smtClean="0"/>
              <a:t>(3A,3B)</a:t>
            </a:r>
            <a:endParaRPr lang="en-US" altLang="zh-CN" sz="800" dirty="0"/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923169" y="2285992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Board Input</a:t>
            </a:r>
          </a:p>
          <a:p>
            <a:pPr algn="ctr"/>
            <a:r>
              <a:rPr lang="en-US" altLang="zh-CN" sz="800" dirty="0" smtClean="0"/>
              <a:t>(40)</a:t>
            </a:r>
            <a:endParaRPr lang="en-US" altLang="zh-CN" sz="800" dirty="0"/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923169" y="2928934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Combine TPM</a:t>
            </a:r>
          </a:p>
          <a:p>
            <a:pPr algn="ctr"/>
            <a:r>
              <a:rPr lang="en-US" altLang="zh-CN" sz="800" dirty="0" smtClean="0"/>
              <a:t>(3C)</a:t>
            </a:r>
            <a:endParaRPr lang="en-US" altLang="zh-CN" sz="800" dirty="0"/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923169" y="4214817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Function Test</a:t>
            </a:r>
          </a:p>
          <a:p>
            <a:pPr algn="ctr"/>
            <a:r>
              <a:rPr lang="en-US" altLang="zh-CN" sz="800" dirty="0" smtClean="0"/>
              <a:t>(50)</a:t>
            </a:r>
            <a:endParaRPr lang="en-US" altLang="zh-CN" sz="800" dirty="0"/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923169" y="3571876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Master Label</a:t>
            </a:r>
          </a:p>
          <a:p>
            <a:pPr algn="ctr"/>
            <a:r>
              <a:rPr lang="en-US" altLang="zh-CN" sz="800" dirty="0" smtClean="0"/>
              <a:t>(58&amp;59)</a:t>
            </a: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928662" y="4800588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EPIA check</a:t>
            </a:r>
          </a:p>
          <a:p>
            <a:pPr algn="ctr"/>
            <a:r>
              <a:rPr lang="en-US" altLang="zh-CN" sz="800" dirty="0" smtClean="0"/>
              <a:t>(6A)</a:t>
            </a:r>
            <a:endParaRPr lang="en-US" altLang="zh-CN" sz="800" dirty="0"/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928662" y="5357826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Base Label Print</a:t>
            </a:r>
          </a:p>
          <a:p>
            <a:pPr algn="ctr"/>
            <a:r>
              <a:rPr lang="en-US" altLang="zh-CN" sz="800" dirty="0" smtClean="0"/>
              <a:t>(BM)</a:t>
            </a:r>
            <a:endParaRPr lang="en-US" altLang="zh-CN" sz="800" dirty="0"/>
          </a:p>
        </p:txBody>
      </p:sp>
      <p:cxnSp>
        <p:nvCxnSpPr>
          <p:cNvPr id="65" name="AutoShape 72"/>
          <p:cNvCxnSpPr>
            <a:cxnSpLocks noChangeShapeType="1"/>
            <a:stCxn id="25" idx="2"/>
            <a:endCxn id="28" idx="0"/>
          </p:cNvCxnSpPr>
          <p:nvPr/>
        </p:nvCxnSpPr>
        <p:spPr bwMode="auto">
          <a:xfrm rot="16200000" flipH="1">
            <a:off x="4646260" y="1163363"/>
            <a:ext cx="260333" cy="13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AutoShape 72"/>
          <p:cNvCxnSpPr>
            <a:cxnSpLocks noChangeShapeType="1"/>
            <a:stCxn id="28" idx="2"/>
            <a:endCxn id="30" idx="0"/>
          </p:cNvCxnSpPr>
          <p:nvPr/>
        </p:nvCxnSpPr>
        <p:spPr bwMode="auto">
          <a:xfrm rot="5400000">
            <a:off x="4633015" y="1793060"/>
            <a:ext cx="3000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72"/>
          <p:cNvCxnSpPr>
            <a:cxnSpLocks noChangeShapeType="1"/>
            <a:stCxn id="30" idx="2"/>
            <a:endCxn id="34" idx="0"/>
          </p:cNvCxnSpPr>
          <p:nvPr/>
        </p:nvCxnSpPr>
        <p:spPr bwMode="auto">
          <a:xfrm rot="5400000">
            <a:off x="4633015" y="2436062"/>
            <a:ext cx="300019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" name="AutoShape 72"/>
          <p:cNvCxnSpPr>
            <a:cxnSpLocks noChangeShapeType="1"/>
            <a:stCxn id="34" idx="2"/>
            <a:endCxn id="103" idx="0"/>
          </p:cNvCxnSpPr>
          <p:nvPr/>
        </p:nvCxnSpPr>
        <p:spPr bwMode="auto">
          <a:xfrm rot="16200000" flipH="1">
            <a:off x="4636128" y="3075831"/>
            <a:ext cx="300018" cy="62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" name="AutoShape 72"/>
          <p:cNvCxnSpPr>
            <a:cxnSpLocks noChangeShapeType="1"/>
            <a:stCxn id="52" idx="2"/>
            <a:endCxn id="53" idx="0"/>
          </p:cNvCxnSpPr>
          <p:nvPr/>
        </p:nvCxnSpPr>
        <p:spPr bwMode="auto">
          <a:xfrm rot="5400000">
            <a:off x="1301248" y="885877"/>
            <a:ext cx="228581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" name="AutoShape 72"/>
          <p:cNvCxnSpPr>
            <a:cxnSpLocks noChangeShapeType="1"/>
            <a:stCxn id="53" idx="2"/>
            <a:endCxn id="54" idx="0"/>
          </p:cNvCxnSpPr>
          <p:nvPr/>
        </p:nvCxnSpPr>
        <p:spPr bwMode="auto">
          <a:xfrm rot="5400000">
            <a:off x="1265529" y="1493040"/>
            <a:ext cx="3000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72"/>
          <p:cNvCxnSpPr>
            <a:cxnSpLocks noChangeShapeType="1"/>
            <a:stCxn id="56" idx="2"/>
            <a:endCxn id="57" idx="0"/>
          </p:cNvCxnSpPr>
          <p:nvPr/>
        </p:nvCxnSpPr>
        <p:spPr bwMode="auto">
          <a:xfrm rot="5400000">
            <a:off x="1265529" y="2778924"/>
            <a:ext cx="3000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4" name="AutoShape 72"/>
          <p:cNvCxnSpPr>
            <a:cxnSpLocks noChangeShapeType="1"/>
            <a:stCxn id="54" idx="2"/>
            <a:endCxn id="56" idx="0"/>
          </p:cNvCxnSpPr>
          <p:nvPr/>
        </p:nvCxnSpPr>
        <p:spPr bwMode="auto">
          <a:xfrm rot="5400000">
            <a:off x="1265529" y="2135982"/>
            <a:ext cx="3000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" name="AutoShape 72"/>
          <p:cNvCxnSpPr>
            <a:cxnSpLocks noChangeShapeType="1"/>
            <a:stCxn id="57" idx="2"/>
            <a:endCxn id="59" idx="0"/>
          </p:cNvCxnSpPr>
          <p:nvPr/>
        </p:nvCxnSpPr>
        <p:spPr bwMode="auto">
          <a:xfrm rot="5400000">
            <a:off x="1265529" y="3421866"/>
            <a:ext cx="3000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929750" y="5943597"/>
            <a:ext cx="984737" cy="342923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Combine Base</a:t>
            </a:r>
          </a:p>
          <a:p>
            <a:pPr algn="ctr"/>
            <a:r>
              <a:rPr lang="en-US" altLang="zh-CN" sz="800" dirty="0" smtClean="0"/>
              <a:t>(BC)</a:t>
            </a:r>
          </a:p>
        </p:txBody>
      </p:sp>
      <p:cxnSp>
        <p:nvCxnSpPr>
          <p:cNvPr id="93" name="直接连接符 92"/>
          <p:cNvCxnSpPr/>
          <p:nvPr/>
        </p:nvCxnSpPr>
        <p:spPr>
          <a:xfrm rot="5400000">
            <a:off x="819523" y="3499675"/>
            <a:ext cx="6142874" cy="7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2"/>
          <p:cNvSpPr txBox="1">
            <a:spLocks noChangeArrowheads="1"/>
          </p:cNvSpPr>
          <p:nvPr/>
        </p:nvSpPr>
        <p:spPr bwMode="auto">
          <a:xfrm>
            <a:off x="428596" y="0"/>
            <a:ext cx="6531234" cy="61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54000" tIns="54000" rIns="54000" bIns="54000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 eaLnBrk="0" hangingPunct="0">
              <a:lnSpc>
                <a:spcPct val="85000"/>
              </a:lnSpc>
              <a:spcBef>
                <a:spcPct val="0"/>
              </a:spcBef>
              <a:defRPr/>
            </a:pPr>
            <a:r>
              <a:rPr lang="en-US" altLang="zh-CN" sz="2000" b="1" kern="0" dirty="0" err="1">
                <a:solidFill>
                  <a:srgbClr val="3A4886"/>
                </a:solidFill>
                <a:latin typeface="+mj-lt"/>
                <a:ea typeface="+mj-ea"/>
                <a:cs typeface="+mj-cs"/>
              </a:rPr>
              <a:t>Kitkat</a:t>
            </a:r>
            <a:r>
              <a:rPr lang="en-US" altLang="zh-CN" sz="2000" b="1" kern="0" dirty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000" b="1" kern="0" dirty="0" smtClean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BASE Flow </a:t>
            </a:r>
            <a:r>
              <a:rPr lang="en-US" altLang="zh-CN" sz="2000" b="1" kern="0" dirty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chart</a:t>
            </a:r>
          </a:p>
        </p:txBody>
      </p:sp>
      <p:cxnSp>
        <p:nvCxnSpPr>
          <p:cNvPr id="97" name="圖案 96"/>
          <p:cNvCxnSpPr>
            <a:stCxn id="60" idx="3"/>
            <a:endCxn id="25" idx="0"/>
          </p:cNvCxnSpPr>
          <p:nvPr/>
        </p:nvCxnSpPr>
        <p:spPr>
          <a:xfrm flipV="1">
            <a:off x="1913399" y="657186"/>
            <a:ext cx="2856429" cy="4314864"/>
          </a:xfrm>
          <a:prstGeom prst="bentConnector4">
            <a:avLst>
              <a:gd name="adj1" fmla="val 40766"/>
              <a:gd name="adj2" fmla="val 10529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8"/>
          <p:cNvSpPr>
            <a:spLocks noChangeArrowheads="1"/>
          </p:cNvSpPr>
          <p:nvPr/>
        </p:nvSpPr>
        <p:spPr bwMode="auto">
          <a:xfrm>
            <a:off x="4296881" y="3228953"/>
            <a:ext cx="984737" cy="34292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alpha val="53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/>
            <a:r>
              <a:rPr lang="en-US" altLang="zh-CN" sz="800" dirty="0" smtClean="0"/>
              <a:t>Combine carton in DN</a:t>
            </a:r>
          </a:p>
          <a:p>
            <a:pPr algn="ctr"/>
            <a:r>
              <a:rPr lang="en-US" altLang="zh-CN" sz="800" dirty="0" smtClean="0"/>
              <a:t>(T6)</a:t>
            </a:r>
            <a:endParaRPr lang="en-US" altLang="zh-CN" sz="800" dirty="0"/>
          </a:p>
        </p:txBody>
      </p:sp>
      <p:cxnSp>
        <p:nvCxnSpPr>
          <p:cNvPr id="106" name="AutoShape 72"/>
          <p:cNvCxnSpPr>
            <a:cxnSpLocks noChangeShapeType="1"/>
            <a:stCxn id="103" idx="2"/>
            <a:endCxn id="50" idx="0"/>
          </p:cNvCxnSpPr>
          <p:nvPr/>
        </p:nvCxnSpPr>
        <p:spPr bwMode="auto">
          <a:xfrm rot="5400000">
            <a:off x="4603522" y="3757604"/>
            <a:ext cx="37145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9" name="AutoShape 72"/>
          <p:cNvCxnSpPr>
            <a:cxnSpLocks noChangeShapeType="1"/>
            <a:stCxn id="50" idx="2"/>
            <a:endCxn id="48" idx="0"/>
          </p:cNvCxnSpPr>
          <p:nvPr/>
        </p:nvCxnSpPr>
        <p:spPr bwMode="auto">
          <a:xfrm rot="5400000">
            <a:off x="4603522" y="4471984"/>
            <a:ext cx="37145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" name="AutoShape 72"/>
          <p:cNvCxnSpPr>
            <a:cxnSpLocks noChangeShapeType="1"/>
            <a:stCxn id="58" idx="2"/>
            <a:endCxn id="60" idx="0"/>
          </p:cNvCxnSpPr>
          <p:nvPr/>
        </p:nvCxnSpPr>
        <p:spPr bwMode="auto">
          <a:xfrm rot="16200000" flipH="1">
            <a:off x="1296860" y="4676417"/>
            <a:ext cx="242848" cy="54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AutoShape 72"/>
          <p:cNvCxnSpPr>
            <a:cxnSpLocks noChangeShapeType="1"/>
            <a:stCxn id="60" idx="2"/>
            <a:endCxn id="62" idx="0"/>
          </p:cNvCxnSpPr>
          <p:nvPr/>
        </p:nvCxnSpPr>
        <p:spPr bwMode="auto">
          <a:xfrm rot="5400000">
            <a:off x="1313874" y="5250668"/>
            <a:ext cx="21431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2071670" y="414338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SO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071670" y="472363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SO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071538" y="454010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EPIA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05" name="肘形接點 104"/>
          <p:cNvCxnSpPr>
            <a:stCxn id="58" idx="3"/>
          </p:cNvCxnSpPr>
          <p:nvPr/>
        </p:nvCxnSpPr>
        <p:spPr>
          <a:xfrm flipV="1">
            <a:off x="1907906" y="4357693"/>
            <a:ext cx="1163896" cy="28586"/>
          </a:xfrm>
          <a:prstGeom prst="bentConnector3">
            <a:avLst>
              <a:gd name="adj1" fmla="val 158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6286512" y="5286388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1.</a:t>
            </a:r>
            <a:r>
              <a:rPr lang="en-US" altLang="zh-CN" sz="1000" dirty="0" smtClean="0"/>
              <a:t>50</a:t>
            </a:r>
            <a:r>
              <a:rPr lang="zh-CN" altLang="en-US" sz="1000" dirty="0" smtClean="0"/>
              <a:t>站</a:t>
            </a:r>
            <a:r>
              <a:rPr lang="en-US" altLang="zh-CN" sz="1000" dirty="0" smtClean="0"/>
              <a:t>check</a:t>
            </a:r>
            <a:r>
              <a:rPr lang="zh-CN" altLang="en-US" sz="1000" dirty="0" smtClean="0"/>
              <a:t>测试</a:t>
            </a:r>
            <a:r>
              <a:rPr lang="en-US" altLang="zh-CN" sz="1000" dirty="0" smtClean="0"/>
              <a:t>log</a:t>
            </a:r>
            <a:r>
              <a:rPr lang="zh-CN" altLang="en-US" sz="1000" dirty="0" smtClean="0"/>
              <a:t>，分配</a:t>
            </a:r>
            <a:r>
              <a:rPr lang="en-US" altLang="zh-CN" sz="1000" dirty="0" smtClean="0"/>
              <a:t>EPIA</a:t>
            </a:r>
          </a:p>
          <a:p>
            <a:r>
              <a:rPr lang="en-US" altLang="zh-TW" sz="1000" dirty="0" smtClean="0"/>
              <a:t>2.2TK</a:t>
            </a:r>
            <a:r>
              <a:rPr lang="zh-CN" altLang="en-US" sz="1000" dirty="0" smtClean="0"/>
              <a:t>机型阶在</a:t>
            </a:r>
            <a:r>
              <a:rPr lang="en-US" altLang="zh-CN" sz="1000" dirty="0" smtClean="0"/>
              <a:t>BM</a:t>
            </a:r>
            <a:r>
              <a:rPr lang="zh-CN" altLang="en-US" sz="1000" dirty="0" smtClean="0"/>
              <a:t>站打印</a:t>
            </a:r>
            <a:r>
              <a:rPr lang="en-US" altLang="zh-CN" sz="1000" dirty="0" smtClean="0"/>
              <a:t>Base label</a:t>
            </a:r>
          </a:p>
          <a:p>
            <a:r>
              <a:rPr lang="en-US" altLang="zh-CN" sz="1000" dirty="0" smtClean="0"/>
              <a:t>3.</a:t>
            </a:r>
            <a:r>
              <a:rPr lang="zh-CN" altLang="en-US" sz="1000" dirty="0" smtClean="0"/>
              <a:t>采用单台称重模式，取消称重站其他功能</a:t>
            </a:r>
            <a:endParaRPr lang="en-US" altLang="zh-CN" sz="1000" dirty="0" smtClean="0"/>
          </a:p>
          <a:p>
            <a:r>
              <a:rPr lang="en-US" altLang="zh-CN" sz="1000" dirty="0" smtClean="0"/>
              <a:t>4. T1</a:t>
            </a:r>
            <a:r>
              <a:rPr lang="zh-CN" altLang="en-US" sz="1000" dirty="0" smtClean="0"/>
              <a:t>站</a:t>
            </a:r>
            <a:r>
              <a:rPr lang="en-US" altLang="zh-CN" sz="1000" dirty="0" smtClean="0"/>
              <a:t>combine</a:t>
            </a:r>
            <a:r>
              <a:rPr lang="zh-CN" altLang="en-US" sz="1000" dirty="0" smtClean="0"/>
              <a:t>包装料，打印</a:t>
            </a:r>
            <a:r>
              <a:rPr lang="en-US" altLang="zh-CN" sz="1000" dirty="0" smtClean="0"/>
              <a:t>COO label</a:t>
            </a:r>
          </a:p>
          <a:p>
            <a:r>
              <a:rPr lang="en-US" altLang="zh-TW" sz="1000" dirty="0" smtClean="0"/>
              <a:t>5.</a:t>
            </a:r>
            <a:r>
              <a:rPr lang="en-US" altLang="zh-CN" sz="1000" dirty="0" smtClean="0"/>
              <a:t>Combine carton </a:t>
            </a:r>
            <a:r>
              <a:rPr lang="zh-CN" altLang="en-US" sz="1000" dirty="0" smtClean="0"/>
              <a:t>站打印</a:t>
            </a:r>
            <a:r>
              <a:rPr lang="en-US" altLang="zh-CN" sz="1000" dirty="0" smtClean="0"/>
              <a:t>carton &amp;</a:t>
            </a:r>
            <a:r>
              <a:rPr lang="en-US" altLang="zh-TW" sz="1000" dirty="0" err="1" smtClean="0"/>
              <a:t>Shipto</a:t>
            </a:r>
            <a:r>
              <a:rPr lang="en-US" altLang="zh-TW" sz="1000" dirty="0" smtClean="0"/>
              <a:t> label</a:t>
            </a:r>
            <a:endParaRPr lang="zh-TW" altLang="en-US" sz="1000" dirty="0"/>
          </a:p>
        </p:txBody>
      </p:sp>
      <p:cxnSp>
        <p:nvCxnSpPr>
          <p:cNvPr id="132" name="AutoShape 72"/>
          <p:cNvCxnSpPr>
            <a:cxnSpLocks noChangeShapeType="1"/>
            <a:stCxn id="59" idx="2"/>
            <a:endCxn id="58" idx="0"/>
          </p:cNvCxnSpPr>
          <p:nvPr/>
        </p:nvCxnSpPr>
        <p:spPr bwMode="auto">
          <a:xfrm rot="5400000">
            <a:off x="1265529" y="4064808"/>
            <a:ext cx="30001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6" name="AutoShape 72"/>
          <p:cNvCxnSpPr>
            <a:cxnSpLocks noChangeShapeType="1"/>
            <a:stCxn id="62" idx="2"/>
            <a:endCxn id="90" idx="0"/>
          </p:cNvCxnSpPr>
          <p:nvPr/>
        </p:nvCxnSpPr>
        <p:spPr bwMode="auto">
          <a:xfrm rot="16200000" flipH="1">
            <a:off x="1300151" y="5821629"/>
            <a:ext cx="242848" cy="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0" name="肘形接點 139"/>
          <p:cNvCxnSpPr>
            <a:stCxn id="58" idx="1"/>
            <a:endCxn id="62" idx="1"/>
          </p:cNvCxnSpPr>
          <p:nvPr/>
        </p:nvCxnSpPr>
        <p:spPr>
          <a:xfrm rot="10800000" flipH="1" flipV="1">
            <a:off x="923168" y="4386278"/>
            <a:ext cx="5493" cy="1143009"/>
          </a:xfrm>
          <a:prstGeom prst="bentConnector3">
            <a:avLst>
              <a:gd name="adj1" fmla="val -41616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/>
          <p:cNvSpPr txBox="1"/>
          <p:nvPr/>
        </p:nvSpPr>
        <p:spPr>
          <a:xfrm>
            <a:off x="571472" y="4182911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2TK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5AE80-8B24-4F6A-9BF4-46D3080B3340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57227" y="31748"/>
            <a:ext cx="6531234" cy="61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54000" tIns="54000" rIns="54000" bIns="54000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 eaLnBrk="0" hangingPunct="0">
              <a:lnSpc>
                <a:spcPct val="85000"/>
              </a:lnSpc>
              <a:spcBef>
                <a:spcPct val="0"/>
              </a:spcBef>
              <a:defRPr/>
            </a:pPr>
            <a:r>
              <a:rPr lang="en-US" altLang="zh-CN" sz="3500" b="1" kern="0" dirty="0" err="1">
                <a:solidFill>
                  <a:srgbClr val="3A4886"/>
                </a:solidFill>
                <a:latin typeface="+mj-lt"/>
                <a:ea typeface="+mj-ea"/>
                <a:cs typeface="+mj-cs"/>
              </a:rPr>
              <a:t>Kitkat</a:t>
            </a:r>
            <a:r>
              <a:rPr lang="en-US" altLang="zh-CN" sz="3500" b="1" kern="0" dirty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500" b="1" kern="0" dirty="0" smtClean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Slate</a:t>
            </a:r>
            <a:endParaRPr lang="en-US" altLang="zh-CN" sz="3500" b="1" kern="0" dirty="0">
              <a:solidFill>
                <a:srgbClr val="3A488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17606" y="500042"/>
            <a:ext cx="844067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54000" tIns="54000" rIns="54000" bIns="54000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CN" sz="1800" dirty="0" smtClean="0"/>
              <a:t>Slate </a:t>
            </a:r>
            <a:r>
              <a:rPr lang="zh-CN" altLang="en-US" sz="1800" dirty="0" smtClean="0"/>
              <a:t>按照</a:t>
            </a:r>
            <a:r>
              <a:rPr lang="en-US" altLang="zh-CN" sz="1800" dirty="0" smtClean="0"/>
              <a:t>PC</a:t>
            </a:r>
            <a:r>
              <a:rPr lang="zh-CN" altLang="en-US" sz="1800" dirty="0" smtClean="0"/>
              <a:t>整机模式生产，特殊点：</a:t>
            </a:r>
            <a:endParaRPr lang="en-US" altLang="zh-CN" sz="18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1.Bom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下若有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类的料，代表该机型需附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Base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出货。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机型下的</a:t>
            </a:r>
            <a:r>
              <a:rPr lang="en-US" altLang="zh-CN" sz="1400" dirty="0" smtClean="0"/>
              <a:t>PB</a:t>
            </a:r>
            <a:r>
              <a:rPr lang="zh-CN" altLang="en-US" sz="1400" dirty="0" smtClean="0"/>
              <a:t>料</a:t>
            </a:r>
            <a:r>
              <a:rPr lang="en-US" altLang="zh-CN" sz="1400" dirty="0" smtClean="0"/>
              <a:t>7#3</a:t>
            </a:r>
            <a:r>
              <a:rPr lang="zh-CN" altLang="en-US" sz="1400" dirty="0" smtClean="0"/>
              <a:t>码来源机型所带</a:t>
            </a:r>
            <a:r>
              <a:rPr lang="en-US" altLang="zh-CN" sz="1400" dirty="0" smtClean="0"/>
              <a:t>2TK</a:t>
            </a:r>
            <a:r>
              <a:rPr lang="zh-CN" altLang="en-US" sz="1400" dirty="0" smtClean="0"/>
              <a:t>对应的</a:t>
            </a:r>
            <a:r>
              <a:rPr lang="en-US" altLang="zh-CN" sz="1400" dirty="0" smtClean="0"/>
              <a:t>HPPN</a:t>
            </a:r>
            <a:r>
              <a:rPr lang="zh-CN" altLang="en-US" sz="1400" dirty="0" smtClean="0"/>
              <a:t>，带</a:t>
            </a:r>
            <a:r>
              <a:rPr lang="en-US" altLang="zh-CN" sz="1400" dirty="0" smtClean="0"/>
              <a:t>2TK </a:t>
            </a:r>
            <a:r>
              <a:rPr lang="en-US" altLang="zh-CN" sz="1400" dirty="0" err="1" smtClean="0"/>
              <a:t>zmode</a:t>
            </a:r>
            <a:r>
              <a:rPr lang="zh-CN" altLang="en-US" sz="1400" dirty="0" smtClean="0"/>
              <a:t>（或</a:t>
            </a:r>
            <a:r>
              <a:rPr lang="en-US" altLang="zh-CN" sz="1400" dirty="0" smtClean="0"/>
              <a:t>PB 7#3</a:t>
            </a:r>
            <a:r>
              <a:rPr lang="zh-CN" altLang="en-US" sz="1400" dirty="0" smtClean="0"/>
              <a:t>码），即代表需带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出货。</a:t>
            </a:r>
            <a:endParaRPr lang="en-US" altLang="zh-CN" sz="14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跟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AKASHI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机型类似，电池在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FA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结合，包装不结合电池。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需要在</a:t>
            </a:r>
            <a:r>
              <a:rPr lang="en-US" altLang="zh-CN" sz="1400" dirty="0" smtClean="0"/>
              <a:t>Combine KP Setting</a:t>
            </a:r>
            <a:r>
              <a:rPr lang="zh-CN" altLang="en-US" sz="1400" dirty="0" smtClean="0"/>
              <a:t>中</a:t>
            </a:r>
            <a:r>
              <a:rPr lang="en-US" altLang="zh-CN" sz="1400" dirty="0" smtClean="0"/>
              <a:t>PK01-PKOK</a:t>
            </a:r>
            <a:r>
              <a:rPr lang="zh-CN" altLang="en-US" sz="1400" dirty="0" smtClean="0"/>
              <a:t>站</a:t>
            </a:r>
            <a:r>
              <a:rPr lang="en-US" altLang="zh-CN" sz="1400" dirty="0" err="1" smtClean="0"/>
              <a:t>CheckType</a:t>
            </a:r>
            <a:r>
              <a:rPr lang="zh-CN" altLang="en-US" sz="1400" dirty="0" smtClean="0"/>
              <a:t>维护</a:t>
            </a:r>
            <a:r>
              <a:rPr lang="en-US" sz="1400" dirty="0" err="1" smtClean="0"/>
              <a:t>CTNonBattery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Combine DN&amp;COA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过站后，若需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100%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刷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Combine Base For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Kitkat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页面。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81</a:t>
            </a:r>
            <a:r>
              <a:rPr lang="zh-CN" altLang="en-US" sz="1400" dirty="0" smtClean="0"/>
              <a:t>之后，</a:t>
            </a:r>
            <a:r>
              <a:rPr lang="en-US" altLang="zh-CN" sz="1400" dirty="0" smtClean="0"/>
              <a:t>68</a:t>
            </a:r>
            <a:r>
              <a:rPr lang="zh-CN" altLang="en-US" sz="1400" dirty="0" smtClean="0"/>
              <a:t>之前，需刷结合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页面，</a:t>
            </a:r>
            <a:r>
              <a:rPr lang="en-US" altLang="zh-CN" sz="1400" dirty="0" smtClean="0"/>
              <a:t>Check</a:t>
            </a:r>
            <a:r>
              <a:rPr lang="zh-CN" altLang="en-US" sz="1400" dirty="0" smtClean="0"/>
              <a:t>是否需要结合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，若需要则结合对应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后壳的</a:t>
            </a:r>
            <a:r>
              <a:rPr lang="en-US" altLang="zh-CN" sz="1400" dirty="0" err="1" smtClean="0"/>
              <a:t>MasterLabel</a:t>
            </a:r>
            <a:r>
              <a:rPr lang="zh-CN" altLang="en-US" sz="1400" dirty="0" smtClean="0"/>
              <a:t>上的</a:t>
            </a:r>
            <a:r>
              <a:rPr lang="en-US" altLang="zh-CN" sz="1400" dirty="0" smtClean="0"/>
              <a:t>SN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	Check</a:t>
            </a:r>
            <a:r>
              <a:rPr lang="zh-CN" altLang="en-US" sz="1400" dirty="0" smtClean="0"/>
              <a:t>和结合逻辑：</a:t>
            </a:r>
            <a:r>
              <a:rPr lang="en-US" altLang="zh-CN" sz="1400" dirty="0" smtClean="0"/>
              <a:t>Slate</a:t>
            </a:r>
            <a:r>
              <a:rPr lang="zh-CN" altLang="en-US" sz="1400" dirty="0" smtClean="0"/>
              <a:t>机型是否有</a:t>
            </a:r>
            <a:r>
              <a:rPr lang="en-US" altLang="zh-CN" sz="1400" dirty="0" smtClean="0"/>
              <a:t>PB</a:t>
            </a:r>
            <a:r>
              <a:rPr lang="zh-CN" altLang="en-US" sz="1400" dirty="0" smtClean="0"/>
              <a:t>料，刷入</a:t>
            </a:r>
            <a:r>
              <a:rPr lang="en-US" altLang="zh-CN" sz="1400" dirty="0" err="1" smtClean="0"/>
              <a:t>BaseSN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Check Base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Docking</a:t>
            </a:r>
            <a:r>
              <a:rPr lang="zh-CN" altLang="en-US" sz="1400" dirty="0" smtClean="0"/>
              <a:t>库的</a:t>
            </a:r>
            <a:r>
              <a:rPr lang="en-US" altLang="zh-CN" sz="1400" dirty="0" err="1" smtClean="0"/>
              <a:t>ProductStatus</a:t>
            </a:r>
            <a:r>
              <a:rPr lang="en-US" altLang="zh-CN" sz="1400" dirty="0" smtClean="0"/>
              <a:t>=BM</a:t>
            </a:r>
            <a:r>
              <a:rPr lang="zh-CN" altLang="en-US" sz="1400" dirty="0" smtClean="0"/>
              <a:t>，并对应的</a:t>
            </a:r>
            <a:r>
              <a:rPr lang="en-US" altLang="zh-CN" sz="1400" dirty="0" err="1" smtClean="0"/>
              <a:t>ModelInfo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PN Value</a:t>
            </a:r>
            <a:r>
              <a:rPr lang="zh-CN" altLang="en-US" sz="1400" dirty="0" smtClean="0"/>
              <a:t>值是否与</a:t>
            </a:r>
            <a:r>
              <a:rPr lang="en-US" altLang="zh-CN" sz="1400" dirty="0" err="1" smtClean="0"/>
              <a:t>Salte</a:t>
            </a:r>
            <a:r>
              <a:rPr lang="en-US" altLang="zh-CN" sz="1400" dirty="0" smtClean="0"/>
              <a:t> PB</a:t>
            </a:r>
            <a:r>
              <a:rPr lang="zh-CN" altLang="en-US" sz="1400" dirty="0" smtClean="0"/>
              <a:t>料料号一致，一致则可结合，不一致则</a:t>
            </a:r>
            <a:r>
              <a:rPr lang="en-US" altLang="zh-CN" sz="1400" dirty="0" smtClean="0"/>
              <a:t>Check</a:t>
            </a:r>
            <a:r>
              <a:rPr lang="zh-CN" altLang="en-US" sz="1400" dirty="0" smtClean="0"/>
              <a:t>不过。</a:t>
            </a:r>
            <a:endParaRPr lang="en-US" altLang="zh-CN" sz="14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4.PizzaK</a:t>
            </a:r>
            <a:r>
              <a:rPr lang="en-US" altLang="zh-CN" sz="1600" dirty="0" smtClean="0"/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itting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PizzaKitting4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之后各增加一站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FA Label Light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KITKAT</a:t>
            </a:r>
            <a:r>
              <a:rPr lang="zh-CN" altLang="en-US" sz="1400" dirty="0" smtClean="0"/>
              <a:t>的部分</a:t>
            </a:r>
            <a:r>
              <a:rPr lang="en-US" altLang="zh-CN" sz="1400" dirty="0" smtClean="0"/>
              <a:t>OS </a:t>
            </a:r>
            <a:r>
              <a:rPr lang="zh-CN" altLang="en-US" sz="1400" dirty="0" smtClean="0"/>
              <a:t>和国别</a:t>
            </a:r>
            <a:r>
              <a:rPr lang="en-US" altLang="zh-CN" sz="1400" dirty="0" smtClean="0"/>
              <a:t>label</a:t>
            </a:r>
            <a:r>
              <a:rPr lang="zh-CN" altLang="en-US" sz="1400" dirty="0" smtClean="0"/>
              <a:t>需分别贴附于</a:t>
            </a:r>
            <a:r>
              <a:rPr lang="en-US" altLang="zh-CN" sz="1400" dirty="0" err="1" smtClean="0"/>
              <a:t>Menual</a:t>
            </a:r>
            <a:r>
              <a:rPr lang="zh-CN" altLang="en-US" sz="1400" dirty="0" smtClean="0"/>
              <a:t>和</a:t>
            </a:r>
            <a:r>
              <a:rPr lang="en-US" altLang="zh-CN" sz="1400" dirty="0" err="1" smtClean="0"/>
              <a:t>ACAdapter</a:t>
            </a:r>
            <a:r>
              <a:rPr lang="zh-CN" altLang="en-US" sz="1400" dirty="0" smtClean="0"/>
              <a:t>。因此，在</a:t>
            </a:r>
            <a:r>
              <a:rPr lang="en-US" altLang="zh-CN" sz="1400" dirty="0" smtClean="0"/>
              <a:t>PK01</a:t>
            </a:r>
            <a:r>
              <a:rPr lang="zh-CN" altLang="en-US" sz="1400" dirty="0" smtClean="0"/>
              <a:t>捡</a:t>
            </a:r>
            <a:r>
              <a:rPr lang="en-US" altLang="zh-CN" sz="1400" dirty="0" err="1" smtClean="0"/>
              <a:t>Menual</a:t>
            </a:r>
            <a:r>
              <a:rPr lang="zh-CN" altLang="en-US" sz="1400" dirty="0" smtClean="0"/>
              <a:t>之后新开</a:t>
            </a:r>
            <a:r>
              <a:rPr lang="en-US" altLang="zh-CN" sz="1400" dirty="0" smtClean="0"/>
              <a:t>Label Light</a:t>
            </a:r>
            <a:r>
              <a:rPr lang="zh-CN" altLang="en-US" sz="1400" dirty="0" smtClean="0"/>
              <a:t>页面，</a:t>
            </a:r>
            <a:r>
              <a:rPr lang="en-US" altLang="zh-CN" sz="1400" dirty="0" smtClean="0"/>
              <a:t>Code</a:t>
            </a:r>
            <a:r>
              <a:rPr lang="zh-CN" altLang="en-US" sz="1400" dirty="0" smtClean="0"/>
              <a:t>选“</a:t>
            </a:r>
            <a:r>
              <a:rPr lang="en-US" altLang="zh-CN" sz="1400" dirty="0" err="1" smtClean="0"/>
              <a:t>Kitkat</a:t>
            </a:r>
            <a:r>
              <a:rPr lang="en-US" altLang="zh-CN" sz="1400" dirty="0" smtClean="0"/>
              <a:t> PA label -1</a:t>
            </a:r>
            <a:r>
              <a:rPr lang="zh-CN" altLang="en-US" sz="1400" dirty="0" smtClean="0"/>
              <a:t>”，</a:t>
            </a:r>
            <a:r>
              <a:rPr lang="en-US" altLang="zh-CN" sz="1400" dirty="0" smtClean="0"/>
              <a:t>Query OS Label</a:t>
            </a:r>
            <a:r>
              <a:rPr lang="zh-CN" altLang="en-US" sz="1400" dirty="0" smtClean="0"/>
              <a:t>，然后将</a:t>
            </a:r>
            <a:r>
              <a:rPr lang="en-US" altLang="zh-CN" sz="1400" dirty="0" smtClean="0"/>
              <a:t>Label</a:t>
            </a:r>
            <a:r>
              <a:rPr lang="zh-CN" altLang="en-US" sz="1400" dirty="0" smtClean="0"/>
              <a:t>贴附于</a:t>
            </a:r>
            <a:r>
              <a:rPr lang="en-US" altLang="zh-CN" sz="1400" dirty="0" err="1" smtClean="0"/>
              <a:t>Menual</a:t>
            </a:r>
            <a:r>
              <a:rPr lang="zh-CN" altLang="en-US" sz="1400" dirty="0" smtClean="0"/>
              <a:t>；同理，在</a:t>
            </a:r>
            <a:r>
              <a:rPr lang="en-US" altLang="zh-CN" sz="1400" dirty="0" smtClean="0"/>
              <a:t>PK04</a:t>
            </a:r>
            <a:r>
              <a:rPr lang="zh-CN" altLang="en-US" sz="1400" dirty="0" smtClean="0"/>
              <a:t>之后，刷亮灯（</a:t>
            </a:r>
            <a:r>
              <a:rPr lang="en-US" altLang="zh-CN" sz="1400" dirty="0" smtClean="0"/>
              <a:t>Code</a:t>
            </a:r>
            <a:r>
              <a:rPr lang="zh-CN" altLang="en-US" sz="1400" dirty="0" smtClean="0"/>
              <a:t>为“</a:t>
            </a:r>
            <a:r>
              <a:rPr lang="en-US" altLang="zh-CN" sz="1400" dirty="0" err="1" smtClean="0"/>
              <a:t>Kitkat</a:t>
            </a:r>
            <a:r>
              <a:rPr lang="en-US" altLang="zh-CN" sz="1400" dirty="0" smtClean="0"/>
              <a:t> PA label -2</a:t>
            </a:r>
            <a:r>
              <a:rPr lang="zh-CN" altLang="en-US" sz="1400" dirty="0" smtClean="0"/>
              <a:t>”）捡国别标签贴于</a:t>
            </a:r>
            <a:r>
              <a:rPr lang="en-US" altLang="zh-CN" sz="1400" dirty="0" smtClean="0"/>
              <a:t>AC</a:t>
            </a:r>
            <a:r>
              <a:rPr lang="zh-CN" altLang="en-US" sz="1400" dirty="0" smtClean="0"/>
              <a:t>上。</a:t>
            </a:r>
            <a:endParaRPr lang="en-US" altLang="zh-CN" sz="14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5.PAK Pizza Kitting6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无电池，因此新增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MMIKITKAT-001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虚拟包装料。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6.COO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打印的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Battery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信息有两项：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Slate </a:t>
            </a:r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Product_Part</a:t>
            </a:r>
            <a:r>
              <a:rPr lang="zh-CN" altLang="en-US" sz="1400" dirty="0" smtClean="0"/>
              <a:t>结合的电池信息。</a:t>
            </a:r>
            <a:endParaRPr lang="en-US" altLang="zh-CN" sz="1400" dirty="0" smtClean="0"/>
          </a:p>
          <a:p>
            <a:r>
              <a:rPr lang="en-US" altLang="zh-CN" sz="1400" dirty="0" smtClean="0"/>
              <a:t>	Slate</a:t>
            </a:r>
            <a:r>
              <a:rPr lang="zh-CN" altLang="en-US" sz="1400" dirty="0" smtClean="0"/>
              <a:t>结合的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HPDocking.dbo.Product_Part</a:t>
            </a:r>
            <a:r>
              <a:rPr lang="zh-CN" altLang="en-US" sz="1400" dirty="0" smtClean="0"/>
              <a:t>结合的电池信息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5AE80-8B24-4F6A-9BF4-46D3080B3340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57227" y="31748"/>
            <a:ext cx="6531234" cy="61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54000" tIns="54000" rIns="54000" bIns="54000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 eaLnBrk="0" hangingPunct="0">
              <a:lnSpc>
                <a:spcPct val="85000"/>
              </a:lnSpc>
              <a:spcBef>
                <a:spcPct val="0"/>
              </a:spcBef>
              <a:defRPr/>
            </a:pPr>
            <a:r>
              <a:rPr lang="en-US" altLang="zh-CN" sz="3500" b="1" kern="0" dirty="0" err="1">
                <a:solidFill>
                  <a:srgbClr val="3A4886"/>
                </a:solidFill>
                <a:latin typeface="+mj-lt"/>
                <a:ea typeface="+mj-ea"/>
                <a:cs typeface="+mj-cs"/>
              </a:rPr>
              <a:t>Kitkat</a:t>
            </a:r>
            <a:r>
              <a:rPr lang="en-US" altLang="zh-CN" sz="3500" b="1" kern="0" dirty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500" b="1" kern="0" dirty="0" smtClean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Base(FA</a:t>
            </a:r>
            <a:r>
              <a:rPr lang="zh-CN" altLang="en-US" sz="3500" b="1" kern="0" dirty="0" smtClean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段</a:t>
            </a:r>
            <a:r>
              <a:rPr lang="en-US" altLang="zh-CN" sz="3500" b="1" kern="0" dirty="0" smtClean="0">
                <a:solidFill>
                  <a:srgbClr val="3A4886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CN" sz="3500" b="1" kern="0" dirty="0">
              <a:solidFill>
                <a:srgbClr val="3A488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7606" y="500042"/>
            <a:ext cx="844067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54000" tIns="54000" rIns="54000" bIns="54000"/>
          <a:lstStyle>
            <a:defPPr>
              <a:defRPr lang="zh-TW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CN" sz="1800" dirty="0" smtClean="0"/>
              <a:t>Base </a:t>
            </a:r>
            <a:r>
              <a:rPr lang="zh-CN" altLang="en-US" sz="1800" dirty="0" smtClean="0"/>
              <a:t>按照</a:t>
            </a:r>
            <a:r>
              <a:rPr lang="en-US" altLang="zh-CN" sz="1800" dirty="0" smtClean="0"/>
              <a:t>Docking</a:t>
            </a:r>
            <a:r>
              <a:rPr lang="zh-CN" altLang="en-US" sz="1800" dirty="0" smtClean="0"/>
              <a:t>模式生产，特殊点：</a:t>
            </a:r>
            <a:endParaRPr lang="en-US" altLang="zh-CN" sz="18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除了壳子和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之外，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Bom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下还带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Batter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KB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，阶别为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PC-P1-KP</a:t>
            </a:r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维护电池的</a:t>
            </a:r>
            <a:r>
              <a:rPr lang="en-US" altLang="zh-CN" sz="1400" dirty="0" err="1" smtClean="0"/>
              <a:t>OlymBatter</a:t>
            </a:r>
            <a:r>
              <a:rPr lang="zh-CN" altLang="en-US" sz="1400" dirty="0" smtClean="0"/>
              <a:t>表和整机共用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所有</a:t>
            </a:r>
            <a:r>
              <a:rPr lang="en-US" altLang="zh-CN" sz="1400" dirty="0" smtClean="0"/>
              <a:t>Base 2TK</a:t>
            </a:r>
            <a:r>
              <a:rPr lang="zh-CN" altLang="en-US" sz="1400" dirty="0" smtClean="0"/>
              <a:t>机型下的壳子和电池都共用，只有</a:t>
            </a:r>
            <a:r>
              <a:rPr lang="en-US" altLang="zh-CN" sz="1400" dirty="0" smtClean="0"/>
              <a:t>KB</a:t>
            </a:r>
            <a:r>
              <a:rPr lang="zh-CN" altLang="en-US" sz="1400" dirty="0" smtClean="0"/>
              <a:t>不一样</a:t>
            </a:r>
            <a:endParaRPr lang="en-US" altLang="zh-CN" sz="14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出给整机结合的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Base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机型以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2TK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阶建立，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2TK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对应的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HPPN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	</a:t>
            </a:r>
            <a:r>
              <a:rPr lang="zh-CN" altLang="en-US" sz="1400" dirty="0" smtClean="0"/>
              <a:t>单出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的机型为</a:t>
            </a:r>
            <a:r>
              <a:rPr lang="en-US" altLang="zh-CN" sz="1400" dirty="0" smtClean="0"/>
              <a:t>SO</a:t>
            </a:r>
            <a:r>
              <a:rPr lang="zh-CN" altLang="en-US" sz="1400" dirty="0" smtClean="0"/>
              <a:t>开头（暂未建立）</a:t>
            </a:r>
            <a:endParaRPr lang="en-US" altLang="zh-CN" sz="14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新增跟整机类似的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combine KP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页面，收集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Battery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KB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CombineTPM</a:t>
            </a:r>
            <a:r>
              <a:rPr lang="zh-CN" altLang="en-US" sz="1400" dirty="0" smtClean="0"/>
              <a:t>页面暂无法使用，带不出壳子，所以暂未收集</a:t>
            </a:r>
            <a:endParaRPr lang="en-US" altLang="zh-CN" sz="14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4.Base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也需要列印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Master Label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信息也在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Master Label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上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出给整机结合的</a:t>
            </a:r>
            <a:r>
              <a:rPr lang="en-US" altLang="zh-CN" sz="1400" dirty="0" smtClean="0"/>
              <a:t>Base 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MasterLabel</a:t>
            </a:r>
            <a:r>
              <a:rPr lang="zh-CN" altLang="en-US" sz="1400" dirty="0" smtClean="0"/>
              <a:t>上的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信息只列印</a:t>
            </a:r>
            <a:r>
              <a:rPr lang="en-US" altLang="zh-CN" sz="1400" dirty="0" smtClean="0"/>
              <a:t>SN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Warranty</a:t>
            </a:r>
            <a:r>
              <a:rPr lang="zh-CN" altLang="en-US" sz="1400" dirty="0" smtClean="0"/>
              <a:t>（都是</a:t>
            </a:r>
            <a:r>
              <a:rPr lang="en-US" altLang="zh-CN" sz="1400" dirty="0" smtClean="0"/>
              <a:t>1y1y0y</a:t>
            </a:r>
            <a:r>
              <a:rPr lang="zh-CN" altLang="en-US" sz="1400" dirty="0" smtClean="0"/>
              <a:t>）信息。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单出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MasterLabel</a:t>
            </a:r>
            <a:r>
              <a:rPr lang="zh-CN" altLang="en-US" sz="1400" dirty="0" smtClean="0"/>
              <a:t>上会列印机型的</a:t>
            </a:r>
            <a:r>
              <a:rPr lang="en-US" altLang="zh-CN" sz="1400" dirty="0" smtClean="0"/>
              <a:t>PN</a:t>
            </a:r>
          </a:p>
          <a:p>
            <a:r>
              <a:rPr lang="en-US" altLang="zh-CN" sz="1400" dirty="0" smtClean="0"/>
              <a:t>	Master Label</a:t>
            </a:r>
            <a:r>
              <a:rPr lang="zh-CN" altLang="en-US" sz="1400" dirty="0" smtClean="0"/>
              <a:t>正常的</a:t>
            </a:r>
            <a:r>
              <a:rPr lang="en-US" altLang="zh-CN" sz="1400" dirty="0" smtClean="0"/>
              <a:t>AGYID</a:t>
            </a:r>
            <a:r>
              <a:rPr lang="zh-CN" altLang="en-US" sz="1400" dirty="0" smtClean="0"/>
              <a:t>都用</a:t>
            </a:r>
            <a:r>
              <a:rPr lang="en-US" altLang="zh-CN" sz="1400" dirty="0" smtClean="0"/>
              <a:t>”KKAGWLD”,</a:t>
            </a:r>
            <a:r>
              <a:rPr lang="zh-CN" altLang="en-US" sz="1400" dirty="0" smtClean="0"/>
              <a:t>只有出台湾地区的</a:t>
            </a:r>
            <a:r>
              <a:rPr lang="en-US" altLang="zh-CN" sz="1400" dirty="0" smtClean="0"/>
              <a:t>2TK</a:t>
            </a:r>
            <a:r>
              <a:rPr lang="zh-CN" altLang="en-US" sz="1400" dirty="0" smtClean="0"/>
              <a:t>分为两个</a:t>
            </a:r>
            <a:r>
              <a:rPr lang="en-US" altLang="zh-CN" sz="1400" dirty="0" smtClean="0"/>
              <a:t>AGYID:”KKAG45”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”KKAG65”</a:t>
            </a:r>
            <a:r>
              <a:rPr lang="zh-CN" altLang="en-US" sz="1400" dirty="0" smtClean="0"/>
              <a:t>，分别代表</a:t>
            </a:r>
            <a:r>
              <a:rPr lang="en-US" altLang="zh-CN" sz="1400" dirty="0" smtClean="0"/>
              <a:t>45W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65W</a:t>
            </a:r>
            <a:r>
              <a:rPr lang="zh-CN" altLang="en-US" sz="1400" dirty="0" smtClean="0"/>
              <a:t>两个认证。</a:t>
            </a:r>
            <a:endParaRPr lang="en-US" altLang="zh-CN" sz="14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5.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测试站需输入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和机型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信息。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因单出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时需将机型</a:t>
            </a:r>
            <a:r>
              <a:rPr lang="en-US" altLang="zh-CN" sz="1400" dirty="0" smtClean="0"/>
              <a:t>PN</a:t>
            </a:r>
            <a:r>
              <a:rPr lang="zh-CN" altLang="en-US" sz="1400" dirty="0" smtClean="0"/>
              <a:t>烧录到</a:t>
            </a:r>
            <a:r>
              <a:rPr lang="en-US" altLang="zh-CN" sz="1400" dirty="0" smtClean="0"/>
              <a:t>EC</a:t>
            </a:r>
            <a:r>
              <a:rPr lang="zh-CN" altLang="en-US" sz="1400" dirty="0" smtClean="0"/>
              <a:t>，因此需要刷入</a:t>
            </a:r>
            <a:r>
              <a:rPr lang="en-US" altLang="zh-CN" sz="1400" dirty="0" err="1" smtClean="0"/>
              <a:t>MasterLabel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SN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PN</a:t>
            </a:r>
            <a:r>
              <a:rPr lang="zh-CN" altLang="en-US" sz="1400" dirty="0" smtClean="0"/>
              <a:t>条码。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而出整机结合使用的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不需要烧录</a:t>
            </a:r>
            <a:r>
              <a:rPr lang="en-US" altLang="zh-CN" sz="1400" dirty="0" smtClean="0"/>
              <a:t>PN</a:t>
            </a:r>
            <a:r>
              <a:rPr lang="zh-CN" altLang="en-US" sz="1400" dirty="0" smtClean="0"/>
              <a:t>，且</a:t>
            </a:r>
            <a:r>
              <a:rPr lang="en-US" altLang="zh-CN" sz="1400" dirty="0" smtClean="0"/>
              <a:t>Label</a:t>
            </a:r>
            <a:r>
              <a:rPr lang="zh-CN" altLang="en-US" sz="1400" dirty="0" smtClean="0"/>
              <a:t>上只有</a:t>
            </a:r>
            <a:r>
              <a:rPr lang="en-US" altLang="zh-CN" sz="1400" dirty="0" smtClean="0"/>
              <a:t>SN</a:t>
            </a:r>
            <a:r>
              <a:rPr lang="zh-CN" altLang="en-US" sz="1400" dirty="0" smtClean="0"/>
              <a:t>一个条码，不列印</a:t>
            </a:r>
            <a:r>
              <a:rPr lang="en-US" altLang="zh-CN" sz="1400" dirty="0" smtClean="0"/>
              <a:t>PN</a:t>
            </a:r>
            <a:r>
              <a:rPr lang="zh-CN" altLang="en-US" sz="1400" dirty="0" smtClean="0"/>
              <a:t>，所以需帮产线打印一个</a:t>
            </a:r>
            <a:r>
              <a:rPr lang="en-US" altLang="zh-CN" sz="1400" dirty="0" smtClean="0"/>
              <a:t>2TK</a:t>
            </a:r>
            <a:r>
              <a:rPr lang="zh-CN" altLang="en-US" sz="1400" dirty="0" smtClean="0"/>
              <a:t>开头共</a:t>
            </a:r>
            <a:r>
              <a:rPr lang="en-US" altLang="zh-CN" sz="1400" dirty="0" smtClean="0"/>
              <a:t>12</a:t>
            </a:r>
            <a:r>
              <a:rPr lang="zh-CN" altLang="en-US" sz="1400" dirty="0" smtClean="0"/>
              <a:t>位的条码，让产线刷入即可，测试程式自动判定为不需要烧录</a:t>
            </a:r>
            <a:r>
              <a:rPr lang="en-US" altLang="zh-CN" sz="1400" dirty="0" smtClean="0"/>
              <a:t>PN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6.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新增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Base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ModelPrint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页面（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Station=BM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），列印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Base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SN,2TK,PN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信息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该页面打印的</a:t>
            </a:r>
            <a:r>
              <a:rPr lang="en-US" altLang="zh-CN" sz="1400" dirty="0" smtClean="0"/>
              <a:t>Label</a:t>
            </a:r>
            <a:r>
              <a:rPr lang="zh-CN" altLang="en-US" sz="1400" dirty="0" smtClean="0"/>
              <a:t>只是方便于查看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2TK</a:t>
            </a:r>
            <a:r>
              <a:rPr lang="zh-CN" altLang="en-US" sz="1400" dirty="0" smtClean="0"/>
              <a:t>阶别，以便于结合</a:t>
            </a:r>
            <a:r>
              <a:rPr lang="en-US" altLang="zh-CN" sz="1400" dirty="0" smtClean="0"/>
              <a:t>Slate</a:t>
            </a:r>
            <a:r>
              <a:rPr lang="zh-CN" altLang="en-US" sz="1400" dirty="0" smtClean="0"/>
              <a:t>使用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423</Words>
  <Application>Microsoft Office PowerPoint</Application>
  <PresentationFormat>如螢幕大小 (4:3)</PresentationFormat>
  <Paragraphs>154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Peng.Hong-yang 彭紅洋 ICC</dc:creator>
  <cp:lastModifiedBy>inventec</cp:lastModifiedBy>
  <cp:revision>16</cp:revision>
  <dcterms:created xsi:type="dcterms:W3CDTF">2014-11-07T04:16:58Z</dcterms:created>
  <dcterms:modified xsi:type="dcterms:W3CDTF">2014-11-20T05:18:41Z</dcterms:modified>
</cp:coreProperties>
</file>