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64" r:id="rId7"/>
    <p:sldMasterId id="2147484396" r:id="rId8"/>
  </p:sldMasterIdLst>
  <p:notesMasterIdLst>
    <p:notesMasterId r:id="rId24"/>
  </p:notesMasterIdLst>
  <p:handoutMasterIdLst>
    <p:handoutMasterId r:id="rId25"/>
  </p:handoutMasterIdLst>
  <p:sldIdLst>
    <p:sldId id="1454" r:id="rId9"/>
    <p:sldId id="1455" r:id="rId10"/>
    <p:sldId id="1463" r:id="rId11"/>
    <p:sldId id="1416" r:id="rId12"/>
    <p:sldId id="1461" r:id="rId13"/>
    <p:sldId id="1462" r:id="rId14"/>
    <p:sldId id="1442" r:id="rId15"/>
    <p:sldId id="1456" r:id="rId16"/>
    <p:sldId id="1452" r:id="rId17"/>
    <p:sldId id="1449" r:id="rId18"/>
    <p:sldId id="1451" r:id="rId19"/>
    <p:sldId id="1445" r:id="rId20"/>
    <p:sldId id="1447" r:id="rId21"/>
    <p:sldId id="1429" r:id="rId22"/>
    <p:sldId id="1426"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2016 Template Light" id="{A073DAE3-B461-442F-A3D3-6642BD875E45}">
          <p14:sldIdLst>
            <p14:sldId id="1454"/>
            <p14:sldId id="1455"/>
            <p14:sldId id="1463"/>
            <p14:sldId id="1416"/>
            <p14:sldId id="1461"/>
            <p14:sldId id="1462"/>
            <p14:sldId id="1442"/>
            <p14:sldId id="1456"/>
            <p14:sldId id="1452"/>
            <p14:sldId id="1449"/>
            <p14:sldId id="1451"/>
            <p14:sldId id="1445"/>
            <p14:sldId id="1447"/>
            <p14:sldId id="1429"/>
            <p14:sldId id="1426"/>
          </p14:sldIdLst>
        </p14:section>
        <p14:section name="Microsoft 2016 Template Dark" id="{361DECE0-D7F3-4586-A791-C8E5092BB79E}">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FFFFFF"/>
    <a:srgbClr val="BAD80A"/>
    <a:srgbClr val="A80000"/>
    <a:srgbClr val="5C2D91"/>
    <a:srgbClr val="0078D7"/>
    <a:srgbClr val="107C10"/>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53342" autoAdjust="0"/>
  </p:normalViewPr>
  <p:slideViewPr>
    <p:cSldViewPr>
      <p:cViewPr varScale="1">
        <p:scale>
          <a:sx n="45" d="100"/>
          <a:sy n="45" d="100"/>
        </p:scale>
        <p:origin x="1954" y="3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1" d="100"/>
          <a:sy n="81"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4/14/2018 2:51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4/13/2018 1:09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049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4/13/2018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5912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Trainees cannot see VMs created by other trainees</a:t>
            </a:r>
          </a:p>
          <a:p>
            <a:r>
              <a:rPr lang="en-US" sz="900" b="0" i="0" kern="1200" dirty="0">
                <a:solidFill>
                  <a:schemeClr val="tx1"/>
                </a:solidFill>
                <a:effectLst/>
                <a:latin typeface="Segoe UI Light" pitchFamily="34" charset="0"/>
                <a:ea typeface="+mn-ea"/>
                <a:cs typeface="+mn-cs"/>
              </a:rPr>
              <a:t>Every training machine should be identical</a:t>
            </a:r>
          </a:p>
          <a:p>
            <a:r>
              <a:rPr lang="en-US" sz="900" b="0" i="0" kern="1200" dirty="0">
                <a:solidFill>
                  <a:schemeClr val="tx1"/>
                </a:solidFill>
                <a:effectLst/>
                <a:latin typeface="Segoe UI Light" pitchFamily="34" charset="0"/>
                <a:ea typeface="+mn-ea"/>
                <a:cs typeface="+mn-cs"/>
              </a:rPr>
              <a:t>Trainees can quickly provision their training environments</a:t>
            </a:r>
          </a:p>
          <a:p>
            <a:r>
              <a:rPr lang="en-US" sz="900" b="0" i="0" kern="1200" dirty="0">
                <a:solidFill>
                  <a:schemeClr val="tx1"/>
                </a:solidFill>
                <a:effectLst/>
                <a:latin typeface="Segoe UI Light" pitchFamily="34" charset="0"/>
                <a:ea typeface="+mn-ea"/>
                <a:cs typeface="+mn-cs"/>
              </a:rPr>
              <a:t>Control cost by ensuring that trainees cannot get more VMs than they need for the training and also shutdown VMs when they are not using them</a:t>
            </a:r>
          </a:p>
          <a:p>
            <a:r>
              <a:rPr lang="en-US" sz="900" b="0" i="0" kern="1200" dirty="0">
                <a:solidFill>
                  <a:schemeClr val="tx1"/>
                </a:solidFill>
                <a:effectLst/>
                <a:latin typeface="Segoe UI Light" pitchFamily="34" charset="0"/>
                <a:ea typeface="+mn-ea"/>
                <a:cs typeface="+mn-cs"/>
              </a:rPr>
              <a:t>Easily share the training lab with each trainee</a:t>
            </a:r>
          </a:p>
          <a:p>
            <a:r>
              <a:rPr lang="en-US" sz="900" b="0" i="0" kern="1200">
                <a:solidFill>
                  <a:schemeClr val="tx1"/>
                </a:solidFill>
                <a:effectLst/>
                <a:latin typeface="Segoe UI Light" pitchFamily="34" charset="0"/>
                <a:ea typeface="+mn-ea"/>
                <a:cs typeface="+mn-cs"/>
              </a:rPr>
              <a:t>Reuse the training lab again and again</a:t>
            </a:r>
          </a:p>
          <a:p>
            <a:endParaRPr lang="en-US"/>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8606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641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DevTest labs let’s get a feel for the audience. </a:t>
            </a:r>
          </a:p>
          <a:p>
            <a:endParaRPr lang="en-US" dirty="0"/>
          </a:p>
          <a:p>
            <a:r>
              <a:rPr lang="en-US" dirty="0"/>
              <a:t>How many of you are IT pros? And how about dev or coders?</a:t>
            </a:r>
          </a:p>
          <a:p>
            <a:r>
              <a:rPr lang="en-US" dirty="0"/>
              <a:t>&lt;click&gt;</a:t>
            </a:r>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8088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4/20/2018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9183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A5B5767-0D9E-4B6D-8CB9-64A15166C33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5369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Worry-free self-service</a:t>
            </a:r>
          </a:p>
          <a:p>
            <a:r>
              <a:rPr lang="en-US" sz="900" b="0" i="0" kern="1200" dirty="0">
                <a:solidFill>
                  <a:schemeClr val="tx1"/>
                </a:solidFill>
                <a:effectLst/>
                <a:latin typeface="Segoe UI Light" pitchFamily="34" charset="0"/>
                <a:ea typeface="+mn-ea"/>
                <a:cs typeface="+mn-cs"/>
              </a:rPr>
              <a:t>DevTest Labs makes it easier to control costs by allowing you to set policies on your lab - such as number of virtual machines (VM) per user and number of VMs per lab. DevTest Labs also enables you to create policies to automatically shut down and start VMs.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Quickly get to ready-to-test</a:t>
            </a:r>
          </a:p>
          <a:p>
            <a:r>
              <a:rPr lang="en-US" sz="900" b="0" i="0" kern="1200" dirty="0">
                <a:solidFill>
                  <a:schemeClr val="tx1"/>
                </a:solidFill>
                <a:effectLst/>
                <a:latin typeface="Segoe UI Light" pitchFamily="34" charset="0"/>
                <a:ea typeface="+mn-ea"/>
                <a:cs typeface="+mn-cs"/>
              </a:rPr>
              <a:t>DevTest Labs enables you to create pre-provisioned environments with everything your team needs to start developing and testing applications. Simply claim the environments where the last good build of your application is installed and get working right away. Or, use containers for even faster and leaner environment creation.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Create once, use everywhere</a:t>
            </a:r>
          </a:p>
          <a:p>
            <a:r>
              <a:rPr lang="en-US" sz="900" b="0" i="0" kern="1200" dirty="0">
                <a:solidFill>
                  <a:schemeClr val="tx1"/>
                </a:solidFill>
                <a:effectLst/>
                <a:latin typeface="Segoe UI Light" pitchFamily="34" charset="0"/>
                <a:ea typeface="+mn-ea"/>
                <a:cs typeface="+mn-cs"/>
              </a:rPr>
              <a:t>Capture and share environment templates and artifacts within your team or organization - all in source control - to create developer and test environments easily.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Integrates with your existing toolchain</a:t>
            </a:r>
          </a:p>
          <a:p>
            <a:r>
              <a:rPr lang="en-US" sz="900" b="0" i="0" kern="1200" dirty="0">
                <a:solidFill>
                  <a:schemeClr val="tx1"/>
                </a:solidFill>
                <a:effectLst/>
                <a:latin typeface="Segoe UI Light" pitchFamily="34" charset="0"/>
                <a:ea typeface="+mn-ea"/>
                <a:cs typeface="+mn-cs"/>
              </a:rPr>
              <a:t>Leverage pre-made plug-ins or our API to provision Dev/Test environments directly from your preferred continuous integration (CI) tool, integrated development environment (IDE), or automated release pipeline. You can also use our comprehensive command-line tool.</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4/20/2018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54114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101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create</a:t>
            </a:r>
            <a:r>
              <a:rPr lang="en-US" baseline="0" dirty="0"/>
              <a:t> the bits and pieces, Dev initiates.  </a:t>
            </a:r>
          </a:p>
          <a:p>
            <a:endParaRPr lang="en-US" dirty="0"/>
          </a:p>
          <a:p>
            <a:r>
              <a:rPr lang="en-US" dirty="0"/>
              <a:t>Base images are virtual machines images with all the tools an settings preinstalled and configured to quickly create a virtual machine. </a:t>
            </a:r>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2020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artifacts</a:t>
            </a:r>
            <a:r>
              <a:rPr lang="en-US" baseline="0" dirty="0"/>
              <a:t> into the image.  No reason to add artifacts </a:t>
            </a:r>
            <a:r>
              <a:rPr lang="en-US" baseline="0" dirty="0" err="1"/>
              <a:t>everytime</a:t>
            </a:r>
            <a:r>
              <a:rPr lang="en-US" baseline="0" dirty="0"/>
              <a:t>. </a:t>
            </a:r>
          </a:p>
          <a:p>
            <a:endParaRPr lang="en-US" baseline="0" dirty="0"/>
          </a:p>
          <a:p>
            <a:r>
              <a:rPr lang="en-US" baseline="0" dirty="0"/>
              <a:t>All the parameters of the virtual machine are already handled, from the size of the virtual machine, </a:t>
            </a:r>
            <a:r>
              <a:rPr lang="en-US" baseline="0" dirty="0" err="1"/>
              <a:t>vnet</a:t>
            </a:r>
            <a:r>
              <a:rPr lang="en-US" baseline="0" dirty="0"/>
              <a:t> and artifacts. </a:t>
            </a:r>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9176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our own DNS</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50032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1.jp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683811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436475" cy="6994525"/>
          </a:xfrm>
          <a:prstGeom prst="rect">
            <a:avLst/>
          </a:prstGeom>
        </p:spPr>
      </p:pic>
      <p:sp>
        <p:nvSpPr>
          <p:cNvPr id="8" name="TextBox 7"/>
          <p:cNvSpPr txBox="1"/>
          <p:nvPr userDrawn="1"/>
        </p:nvSpPr>
        <p:spPr>
          <a:xfrm>
            <a:off x="10117139" y="-1044575"/>
            <a:ext cx="914400" cy="914400"/>
          </a:xfrm>
          <a:prstGeom prst="rect">
            <a:avLst/>
          </a:prstGeom>
          <a:noFill/>
        </p:spPr>
        <p:txBody>
          <a:bodyPr wrap="none" lIns="182806" tIns="146246" rIns="182806" bIns="146246"/>
          <a:lstStyle/>
          <a:p>
            <a:pPr>
              <a:lnSpc>
                <a:spcPct val="90000"/>
              </a:lnSpc>
              <a:spcAft>
                <a:spcPts val="600"/>
              </a:spcAft>
              <a:defRPr/>
            </a:pPr>
            <a:endParaRPr lang="en-US" sz="1799" dirty="0">
              <a:gradFill>
                <a:gsLst>
                  <a:gs pos="2917">
                    <a:schemeClr val="tx1"/>
                  </a:gs>
                  <a:gs pos="30000">
                    <a:schemeClr val="tx1"/>
                  </a:gs>
                </a:gsLst>
                <a:lin ang="5400000" scaled="0"/>
              </a:gradFill>
              <a:ea typeface="MS PGothic" charset="0"/>
            </a:endParaRPr>
          </a:p>
        </p:txBody>
      </p:sp>
      <p:sp>
        <p:nvSpPr>
          <p:cNvPr id="9" name="TextBox 8"/>
          <p:cNvSpPr txBox="1"/>
          <p:nvPr userDrawn="1"/>
        </p:nvSpPr>
        <p:spPr>
          <a:xfrm>
            <a:off x="11274425" y="-1708150"/>
            <a:ext cx="914400" cy="914400"/>
          </a:xfrm>
          <a:prstGeom prst="rect">
            <a:avLst/>
          </a:prstGeom>
          <a:noFill/>
        </p:spPr>
        <p:txBody>
          <a:bodyPr wrap="none" lIns="182806" tIns="146246" rIns="182806" bIns="146246"/>
          <a:lstStyle/>
          <a:p>
            <a:pPr>
              <a:lnSpc>
                <a:spcPct val="90000"/>
              </a:lnSpc>
              <a:spcAft>
                <a:spcPts val="600"/>
              </a:spcAft>
              <a:defRPr/>
            </a:pPr>
            <a:endParaRPr lang="en-US" sz="1799" dirty="0">
              <a:gradFill>
                <a:gsLst>
                  <a:gs pos="2917">
                    <a:schemeClr val="tx1"/>
                  </a:gs>
                  <a:gs pos="30000">
                    <a:schemeClr val="tx1"/>
                  </a:gs>
                </a:gsLst>
                <a:lin ang="5400000" scaled="0"/>
              </a:gradFill>
              <a:ea typeface="MS PGothic" charset="0"/>
            </a:endParaRPr>
          </a:p>
        </p:txBody>
      </p:sp>
    </p:spTree>
    <p:extLst>
      <p:ext uri="{BB962C8B-B14F-4D97-AF65-F5344CB8AC3E}">
        <p14:creationId xmlns:p14="http://schemas.microsoft.com/office/powerpoint/2010/main" val="333003617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39" y="1139825"/>
            <a:ext cx="11033125" cy="574675"/>
          </a:xfrm>
          <a:prstGeom prst="rect">
            <a:avLst/>
          </a:prstGeom>
        </p:spPr>
        <p:txBody>
          <a:bodyPr lIns="192024"/>
          <a:lstStyle>
            <a:lvl1pPr marL="0" indent="0">
              <a:buNone/>
              <a:defRPr lang="en-US" sz="2799" kern="1200" smtClean="0">
                <a:solidFill>
                  <a:schemeClr val="tx2"/>
                </a:solidFill>
                <a:latin typeface="+mj-lt"/>
                <a:ea typeface="+mn-ea"/>
                <a:cs typeface="+mn-cs"/>
              </a:defRPr>
            </a:lvl1pPr>
            <a:lvl2pPr marL="0" indent="0">
              <a:buNone/>
              <a:defRPr lang="en-US" sz="3169" kern="1200" smtClean="0">
                <a:solidFill>
                  <a:schemeClr val="bg1"/>
                </a:solidFill>
                <a:latin typeface="+mj-lt"/>
                <a:ea typeface="+mn-ea"/>
                <a:cs typeface="+mn-cs"/>
              </a:defRPr>
            </a:lvl2pPr>
            <a:lvl3pPr marL="0" indent="0">
              <a:buNone/>
              <a:defRPr lang="en-US" sz="3169" kern="1200" smtClean="0">
                <a:solidFill>
                  <a:schemeClr val="bg1"/>
                </a:solidFill>
                <a:latin typeface="+mj-lt"/>
                <a:ea typeface="+mn-ea"/>
                <a:cs typeface="+mn-cs"/>
              </a:defRPr>
            </a:lvl3pPr>
            <a:lvl4pPr marL="0" indent="0">
              <a:buNone/>
              <a:defRPr lang="en-US" sz="3169" kern="1200" smtClean="0">
                <a:solidFill>
                  <a:schemeClr val="bg1"/>
                </a:solidFill>
                <a:latin typeface="+mj-lt"/>
                <a:ea typeface="+mn-ea"/>
                <a:cs typeface="+mn-cs"/>
              </a:defRPr>
            </a:lvl4pPr>
            <a:lvl5pPr marL="0" indent="0">
              <a:buNone/>
              <a:defRPr lang="en-US" sz="3169"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a:p>
        </p:txBody>
      </p:sp>
    </p:spTree>
    <p:extLst>
      <p:ext uri="{BB962C8B-B14F-4D97-AF65-F5344CB8AC3E}">
        <p14:creationId xmlns:p14="http://schemas.microsoft.com/office/powerpoint/2010/main" val="150420763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a:t>
            </a:fld>
            <a:endParaRPr lang="en-US"/>
          </a:p>
        </p:txBody>
      </p:sp>
    </p:spTree>
    <p:extLst>
      <p:ext uri="{BB962C8B-B14F-4D97-AF65-F5344CB8AC3E}">
        <p14:creationId xmlns:p14="http://schemas.microsoft.com/office/powerpoint/2010/main" val="42845328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64281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436475" cy="7008928"/>
          </a:xfrm>
          <a:prstGeom prst="rect">
            <a:avLst/>
          </a:prstGeom>
        </p:spPr>
      </p:pic>
      <p:sp>
        <p:nvSpPr>
          <p:cNvPr id="4" name="Date Placeholder 3"/>
          <p:cNvSpPr>
            <a:spLocks noGrp="1"/>
          </p:cNvSpPr>
          <p:nvPr>
            <p:ph type="dt" sz="half" idx="10"/>
          </p:nvPr>
        </p:nvSpPr>
        <p:spPr>
          <a:xfrm>
            <a:off x="512736" y="5108699"/>
            <a:ext cx="2901844" cy="372394"/>
          </a:xfrm>
          <a:prstGeom prst="rect">
            <a:avLst/>
          </a:prstGeom>
        </p:spPr>
        <p:txBody>
          <a:bodyPr lIns="121917" tIns="60958" rIns="121917" bIns="60958"/>
          <a:lstStyle>
            <a:lvl1pPr>
              <a:defRPr>
                <a:solidFill>
                  <a:schemeClr val="bg1"/>
                </a:solidFill>
              </a:defRPr>
            </a:lvl1pPr>
          </a:lstStyle>
          <a:p>
            <a:fld id="{B9CFEEF2-ADE0-4B48-B5E9-FE1FDBC12385}" type="datetimeFigureOut">
              <a:rPr lang="en-US" smtClean="0"/>
              <a:pPr/>
              <a:t>4/13/2018</a:t>
            </a:fld>
            <a:endParaRPr lang="en-US" dirty="0"/>
          </a:p>
        </p:txBody>
      </p:sp>
      <p:sp>
        <p:nvSpPr>
          <p:cNvPr id="7" name="Title 1"/>
          <p:cNvSpPr>
            <a:spLocks noGrp="1"/>
          </p:cNvSpPr>
          <p:nvPr>
            <p:ph type="title" hasCustomPrompt="1"/>
          </p:nvPr>
        </p:nvSpPr>
        <p:spPr bwMode="auto">
          <a:xfrm>
            <a:off x="373614" y="2249369"/>
            <a:ext cx="8705446" cy="2486942"/>
          </a:xfrm>
          <a:noFill/>
        </p:spPr>
        <p:txBody>
          <a:bodyPr lIns="195067" tIns="121917" rIns="195067" bIns="121917" anchor="t" anchorCtr="0"/>
          <a:lstStyle>
            <a:lvl1pPr>
              <a:defRPr sz="7340" spc="-136" baseline="0">
                <a:solidFill>
                  <a:srgbClr val="FFFFFF"/>
                </a:solidFill>
                <a:latin typeface="Segoe UI Light"/>
                <a:cs typeface="Segoe UI Light"/>
              </a:defRPr>
            </a:lvl1pPr>
          </a:lstStyle>
          <a:p>
            <a:r>
              <a:rPr lang="en-US" dirty="0"/>
              <a:t>Presentation title</a:t>
            </a:r>
          </a:p>
        </p:txBody>
      </p:sp>
      <p:sp>
        <p:nvSpPr>
          <p:cNvPr id="8" name="Text Placeholder 2"/>
          <p:cNvSpPr>
            <a:spLocks noGrp="1"/>
          </p:cNvSpPr>
          <p:nvPr>
            <p:ph type="body" sz="quarter" idx="14" hasCustomPrompt="1"/>
          </p:nvPr>
        </p:nvSpPr>
        <p:spPr bwMode="auto">
          <a:xfrm>
            <a:off x="371369" y="3657934"/>
            <a:ext cx="7464044" cy="1078377"/>
          </a:xfrm>
          <a:noFill/>
        </p:spPr>
        <p:txBody>
          <a:bodyPr tIns="146300" bIns="146300">
            <a:noAutofit/>
          </a:bodyPr>
          <a:lstStyle>
            <a:lvl1pPr marL="0" indent="0">
              <a:spcBef>
                <a:spcPts val="0"/>
              </a:spcBef>
              <a:buNone/>
              <a:defRPr sz="4385">
                <a:solidFill>
                  <a:srgbClr val="FFFFFF"/>
                </a:solidFill>
              </a:defRPr>
            </a:lvl1pPr>
          </a:lstStyle>
          <a:p>
            <a:pPr lvl="0"/>
            <a:r>
              <a:rPr lang="en-US" dirty="0"/>
              <a:t>Speaker Name</a:t>
            </a:r>
          </a:p>
        </p:txBody>
      </p:sp>
    </p:spTree>
    <p:extLst>
      <p:ext uri="{BB962C8B-B14F-4D97-AF65-F5344CB8AC3E}">
        <p14:creationId xmlns:p14="http://schemas.microsoft.com/office/powerpoint/2010/main" val="19360842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66" y="0"/>
            <a:ext cx="12452241" cy="6994525"/>
          </a:xfrm>
          <a:prstGeom prst="rect">
            <a:avLst/>
          </a:prstGeom>
        </p:spPr>
      </p:pic>
      <p:sp>
        <p:nvSpPr>
          <p:cNvPr id="4" name="Date Placeholder 3"/>
          <p:cNvSpPr>
            <a:spLocks noGrp="1"/>
          </p:cNvSpPr>
          <p:nvPr>
            <p:ph type="dt" sz="half" idx="10"/>
          </p:nvPr>
        </p:nvSpPr>
        <p:spPr>
          <a:xfrm>
            <a:off x="512736" y="5108699"/>
            <a:ext cx="2901844" cy="372394"/>
          </a:xfrm>
          <a:prstGeom prst="rect">
            <a:avLst/>
          </a:prstGeom>
        </p:spPr>
        <p:txBody>
          <a:bodyPr lIns="121917" tIns="60958" rIns="121917" bIns="60958"/>
          <a:lstStyle>
            <a:lvl1pPr>
              <a:defRPr>
                <a:solidFill>
                  <a:schemeClr val="bg1"/>
                </a:solidFill>
              </a:defRPr>
            </a:lvl1pPr>
          </a:lstStyle>
          <a:p>
            <a:fld id="{B9CFEEF2-ADE0-4B48-B5E9-FE1FDBC12385}" type="datetimeFigureOut">
              <a:rPr lang="en-US" smtClean="0"/>
              <a:pPr/>
              <a:t>4/13/2018</a:t>
            </a:fld>
            <a:endParaRPr lang="en-US" dirty="0"/>
          </a:p>
        </p:txBody>
      </p:sp>
      <p:sp>
        <p:nvSpPr>
          <p:cNvPr id="7" name="Title 1"/>
          <p:cNvSpPr>
            <a:spLocks noGrp="1"/>
          </p:cNvSpPr>
          <p:nvPr>
            <p:ph type="title" hasCustomPrompt="1"/>
          </p:nvPr>
        </p:nvSpPr>
        <p:spPr bwMode="auto">
          <a:xfrm>
            <a:off x="373614" y="2249369"/>
            <a:ext cx="8705446" cy="2486942"/>
          </a:xfrm>
          <a:noFill/>
        </p:spPr>
        <p:txBody>
          <a:bodyPr lIns="195067" tIns="121917" rIns="195067" bIns="121917" anchor="t" anchorCtr="0"/>
          <a:lstStyle>
            <a:lvl1pPr>
              <a:defRPr sz="7340" spc="-136" baseline="0">
                <a:solidFill>
                  <a:srgbClr val="FFFFFF"/>
                </a:solidFill>
                <a:latin typeface="Segoe UI Light"/>
                <a:cs typeface="Segoe UI Light"/>
              </a:defRPr>
            </a:lvl1pPr>
          </a:lstStyle>
          <a:p>
            <a:r>
              <a:rPr lang="en-US" dirty="0"/>
              <a:t>Presentation title</a:t>
            </a:r>
          </a:p>
        </p:txBody>
      </p:sp>
      <p:sp>
        <p:nvSpPr>
          <p:cNvPr id="8" name="Text Placeholder 2"/>
          <p:cNvSpPr>
            <a:spLocks noGrp="1"/>
          </p:cNvSpPr>
          <p:nvPr>
            <p:ph type="body" sz="quarter" idx="14" hasCustomPrompt="1"/>
          </p:nvPr>
        </p:nvSpPr>
        <p:spPr bwMode="auto">
          <a:xfrm>
            <a:off x="371369" y="3657934"/>
            <a:ext cx="7464044" cy="1078377"/>
          </a:xfrm>
          <a:noFill/>
        </p:spPr>
        <p:txBody>
          <a:bodyPr tIns="146300" bIns="146300">
            <a:noAutofit/>
          </a:bodyPr>
          <a:lstStyle>
            <a:lvl1pPr marL="0" indent="0">
              <a:spcBef>
                <a:spcPts val="0"/>
              </a:spcBef>
              <a:buNone/>
              <a:defRPr sz="4385">
                <a:solidFill>
                  <a:srgbClr val="FFFFFF"/>
                </a:solidFill>
              </a:defRPr>
            </a:lvl1pPr>
          </a:lstStyle>
          <a:p>
            <a:pPr lvl="0"/>
            <a:r>
              <a:rPr lang="en-US" dirty="0"/>
              <a:t>Speaker Name</a:t>
            </a:r>
          </a:p>
        </p:txBody>
      </p:sp>
    </p:spTree>
    <p:extLst>
      <p:ext uri="{BB962C8B-B14F-4D97-AF65-F5344CB8AC3E}">
        <p14:creationId xmlns:p14="http://schemas.microsoft.com/office/powerpoint/2010/main" val="3841766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5937390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5573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648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9" y="2125664"/>
            <a:ext cx="10058399" cy="1828800"/>
          </a:xfrm>
        </p:spPr>
        <p:txBody>
          <a:bodyPr/>
          <a:lstStyle>
            <a:lvl1pPr>
              <a:defRPr sz="4798" baseline="0"/>
            </a:lvl1pPr>
          </a:lstStyle>
          <a:p>
            <a:r>
              <a:rPr lang="en-US" dirty="0"/>
              <a:t>Click to edit Master title style</a:t>
            </a:r>
          </a:p>
        </p:txBody>
      </p:sp>
    </p:spTree>
    <p:extLst>
      <p:ext uri="{BB962C8B-B14F-4D97-AF65-F5344CB8AC3E}">
        <p14:creationId xmlns:p14="http://schemas.microsoft.com/office/powerpoint/2010/main" val="270250050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93578C-3362-4974-9669-8B66C72058BA}"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F2759-EA8D-48F6-BFE0-CD45008525CC}" type="slidenum">
              <a:rPr lang="en-US" smtClean="0"/>
              <a:t>‹#›</a:t>
            </a:fld>
            <a:endParaRPr lang="en-US"/>
          </a:p>
        </p:txBody>
      </p:sp>
    </p:spTree>
    <p:extLst>
      <p:ext uri="{BB962C8B-B14F-4D97-AF65-F5344CB8AC3E}">
        <p14:creationId xmlns:p14="http://schemas.microsoft.com/office/powerpoint/2010/main" val="39624177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1" y="493939"/>
            <a:ext cx="7135291" cy="1325880"/>
          </a:xfrm>
          <a:prstGeom prst="rect">
            <a:avLst/>
          </a:prstGeom>
        </p:spPr>
      </p:pic>
    </p:spTree>
    <p:extLst>
      <p:ext uri="{BB962C8B-B14F-4D97-AF65-F5344CB8AC3E}">
        <p14:creationId xmlns:p14="http://schemas.microsoft.com/office/powerpoint/2010/main" val="126316043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03" tIns="45702" rIns="91403" bIns="45702" numCol="1" anchor="t" anchorCtr="0" compatLnSpc="1">
            <a:prstTxWarp prst="textNoShape">
              <a:avLst/>
            </a:prstTxWarp>
          </a:bodyPr>
          <a:lstStyle/>
          <a:p>
            <a:endParaRPr lang="en-US" sz="1799"/>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3" name="Rectangle 12"/>
          <p:cNvSpPr/>
          <p:nvPr userDrawn="1"/>
        </p:nvSpPr>
        <p:spPr bwMode="white">
          <a:xfrm>
            <a:off x="1"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1" y="3551231"/>
            <a:ext cx="6399213" cy="1830388"/>
          </a:xfrm>
          <a:noFill/>
        </p:spPr>
        <p:txBody>
          <a:bodyPr lIns="146304" tIns="109728" rIns="146304" bIns="109728">
            <a:noAutofit/>
          </a:bodyPr>
          <a:lstStyle>
            <a:lvl1pPr marL="0" indent="0">
              <a:spcBef>
                <a:spcPts val="0"/>
              </a:spcBef>
              <a:buNone/>
              <a:defRPr sz="35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5998"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4"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9" y="294305"/>
            <a:ext cx="3657600" cy="461665"/>
          </a:xfrm>
        </p:spPr>
        <p:txBody>
          <a:bodyPr/>
          <a:lstStyle>
            <a:lvl1pPr marL="0" indent="0" algn="r">
              <a:buNone/>
              <a:defRPr sz="1999">
                <a:latin typeface="+mn-lt"/>
              </a:defRPr>
            </a:lvl1pPr>
            <a:lvl2pPr marL="342764" indent="0">
              <a:buNone/>
              <a:defRPr sz="1999"/>
            </a:lvl2pPr>
            <a:lvl3pPr marL="571274" indent="0">
              <a:buNone/>
              <a:defRPr sz="1999"/>
            </a:lvl3pPr>
            <a:lvl4pPr marL="799783" indent="0">
              <a:buNone/>
              <a:defRPr sz="1999"/>
            </a:lvl4pPr>
            <a:lvl5pPr marL="1028293" indent="0">
              <a:buNone/>
              <a:defRPr sz="1999"/>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1999">
                <a:latin typeface="+mn-lt"/>
              </a:defRPr>
            </a:lvl1pPr>
            <a:lvl2pPr marL="342764" indent="0">
              <a:buNone/>
              <a:defRPr sz="1999"/>
            </a:lvl2pPr>
            <a:lvl3pPr marL="571274" indent="0">
              <a:buNone/>
              <a:defRPr sz="1999"/>
            </a:lvl3pPr>
            <a:lvl4pPr marL="799783" indent="0">
              <a:buNone/>
              <a:defRPr sz="1999"/>
            </a:lvl4pPr>
            <a:lvl5pPr marL="1028293" indent="0">
              <a:buNone/>
              <a:defRPr sz="1999"/>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28687627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505774"/>
            <a:ext cx="6399213" cy="1830388"/>
          </a:xfrm>
          <a:noFill/>
        </p:spPr>
        <p:txBody>
          <a:bodyPr lIns="146304" tIns="109728" rIns="146304" bIns="109728">
            <a:noAutofit/>
          </a:bodyPr>
          <a:lstStyle>
            <a:lvl1pPr marL="0" indent="0">
              <a:spcBef>
                <a:spcPts val="0"/>
              </a:spcBef>
              <a:buNone/>
              <a:defRPr sz="35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5998"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4" name="TextBox 7"/>
          <p:cNvSpPr txBox="1"/>
          <p:nvPr userDrawn="1"/>
        </p:nvSpPr>
        <p:spPr bwMode="white">
          <a:xfrm>
            <a:off x="4419108" y="6696086"/>
            <a:ext cx="3598260"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001"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3" y="285943"/>
            <a:ext cx="3657600" cy="461665"/>
          </a:xfrm>
        </p:spPr>
        <p:txBody>
          <a:bodyPr/>
          <a:lstStyle>
            <a:lvl1pPr marL="0" indent="0" algn="r">
              <a:buNone/>
              <a:defRPr sz="1999">
                <a:latin typeface="+mn-lt"/>
              </a:defRPr>
            </a:lvl1pPr>
            <a:lvl2pPr marL="342764" indent="0">
              <a:buNone/>
              <a:defRPr sz="1999"/>
            </a:lvl2pPr>
            <a:lvl3pPr marL="571274" indent="0">
              <a:buNone/>
              <a:defRPr sz="1999"/>
            </a:lvl3pPr>
            <a:lvl4pPr marL="799783" indent="0">
              <a:buNone/>
              <a:defRPr sz="1999"/>
            </a:lvl4pPr>
            <a:lvl5pPr marL="1028293" indent="0">
              <a:buNone/>
              <a:defRPr sz="1999"/>
            </a:lvl5pPr>
          </a:lstStyle>
          <a:p>
            <a:pPr lvl="0"/>
            <a:r>
              <a:rPr lang="en-US" dirty="0"/>
              <a:t>Session Code</a:t>
            </a:r>
          </a:p>
        </p:txBody>
      </p:sp>
      <p:sp>
        <p:nvSpPr>
          <p:cNvPr id="10" name="Text Placeholder 16"/>
          <p:cNvSpPr>
            <a:spLocks noGrp="1"/>
          </p:cNvSpPr>
          <p:nvPr>
            <p:ph type="body" sz="quarter" idx="14" hasCustomPrompt="1"/>
          </p:nvPr>
        </p:nvSpPr>
        <p:spPr>
          <a:xfrm>
            <a:off x="280052" y="6045468"/>
            <a:ext cx="3657600" cy="461665"/>
          </a:xfrm>
        </p:spPr>
        <p:txBody>
          <a:bodyPr/>
          <a:lstStyle>
            <a:lvl1pPr marL="0" indent="0" algn="l">
              <a:buNone/>
              <a:defRPr sz="1999">
                <a:latin typeface="+mn-lt"/>
              </a:defRPr>
            </a:lvl1pPr>
            <a:lvl2pPr marL="342764" indent="0">
              <a:buNone/>
              <a:defRPr sz="1999"/>
            </a:lvl2pPr>
            <a:lvl3pPr marL="571274" indent="0">
              <a:buNone/>
              <a:defRPr sz="1999"/>
            </a:lvl3pPr>
            <a:lvl4pPr marL="799783" indent="0">
              <a:buNone/>
              <a:defRPr sz="1999"/>
            </a:lvl4pPr>
            <a:lvl5pPr marL="1028293" indent="0">
              <a:buNone/>
              <a:defRPr sz="1999"/>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5147481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0793590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09404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99182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44660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35139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949945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589821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85048"/>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85048"/>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570925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85048"/>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85048"/>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731849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247519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7315199" cy="1181862"/>
          </a:xfrm>
          <a:noFill/>
        </p:spPr>
        <p:txBody>
          <a:bodyPr wrap="square"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19108" y="6696086"/>
            <a:ext cx="3598260"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001"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6639708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4571278" cy="1181862"/>
          </a:xfrm>
          <a:noFill/>
        </p:spPr>
        <p:txBody>
          <a:bodyPr wrap="square"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7"/>
            <a:ext cx="12435840" cy="3104213"/>
          </a:xfrm>
          <a:prstGeom prst="rect">
            <a:avLst/>
          </a:prstGeom>
        </p:spPr>
      </p:pic>
      <p:sp>
        <p:nvSpPr>
          <p:cNvPr id="5" name="TextBox 7"/>
          <p:cNvSpPr txBox="1"/>
          <p:nvPr userDrawn="1"/>
        </p:nvSpPr>
        <p:spPr bwMode="white">
          <a:xfrm>
            <a:off x="4419108" y="6696086"/>
            <a:ext cx="3598260"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001"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402904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83411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601964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8" baseline="0"/>
            </a:lvl1pPr>
          </a:lstStyle>
          <a:p>
            <a:r>
              <a:rPr lang="en-US"/>
              <a:t>Click to edit Master title style</a:t>
            </a:r>
            <a:endParaRPr lang="en-US" dirty="0"/>
          </a:p>
        </p:txBody>
      </p:sp>
      <p:sp>
        <p:nvSpPr>
          <p:cNvPr id="3" name="TextBox 7"/>
          <p:cNvSpPr txBox="1"/>
          <p:nvPr userDrawn="1"/>
        </p:nvSpPr>
        <p:spPr bwMode="white">
          <a:xfrm>
            <a:off x="4419108" y="6696086"/>
            <a:ext cx="3598260"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001"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7146620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9" y="2125664"/>
            <a:ext cx="10058399" cy="917575"/>
          </a:xfrm>
        </p:spPr>
        <p:txBody>
          <a:bodyPr/>
          <a:lstStyle>
            <a:lvl1pPr marL="282463" indent="-282463">
              <a:tabLst>
                <a:tab pos="282463" algn="l"/>
              </a:tabLst>
              <a:defRPr sz="5998"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198"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50236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08457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64567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107" y="6696086"/>
            <a:ext cx="3598259"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30436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25444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859818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3662772"/>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theme" Target="../theme/theme5.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0" r:id="rId1"/>
    <p:sldLayoutId id="2147484295" r:id="rId2"/>
    <p:sldLayoutId id="2147484240" r:id="rId3"/>
    <p:sldLayoutId id="2147484296" r:id="rId4"/>
    <p:sldLayoutId id="2147484241" r:id="rId5"/>
    <p:sldLayoutId id="2147484297" r:id="rId6"/>
    <p:sldLayoutId id="2147484244" r:id="rId7"/>
    <p:sldLayoutId id="2147484298" r:id="rId8"/>
    <p:sldLayoutId id="2147484245" r:id="rId9"/>
    <p:sldLayoutId id="2147484247" r:id="rId10"/>
    <p:sldLayoutId id="2147484331" r:id="rId11"/>
    <p:sldLayoutId id="2147484249" r:id="rId12"/>
    <p:sldLayoutId id="2147484301" r:id="rId13"/>
    <p:sldLayoutId id="2147484251" r:id="rId14"/>
    <p:sldLayoutId id="2147484252" r:id="rId15"/>
    <p:sldLayoutId id="2147484254" r:id="rId16"/>
    <p:sldLayoutId id="2147484257" r:id="rId17"/>
    <p:sldLayoutId id="2147484258" r:id="rId18"/>
    <p:sldLayoutId id="2147484260" r:id="rId19"/>
    <p:sldLayoutId id="2147484299" r:id="rId20"/>
    <p:sldLayoutId id="2147484263" r:id="rId21"/>
    <p:sldLayoutId id="214748439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 id="2147484360" r:id="rId18"/>
    <p:sldLayoutId id="2147484361" r:id="rId19"/>
    <p:sldLayoutId id="2147484362" r:id="rId20"/>
    <p:sldLayoutId id="21474843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74638" y="1212851"/>
            <a:ext cx="11887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1"/>
            <a:ext cx="3937000" cy="136525"/>
          </a:xfrm>
          <a:prstGeom prst="rect">
            <a:avLst/>
          </a:prstGeom>
        </p:spPr>
        <p:txBody>
          <a:bodyPr vert="horz" lIns="0" tIns="0" rIns="91440" bIns="0" rtlCol="0" anchor="ctr"/>
          <a:lstStyle>
            <a:lvl1pPr marL="0" algn="l" defTabSz="932372"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0" y="6565901"/>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fld id="{83758903-653A-7442-ACA2-36E6579F0BEB}" type="slidenum">
              <a:rPr lang="en-US"/>
              <a:pPr/>
              <a:t>‹#›</a:t>
            </a:fld>
            <a:endParaRPr lang="en-US"/>
          </a:p>
        </p:txBody>
      </p:sp>
    </p:spTree>
    <p:extLst>
      <p:ext uri="{BB962C8B-B14F-4D97-AF65-F5344CB8AC3E}">
        <p14:creationId xmlns:p14="http://schemas.microsoft.com/office/powerpoint/2010/main" val="3969570763"/>
      </p:ext>
    </p:extLst>
  </p:cSld>
  <p:clrMap bg1="lt1" tx1="dk1" bg2="lt2" tx2="dk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6" r:id="rId11"/>
  </p:sldLayoutIdLst>
  <p:transition>
    <p:fade/>
  </p:transition>
  <p:txStyles>
    <p:titleStyle>
      <a:lvl1pPr algn="l" defTabSz="931494" rtl="0" eaLnBrk="0" fontAlgn="base" hangingPunct="0">
        <a:lnSpc>
          <a:spcPct val="90000"/>
        </a:lnSpc>
        <a:spcBef>
          <a:spcPct val="0"/>
        </a:spcBef>
        <a:spcAft>
          <a:spcPct val="0"/>
        </a:spcAft>
        <a:defRPr lang="en-US" sz="5198" kern="1200" spc="-102" dirty="0">
          <a:ln w="3175">
            <a:noFill/>
          </a:ln>
          <a:solidFill>
            <a:schemeClr val="tx2"/>
          </a:solidFill>
          <a:latin typeface="+mj-lt"/>
          <a:ea typeface="ＭＳ Ｐゴシック" charset="0"/>
          <a:cs typeface="Segoe UI" pitchFamily="34" charset="0"/>
        </a:defRPr>
      </a:lvl1pPr>
      <a:lvl2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2pPr>
      <a:lvl3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3pPr>
      <a:lvl4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4pPr>
      <a:lvl5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5pPr>
      <a:lvl6pPr marL="457019"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6pPr>
      <a:lvl7pPr marL="91403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7pPr>
      <a:lvl8pPr marL="137105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8pPr>
      <a:lvl9pPr marL="1828076"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9pPr>
    </p:titleStyle>
    <p:bodyStyle>
      <a:lvl1pPr marL="342764" indent="-342764" algn="l" defTabSz="931494" rtl="0" eaLnBrk="0" fontAlgn="base" hangingPunct="0">
        <a:lnSpc>
          <a:spcPct val="90000"/>
        </a:lnSpc>
        <a:spcBef>
          <a:spcPct val="20000"/>
        </a:spcBef>
        <a:spcAft>
          <a:spcPct val="0"/>
        </a:spcAft>
        <a:buSzPct val="90000"/>
        <a:buFont typeface="Arial" charset="0"/>
        <a:buChar char="•"/>
        <a:defRPr sz="3998" kern="1200">
          <a:solidFill>
            <a:schemeClr val="tx2"/>
          </a:solidFill>
          <a:latin typeface="+mj-lt"/>
          <a:ea typeface="ＭＳ Ｐゴシック" charset="0"/>
          <a:cs typeface="ＭＳ Ｐゴシック" charset="0"/>
        </a:defRPr>
      </a:lvl1pPr>
      <a:lvl2pPr marL="583968" indent="-241204" algn="l" defTabSz="931494" rtl="0" eaLnBrk="0" fontAlgn="base" hangingPunct="0">
        <a:lnSpc>
          <a:spcPct val="90000"/>
        </a:lnSpc>
        <a:spcBef>
          <a:spcPct val="20000"/>
        </a:spcBef>
        <a:spcAft>
          <a:spcPct val="0"/>
        </a:spcAft>
        <a:buSzPct val="90000"/>
        <a:buFont typeface="Arial" charset="0"/>
        <a:buChar char="•"/>
        <a:defRPr sz="2399" kern="1200">
          <a:solidFill>
            <a:schemeClr val="tx2"/>
          </a:solidFill>
          <a:latin typeface="+mn-lt"/>
          <a:ea typeface="ＭＳ Ｐゴシック" charset="0"/>
          <a:cs typeface="+mn-cs"/>
        </a:defRPr>
      </a:lvl2pPr>
      <a:lvl3pPr marL="799783" indent="-228510" algn="l" defTabSz="931494" rtl="0" eaLnBrk="0" fontAlgn="base" hangingPunct="0">
        <a:lnSpc>
          <a:spcPct val="90000"/>
        </a:lnSpc>
        <a:spcBef>
          <a:spcPct val="20000"/>
        </a:spcBef>
        <a:spcAft>
          <a:spcPct val="0"/>
        </a:spcAft>
        <a:buSzPct val="90000"/>
        <a:buFont typeface="Arial" charset="0"/>
        <a:buChar char="•"/>
        <a:defRPr sz="1999" kern="1200">
          <a:solidFill>
            <a:schemeClr val="tx2"/>
          </a:solidFill>
          <a:latin typeface="+mn-lt"/>
          <a:ea typeface="ＭＳ Ｐゴシック" charset="0"/>
          <a:cs typeface="+mn-cs"/>
        </a:defRPr>
      </a:lvl3pPr>
      <a:lvl4pPr marL="1028293" indent="-228510" algn="l" defTabSz="931494"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6802" indent="-228510" algn="l" defTabSz="931494"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72" y="-8395"/>
            <a:ext cx="955685" cy="5775360"/>
            <a:chOff x="12618967" y="-8395"/>
            <a:chExt cx="955684" cy="5775360"/>
          </a:xfrm>
        </p:grpSpPr>
        <p:grpSp>
          <p:nvGrpSpPr>
            <p:cNvPr id="18" name="Group 17"/>
            <p:cNvGrpSpPr/>
            <p:nvPr userDrawn="1"/>
          </p:nvGrpSpPr>
          <p:grpSpPr>
            <a:xfrm>
              <a:off x="12618967" y="-8395"/>
              <a:ext cx="955684" cy="5755249"/>
              <a:chOff x="12618967" y="-8395"/>
              <a:chExt cx="955684" cy="5755249"/>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10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10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10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10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103"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10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10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10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10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10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79639" y="256886"/>
                <a:ext cx="860293" cy="329731"/>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298"/>
                <a:ext cx="2709380" cy="329731"/>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103"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103"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943112759"/>
      </p:ext>
    </p:extLst>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3" r:id="rId7"/>
    <p:sldLayoutId id="2147484404" r:id="rId8"/>
    <p:sldLayoutId id="2147484405" r:id="rId9"/>
    <p:sldLayoutId id="2147484406" r:id="rId10"/>
    <p:sldLayoutId id="2147484407" r:id="rId11"/>
    <p:sldLayoutId id="2147484408" r:id="rId12"/>
    <p:sldLayoutId id="2147484409" r:id="rId13"/>
    <p:sldLayoutId id="2147484410" r:id="rId14"/>
    <p:sldLayoutId id="2147484411" r:id="rId15"/>
    <p:sldLayoutId id="2147484412" r:id="rId16"/>
    <p:sldLayoutId id="2147484413" r:id="rId17"/>
    <p:sldLayoutId id="2147484414" r:id="rId18"/>
    <p:sldLayoutId id="2147484415" r:id="rId19"/>
    <p:sldLayoutId id="2147484416" r:id="rId20"/>
    <p:sldLayoutId id="2147484417" r:id="rId21"/>
    <p:sldLayoutId id="2147484418" r:id="rId22"/>
    <p:sldLayoutId id="2147484419" r:id="rId23"/>
    <p:sldLayoutId id="2147484420" r:id="rId24"/>
    <p:sldLayoutId id="2147484421" r:id="rId25"/>
  </p:sldLayoutIdLst>
  <p:transition>
    <p:fade/>
  </p:transition>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5.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85.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8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837" y="1211262"/>
            <a:ext cx="11889564" cy="917575"/>
          </a:xfrm>
        </p:spPr>
        <p:txBody>
          <a:bodyPr/>
          <a:lstStyle/>
          <a:p>
            <a:r>
              <a:rPr lang="en-US" sz="7200" dirty="0">
                <a:solidFill>
                  <a:srgbClr val="0070C0"/>
                </a:solidFill>
              </a:rPr>
              <a:t>Azure </a:t>
            </a:r>
            <a:r>
              <a:rPr lang="en-US" sz="7200" dirty="0" err="1">
                <a:solidFill>
                  <a:srgbClr val="0070C0"/>
                </a:solidFill>
              </a:rPr>
              <a:t>DevTest</a:t>
            </a:r>
            <a:r>
              <a:rPr lang="en-US" sz="7200" dirty="0">
                <a:solidFill>
                  <a:srgbClr val="0070C0"/>
                </a:solidFill>
              </a:rPr>
              <a:t> Labs </a:t>
            </a:r>
            <a:br>
              <a:rPr lang="en-US" dirty="0"/>
            </a:br>
            <a:endParaRPr lang="en-US" dirty="0"/>
          </a:p>
        </p:txBody>
      </p:sp>
      <p:sp>
        <p:nvSpPr>
          <p:cNvPr id="3" name="Text Placeholder 2"/>
          <p:cNvSpPr>
            <a:spLocks noGrp="1"/>
          </p:cNvSpPr>
          <p:nvPr>
            <p:ph type="body" sz="quarter" idx="10"/>
          </p:nvPr>
        </p:nvSpPr>
        <p:spPr>
          <a:xfrm>
            <a:off x="365371" y="2686102"/>
            <a:ext cx="11887200" cy="794064"/>
          </a:xfrm>
        </p:spPr>
        <p:txBody>
          <a:bodyPr/>
          <a:lstStyle/>
          <a:p>
            <a:r>
              <a:rPr lang="en-US" sz="4400" dirty="0"/>
              <a:t>Admin and Dev Working Together…….Finally</a:t>
            </a:r>
          </a:p>
        </p:txBody>
      </p:sp>
      <p:sp>
        <p:nvSpPr>
          <p:cNvPr id="4" name="TextBox 3"/>
          <p:cNvSpPr txBox="1"/>
          <p:nvPr/>
        </p:nvSpPr>
        <p:spPr>
          <a:xfrm>
            <a:off x="655637" y="3725862"/>
            <a:ext cx="9753600" cy="2785378"/>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Sharon Bennett</a:t>
            </a:r>
          </a:p>
          <a:p>
            <a:pPr>
              <a:lnSpc>
                <a:spcPct val="90000"/>
              </a:lnSpc>
              <a:spcAft>
                <a:spcPts val="600"/>
              </a:spcAft>
            </a:pPr>
            <a:r>
              <a:rPr lang="en-US" sz="2400" dirty="0">
                <a:gradFill>
                  <a:gsLst>
                    <a:gs pos="2917">
                      <a:schemeClr val="tx1"/>
                    </a:gs>
                    <a:gs pos="30000">
                      <a:schemeClr val="tx1"/>
                    </a:gs>
                  </a:gsLst>
                  <a:lin ang="5400000" scaled="0"/>
                </a:gradFill>
              </a:rPr>
              <a:t>MVP: Cloud and Datacenter Management</a:t>
            </a:r>
          </a:p>
          <a:p>
            <a:pPr>
              <a:lnSpc>
                <a:spcPct val="90000"/>
              </a:lnSpc>
              <a:spcAft>
                <a:spcPts val="600"/>
              </a:spcAft>
            </a:pPr>
            <a:r>
              <a:rPr lang="en-US" sz="2400" dirty="0">
                <a:gradFill>
                  <a:gsLst>
                    <a:gs pos="2917">
                      <a:schemeClr val="tx1"/>
                    </a:gs>
                    <a:gs pos="30000">
                      <a:schemeClr val="tx1"/>
                    </a:gs>
                  </a:gsLst>
                  <a:lin ang="5400000" scaled="0"/>
                </a:gradFill>
              </a:rPr>
              <a:t>MCSE: Cloud Platform and Infrastructure</a:t>
            </a:r>
          </a:p>
          <a:p>
            <a:pPr>
              <a:lnSpc>
                <a:spcPct val="90000"/>
              </a:lnSpc>
              <a:spcAft>
                <a:spcPts val="600"/>
              </a:spcAft>
            </a:pPr>
            <a:r>
              <a:rPr lang="en-US" sz="2400" dirty="0">
                <a:gradFill>
                  <a:gsLst>
                    <a:gs pos="2917">
                      <a:schemeClr val="tx1"/>
                    </a:gs>
                    <a:gs pos="30000">
                      <a:schemeClr val="tx1"/>
                    </a:gs>
                  </a:gsLst>
                  <a:lin ang="5400000" scaled="0"/>
                </a:gradFill>
              </a:rPr>
              <a:t>MCT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pic>
        <p:nvPicPr>
          <p:cNvPr id="6" name="Picture 5">
            <a:extLst>
              <a:ext uri="{FF2B5EF4-FFF2-40B4-BE49-F238E27FC236}">
                <a16:creationId xmlns:a16="http://schemas.microsoft.com/office/drawing/2014/main" id="{00A9069C-F5B1-4F1A-8C8F-E0D83D216BAE}"/>
              </a:ext>
            </a:extLst>
          </p:cNvPr>
          <p:cNvPicPr>
            <a:picLocks noChangeAspect="1"/>
          </p:cNvPicPr>
          <p:nvPr/>
        </p:nvPicPr>
        <p:blipFill>
          <a:blip r:embed="rId3"/>
          <a:stretch>
            <a:fillRect/>
          </a:stretch>
        </p:blipFill>
        <p:spPr>
          <a:xfrm>
            <a:off x="8558741" y="3725862"/>
            <a:ext cx="1905000" cy="1905000"/>
          </a:xfrm>
          <a:prstGeom prst="rect">
            <a:avLst/>
          </a:prstGeom>
        </p:spPr>
      </p:pic>
    </p:spTree>
    <p:extLst>
      <p:ext uri="{BB962C8B-B14F-4D97-AF65-F5344CB8AC3E}">
        <p14:creationId xmlns:p14="http://schemas.microsoft.com/office/powerpoint/2010/main" val="274580785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Save a VM as a reusable image</a:t>
            </a:r>
          </a:p>
        </p:txBody>
      </p:sp>
      <p:pic>
        <p:nvPicPr>
          <p:cNvPr id="3" name="Picture 2"/>
          <p:cNvPicPr>
            <a:picLocks noChangeAspect="1"/>
          </p:cNvPicPr>
          <p:nvPr/>
        </p:nvPicPr>
        <p:blipFill>
          <a:blip r:embed="rId2"/>
          <a:stretch>
            <a:fillRect/>
          </a:stretch>
        </p:blipFill>
        <p:spPr>
          <a:xfrm>
            <a:off x="6116810" y="3139933"/>
            <a:ext cx="1093463" cy="1067956"/>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3989" t="-562" r="23659" b="562"/>
          <a:stretch/>
        </p:blipFill>
        <p:spPr>
          <a:xfrm>
            <a:off x="2485939" y="2887907"/>
            <a:ext cx="1828065" cy="1713169"/>
          </a:xfrm>
          <a:prstGeom prst="rect">
            <a:avLst/>
          </a:prstGeom>
        </p:spPr>
      </p:pic>
      <p:sp>
        <p:nvSpPr>
          <p:cNvPr id="5" name="Right Arrow 4"/>
          <p:cNvSpPr/>
          <p:nvPr/>
        </p:nvSpPr>
        <p:spPr bwMode="auto">
          <a:xfrm>
            <a:off x="4847189" y="3525071"/>
            <a:ext cx="761693" cy="304677"/>
          </a:xfrm>
          <a:prstGeom prst="rightArrow">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sp>
        <p:nvSpPr>
          <p:cNvPr id="6" name="Right Arrow 5"/>
          <p:cNvSpPr/>
          <p:nvPr/>
        </p:nvSpPr>
        <p:spPr bwMode="auto">
          <a:xfrm rot="19336351">
            <a:off x="7409856" y="2601395"/>
            <a:ext cx="1088372" cy="283315"/>
          </a:xfrm>
          <a:prstGeom prst="rightArrow">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sp>
        <p:nvSpPr>
          <p:cNvPr id="7" name="Right Arrow 6"/>
          <p:cNvSpPr/>
          <p:nvPr/>
        </p:nvSpPr>
        <p:spPr bwMode="auto">
          <a:xfrm>
            <a:off x="7529435" y="3391457"/>
            <a:ext cx="896397" cy="308022"/>
          </a:xfrm>
          <a:prstGeom prst="rightArrow">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sp>
        <p:nvSpPr>
          <p:cNvPr id="8" name="Right Arrow 7"/>
          <p:cNvSpPr/>
          <p:nvPr/>
        </p:nvSpPr>
        <p:spPr bwMode="auto">
          <a:xfrm rot="2594088">
            <a:off x="7433447" y="4197572"/>
            <a:ext cx="1088372" cy="283315"/>
          </a:xfrm>
          <a:prstGeom prst="rightArrow">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3989" t="-562" r="23659" b="562"/>
          <a:stretch/>
        </p:blipFill>
        <p:spPr>
          <a:xfrm>
            <a:off x="8783218" y="1685827"/>
            <a:ext cx="1091148" cy="1022567"/>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989" t="-562" r="23659" b="562"/>
          <a:stretch/>
        </p:blipFill>
        <p:spPr>
          <a:xfrm>
            <a:off x="8822321" y="3034184"/>
            <a:ext cx="1091148" cy="1022567"/>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3989" t="-562" r="23659" b="562"/>
          <a:stretch/>
        </p:blipFill>
        <p:spPr>
          <a:xfrm>
            <a:off x="8822321" y="4539095"/>
            <a:ext cx="1091148" cy="1022567"/>
          </a:xfrm>
          <a:prstGeom prst="rect">
            <a:avLst/>
          </a:prstGeom>
        </p:spPr>
      </p:pic>
    </p:spTree>
    <p:extLst>
      <p:ext uri="{BB962C8B-B14F-4D97-AF65-F5344CB8AC3E}">
        <p14:creationId xmlns:p14="http://schemas.microsoft.com/office/powerpoint/2010/main" val="3143109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22" presetClass="entr" presetSubtype="8" fill="hold" grpId="0" nodeType="afterEffect">
                                  <p:stCondLst>
                                    <p:cond delay="75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32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425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475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8502727" y="4242528"/>
            <a:ext cx="3354851" cy="2226989"/>
          </a:xfrm>
          <a:prstGeom prst="rect">
            <a:avLst/>
          </a:prstGeom>
        </p:spPr>
      </p:pic>
      <p:sp>
        <p:nvSpPr>
          <p:cNvPr id="9" name="Rectangle 8"/>
          <p:cNvSpPr/>
          <p:nvPr/>
        </p:nvSpPr>
        <p:spPr bwMode="auto">
          <a:xfrm>
            <a:off x="10509189" y="4686867"/>
            <a:ext cx="170234" cy="81063"/>
          </a:xfrm>
          <a:prstGeom prst="rect">
            <a:avLst/>
          </a:prstGeom>
          <a:solidFill>
            <a:srgbClr val="B98F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50652" fontAlgn="base">
              <a:lnSpc>
                <a:spcPct val="90000"/>
              </a:lnSpc>
              <a:spcBef>
                <a:spcPct val="0"/>
              </a:spcBef>
              <a:spcAft>
                <a:spcPct val="0"/>
              </a:spcAft>
            </a:pPr>
            <a:endParaRPr lang="en-US" sz="2039" b="1" kern="0" dirty="0">
              <a:solidFill>
                <a:schemeClr val="bg1"/>
              </a:solidFill>
              <a:latin typeface="+mj-lt"/>
              <a:ea typeface="Segoe UI" pitchFamily="34" charset="0"/>
              <a:cs typeface="Segoe UI" pitchFamily="34" charset="0"/>
            </a:endParaRPr>
          </a:p>
        </p:txBody>
      </p:sp>
      <p:grpSp>
        <p:nvGrpSpPr>
          <p:cNvPr id="2" name="Group 1"/>
          <p:cNvGrpSpPr/>
          <p:nvPr/>
        </p:nvGrpSpPr>
        <p:grpSpPr>
          <a:xfrm>
            <a:off x="1801716" y="1213769"/>
            <a:ext cx="4860390" cy="4924132"/>
            <a:chOff x="1799938" y="1212849"/>
            <a:chExt cx="4862346" cy="4926114"/>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938" y="1212849"/>
              <a:ext cx="4862346" cy="4926114"/>
            </a:xfrm>
            <a:prstGeom prst="rect">
              <a:avLst/>
            </a:prstGeom>
          </p:spPr>
        </p:pic>
        <p:grpSp>
          <p:nvGrpSpPr>
            <p:cNvPr id="23" name="Group 22"/>
            <p:cNvGrpSpPr/>
            <p:nvPr/>
          </p:nvGrpSpPr>
          <p:grpSpPr>
            <a:xfrm>
              <a:off x="3475037" y="3149252"/>
              <a:ext cx="1304427" cy="1304427"/>
              <a:chOff x="4902616" y="2628427"/>
              <a:chExt cx="1278966" cy="1278966"/>
            </a:xfrm>
          </p:grpSpPr>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2616" y="2628427"/>
                <a:ext cx="1057290" cy="1057290"/>
              </a:xfrm>
              <a:prstGeom prst="rect">
                <a:avLst/>
              </a:prstGeom>
              <a:ln>
                <a:solidFill>
                  <a:srgbClr val="DEF0F7"/>
                </a:solid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3454" y="2739265"/>
                <a:ext cx="1057290" cy="1057290"/>
              </a:xfrm>
              <a:prstGeom prst="rect">
                <a:avLst/>
              </a:prstGeom>
              <a:ln>
                <a:solidFill>
                  <a:srgbClr val="DEF0F7"/>
                </a:solidFill>
              </a:ln>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92" y="2850103"/>
                <a:ext cx="1057290" cy="1057290"/>
              </a:xfrm>
              <a:prstGeom prst="rect">
                <a:avLst/>
              </a:prstGeom>
              <a:ln>
                <a:solidFill>
                  <a:srgbClr val="DEF0F7"/>
                </a:solidFill>
              </a:ln>
            </p:spPr>
          </p:pic>
        </p:grpSp>
        <p:pic>
          <p:nvPicPr>
            <p:cNvPr id="39" name="Picture 38"/>
            <p:cNvPicPr>
              <a:picLocks noChangeAspect="1"/>
            </p:cNvPicPr>
            <p:nvPr/>
          </p:nvPicPr>
          <p:blipFill rotWithShape="1">
            <a:blip r:embed="rId6" cstate="print">
              <a:extLst>
                <a:ext uri="{28A0092B-C50C-407E-A947-70E740481C1C}">
                  <a14:useLocalDpi xmlns:a14="http://schemas.microsoft.com/office/drawing/2010/main" val="0"/>
                </a:ext>
              </a:extLst>
            </a:blip>
            <a:srcRect l="23824" t="14565" r="24559" b="7365"/>
            <a:stretch/>
          </p:blipFill>
          <p:spPr>
            <a:xfrm>
              <a:off x="3368064" y="1779677"/>
              <a:ext cx="1518373" cy="1196220"/>
            </a:xfrm>
            <a:prstGeom prst="rect">
              <a:avLst/>
            </a:prstGeom>
          </p:spPr>
        </p:pic>
        <p:pic>
          <p:nvPicPr>
            <p:cNvPr id="24" name="Picture 23"/>
            <p:cNvPicPr>
              <a:picLocks noChangeAspect="1"/>
            </p:cNvPicPr>
            <p:nvPr/>
          </p:nvPicPr>
          <p:blipFill rotWithShape="1">
            <a:blip r:embed="rId7" cstate="print">
              <a:extLst>
                <a:ext uri="{28A0092B-C50C-407E-A947-70E740481C1C}">
                  <a14:useLocalDpi xmlns:a14="http://schemas.microsoft.com/office/drawing/2010/main" val="0"/>
                </a:ext>
              </a:extLst>
            </a:blip>
            <a:srcRect l="25058" t="3097" r="23068" b="7267"/>
            <a:stretch/>
          </p:blipFill>
          <p:spPr>
            <a:xfrm>
              <a:off x="3387059" y="4668821"/>
              <a:ext cx="1480381" cy="1255000"/>
            </a:xfrm>
            <a:prstGeom prst="rect">
              <a:avLst/>
            </a:prstGeom>
          </p:spPr>
        </p:pic>
      </p:grpSp>
      <p:sp>
        <p:nvSpPr>
          <p:cNvPr id="12" name="Title 1"/>
          <p:cNvSpPr>
            <a:spLocks noGrp="1"/>
          </p:cNvSpPr>
          <p:nvPr>
            <p:ph type="title"/>
          </p:nvPr>
        </p:nvSpPr>
        <p:spPr>
          <a:xfrm>
            <a:off x="277030" y="296562"/>
            <a:ext cx="11884782" cy="917206"/>
          </a:xfrm>
        </p:spPr>
        <p:txBody>
          <a:bodyPr/>
          <a:lstStyle/>
          <a:p>
            <a:pPr algn="ctr"/>
            <a:r>
              <a:rPr lang="en-US" dirty="0"/>
              <a:t>Use Formula as a reusable base</a:t>
            </a:r>
          </a:p>
        </p:txBody>
      </p:sp>
    </p:spTree>
    <p:extLst>
      <p:ext uri="{BB962C8B-B14F-4D97-AF65-F5344CB8AC3E}">
        <p14:creationId xmlns:p14="http://schemas.microsoft.com/office/powerpoint/2010/main" val="25937208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2"/>
          <p:cNvSpPr>
            <a:spLocks noGrp="1"/>
          </p:cNvSpPr>
          <p:nvPr>
            <p:ph type="title"/>
          </p:nvPr>
        </p:nvSpPr>
        <p:spPr>
          <a:xfrm>
            <a:off x="886383" y="374319"/>
            <a:ext cx="10663709" cy="1828064"/>
          </a:xfrm>
        </p:spPr>
        <p:txBody>
          <a:bodyPr/>
          <a:lstStyle/>
          <a:p>
            <a:pPr algn="ctr"/>
            <a:r>
              <a:rPr lang="en-US" dirty="0"/>
              <a:t>Bring your VNET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5058" t="3097" r="23068" b="7267"/>
          <a:stretch/>
        </p:blipFill>
        <p:spPr>
          <a:xfrm>
            <a:off x="5499424" y="2933047"/>
            <a:ext cx="1255969" cy="1064754"/>
          </a:xfrm>
          <a:prstGeom prst="rect">
            <a:avLst/>
          </a:prstGeom>
        </p:spPr>
      </p:pic>
      <p:sp>
        <p:nvSpPr>
          <p:cNvPr id="7" name="Up-Down Arrow 6"/>
          <p:cNvSpPr/>
          <p:nvPr/>
        </p:nvSpPr>
        <p:spPr bwMode="auto">
          <a:xfrm>
            <a:off x="5937645" y="3997800"/>
            <a:ext cx="204424" cy="1092369"/>
          </a:xfrm>
          <a:prstGeom prst="upDownArrow">
            <a:avLst/>
          </a:prstGeom>
          <a:solidFill>
            <a:schemeClr val="tx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grpSp>
        <p:nvGrpSpPr>
          <p:cNvPr id="2" name="Group 1"/>
          <p:cNvGrpSpPr/>
          <p:nvPr/>
        </p:nvGrpSpPr>
        <p:grpSpPr>
          <a:xfrm>
            <a:off x="4032753" y="1516860"/>
            <a:ext cx="4370971" cy="4742822"/>
            <a:chOff x="4031872" y="1516062"/>
            <a:chExt cx="4372730" cy="4744731"/>
          </a:xfrm>
        </p:grpSpPr>
        <p:sp>
          <p:nvSpPr>
            <p:cNvPr id="5" name="Rectangle 7"/>
            <p:cNvSpPr>
              <a:spLocks noChangeArrowheads="1"/>
            </p:cNvSpPr>
            <p:nvPr/>
          </p:nvSpPr>
          <p:spPr bwMode="auto">
            <a:xfrm>
              <a:off x="4372061" y="2311124"/>
              <a:ext cx="3446376" cy="1948138"/>
            </a:xfrm>
            <a:prstGeom prst="rect">
              <a:avLst/>
            </a:prstGeom>
            <a:noFill/>
            <a:ln>
              <a:solidFill>
                <a:schemeClr val="tx1"/>
              </a:solidFill>
            </a:ln>
          </p:spPr>
          <p:txBody>
            <a:bodyPr vert="horz" wrap="square" lIns="91403" tIns="45702" rIns="91403" bIns="45702" numCol="1" anchor="t" anchorCtr="0" compatLnSpc="1">
              <a:prstTxWarp prst="textNoShape">
                <a:avLst/>
              </a:prstTxWarp>
            </a:bodyPr>
            <a:lstStyle/>
            <a:p>
              <a:pPr algn="ctr" defTabSz="914037"/>
              <a:endParaRPr lang="en-US" sz="2399" b="1" kern="0" dirty="0">
                <a:solidFill>
                  <a:schemeClr val="tx1">
                    <a:lumMod val="9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337" y="1516062"/>
              <a:ext cx="1430265" cy="1430265"/>
            </a:xfrm>
            <a:prstGeom prst="rect">
              <a:avLst/>
            </a:prstGeom>
          </p:spPr>
        </p:pic>
        <p:pic>
          <p:nvPicPr>
            <p:cNvPr id="6" name="Picture 5"/>
            <p:cNvPicPr>
              <a:picLocks noChangeAspect="1"/>
            </p:cNvPicPr>
            <p:nvPr/>
          </p:nvPicPr>
          <p:blipFill>
            <a:blip r:embed="rId5"/>
            <a:stretch>
              <a:fillRect/>
            </a:stretch>
          </p:blipFill>
          <p:spPr>
            <a:xfrm>
              <a:off x="4031872" y="5090809"/>
              <a:ext cx="4191000" cy="1169984"/>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4758799" y="2377046"/>
              <a:ext cx="914400" cy="856929"/>
            </a:xfrm>
            <a:prstGeom prst="rect">
              <a:avLst/>
            </a:prstGeom>
          </p:spPr>
        </p:pic>
      </p:grpSp>
    </p:spTree>
    <p:extLst>
      <p:ext uri="{BB962C8B-B14F-4D97-AF65-F5344CB8AC3E}">
        <p14:creationId xmlns:p14="http://schemas.microsoft.com/office/powerpoint/2010/main" val="2989662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Add/Attach additional data disks</a:t>
            </a:r>
          </a:p>
        </p:txBody>
      </p:sp>
      <p:pic>
        <p:nvPicPr>
          <p:cNvPr id="3" name="Picture 2"/>
          <p:cNvPicPr>
            <a:picLocks noChangeAspect="1"/>
          </p:cNvPicPr>
          <p:nvPr/>
        </p:nvPicPr>
        <p:blipFill>
          <a:blip r:embed="rId3"/>
          <a:stretch>
            <a:fillRect/>
          </a:stretch>
        </p:blipFill>
        <p:spPr>
          <a:xfrm>
            <a:off x="4314004" y="1879423"/>
            <a:ext cx="779976" cy="779976"/>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613402" y="2746101"/>
            <a:ext cx="1603080" cy="1502325"/>
          </a:xfrm>
          <a:prstGeom prst="rect">
            <a:avLst/>
          </a:prstGeom>
        </p:spPr>
      </p:pic>
      <p:pic>
        <p:nvPicPr>
          <p:cNvPr id="5" name="Picture 4"/>
          <p:cNvPicPr>
            <a:picLocks noChangeAspect="1"/>
          </p:cNvPicPr>
          <p:nvPr/>
        </p:nvPicPr>
        <p:blipFill>
          <a:blip r:embed="rId3"/>
          <a:stretch>
            <a:fillRect/>
          </a:stretch>
        </p:blipFill>
        <p:spPr>
          <a:xfrm>
            <a:off x="4314004" y="3067516"/>
            <a:ext cx="779976" cy="779976"/>
          </a:xfrm>
          <a:prstGeom prst="rect">
            <a:avLst/>
          </a:prstGeom>
        </p:spPr>
      </p:pic>
      <p:pic>
        <p:nvPicPr>
          <p:cNvPr id="6" name="Picture 5"/>
          <p:cNvPicPr>
            <a:picLocks noChangeAspect="1"/>
          </p:cNvPicPr>
          <p:nvPr/>
        </p:nvPicPr>
        <p:blipFill>
          <a:blip r:embed="rId3"/>
          <a:stretch>
            <a:fillRect/>
          </a:stretch>
        </p:blipFill>
        <p:spPr>
          <a:xfrm>
            <a:off x="4314004" y="5325327"/>
            <a:ext cx="779976" cy="779976"/>
          </a:xfrm>
          <a:prstGeom prst="rect">
            <a:avLst/>
          </a:prstGeom>
        </p:spPr>
      </p:pic>
      <p:sp>
        <p:nvSpPr>
          <p:cNvPr id="9" name="Plus 8"/>
          <p:cNvSpPr/>
          <p:nvPr/>
        </p:nvSpPr>
        <p:spPr bwMode="auto">
          <a:xfrm>
            <a:off x="3531858" y="3067517"/>
            <a:ext cx="629807" cy="582085"/>
          </a:xfrm>
          <a:prstGeom prst="mathPlus">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599" kern="0" dirty="0">
              <a:gradFill>
                <a:gsLst>
                  <a:gs pos="5439">
                    <a:srgbClr val="F8F8F8"/>
                  </a:gs>
                  <a:gs pos="10000">
                    <a:srgbClr val="F8F8F8"/>
                  </a:gs>
                </a:gsLst>
                <a:lin ang="5400000" scaled="0"/>
              </a:gradFill>
            </a:endParaRPr>
          </a:p>
        </p:txBody>
      </p:sp>
      <p:grpSp>
        <p:nvGrpSpPr>
          <p:cNvPr id="16" name="Group 15"/>
          <p:cNvGrpSpPr/>
          <p:nvPr/>
        </p:nvGrpSpPr>
        <p:grpSpPr>
          <a:xfrm>
            <a:off x="4665907" y="4557507"/>
            <a:ext cx="76170" cy="545438"/>
            <a:chOff x="4665282" y="4557933"/>
            <a:chExt cx="76200" cy="545658"/>
          </a:xfrm>
        </p:grpSpPr>
        <p:sp>
          <p:nvSpPr>
            <p:cNvPr id="10" name="Rectangle 9"/>
            <p:cNvSpPr/>
            <p:nvPr/>
          </p:nvSpPr>
          <p:spPr bwMode="auto">
            <a:xfrm>
              <a:off x="4665282" y="4557933"/>
              <a:ext cx="76200" cy="7620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sp>
          <p:nvSpPr>
            <p:cNvPr id="12" name="Rectangle 11"/>
            <p:cNvSpPr/>
            <p:nvPr/>
          </p:nvSpPr>
          <p:spPr bwMode="auto">
            <a:xfrm>
              <a:off x="4665282" y="4792662"/>
              <a:ext cx="76200" cy="7620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sp>
          <p:nvSpPr>
            <p:cNvPr id="13" name="Rectangle 12"/>
            <p:cNvSpPr/>
            <p:nvPr/>
          </p:nvSpPr>
          <p:spPr bwMode="auto">
            <a:xfrm>
              <a:off x="4665282" y="5027391"/>
              <a:ext cx="76200" cy="7620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grpSp>
      <p:sp>
        <p:nvSpPr>
          <p:cNvPr id="14" name="Right Arrow 13"/>
          <p:cNvSpPr/>
          <p:nvPr/>
        </p:nvSpPr>
        <p:spPr bwMode="auto">
          <a:xfrm>
            <a:off x="5349080" y="3192585"/>
            <a:ext cx="761693" cy="304677"/>
          </a:xfrm>
          <a:prstGeom prst="rightArrow">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5439">
                    <a:srgbClr val="F8F8F8"/>
                  </a:gs>
                  <a:gs pos="10000">
                    <a:srgbClr val="F8F8F8"/>
                  </a:gs>
                </a:gsLst>
                <a:lin ang="5400000" scaled="0"/>
              </a:gradFill>
            </a:endParaRPr>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6751422" y="1867755"/>
            <a:ext cx="3732298" cy="3357578"/>
          </a:xfrm>
          <a:prstGeom prst="rect">
            <a:avLst/>
          </a:prstGeom>
        </p:spPr>
      </p:pic>
    </p:spTree>
    <p:extLst>
      <p:ext uri="{BB962C8B-B14F-4D97-AF65-F5344CB8AC3E}">
        <p14:creationId xmlns:p14="http://schemas.microsoft.com/office/powerpoint/2010/main" val="2938990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1000"/>
                                        <p:tgtEl>
                                          <p:spTgt spid="16"/>
                                        </p:tgtEl>
                                      </p:cBhvr>
                                    </p:animEffect>
                                  </p:childTnLst>
                                </p:cTn>
                              </p:par>
                            </p:childTnLst>
                          </p:cTn>
                        </p:par>
                        <p:par>
                          <p:cTn id="19" fill="hold">
                            <p:stCondLst>
                              <p:cond delay="2500"/>
                            </p:stCondLst>
                            <p:childTnLst>
                              <p:par>
                                <p:cTn id="20" presetID="10" presetClass="entr" presetSubtype="0" fill="hold" nodeType="after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3500"/>
                            </p:stCondLst>
                            <p:childTnLst>
                              <p:par>
                                <p:cTn id="24" presetID="22" presetClass="entr" presetSubtype="8" fill="hold" grpId="0" nodeType="after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4250"/>
                            </p:stCondLst>
                            <p:childTnLst>
                              <p:par>
                                <p:cTn id="28" presetID="53" presetClass="entr" presetSubtype="16" fill="hold" nodeType="afterEffect">
                                  <p:stCondLst>
                                    <p:cond delay="75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Scenario</a:t>
            </a:r>
          </a:p>
        </p:txBody>
      </p:sp>
      <p:pic>
        <p:nvPicPr>
          <p:cNvPr id="3" name="Picture 2"/>
          <p:cNvPicPr>
            <a:picLocks noChangeAspect="1"/>
          </p:cNvPicPr>
          <p:nvPr/>
        </p:nvPicPr>
        <p:blipFill>
          <a:blip r:embed="rId3"/>
          <a:stretch>
            <a:fillRect/>
          </a:stretch>
        </p:blipFill>
        <p:spPr>
          <a:xfrm>
            <a:off x="2027237" y="1058862"/>
            <a:ext cx="7867650" cy="5774350"/>
          </a:xfrm>
          <a:prstGeom prst="rect">
            <a:avLst/>
          </a:prstGeom>
        </p:spPr>
      </p:pic>
    </p:spTree>
    <p:extLst>
      <p:ext uri="{BB962C8B-B14F-4D97-AF65-F5344CB8AC3E}">
        <p14:creationId xmlns:p14="http://schemas.microsoft.com/office/powerpoint/2010/main" val="7414378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40403436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74" y="1592262"/>
            <a:ext cx="10515600" cy="4607415"/>
          </a:xfrm>
        </p:spPr>
        <p:txBody>
          <a:bodyPr/>
          <a:lstStyle/>
          <a:p>
            <a:r>
              <a:rPr lang="en-US" dirty="0">
                <a:solidFill>
                  <a:srgbClr val="0070C0"/>
                </a:solidFill>
              </a:rPr>
              <a:t>23+ years </a:t>
            </a:r>
          </a:p>
          <a:p>
            <a:r>
              <a:rPr lang="en-US" dirty="0">
                <a:solidFill>
                  <a:srgbClr val="0070C0"/>
                </a:solidFill>
              </a:rPr>
              <a:t>Infrastructure background</a:t>
            </a:r>
          </a:p>
          <a:p>
            <a:r>
              <a:rPr lang="en-US" dirty="0">
                <a:solidFill>
                  <a:srgbClr val="0070C0"/>
                </a:solidFill>
              </a:rPr>
              <a:t>Instructor at LinkedIn Learning aka Lynda.com</a:t>
            </a:r>
          </a:p>
          <a:p>
            <a:r>
              <a:rPr lang="en-US" dirty="0">
                <a:solidFill>
                  <a:srgbClr val="0070C0"/>
                </a:solidFill>
              </a:rPr>
              <a:t>Microsoft SMB Partner Technology Advisor</a:t>
            </a:r>
          </a:p>
          <a:p>
            <a:r>
              <a:rPr lang="en-US" dirty="0">
                <a:solidFill>
                  <a:srgbClr val="0070C0"/>
                </a:solidFill>
              </a:rPr>
              <a:t>Can’t program my way out of a box</a:t>
            </a:r>
          </a:p>
          <a:p>
            <a:pPr>
              <a:spcAft>
                <a:spcPts val="600"/>
              </a:spcAft>
            </a:pPr>
            <a:endParaRPr lang="en-US" sz="2400" dirty="0">
              <a:solidFill>
                <a:srgbClr val="0070C0"/>
              </a:solidFill>
            </a:endParaRPr>
          </a:p>
          <a:p>
            <a:pPr marL="0" indent="0">
              <a:buNone/>
            </a:pPr>
            <a:endParaRPr lang="en-US" dirty="0"/>
          </a:p>
        </p:txBody>
      </p:sp>
      <p:sp>
        <p:nvSpPr>
          <p:cNvPr id="4" name="Title 3"/>
          <p:cNvSpPr>
            <a:spLocks noGrp="1"/>
          </p:cNvSpPr>
          <p:nvPr>
            <p:ph type="title"/>
          </p:nvPr>
        </p:nvSpPr>
        <p:spPr>
          <a:xfrm>
            <a:off x="731837" y="296862"/>
            <a:ext cx="11889564" cy="917575"/>
          </a:xfrm>
        </p:spPr>
        <p:txBody>
          <a:bodyPr/>
          <a:lstStyle/>
          <a:p>
            <a:r>
              <a:rPr lang="en-US" dirty="0">
                <a:solidFill>
                  <a:srgbClr val="0070C0"/>
                </a:solidFill>
              </a:rPr>
              <a:t>A little about me</a:t>
            </a:r>
          </a:p>
        </p:txBody>
      </p:sp>
    </p:spTree>
    <p:extLst>
      <p:ext uri="{BB962C8B-B14F-4D97-AF65-F5344CB8AC3E}">
        <p14:creationId xmlns:p14="http://schemas.microsoft.com/office/powerpoint/2010/main" val="3025364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32D853-1E3C-4E34-A55C-2BC1A48CDA6D}"/>
              </a:ext>
            </a:extLst>
          </p:cNvPr>
          <p:cNvSpPr>
            <a:spLocks noGrp="1"/>
          </p:cNvSpPr>
          <p:nvPr>
            <p:ph type="body" sz="quarter" idx="10"/>
          </p:nvPr>
        </p:nvSpPr>
        <p:spPr>
          <a:xfrm>
            <a:off x="274637" y="2430462"/>
            <a:ext cx="11887200" cy="3554819"/>
          </a:xfrm>
        </p:spPr>
        <p:txBody>
          <a:bodyPr/>
          <a:lstStyle/>
          <a:p>
            <a:pPr marL="0" indent="0">
              <a:spcAft>
                <a:spcPts val="600"/>
              </a:spcAft>
              <a:buNone/>
            </a:pPr>
            <a:r>
              <a:rPr lang="en-US" dirty="0">
                <a:solidFill>
                  <a:srgbClr val="0070C0"/>
                </a:solidFill>
              </a:rPr>
              <a:t>Twitter - @</a:t>
            </a:r>
            <a:r>
              <a:rPr lang="en-US" dirty="0" err="1">
                <a:solidFill>
                  <a:srgbClr val="0070C0"/>
                </a:solidFill>
              </a:rPr>
              <a:t>bennettbusiness</a:t>
            </a:r>
            <a:endParaRPr lang="en-US" dirty="0">
              <a:solidFill>
                <a:srgbClr val="0070C0"/>
              </a:solidFill>
            </a:endParaRPr>
          </a:p>
          <a:p>
            <a:pPr marL="0" indent="0">
              <a:spcAft>
                <a:spcPts val="600"/>
              </a:spcAft>
              <a:buNone/>
            </a:pPr>
            <a:endParaRPr lang="en-US" dirty="0">
              <a:solidFill>
                <a:srgbClr val="0070C0"/>
              </a:solidFill>
            </a:endParaRPr>
          </a:p>
          <a:p>
            <a:pPr marL="0" indent="0">
              <a:spcAft>
                <a:spcPts val="600"/>
              </a:spcAft>
              <a:buNone/>
            </a:pPr>
            <a:r>
              <a:rPr lang="en-US" dirty="0">
                <a:solidFill>
                  <a:srgbClr val="0070C0"/>
                </a:solidFill>
              </a:rPr>
              <a:t>LinkedIn - https://www.linkedin.com/in/sharonlbennett/</a:t>
            </a:r>
          </a:p>
          <a:p>
            <a:endParaRPr lang="en-US" dirty="0"/>
          </a:p>
        </p:txBody>
      </p:sp>
      <p:sp>
        <p:nvSpPr>
          <p:cNvPr id="3" name="Title 2">
            <a:extLst>
              <a:ext uri="{FF2B5EF4-FFF2-40B4-BE49-F238E27FC236}">
                <a16:creationId xmlns:a16="http://schemas.microsoft.com/office/drawing/2014/main" id="{F89F3590-A523-4FC3-997E-16C7B0A0F6BB}"/>
              </a:ext>
            </a:extLst>
          </p:cNvPr>
          <p:cNvSpPr>
            <a:spLocks noGrp="1"/>
          </p:cNvSpPr>
          <p:nvPr>
            <p:ph type="title"/>
          </p:nvPr>
        </p:nvSpPr>
        <p:spPr/>
        <p:txBody>
          <a:bodyPr/>
          <a:lstStyle/>
          <a:p>
            <a:r>
              <a:rPr lang="en-US" sz="5400" dirty="0">
                <a:solidFill>
                  <a:srgbClr val="0070C0"/>
                </a:solidFill>
              </a:rPr>
              <a:t>Reach out! </a:t>
            </a:r>
          </a:p>
        </p:txBody>
      </p:sp>
    </p:spTree>
    <p:extLst>
      <p:ext uri="{BB962C8B-B14F-4D97-AF65-F5344CB8AC3E}">
        <p14:creationId xmlns:p14="http://schemas.microsoft.com/office/powerpoint/2010/main" val="4186843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2502" y="1682099"/>
            <a:ext cx="12431473" cy="5311019"/>
          </a:xfrm>
          <a:prstGeom prst="rect">
            <a:avLst/>
          </a:prstGeom>
          <a:solidFill>
            <a:srgbClr val="002050"/>
          </a:solidFill>
          <a:ln w="22225">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46" rIns="0" bIns="47546" numCol="1" rtlCol="0" anchor="ctr" anchorCtr="0" compatLnSpc="1">
            <a:prstTxWarp prst="textNoShape">
              <a:avLst/>
            </a:prstTxWarp>
          </a:bodyPr>
          <a:lstStyle/>
          <a:p>
            <a:pPr algn="ctr" defTabSz="950652"/>
            <a:endParaRPr lang="en-US" sz="2039" kern="0" dirty="0">
              <a:gradFill>
                <a:gsLst>
                  <a:gs pos="0">
                    <a:srgbClr val="FFFFFF"/>
                  </a:gs>
                  <a:gs pos="100000">
                    <a:srgbClr val="FFFFFF"/>
                  </a:gs>
                </a:gsLst>
                <a:lin ang="5400000" scaled="0"/>
              </a:gradFill>
            </a:endParaRPr>
          </a:p>
        </p:txBody>
      </p:sp>
      <p:sp>
        <p:nvSpPr>
          <p:cNvPr id="45" name="Rounded Rectangle 44"/>
          <p:cNvSpPr/>
          <p:nvPr/>
        </p:nvSpPr>
        <p:spPr bwMode="auto">
          <a:xfrm>
            <a:off x="3254411" y="2495944"/>
            <a:ext cx="5927986" cy="1208464"/>
          </a:xfrm>
          <a:prstGeom prst="roundRect">
            <a:avLst>
              <a:gd name="adj" fmla="val 0"/>
            </a:avLst>
          </a:prstGeom>
          <a:noFill/>
          <a:ln w="22225" cmpd="sng">
            <a:solidFill>
              <a:srgbClr val="00BCF2"/>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46" rIns="0" bIns="47546" numCol="1" rtlCol="0" anchor="ctr" anchorCtr="0" compatLnSpc="1">
            <a:prstTxWarp prst="textNoShape">
              <a:avLst/>
            </a:prstTxWarp>
          </a:bodyPr>
          <a:lstStyle/>
          <a:p>
            <a:pPr algn="ctr" defTabSz="950652"/>
            <a:endParaRPr lang="en-US" sz="2039" kern="0" dirty="0">
              <a:ln w="28575">
                <a:solidFill>
                  <a:schemeClr val="tx1"/>
                </a:solidFill>
              </a:ln>
              <a:gradFill>
                <a:gsLst>
                  <a:gs pos="0">
                    <a:srgbClr val="FFFFFF"/>
                  </a:gs>
                  <a:gs pos="100000">
                    <a:srgbClr val="FFFFFF"/>
                  </a:gs>
                </a:gsLst>
                <a:lin ang="5400000" scaled="0"/>
              </a:gradFill>
            </a:endParaRPr>
          </a:p>
        </p:txBody>
      </p:sp>
      <p:sp>
        <p:nvSpPr>
          <p:cNvPr id="2" name="Title 1"/>
          <p:cNvSpPr>
            <a:spLocks noGrp="1"/>
          </p:cNvSpPr>
          <p:nvPr>
            <p:ph type="title"/>
          </p:nvPr>
        </p:nvSpPr>
        <p:spPr>
          <a:xfrm>
            <a:off x="277030" y="296563"/>
            <a:ext cx="12156944" cy="1122595"/>
          </a:xfrm>
        </p:spPr>
        <p:txBody>
          <a:bodyPr/>
          <a:lstStyle/>
          <a:p>
            <a:r>
              <a:rPr lang="de-DE" dirty="0"/>
              <a:t>Challenges of running dev-test on premises</a:t>
            </a:r>
            <a:endParaRPr lang="en-US" dirty="0"/>
          </a:p>
        </p:txBody>
      </p:sp>
      <p:sp>
        <p:nvSpPr>
          <p:cNvPr id="28" name="TextBox 27"/>
          <p:cNvSpPr txBox="1"/>
          <p:nvPr/>
        </p:nvSpPr>
        <p:spPr>
          <a:xfrm>
            <a:off x="4839358" y="1909988"/>
            <a:ext cx="2757758" cy="583627"/>
          </a:xfrm>
          <a:prstGeom prst="rect">
            <a:avLst/>
          </a:prstGeom>
          <a:noFill/>
        </p:spPr>
        <p:txBody>
          <a:bodyPr wrap="square" lIns="186446" tIns="149157" rIns="186446" bIns="149157" rtlCol="0">
            <a:spAutoFit/>
          </a:bodyPr>
          <a:lstStyle/>
          <a:p>
            <a:pPr algn="ctr" defTabSz="914037">
              <a:lnSpc>
                <a:spcPct val="90000"/>
              </a:lnSpc>
              <a:spcAft>
                <a:spcPts val="612"/>
              </a:spcAft>
            </a:pPr>
            <a:r>
              <a:rPr lang="en-US" sz="2039" kern="0" dirty="0">
                <a:solidFill>
                  <a:schemeClr val="bg1"/>
                </a:solidFill>
                <a:latin typeface="+mj-lt"/>
              </a:rPr>
              <a:t>Your datacenter</a:t>
            </a:r>
            <a:endParaRPr lang="en-US" sz="2447" kern="0" dirty="0">
              <a:solidFill>
                <a:schemeClr val="bg1"/>
              </a:solidFill>
              <a:latin typeface="+mj-lt"/>
            </a:endParaRPr>
          </a:p>
        </p:txBody>
      </p:sp>
      <p:sp>
        <p:nvSpPr>
          <p:cNvPr id="29" name="TextBox 28"/>
          <p:cNvSpPr txBox="1"/>
          <p:nvPr/>
        </p:nvSpPr>
        <p:spPr>
          <a:xfrm>
            <a:off x="6263080" y="2689116"/>
            <a:ext cx="3045773" cy="877372"/>
          </a:xfrm>
          <a:prstGeom prst="rect">
            <a:avLst/>
          </a:prstGeom>
          <a:noFill/>
        </p:spPr>
        <p:txBody>
          <a:bodyPr wrap="square" lIns="186446" tIns="149157" rIns="186446" bIns="149157" rtlCol="0">
            <a:spAutoFit/>
          </a:bodyPr>
          <a:lstStyle/>
          <a:p>
            <a:pPr algn="ctr" defTabSz="914037">
              <a:lnSpc>
                <a:spcPct val="90000"/>
              </a:lnSpc>
              <a:spcAft>
                <a:spcPts val="612"/>
              </a:spcAft>
            </a:pPr>
            <a:r>
              <a:rPr lang="en-US" sz="2039" kern="0" dirty="0">
                <a:solidFill>
                  <a:schemeClr val="bg1"/>
                </a:solidFill>
                <a:latin typeface="+mj-lt"/>
              </a:rPr>
              <a:t>VMs in </a:t>
            </a:r>
            <a:r>
              <a:rPr lang="en-US" sz="2039" kern="0" dirty="0" err="1">
                <a:solidFill>
                  <a:schemeClr val="bg1"/>
                </a:solidFill>
                <a:latin typeface="+mj-lt"/>
              </a:rPr>
              <a:t>dev</a:t>
            </a:r>
            <a:r>
              <a:rPr lang="en-US" sz="2039" kern="0" dirty="0">
                <a:solidFill>
                  <a:schemeClr val="bg1"/>
                </a:solidFill>
                <a:latin typeface="+mj-lt"/>
              </a:rPr>
              <a:t>-test </a:t>
            </a:r>
            <a:br>
              <a:rPr lang="en-US" sz="2039" kern="0" dirty="0">
                <a:solidFill>
                  <a:schemeClr val="bg1"/>
                </a:solidFill>
                <a:latin typeface="+mj-lt"/>
              </a:rPr>
            </a:br>
            <a:r>
              <a:rPr lang="en-US" sz="2039" kern="0" dirty="0">
                <a:solidFill>
                  <a:schemeClr val="bg1"/>
                </a:solidFill>
                <a:latin typeface="+mj-lt"/>
              </a:rPr>
              <a:t>environment</a:t>
            </a:r>
          </a:p>
        </p:txBody>
      </p:sp>
      <p:cxnSp>
        <p:nvCxnSpPr>
          <p:cNvPr id="38" name="Straight Arrow Connector 37"/>
          <p:cNvCxnSpPr/>
          <p:nvPr/>
        </p:nvCxnSpPr>
        <p:spPr>
          <a:xfrm>
            <a:off x="9364451" y="2926499"/>
            <a:ext cx="873798" cy="0"/>
          </a:xfrm>
          <a:prstGeom prst="straightConnector1">
            <a:avLst/>
          </a:prstGeom>
          <a:noFill/>
          <a:ln w="53975" cap="rnd" cmpd="sng" algn="ctr">
            <a:solidFill>
              <a:schemeClr val="bg1"/>
            </a:solidFill>
            <a:prstDash val="sysDot"/>
            <a:headEnd type="triangle"/>
            <a:tailEnd type="none"/>
          </a:ln>
          <a:effectLst/>
        </p:spPr>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940" y="2812132"/>
            <a:ext cx="2739610" cy="576087"/>
          </a:xfrm>
          <a:prstGeom prst="rect">
            <a:avLst/>
          </a:prstGeom>
        </p:spPr>
      </p:pic>
      <p:grpSp>
        <p:nvGrpSpPr>
          <p:cNvPr id="3" name="Group 2"/>
          <p:cNvGrpSpPr/>
          <p:nvPr/>
        </p:nvGrpSpPr>
        <p:grpSpPr>
          <a:xfrm>
            <a:off x="200859" y="1460232"/>
            <a:ext cx="2214766" cy="2028633"/>
            <a:chOff x="23213" y="1459412"/>
            <a:chExt cx="2215657" cy="2029449"/>
          </a:xfrm>
        </p:grpSpPr>
        <p:sp>
          <p:nvSpPr>
            <p:cNvPr id="14" name="TextBox 13"/>
            <p:cNvSpPr txBox="1"/>
            <p:nvPr/>
          </p:nvSpPr>
          <p:spPr>
            <a:xfrm>
              <a:off x="388294" y="2567833"/>
              <a:ext cx="1850576" cy="555582"/>
            </a:xfrm>
            <a:prstGeom prst="rect">
              <a:avLst/>
            </a:prstGeom>
            <a:noFill/>
          </p:spPr>
          <p:txBody>
            <a:bodyPr wrap="square" lIns="186446" tIns="149157" rIns="186446" bIns="149157" rtlCol="0">
              <a:spAutoFit/>
            </a:bodyPr>
            <a:lstStyle/>
            <a:p>
              <a:pPr defTabSz="914037">
                <a:lnSpc>
                  <a:spcPct val="90000"/>
                </a:lnSpc>
                <a:spcAft>
                  <a:spcPts val="612"/>
                </a:spcAft>
              </a:pPr>
              <a:r>
                <a:rPr lang="en-US" sz="1799" kern="0" dirty="0">
                  <a:solidFill>
                    <a:schemeClr val="bg1"/>
                  </a:solidFill>
                  <a:latin typeface="+mj-lt"/>
                </a:rPr>
                <a:t>IT admin</a:t>
              </a:r>
            </a:p>
          </p:txBody>
        </p:sp>
        <p:sp>
          <p:nvSpPr>
            <p:cNvPr id="27" name="TextBox 26"/>
            <p:cNvSpPr txBox="1"/>
            <p:nvPr/>
          </p:nvSpPr>
          <p:spPr>
            <a:xfrm>
              <a:off x="23213" y="2993613"/>
              <a:ext cx="2210412" cy="495248"/>
            </a:xfrm>
            <a:prstGeom prst="rect">
              <a:avLst/>
            </a:prstGeom>
            <a:noFill/>
          </p:spPr>
          <p:txBody>
            <a:bodyPr wrap="square" lIns="186446" tIns="149157" rIns="186446" bIns="149157" rtlCol="0">
              <a:spAutoFit/>
            </a:bodyPr>
            <a:lstStyle/>
            <a:p>
              <a:pPr algn="ctr" defTabSz="914037">
                <a:lnSpc>
                  <a:spcPct val="90000"/>
                </a:lnSpc>
                <a:spcAft>
                  <a:spcPts val="612"/>
                </a:spcAft>
              </a:pPr>
              <a:r>
                <a:rPr lang="en-US" sz="1399" b="1" kern="0" dirty="0">
                  <a:solidFill>
                    <a:srgbClr val="00BCF2"/>
                  </a:solidFill>
                </a:rPr>
                <a:t>Provision VMs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228" y="1459412"/>
              <a:ext cx="1324114" cy="1480862"/>
            </a:xfrm>
            <a:prstGeom prst="rect">
              <a:avLst/>
            </a:prstGeom>
          </p:spPr>
        </p:pic>
      </p:grpSp>
      <p:grpSp>
        <p:nvGrpSpPr>
          <p:cNvPr id="8" name="Group 7"/>
          <p:cNvGrpSpPr/>
          <p:nvPr/>
        </p:nvGrpSpPr>
        <p:grpSpPr>
          <a:xfrm>
            <a:off x="10102874" y="1426455"/>
            <a:ext cx="1935473" cy="2062411"/>
            <a:chOff x="10199631" y="1425620"/>
            <a:chExt cx="1936252" cy="2063241"/>
          </a:xfrm>
        </p:grpSpPr>
        <p:sp>
          <p:nvSpPr>
            <p:cNvPr id="15" name="TextBox 14"/>
            <p:cNvSpPr txBox="1"/>
            <p:nvPr/>
          </p:nvSpPr>
          <p:spPr>
            <a:xfrm>
              <a:off x="10267462" y="2567833"/>
              <a:ext cx="1868421" cy="555582"/>
            </a:xfrm>
            <a:prstGeom prst="rect">
              <a:avLst/>
            </a:prstGeom>
            <a:noFill/>
          </p:spPr>
          <p:txBody>
            <a:bodyPr wrap="square" lIns="186446" tIns="149157" rIns="186446" bIns="149157" rtlCol="0">
              <a:spAutoFit/>
            </a:bodyPr>
            <a:lstStyle/>
            <a:p>
              <a:pPr defTabSz="914037">
                <a:lnSpc>
                  <a:spcPct val="90000"/>
                </a:lnSpc>
                <a:spcAft>
                  <a:spcPts val="612"/>
                </a:spcAft>
              </a:pPr>
              <a:r>
                <a:rPr lang="en-US" sz="1799" b="1" kern="0" dirty="0">
                  <a:solidFill>
                    <a:schemeClr val="bg1"/>
                  </a:solidFill>
                  <a:latin typeface="+mj-lt"/>
                </a:rPr>
                <a:t>Developers</a:t>
              </a:r>
            </a:p>
          </p:txBody>
        </p:sp>
        <p:sp>
          <p:nvSpPr>
            <p:cNvPr id="26" name="TextBox 25"/>
            <p:cNvSpPr txBox="1"/>
            <p:nvPr/>
          </p:nvSpPr>
          <p:spPr>
            <a:xfrm>
              <a:off x="10199631" y="2993613"/>
              <a:ext cx="1936252" cy="495248"/>
            </a:xfrm>
            <a:prstGeom prst="rect">
              <a:avLst/>
            </a:prstGeom>
            <a:noFill/>
          </p:spPr>
          <p:txBody>
            <a:bodyPr wrap="square" lIns="186446" tIns="149157" rIns="186446" bIns="149157" rtlCol="0">
              <a:spAutoFit/>
            </a:bodyPr>
            <a:lstStyle/>
            <a:p>
              <a:pPr algn="ctr" defTabSz="914037">
                <a:lnSpc>
                  <a:spcPct val="90000"/>
                </a:lnSpc>
                <a:spcAft>
                  <a:spcPts val="612"/>
                </a:spcAft>
              </a:pPr>
              <a:r>
                <a:rPr lang="en-US" sz="1399" b="1" kern="0" dirty="0">
                  <a:solidFill>
                    <a:srgbClr val="00BCF2"/>
                  </a:solidFill>
                </a:rPr>
                <a:t>Request VMs</a:t>
              </a: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53268"/>
            <a:stretch/>
          </p:blipFill>
          <p:spPr>
            <a:xfrm>
              <a:off x="10348717" y="1425620"/>
              <a:ext cx="1590500" cy="1185492"/>
            </a:xfrm>
            <a:prstGeom prst="rect">
              <a:avLst/>
            </a:prstGeom>
          </p:spPr>
        </p:pic>
      </p:grpSp>
      <p:grpSp>
        <p:nvGrpSpPr>
          <p:cNvPr id="16" name="Group 15"/>
          <p:cNvGrpSpPr/>
          <p:nvPr/>
        </p:nvGrpSpPr>
        <p:grpSpPr>
          <a:xfrm>
            <a:off x="2502" y="4237395"/>
            <a:ext cx="12431473" cy="2758813"/>
            <a:chOff x="0" y="4237693"/>
            <a:chExt cx="12436475" cy="2759923"/>
          </a:xfrm>
        </p:grpSpPr>
        <p:sp>
          <p:nvSpPr>
            <p:cNvPr id="47" name="Rectangle 46"/>
            <p:cNvSpPr/>
            <p:nvPr/>
          </p:nvSpPr>
          <p:spPr bwMode="auto">
            <a:xfrm>
              <a:off x="0" y="4237693"/>
              <a:ext cx="12436475" cy="2759923"/>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46" rIns="0" bIns="47546" numCol="1" rtlCol="0" anchor="ctr" anchorCtr="0" compatLnSpc="1">
              <a:prstTxWarp prst="textNoShape">
                <a:avLst/>
              </a:prstTxWarp>
            </a:bodyPr>
            <a:lstStyle/>
            <a:p>
              <a:pPr algn="ctr" defTabSz="950652"/>
              <a:endParaRPr lang="en-US" sz="2039" kern="0" dirty="0">
                <a:gradFill>
                  <a:gsLst>
                    <a:gs pos="0">
                      <a:srgbClr val="FFFFFF"/>
                    </a:gs>
                    <a:gs pos="100000">
                      <a:srgbClr val="FFFFFF"/>
                    </a:gs>
                  </a:gsLst>
                  <a:lin ang="5400000" scaled="0"/>
                </a:gradFill>
              </a:endParaRPr>
            </a:p>
          </p:txBody>
        </p:sp>
        <p:sp>
          <p:nvSpPr>
            <p:cNvPr id="31" name="TextBox 30"/>
            <p:cNvSpPr txBox="1"/>
            <p:nvPr/>
          </p:nvSpPr>
          <p:spPr>
            <a:xfrm>
              <a:off x="1217700" y="4483655"/>
              <a:ext cx="1841564" cy="979392"/>
            </a:xfrm>
            <a:prstGeom prst="rect">
              <a:avLst/>
            </a:prstGeom>
            <a:noFill/>
            <a:ln>
              <a:noFill/>
            </a:ln>
          </p:spPr>
          <p:txBody>
            <a:bodyPr wrap="square" lIns="186446" tIns="149157" rIns="186446" bIns="149157" rtlCol="0">
              <a:spAutoFit/>
            </a:bodyPr>
            <a:lstStyle/>
            <a:p>
              <a:pPr defTabSz="914037">
                <a:lnSpc>
                  <a:spcPct val="90000"/>
                </a:lnSpc>
                <a:spcAft>
                  <a:spcPts val="612"/>
                </a:spcAft>
              </a:pPr>
              <a:r>
                <a:rPr lang="de-DE" sz="4798" kern="0" dirty="0">
                  <a:solidFill>
                    <a:srgbClr val="00BCF2"/>
                  </a:solidFill>
                  <a:latin typeface="+mj-lt"/>
                </a:rPr>
                <a:t>65%</a:t>
              </a:r>
              <a:endParaRPr lang="en-US" sz="4798" kern="0" dirty="0" err="1">
                <a:solidFill>
                  <a:srgbClr val="00BCF2"/>
                </a:solidFill>
                <a:latin typeface="+mj-lt"/>
              </a:endParaRPr>
            </a:p>
          </p:txBody>
        </p:sp>
        <p:sp>
          <p:nvSpPr>
            <p:cNvPr id="33" name="TextBox 32"/>
            <p:cNvSpPr txBox="1"/>
            <p:nvPr/>
          </p:nvSpPr>
          <p:spPr>
            <a:xfrm>
              <a:off x="2461167" y="4537651"/>
              <a:ext cx="3702767" cy="852080"/>
            </a:xfrm>
            <a:prstGeom prst="rect">
              <a:avLst/>
            </a:prstGeom>
            <a:noFill/>
            <a:ln>
              <a:noFill/>
            </a:ln>
          </p:spPr>
          <p:txBody>
            <a:bodyPr wrap="square" lIns="186446" tIns="149157" rIns="186446" bIns="149157" rtlCol="0">
              <a:spAutoFit/>
            </a:bodyPr>
            <a:lstStyle/>
            <a:p>
              <a:pPr defTabSz="914037">
                <a:lnSpc>
                  <a:spcPct val="90000"/>
                </a:lnSpc>
                <a:spcAft>
                  <a:spcPts val="612"/>
                </a:spcAft>
              </a:pPr>
              <a:r>
                <a:rPr lang="en-US" sz="1299" b="1" kern="0" dirty="0">
                  <a:solidFill>
                    <a:schemeClr val="bg1"/>
                  </a:solidFill>
                </a:rPr>
                <a:t>of developers say it is too complicated and time-consuming to get development and test resources</a:t>
              </a:r>
            </a:p>
          </p:txBody>
        </p:sp>
        <p:sp>
          <p:nvSpPr>
            <p:cNvPr id="30" name="TextBox 29"/>
            <p:cNvSpPr txBox="1"/>
            <p:nvPr/>
          </p:nvSpPr>
          <p:spPr>
            <a:xfrm>
              <a:off x="2478069" y="5575424"/>
              <a:ext cx="2889282" cy="661335"/>
            </a:xfrm>
            <a:prstGeom prst="rect">
              <a:avLst/>
            </a:prstGeom>
            <a:noFill/>
            <a:ln>
              <a:noFill/>
            </a:ln>
          </p:spPr>
          <p:txBody>
            <a:bodyPr wrap="square" lIns="186446" tIns="149157" rIns="186446" bIns="149157" rtlCol="0">
              <a:spAutoFit/>
            </a:bodyPr>
            <a:lstStyle/>
            <a:p>
              <a:pPr defTabSz="914037">
                <a:lnSpc>
                  <a:spcPct val="90000"/>
                </a:lnSpc>
                <a:spcAft>
                  <a:spcPts val="612"/>
                </a:spcAft>
              </a:pPr>
              <a:r>
                <a:rPr lang="en-US" sz="1299" b="1" kern="0" dirty="0">
                  <a:solidFill>
                    <a:schemeClr val="bg1"/>
                  </a:solidFill>
                </a:rPr>
                <a:t>Average utilization of dedicated </a:t>
              </a:r>
              <a:r>
                <a:rPr lang="en-US" sz="1299" b="1" kern="0" dirty="0" err="1">
                  <a:solidFill>
                    <a:schemeClr val="bg1"/>
                  </a:solidFill>
                </a:rPr>
                <a:t>dev</a:t>
              </a:r>
              <a:r>
                <a:rPr lang="en-US" sz="1299" b="1" kern="0" dirty="0">
                  <a:solidFill>
                    <a:schemeClr val="bg1"/>
                  </a:solidFill>
                </a:rPr>
                <a:t>-test infrastructure</a:t>
              </a:r>
            </a:p>
          </p:txBody>
        </p:sp>
        <p:sp>
          <p:nvSpPr>
            <p:cNvPr id="35" name="TextBox 34"/>
            <p:cNvSpPr txBox="1"/>
            <p:nvPr/>
          </p:nvSpPr>
          <p:spPr>
            <a:xfrm>
              <a:off x="1220452" y="5439400"/>
              <a:ext cx="1841564" cy="979392"/>
            </a:xfrm>
            <a:prstGeom prst="rect">
              <a:avLst/>
            </a:prstGeom>
            <a:noFill/>
            <a:ln>
              <a:noFill/>
            </a:ln>
          </p:spPr>
          <p:txBody>
            <a:bodyPr wrap="square" lIns="186446" tIns="149157" rIns="186446" bIns="149157" rtlCol="0">
              <a:spAutoFit/>
            </a:bodyPr>
            <a:lstStyle/>
            <a:p>
              <a:pPr defTabSz="914037">
                <a:lnSpc>
                  <a:spcPct val="90000"/>
                </a:lnSpc>
                <a:spcAft>
                  <a:spcPts val="612"/>
                </a:spcAft>
              </a:pPr>
              <a:r>
                <a:rPr lang="de-DE" sz="4798" kern="0" dirty="0">
                  <a:solidFill>
                    <a:srgbClr val="00BCF2"/>
                  </a:solidFill>
                  <a:latin typeface="+mj-lt"/>
                </a:rPr>
                <a:t>10%</a:t>
              </a:r>
              <a:endParaRPr lang="en-US" sz="4798" kern="0" dirty="0" err="1">
                <a:solidFill>
                  <a:srgbClr val="00BCF2"/>
                </a:solidFill>
                <a:latin typeface="+mj-lt"/>
              </a:endParaRPr>
            </a:p>
          </p:txBody>
        </p:sp>
        <p:sp>
          <p:nvSpPr>
            <p:cNvPr id="51" name="Rectangle 50"/>
            <p:cNvSpPr/>
            <p:nvPr/>
          </p:nvSpPr>
          <p:spPr>
            <a:xfrm>
              <a:off x="7632803" y="5089484"/>
              <a:ext cx="4749368" cy="1795335"/>
            </a:xfrm>
            <a:prstGeom prst="rect">
              <a:avLst/>
            </a:prstGeom>
          </p:spPr>
          <p:txBody>
            <a:bodyPr wrap="square">
              <a:spAutoFit/>
            </a:bodyPr>
            <a:lstStyle/>
            <a:p>
              <a:pPr marL="182808" indent="-182808" defTabSz="914037">
                <a:lnSpc>
                  <a:spcPct val="80000"/>
                </a:lnSpc>
                <a:spcAft>
                  <a:spcPts val="600"/>
                </a:spcAft>
                <a:buFont typeface="Arial"/>
                <a:buChar char="•"/>
              </a:pPr>
              <a:r>
                <a:rPr lang="en-US" sz="1399" kern="0" dirty="0">
                  <a:solidFill>
                    <a:schemeClr val="bg1"/>
                  </a:solidFill>
                  <a:ea typeface="Segoe UI Light" charset="0"/>
                  <a:cs typeface="Segoe UI Light" charset="0"/>
                </a:rPr>
                <a:t>Compromised agility</a:t>
              </a:r>
            </a:p>
            <a:p>
              <a:pPr marL="182808" indent="-182808" defTabSz="914037">
                <a:lnSpc>
                  <a:spcPct val="80000"/>
                </a:lnSpc>
                <a:spcAft>
                  <a:spcPts val="600"/>
                </a:spcAft>
                <a:buFont typeface="Arial"/>
                <a:buChar char="•"/>
              </a:pPr>
              <a:r>
                <a:rPr lang="en-US" sz="1399" kern="0" dirty="0">
                  <a:solidFill>
                    <a:schemeClr val="bg1"/>
                  </a:solidFill>
                  <a:ea typeface="Segoe UI Light" charset="0"/>
                  <a:cs typeface="Segoe UI Light" charset="0"/>
                </a:rPr>
                <a:t>Limited hardware budget</a:t>
              </a:r>
            </a:p>
            <a:p>
              <a:pPr marL="182808" indent="-182808" defTabSz="914037">
                <a:lnSpc>
                  <a:spcPct val="80000"/>
                </a:lnSpc>
                <a:spcAft>
                  <a:spcPts val="600"/>
                </a:spcAft>
                <a:buFont typeface="Arial"/>
                <a:buChar char="•"/>
              </a:pPr>
              <a:r>
                <a:rPr lang="en-US" sz="1399" kern="0" dirty="0">
                  <a:solidFill>
                    <a:schemeClr val="bg1"/>
                  </a:solidFill>
                  <a:ea typeface="Segoe UI Light" charset="0"/>
                  <a:cs typeface="Segoe UI Light" charset="0"/>
                </a:rPr>
                <a:t>Limited software licensing</a:t>
              </a:r>
            </a:p>
            <a:p>
              <a:pPr marL="182808" indent="-182808" defTabSz="914037">
                <a:lnSpc>
                  <a:spcPct val="80000"/>
                </a:lnSpc>
                <a:spcAft>
                  <a:spcPts val="600"/>
                </a:spcAft>
                <a:buFont typeface="Arial"/>
                <a:buChar char="•"/>
              </a:pPr>
              <a:r>
                <a:rPr lang="en-US" sz="1399" kern="0" dirty="0">
                  <a:solidFill>
                    <a:schemeClr val="bg1"/>
                  </a:solidFill>
                  <a:ea typeface="Segoe UI Light" charset="0"/>
                  <a:cs typeface="Segoe UI Light" charset="0"/>
                </a:rPr>
                <a:t>Resource competition with VMs</a:t>
              </a:r>
            </a:p>
            <a:p>
              <a:pPr marL="182808" indent="-182808" defTabSz="914037">
                <a:lnSpc>
                  <a:spcPct val="80000"/>
                </a:lnSpc>
                <a:spcAft>
                  <a:spcPts val="600"/>
                </a:spcAft>
                <a:buFont typeface="Arial"/>
                <a:buChar char="•"/>
              </a:pPr>
              <a:r>
                <a:rPr lang="en-US" sz="1399" kern="0" dirty="0">
                  <a:solidFill>
                    <a:schemeClr val="bg1"/>
                  </a:solidFill>
                  <a:ea typeface="Segoe UI Light" charset="0"/>
                  <a:cs typeface="Segoe UI Light" charset="0"/>
                </a:rPr>
                <a:t>Realistic scale tests often challenging</a:t>
              </a:r>
            </a:p>
            <a:p>
              <a:pPr marL="182808" indent="-182808" defTabSz="914037">
                <a:lnSpc>
                  <a:spcPct val="80000"/>
                </a:lnSpc>
                <a:spcAft>
                  <a:spcPts val="600"/>
                </a:spcAft>
                <a:buFont typeface="Arial"/>
                <a:buChar char="•"/>
              </a:pPr>
              <a:r>
                <a:rPr lang="en-US" sz="1399" kern="0" dirty="0">
                  <a:solidFill>
                    <a:schemeClr val="bg1"/>
                  </a:solidFill>
                  <a:ea typeface="Segoe UI Light" charset="0"/>
                  <a:cs typeface="Segoe UI Light" charset="0"/>
                </a:rPr>
                <a:t>Procurement delays</a:t>
              </a:r>
            </a:p>
            <a:p>
              <a:pPr marL="182808" indent="-182808" defTabSz="914037">
                <a:lnSpc>
                  <a:spcPct val="80000"/>
                </a:lnSpc>
                <a:spcAft>
                  <a:spcPts val="600"/>
                </a:spcAft>
                <a:buFont typeface="Arial"/>
                <a:buChar char="•"/>
              </a:pPr>
              <a:endParaRPr lang="en-US" sz="1399" kern="0" dirty="0">
                <a:solidFill>
                  <a:schemeClr val="bg1"/>
                </a:solidFill>
                <a:ea typeface="Segoe UI Light" charset="0"/>
                <a:cs typeface="Segoe UI Light" charset="0"/>
              </a:endParaRPr>
            </a:p>
          </p:txBody>
        </p:sp>
        <p:sp>
          <p:nvSpPr>
            <p:cNvPr id="52" name="TextBox 51"/>
            <p:cNvSpPr txBox="1"/>
            <p:nvPr/>
          </p:nvSpPr>
          <p:spPr>
            <a:xfrm>
              <a:off x="7405021" y="4475569"/>
              <a:ext cx="2756444" cy="1071507"/>
            </a:xfrm>
            <a:prstGeom prst="rect">
              <a:avLst/>
            </a:prstGeom>
            <a:noFill/>
          </p:spPr>
          <p:txBody>
            <a:bodyPr wrap="none" lIns="186446" tIns="149157" rIns="186446" bIns="149157" rtlCol="0">
              <a:spAutoFit/>
            </a:bodyPr>
            <a:lstStyle/>
            <a:p>
              <a:pPr defTabSz="914037">
                <a:lnSpc>
                  <a:spcPct val="90000"/>
                </a:lnSpc>
                <a:spcAft>
                  <a:spcPts val="612"/>
                </a:spcAft>
              </a:pPr>
              <a:r>
                <a:rPr lang="en-US" sz="2447" b="1" kern="0" dirty="0">
                  <a:solidFill>
                    <a:schemeClr val="bg1"/>
                  </a:solidFill>
                </a:rPr>
                <a:t>Your challenges</a:t>
              </a:r>
            </a:p>
            <a:p>
              <a:pPr defTabSz="914037">
                <a:lnSpc>
                  <a:spcPct val="90000"/>
                </a:lnSpc>
                <a:spcAft>
                  <a:spcPts val="612"/>
                </a:spcAft>
              </a:pPr>
              <a:endParaRPr lang="en-US" sz="2447" kern="0" dirty="0" err="1">
                <a:solidFill>
                  <a:schemeClr val="bg1"/>
                </a:solidFill>
              </a:endParaRPr>
            </a:p>
          </p:txBody>
        </p:sp>
        <p:cxnSp>
          <p:nvCxnSpPr>
            <p:cNvPr id="4" name="Straight Connector 3"/>
            <p:cNvCxnSpPr/>
            <p:nvPr/>
          </p:nvCxnSpPr>
          <p:spPr>
            <a:xfrm>
              <a:off x="6751637" y="4597196"/>
              <a:ext cx="0" cy="18871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74923" y="6352198"/>
              <a:ext cx="3909629" cy="400288"/>
            </a:xfrm>
            <a:prstGeom prst="rect">
              <a:avLst/>
            </a:prstGeom>
            <a:noFill/>
          </p:spPr>
          <p:txBody>
            <a:bodyPr wrap="none" lIns="179213" tIns="143370" rIns="179213" bIns="143370" rtlCol="0">
              <a:spAutoFit/>
            </a:bodyPr>
            <a:lstStyle/>
            <a:p>
              <a:pPr defTabSz="914005">
                <a:lnSpc>
                  <a:spcPct val="90000"/>
                </a:lnSpc>
                <a:spcAft>
                  <a:spcPts val="587"/>
                </a:spcAft>
              </a:pPr>
              <a:r>
                <a:rPr lang="en-US" sz="783" i="1" kern="0" dirty="0">
                  <a:solidFill>
                    <a:sysClr val="windowText" lastClr="000000"/>
                  </a:solidFill>
                </a:rPr>
                <a:t>Source: Business Case for Test Environment Management Whitepaper, Cognizant</a:t>
              </a:r>
            </a:p>
          </p:txBody>
        </p:sp>
      </p:grpSp>
      <p:cxnSp>
        <p:nvCxnSpPr>
          <p:cNvPr id="34" name="Straight Arrow Connector 33"/>
          <p:cNvCxnSpPr/>
          <p:nvPr/>
        </p:nvCxnSpPr>
        <p:spPr>
          <a:xfrm flipH="1">
            <a:off x="2140123" y="2926499"/>
            <a:ext cx="873798" cy="0"/>
          </a:xfrm>
          <a:prstGeom prst="straightConnector1">
            <a:avLst/>
          </a:prstGeom>
          <a:noFill/>
          <a:ln w="53975" cap="rnd" cmpd="sng" algn="ctr">
            <a:solidFill>
              <a:schemeClr val="bg1"/>
            </a:solidFill>
            <a:prstDash val="sysDot"/>
            <a:headEnd type="triangle"/>
            <a:tailEnd type="none"/>
          </a:ln>
          <a:effectLst/>
        </p:spPr>
      </p:cxnSp>
    </p:spTree>
    <p:extLst>
      <p:ext uri="{BB962C8B-B14F-4D97-AF65-F5344CB8AC3E}">
        <p14:creationId xmlns:p14="http://schemas.microsoft.com/office/powerpoint/2010/main" val="572707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CF02-D755-4E99-84D1-4414F30784F1}"/>
              </a:ext>
            </a:extLst>
          </p:cNvPr>
          <p:cNvSpPr>
            <a:spLocks noGrp="1"/>
          </p:cNvSpPr>
          <p:nvPr>
            <p:ph type="title"/>
          </p:nvPr>
        </p:nvSpPr>
        <p:spPr/>
        <p:txBody>
          <a:bodyPr/>
          <a:lstStyle/>
          <a:p>
            <a:r>
              <a:rPr lang="en-US" dirty="0">
                <a:solidFill>
                  <a:srgbClr val="0070C0"/>
                </a:solidFill>
              </a:rPr>
              <a:t>Azure DevTest Labs</a:t>
            </a:r>
          </a:p>
        </p:txBody>
      </p:sp>
      <p:pic>
        <p:nvPicPr>
          <p:cNvPr id="3" name="Picture 2">
            <a:extLst>
              <a:ext uri="{FF2B5EF4-FFF2-40B4-BE49-F238E27FC236}">
                <a16:creationId xmlns:a16="http://schemas.microsoft.com/office/drawing/2014/main" id="{FAF87434-B88A-4EBE-A8F8-23731C79A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425" y="2887662"/>
            <a:ext cx="9767624" cy="5224232"/>
          </a:xfrm>
          <a:prstGeom prst="rect">
            <a:avLst/>
          </a:prstGeom>
        </p:spPr>
      </p:pic>
      <p:sp>
        <p:nvSpPr>
          <p:cNvPr id="4" name="Rectangle 3">
            <a:extLst>
              <a:ext uri="{FF2B5EF4-FFF2-40B4-BE49-F238E27FC236}">
                <a16:creationId xmlns:a16="http://schemas.microsoft.com/office/drawing/2014/main" id="{EFF73E36-4BE2-483C-A0F7-BC070AE47B09}"/>
              </a:ext>
            </a:extLst>
          </p:cNvPr>
          <p:cNvSpPr/>
          <p:nvPr/>
        </p:nvSpPr>
        <p:spPr>
          <a:xfrm>
            <a:off x="326835" y="1250593"/>
            <a:ext cx="9557707" cy="1166473"/>
          </a:xfrm>
          <a:prstGeom prst="rect">
            <a:avLst/>
          </a:prstGeom>
        </p:spPr>
        <p:txBody>
          <a:bodyPr wrap="square">
            <a:spAutoFit/>
          </a:bodyPr>
          <a:lstStyle/>
          <a:p>
            <a:pPr defTabSz="914037">
              <a:lnSpc>
                <a:spcPct val="90000"/>
              </a:lnSpc>
              <a:spcAft>
                <a:spcPts val="612"/>
              </a:spcAft>
            </a:pPr>
            <a:r>
              <a:rPr lang="en-US" sz="3600" spc="-102" dirty="0">
                <a:ln w="3175">
                  <a:noFill/>
                </a:ln>
                <a:solidFill>
                  <a:srgbClr val="0070C0"/>
                </a:solidFill>
                <a:latin typeface="+mj-lt"/>
                <a:ea typeface="ＭＳ Ｐゴシック" charset="0"/>
                <a:cs typeface="Segoe UI" pitchFamily="34" charset="0"/>
              </a:rPr>
              <a:t>Fast, easy, and lean dev-test environments in Azure.</a:t>
            </a:r>
          </a:p>
          <a:p>
            <a:pPr defTabSz="914037">
              <a:lnSpc>
                <a:spcPct val="90000"/>
              </a:lnSpc>
              <a:spcAft>
                <a:spcPts val="612"/>
              </a:spcAft>
            </a:pPr>
            <a:r>
              <a:rPr lang="en-US" sz="3600" spc="-102" dirty="0">
                <a:ln w="3175">
                  <a:noFill/>
                </a:ln>
                <a:solidFill>
                  <a:srgbClr val="0070C0"/>
                </a:solidFill>
                <a:latin typeface="+mj-lt"/>
                <a:ea typeface="ＭＳ Ｐゴシック" charset="0"/>
                <a:cs typeface="Segoe UI" pitchFamily="34" charset="0"/>
              </a:rPr>
              <a:t>Specifically for your team. On demand.</a:t>
            </a:r>
          </a:p>
        </p:txBody>
      </p:sp>
    </p:spTree>
    <p:extLst>
      <p:ext uri="{BB962C8B-B14F-4D97-AF65-F5344CB8AC3E}">
        <p14:creationId xmlns:p14="http://schemas.microsoft.com/office/powerpoint/2010/main" val="3449272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7385B-6AD9-4FA6-809A-794EB28D7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474" y="1744662"/>
            <a:ext cx="5779758" cy="4522972"/>
          </a:xfrm>
          <a:prstGeom prst="rect">
            <a:avLst/>
          </a:prstGeom>
        </p:spPr>
      </p:pic>
      <p:sp>
        <p:nvSpPr>
          <p:cNvPr id="4" name="Title 11">
            <a:extLst>
              <a:ext uri="{FF2B5EF4-FFF2-40B4-BE49-F238E27FC236}">
                <a16:creationId xmlns:a16="http://schemas.microsoft.com/office/drawing/2014/main" id="{F31C2CC2-903A-4E62-9FC9-EBF672CC2D83}"/>
              </a:ext>
            </a:extLst>
          </p:cNvPr>
          <p:cNvSpPr txBox="1">
            <a:spLocks/>
          </p:cNvSpPr>
          <p:nvPr/>
        </p:nvSpPr>
        <p:spPr>
          <a:xfrm>
            <a:off x="1036637" y="830262"/>
            <a:ext cx="4279541" cy="1476903"/>
          </a:xfrm>
          <a:prstGeom prst="rect">
            <a:avLst/>
          </a:prstGeom>
        </p:spPr>
        <p:txBody>
          <a:bodyPr vert="horz" wrap="square" lIns="146304" tIns="91440" rIns="146304" bIns="91440" rtlCol="0" anchor="t">
            <a:noAutofit/>
          </a:bodyPr>
          <a:lstStyle>
            <a:lvl1pPr algn="l" defTabSz="931494" rtl="0" eaLnBrk="0" fontAlgn="base" hangingPunct="0">
              <a:lnSpc>
                <a:spcPct val="90000"/>
              </a:lnSpc>
              <a:spcBef>
                <a:spcPct val="0"/>
              </a:spcBef>
              <a:spcAft>
                <a:spcPct val="0"/>
              </a:spcAft>
              <a:defRPr lang="en-US" sz="5198" kern="1200" spc="-102" dirty="0">
                <a:ln w="3175">
                  <a:noFill/>
                </a:ln>
                <a:solidFill>
                  <a:schemeClr val="tx2"/>
                </a:solidFill>
                <a:latin typeface="+mj-lt"/>
                <a:ea typeface="ＭＳ Ｐゴシック" charset="0"/>
                <a:cs typeface="Segoe UI" pitchFamily="34" charset="0"/>
              </a:defRPr>
            </a:lvl1pPr>
            <a:lvl2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2pPr>
            <a:lvl3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3pPr>
            <a:lvl4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4pPr>
            <a:lvl5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5pPr>
            <a:lvl6pPr marL="457019"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6pPr>
            <a:lvl7pPr marL="91403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7pPr>
            <a:lvl8pPr marL="137105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8pPr>
            <a:lvl9pPr marL="1828076"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9pPr>
          </a:lstStyle>
          <a:p>
            <a:r>
              <a:rPr lang="en-US" sz="4800" dirty="0">
                <a:solidFill>
                  <a:srgbClr val="0070C0"/>
                </a:solidFill>
              </a:rPr>
              <a:t>Worry-free</a:t>
            </a:r>
            <a:br>
              <a:rPr lang="en-US" sz="4800" dirty="0">
                <a:solidFill>
                  <a:srgbClr val="0070C0"/>
                </a:solidFill>
              </a:rPr>
            </a:br>
            <a:r>
              <a:rPr lang="en-US" sz="4800" dirty="0">
                <a:solidFill>
                  <a:srgbClr val="0070C0"/>
                </a:solidFill>
              </a:rPr>
              <a:t>self-service</a:t>
            </a:r>
          </a:p>
        </p:txBody>
      </p:sp>
      <p:sp>
        <p:nvSpPr>
          <p:cNvPr id="5" name="Title 11">
            <a:extLst>
              <a:ext uri="{FF2B5EF4-FFF2-40B4-BE49-F238E27FC236}">
                <a16:creationId xmlns:a16="http://schemas.microsoft.com/office/drawing/2014/main" id="{29171102-FE19-403D-8715-3F3B929D1142}"/>
              </a:ext>
            </a:extLst>
          </p:cNvPr>
          <p:cNvSpPr txBox="1">
            <a:spLocks/>
          </p:cNvSpPr>
          <p:nvPr/>
        </p:nvSpPr>
        <p:spPr>
          <a:xfrm>
            <a:off x="1036637" y="2307166"/>
            <a:ext cx="4410245" cy="914400"/>
          </a:xfrm>
          <a:prstGeom prst="rect">
            <a:avLst/>
          </a:prstGeom>
        </p:spPr>
        <p:txBody>
          <a:bodyPr vert="horz" wrap="square" lIns="146304" tIns="91440" rIns="146304" bIns="91440" rtlCol="0" anchor="t">
            <a:noAutofit/>
          </a:bodyPr>
          <a:lstStyle>
            <a:lvl1pPr algn="l" defTabSz="931494" rtl="0" eaLnBrk="0" fontAlgn="base" hangingPunct="0">
              <a:lnSpc>
                <a:spcPct val="90000"/>
              </a:lnSpc>
              <a:spcBef>
                <a:spcPct val="0"/>
              </a:spcBef>
              <a:spcAft>
                <a:spcPct val="0"/>
              </a:spcAft>
              <a:defRPr lang="en-US" sz="5198" kern="1200" spc="-102" dirty="0">
                <a:ln w="3175">
                  <a:noFill/>
                </a:ln>
                <a:solidFill>
                  <a:schemeClr val="tx2"/>
                </a:solidFill>
                <a:latin typeface="+mj-lt"/>
                <a:ea typeface="ＭＳ Ｐゴシック" charset="0"/>
                <a:cs typeface="Segoe UI" pitchFamily="34" charset="0"/>
              </a:defRPr>
            </a:lvl1pPr>
            <a:lvl2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2pPr>
            <a:lvl3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3pPr>
            <a:lvl4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4pPr>
            <a:lvl5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5pPr>
            <a:lvl6pPr marL="457019"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6pPr>
            <a:lvl7pPr marL="91403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7pPr>
            <a:lvl8pPr marL="137105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8pPr>
            <a:lvl9pPr marL="1828076"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9pPr>
          </a:lstStyle>
          <a:p>
            <a:r>
              <a:rPr lang="en-US" sz="4800" dirty="0">
                <a:solidFill>
                  <a:srgbClr val="0070C0"/>
                </a:solidFill>
              </a:rPr>
              <a:t>Fast</a:t>
            </a:r>
            <a:br>
              <a:rPr lang="en-US" sz="4800" dirty="0">
                <a:solidFill>
                  <a:srgbClr val="0070C0"/>
                </a:solidFill>
              </a:rPr>
            </a:br>
            <a:r>
              <a:rPr lang="en-US" sz="4800" dirty="0">
                <a:solidFill>
                  <a:srgbClr val="0070C0"/>
                </a:solidFill>
              </a:rPr>
              <a:t>provisioning</a:t>
            </a:r>
          </a:p>
        </p:txBody>
      </p:sp>
      <p:sp>
        <p:nvSpPr>
          <p:cNvPr id="6" name="Title 11">
            <a:extLst>
              <a:ext uri="{FF2B5EF4-FFF2-40B4-BE49-F238E27FC236}">
                <a16:creationId xmlns:a16="http://schemas.microsoft.com/office/drawing/2014/main" id="{0343C446-A54E-4221-B288-127B4A08E8AE}"/>
              </a:ext>
            </a:extLst>
          </p:cNvPr>
          <p:cNvSpPr txBox="1">
            <a:spLocks/>
          </p:cNvSpPr>
          <p:nvPr/>
        </p:nvSpPr>
        <p:spPr>
          <a:xfrm>
            <a:off x="1036637" y="3864058"/>
            <a:ext cx="4410245" cy="532511"/>
          </a:xfrm>
          <a:prstGeom prst="rect">
            <a:avLst/>
          </a:prstGeom>
        </p:spPr>
        <p:txBody>
          <a:bodyPr vert="horz" wrap="square" lIns="146246" tIns="91403" rIns="146246" bIns="91403" rtlCol="0" anchor="t">
            <a:noAutofit/>
          </a:bodyPr>
          <a:lstStyle>
            <a:lvl1pPr algn="l" defTabSz="931863" rtl="0" eaLnBrk="0" fontAlgn="base" hangingPunct="0">
              <a:lnSpc>
                <a:spcPct val="90000"/>
              </a:lnSpc>
              <a:spcBef>
                <a:spcPct val="0"/>
              </a:spcBef>
              <a:spcAft>
                <a:spcPct val="0"/>
              </a:spcAft>
              <a:defRPr lang="en-US" sz="5200" kern="1200" spc="-102" dirty="0">
                <a:ln w="3175">
                  <a:noFill/>
                </a:ln>
                <a:solidFill>
                  <a:schemeClr val="tx2"/>
                </a:solidFill>
                <a:latin typeface="+mj-lt"/>
                <a:ea typeface="ＭＳ Ｐゴシック" charset="0"/>
                <a:cs typeface="Segoe UI" pitchFamily="34" charset="0"/>
              </a:defRPr>
            </a:lvl1pPr>
            <a:lvl2pPr algn="l" defTabSz="931863" rtl="0" eaLnBrk="0" fontAlgn="base" hangingPunct="0">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eaLnBrk="0" fontAlgn="base" hangingPunct="0">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eaLnBrk="0" fontAlgn="base" hangingPunct="0">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eaLnBrk="0" fontAlgn="base" hangingPunct="0">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494"/>
            <a:r>
              <a:rPr lang="en-US" sz="4800" dirty="0">
                <a:solidFill>
                  <a:srgbClr val="0070C0"/>
                </a:solidFill>
              </a:rPr>
              <a:t>Share Templates</a:t>
            </a:r>
          </a:p>
        </p:txBody>
      </p:sp>
      <p:sp>
        <p:nvSpPr>
          <p:cNvPr id="7" name="Title 11">
            <a:extLst>
              <a:ext uri="{FF2B5EF4-FFF2-40B4-BE49-F238E27FC236}">
                <a16:creationId xmlns:a16="http://schemas.microsoft.com/office/drawing/2014/main" id="{B0D84507-224A-4B36-A6B8-FD1229343991}"/>
              </a:ext>
            </a:extLst>
          </p:cNvPr>
          <p:cNvSpPr txBox="1">
            <a:spLocks/>
          </p:cNvSpPr>
          <p:nvPr/>
        </p:nvSpPr>
        <p:spPr>
          <a:xfrm>
            <a:off x="1036637" y="4644327"/>
            <a:ext cx="3884482" cy="912622"/>
          </a:xfrm>
          <a:prstGeom prst="rect">
            <a:avLst/>
          </a:prstGeom>
        </p:spPr>
        <p:txBody>
          <a:bodyPr vert="horz" wrap="square" lIns="146304" tIns="91440" rIns="146304" bIns="91440" rtlCol="0" anchor="t">
            <a:noAutofit/>
          </a:bodyPr>
          <a:lstStyle>
            <a:lvl1pPr algn="l" defTabSz="931494" rtl="0" eaLnBrk="0" fontAlgn="base" hangingPunct="0">
              <a:lnSpc>
                <a:spcPct val="90000"/>
              </a:lnSpc>
              <a:spcBef>
                <a:spcPct val="0"/>
              </a:spcBef>
              <a:spcAft>
                <a:spcPct val="0"/>
              </a:spcAft>
              <a:defRPr lang="en-US" sz="5198" kern="1200" spc="-102" dirty="0">
                <a:ln w="3175">
                  <a:noFill/>
                </a:ln>
                <a:solidFill>
                  <a:schemeClr val="tx2"/>
                </a:solidFill>
                <a:latin typeface="+mj-lt"/>
                <a:ea typeface="ＭＳ Ｐゴシック" charset="0"/>
                <a:cs typeface="Segoe UI" pitchFamily="34" charset="0"/>
              </a:defRPr>
            </a:lvl1pPr>
            <a:lvl2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2pPr>
            <a:lvl3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3pPr>
            <a:lvl4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4pPr>
            <a:lvl5pPr algn="l" defTabSz="931494" rtl="0" eaLnBrk="0" fontAlgn="base" hangingPunct="0">
              <a:lnSpc>
                <a:spcPct val="90000"/>
              </a:lnSpc>
              <a:spcBef>
                <a:spcPct val="0"/>
              </a:spcBef>
              <a:spcAft>
                <a:spcPct val="0"/>
              </a:spcAft>
              <a:defRPr sz="5398">
                <a:solidFill>
                  <a:schemeClr val="tx2"/>
                </a:solidFill>
                <a:latin typeface="Segoe UI Light" charset="0"/>
                <a:ea typeface="ＭＳ Ｐゴシック" charset="0"/>
                <a:cs typeface="Segoe UI" charset="0"/>
              </a:defRPr>
            </a:lvl5pPr>
            <a:lvl6pPr marL="457019"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6pPr>
            <a:lvl7pPr marL="91403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7pPr>
            <a:lvl8pPr marL="1371057"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8pPr>
            <a:lvl9pPr marL="1828076" algn="l" defTabSz="931494" rtl="0" fontAlgn="base">
              <a:lnSpc>
                <a:spcPct val="90000"/>
              </a:lnSpc>
              <a:spcBef>
                <a:spcPct val="0"/>
              </a:spcBef>
              <a:spcAft>
                <a:spcPct val="0"/>
              </a:spcAft>
              <a:defRPr sz="5398">
                <a:solidFill>
                  <a:schemeClr val="tx2"/>
                </a:solidFill>
                <a:latin typeface="Segoe UI Light" charset="0"/>
                <a:ea typeface="ＭＳ Ｐゴシック" charset="0"/>
                <a:cs typeface="Segoe UI" charset="0"/>
              </a:defRPr>
            </a:lvl9pPr>
          </a:lstStyle>
          <a:p>
            <a:r>
              <a:rPr lang="en-US" sz="4800" dirty="0">
                <a:solidFill>
                  <a:srgbClr val="0070C0"/>
                </a:solidFill>
              </a:rPr>
              <a:t>Integrate with your toolchain</a:t>
            </a:r>
          </a:p>
        </p:txBody>
      </p:sp>
    </p:spTree>
    <p:extLst>
      <p:ext uri="{BB962C8B-B14F-4D97-AF65-F5344CB8AC3E}">
        <p14:creationId xmlns:p14="http://schemas.microsoft.com/office/powerpoint/2010/main" val="1641128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lvl="1"/>
            <a:r>
              <a:rPr lang="en-US" sz="4000" dirty="0">
                <a:latin typeface="+mj-lt"/>
              </a:rPr>
              <a:t>Virtual machine size</a:t>
            </a:r>
          </a:p>
          <a:p>
            <a:pPr lvl="1"/>
            <a:r>
              <a:rPr lang="en-US" sz="4000" dirty="0">
                <a:latin typeface="+mj-lt"/>
              </a:rPr>
              <a:t>Images</a:t>
            </a:r>
          </a:p>
          <a:p>
            <a:pPr lvl="1"/>
            <a:r>
              <a:rPr lang="en-US" sz="4000" dirty="0">
                <a:latin typeface="+mj-lt"/>
              </a:rPr>
              <a:t>Number of virtual machines user/team</a:t>
            </a:r>
          </a:p>
          <a:p>
            <a:pPr lvl="1"/>
            <a:r>
              <a:rPr lang="en-US" sz="4000" dirty="0">
                <a:latin typeface="+mj-lt"/>
              </a:rPr>
              <a:t>Shutdown and startup</a:t>
            </a:r>
          </a:p>
          <a:p>
            <a:pPr lvl="1"/>
            <a:r>
              <a:rPr lang="en-US" sz="4000" dirty="0">
                <a:latin typeface="+mj-lt"/>
              </a:rPr>
              <a:t>Users</a:t>
            </a:r>
          </a:p>
        </p:txBody>
      </p:sp>
      <p:sp>
        <p:nvSpPr>
          <p:cNvPr id="3" name="Title 2"/>
          <p:cNvSpPr>
            <a:spLocks noGrp="1"/>
          </p:cNvSpPr>
          <p:nvPr>
            <p:ph type="title"/>
          </p:nvPr>
        </p:nvSpPr>
        <p:spPr/>
        <p:txBody>
          <a:bodyPr/>
          <a:lstStyle/>
          <a:p>
            <a:r>
              <a:rPr lang="en-US" dirty="0">
                <a:solidFill>
                  <a:srgbClr val="0070C0"/>
                </a:solidFill>
              </a:rPr>
              <a:t>IT Admin Benefits</a:t>
            </a:r>
            <a:br>
              <a:rPr lang="en-US" dirty="0"/>
            </a:br>
            <a:endParaRPr lang="en-US" dirty="0"/>
          </a:p>
        </p:txBody>
      </p:sp>
    </p:spTree>
    <p:extLst>
      <p:ext uri="{BB962C8B-B14F-4D97-AF65-F5344CB8AC3E}">
        <p14:creationId xmlns:p14="http://schemas.microsoft.com/office/powerpoint/2010/main" val="3209971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a:solidFill>
                  <a:srgbClr val="0070C0"/>
                </a:solidFill>
              </a:rPr>
              <a:t>Virtual machines already built</a:t>
            </a:r>
          </a:p>
          <a:p>
            <a:r>
              <a:rPr lang="en-US" dirty="0">
                <a:solidFill>
                  <a:srgbClr val="0070C0"/>
                </a:solidFill>
              </a:rPr>
              <a:t>Artifacts included</a:t>
            </a:r>
          </a:p>
          <a:p>
            <a:r>
              <a:rPr lang="en-US" dirty="0">
                <a:solidFill>
                  <a:srgbClr val="0070C0"/>
                </a:solidFill>
              </a:rPr>
              <a:t>Golden Image</a:t>
            </a:r>
          </a:p>
          <a:p>
            <a:r>
              <a:rPr lang="en-US" dirty="0">
                <a:solidFill>
                  <a:srgbClr val="0070C0"/>
                </a:solidFill>
              </a:rPr>
              <a:t>Tie into VS</a:t>
            </a:r>
          </a:p>
          <a:p>
            <a:r>
              <a:rPr lang="en-US" dirty="0">
                <a:solidFill>
                  <a:srgbClr val="0070C0"/>
                </a:solidFill>
              </a:rPr>
              <a:t>Tie into GitHub</a:t>
            </a:r>
          </a:p>
          <a:p>
            <a:endParaRPr lang="en-US" dirty="0"/>
          </a:p>
          <a:p>
            <a:endParaRPr lang="en-US" dirty="0"/>
          </a:p>
        </p:txBody>
      </p:sp>
      <p:sp>
        <p:nvSpPr>
          <p:cNvPr id="3" name="Title 2"/>
          <p:cNvSpPr>
            <a:spLocks noGrp="1"/>
          </p:cNvSpPr>
          <p:nvPr>
            <p:ph type="title"/>
          </p:nvPr>
        </p:nvSpPr>
        <p:spPr/>
        <p:txBody>
          <a:bodyPr/>
          <a:lstStyle/>
          <a:p>
            <a:r>
              <a:rPr lang="en-US" dirty="0">
                <a:solidFill>
                  <a:srgbClr val="0070C0"/>
                </a:solidFill>
              </a:rPr>
              <a:t>Dev Benefits</a:t>
            </a:r>
          </a:p>
        </p:txBody>
      </p:sp>
    </p:spTree>
    <p:extLst>
      <p:ext uri="{BB962C8B-B14F-4D97-AF65-F5344CB8AC3E}">
        <p14:creationId xmlns:p14="http://schemas.microsoft.com/office/powerpoint/2010/main" val="1232459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a:off x="10509189" y="4686867"/>
            <a:ext cx="170234" cy="81063"/>
          </a:xfrm>
          <a:prstGeom prst="rect">
            <a:avLst/>
          </a:prstGeom>
          <a:solidFill>
            <a:srgbClr val="B98F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50652" fontAlgn="base">
              <a:lnSpc>
                <a:spcPct val="90000"/>
              </a:lnSpc>
              <a:spcBef>
                <a:spcPct val="0"/>
              </a:spcBef>
              <a:spcAft>
                <a:spcPct val="0"/>
              </a:spcAft>
            </a:pPr>
            <a:endParaRPr lang="en-US" sz="2039" b="1" kern="0" dirty="0">
              <a:solidFill>
                <a:schemeClr val="bg1"/>
              </a:solidFill>
              <a:latin typeface="+mj-lt"/>
              <a:ea typeface="Segoe UI" pitchFamily="34" charset="0"/>
              <a:cs typeface="Segoe UI" pitchFamily="34" charset="0"/>
            </a:endParaRPr>
          </a:p>
        </p:txBody>
      </p:sp>
      <p:sp>
        <p:nvSpPr>
          <p:cNvPr id="12" name="Title 1"/>
          <p:cNvSpPr>
            <a:spLocks noGrp="1"/>
          </p:cNvSpPr>
          <p:nvPr>
            <p:ph type="title"/>
          </p:nvPr>
        </p:nvSpPr>
        <p:spPr>
          <a:xfrm>
            <a:off x="277030" y="296562"/>
            <a:ext cx="11884782" cy="917206"/>
          </a:xfrm>
        </p:spPr>
        <p:txBody>
          <a:bodyPr/>
          <a:lstStyle/>
          <a:p>
            <a:pPr algn="ctr"/>
            <a:r>
              <a:rPr lang="en-US" dirty="0"/>
              <a:t>Dev Box in the Cloud</a:t>
            </a:r>
          </a:p>
        </p:txBody>
      </p:sp>
      <p:grpSp>
        <p:nvGrpSpPr>
          <p:cNvPr id="14" name="Group 13"/>
          <p:cNvGrpSpPr/>
          <p:nvPr/>
        </p:nvGrpSpPr>
        <p:grpSpPr>
          <a:xfrm>
            <a:off x="1801716" y="1213769"/>
            <a:ext cx="4860390" cy="4924132"/>
            <a:chOff x="1799938" y="1212849"/>
            <a:chExt cx="4862346" cy="49261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938" y="1212849"/>
              <a:ext cx="4862346" cy="4926114"/>
            </a:xfrm>
            <a:prstGeom prst="rect">
              <a:avLst/>
            </a:prstGeom>
          </p:spPr>
        </p:pic>
        <p:grpSp>
          <p:nvGrpSpPr>
            <p:cNvPr id="17" name="Group 16"/>
            <p:cNvGrpSpPr/>
            <p:nvPr/>
          </p:nvGrpSpPr>
          <p:grpSpPr>
            <a:xfrm>
              <a:off x="3475037" y="3149252"/>
              <a:ext cx="1304427" cy="1304427"/>
              <a:chOff x="4902616" y="2628427"/>
              <a:chExt cx="1278966" cy="1278966"/>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616" y="2628427"/>
                <a:ext cx="1057290" cy="1057290"/>
              </a:xfrm>
              <a:prstGeom prst="rect">
                <a:avLst/>
              </a:prstGeom>
              <a:ln>
                <a:solidFill>
                  <a:srgbClr val="DEF0F7"/>
                </a:solidFill>
              </a:ln>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454" y="2739265"/>
                <a:ext cx="1057290" cy="1057290"/>
              </a:xfrm>
              <a:prstGeom prst="rect">
                <a:avLst/>
              </a:prstGeom>
              <a:ln>
                <a:solidFill>
                  <a:srgbClr val="DEF0F7"/>
                </a:solidFill>
              </a:ln>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92" y="2850103"/>
                <a:ext cx="1057290" cy="1057290"/>
              </a:xfrm>
              <a:prstGeom prst="rect">
                <a:avLst/>
              </a:prstGeom>
              <a:ln>
                <a:solidFill>
                  <a:srgbClr val="DEF0F7"/>
                </a:solidFill>
              </a:ln>
            </p:spPr>
          </p:pic>
        </p:grpSp>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23824" t="14565" r="24559" b="7365"/>
            <a:stretch/>
          </p:blipFill>
          <p:spPr>
            <a:xfrm>
              <a:off x="3368064" y="1779677"/>
              <a:ext cx="1518373" cy="1196220"/>
            </a:xfrm>
            <a:prstGeom prst="rect">
              <a:avLst/>
            </a:prstGeom>
          </p:spPr>
        </p:pic>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l="25058" t="3097" r="23068" b="7267"/>
            <a:stretch/>
          </p:blipFill>
          <p:spPr>
            <a:xfrm>
              <a:off x="3387059" y="4668821"/>
              <a:ext cx="1480381" cy="1255000"/>
            </a:xfrm>
            <a:prstGeom prst="rect">
              <a:avLst/>
            </a:prstGeom>
          </p:spPr>
        </p:pic>
      </p:grpSp>
      <p:pic>
        <p:nvPicPr>
          <p:cNvPr id="25" name="Picture 24"/>
          <p:cNvPicPr>
            <a:picLocks noChangeAspect="1"/>
          </p:cNvPicPr>
          <p:nvPr/>
        </p:nvPicPr>
        <p:blipFill>
          <a:blip r:embed="rId7"/>
          <a:stretch>
            <a:fillRect/>
          </a:stretch>
        </p:blipFill>
        <p:spPr>
          <a:xfrm>
            <a:off x="8502727" y="4242528"/>
            <a:ext cx="3354851" cy="2226989"/>
          </a:xfrm>
          <a:prstGeom prst="rect">
            <a:avLst/>
          </a:prstGeom>
        </p:spPr>
      </p:pic>
      <p:sp>
        <p:nvSpPr>
          <p:cNvPr id="26" name="Rectangle 25"/>
          <p:cNvSpPr/>
          <p:nvPr/>
        </p:nvSpPr>
        <p:spPr bwMode="auto">
          <a:xfrm>
            <a:off x="10509189" y="4686867"/>
            <a:ext cx="170234" cy="81063"/>
          </a:xfrm>
          <a:prstGeom prst="rect">
            <a:avLst/>
          </a:prstGeom>
          <a:solidFill>
            <a:srgbClr val="B98F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50652" fontAlgn="base">
              <a:lnSpc>
                <a:spcPct val="90000"/>
              </a:lnSpc>
              <a:spcBef>
                <a:spcPct val="0"/>
              </a:spcBef>
              <a:spcAft>
                <a:spcPct val="0"/>
              </a:spcAft>
            </a:pPr>
            <a:endParaRPr lang="en-US" sz="2039" b="1" kern="0" dirty="0">
              <a:solidFill>
                <a:schemeClr val="bg1"/>
              </a:solidFill>
              <a:latin typeface="+mj-lt"/>
              <a:ea typeface="Segoe UI" pitchFamily="34" charset="0"/>
              <a:cs typeface="Segoe UI" pitchFamily="34" charset="0"/>
            </a:endParaRPr>
          </a:p>
        </p:txBody>
      </p:sp>
      <p:pic>
        <p:nvPicPr>
          <p:cNvPr id="27" name="Picture 26"/>
          <p:cNvPicPr>
            <a:picLocks noChangeAspect="1"/>
          </p:cNvPicPr>
          <p:nvPr/>
        </p:nvPicPr>
        <p:blipFill rotWithShape="1">
          <a:blip r:embed="rId8" cstate="print">
            <a:extLst>
              <a:ext uri="{28A0092B-C50C-407E-A947-70E740481C1C}">
                <a14:useLocalDpi xmlns:a14="http://schemas.microsoft.com/office/drawing/2010/main" val="0"/>
              </a:ext>
            </a:extLst>
          </a:blip>
          <a:srcRect l="23989" t="-562" r="23659" b="562"/>
          <a:stretch/>
        </p:blipFill>
        <p:spPr>
          <a:xfrm>
            <a:off x="2441708" y="1837195"/>
            <a:ext cx="3596605" cy="3370553"/>
          </a:xfrm>
          <a:prstGeom prst="rect">
            <a:avLst/>
          </a:prstGeom>
        </p:spPr>
      </p:pic>
      <p:cxnSp>
        <p:nvCxnSpPr>
          <p:cNvPr id="28" name="Straight Arrow Connector 27"/>
          <p:cNvCxnSpPr/>
          <p:nvPr/>
        </p:nvCxnSpPr>
        <p:spPr>
          <a:xfrm>
            <a:off x="6240821" y="4228190"/>
            <a:ext cx="2261907" cy="898123"/>
          </a:xfrm>
          <a:prstGeom prst="straightConnector1">
            <a:avLst/>
          </a:prstGeom>
          <a:ln w="101600">
            <a:solidFill>
              <a:srgbClr val="BED5E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9"/>
          <a:stretch>
            <a:fillRect/>
          </a:stretch>
        </p:blipFill>
        <p:spPr>
          <a:xfrm>
            <a:off x="5779897" y="5126312"/>
            <a:ext cx="967569" cy="1686823"/>
          </a:xfrm>
          <a:prstGeom prst="rect">
            <a:avLst/>
          </a:prstGeom>
        </p:spPr>
      </p:pic>
    </p:spTree>
    <p:extLst>
      <p:ext uri="{BB962C8B-B14F-4D97-AF65-F5344CB8AC3E}">
        <p14:creationId xmlns:p14="http://schemas.microsoft.com/office/powerpoint/2010/main" val="2295204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par>
                                <p:cTn id="7" presetID="23" presetClass="entr" presetSubtype="16"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 calcmode="lin" valueType="num">
                                      <p:cBhvr>
                                        <p:cTn id="9" dur="500" fill="hold"/>
                                        <p:tgtEl>
                                          <p:spTgt spid="27"/>
                                        </p:tgtEl>
                                        <p:attrNameLst>
                                          <p:attrName>ppt_w</p:attrName>
                                        </p:attrNameLst>
                                      </p:cBhvr>
                                      <p:tavLst>
                                        <p:tav tm="0">
                                          <p:val>
                                            <p:fltVal val="0"/>
                                          </p:val>
                                        </p:tav>
                                        <p:tav tm="100000">
                                          <p:val>
                                            <p:strVal val="#ppt_w"/>
                                          </p:val>
                                        </p:tav>
                                      </p:tavLst>
                                    </p:anim>
                                    <p:anim calcmode="lin" valueType="num">
                                      <p:cBhvr>
                                        <p:cTn id="10" dur="500" fill="hold"/>
                                        <p:tgtEl>
                                          <p:spTgt spid="27"/>
                                        </p:tgtEl>
                                        <p:attrNameLst>
                                          <p:attrName>ppt_h</p:attrName>
                                        </p:attrNameLst>
                                      </p:cBhvr>
                                      <p:tavLst>
                                        <p:tav tm="0">
                                          <p:val>
                                            <p:fltVal val="0"/>
                                          </p:val>
                                        </p:tav>
                                        <p:tav tm="100000">
                                          <p:val>
                                            <p:strVal val="#ppt_h"/>
                                          </p:val>
                                        </p:tav>
                                      </p:tavLst>
                                    </p:anim>
                                  </p:childTnLst>
                                </p:cTn>
                              </p:par>
                              <p:par>
                                <p:cTn id="11" presetID="16" presetClass="entr" presetSubtype="37"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outVertical)">
                                      <p:cBhvr>
                                        <p:cTn id="13" dur="500"/>
                                        <p:tgtEl>
                                          <p:spTgt spid="28"/>
                                        </p:tgtEl>
                                      </p:cBhvr>
                                    </p:animEffect>
                                  </p:childTnLst>
                                </p:cTn>
                              </p:par>
                              <p:par>
                                <p:cTn id="14" presetID="10" presetClass="exit" presetSubtype="0" fill="hold"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gnite Template" id="{42AE91E9-8FF3-4879-81FC-088FB5BAAE10}" vid="{F569E62A-5336-4531-8033-375B42064B69}"/>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gnite Template" id="{42AE91E9-8FF3-4879-81FC-088FB5BAAE10}" vid="{CA27D21D-5FB6-4AC4-8920-649AB8800E97}"/>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gnite Template" id="{42AE91E9-8FF3-4879-81FC-088FB5BAAE10}" vid="{B727F394-2A3D-42F6-97C4-3E3C91018EFC}"/>
    </a:ext>
  </a:extLst>
</a:theme>
</file>

<file path=ppt/theme/theme4.xml><?xml version="1.0" encoding="utf-8"?>
<a:theme xmlns:a="http://schemas.openxmlformats.org/drawingml/2006/main" name="Azure 2015">
  <a:themeElements>
    <a:clrScheme name="Custom 29">
      <a:dk1>
        <a:srgbClr val="FFFFFF"/>
      </a:dk1>
      <a:lt1>
        <a:srgbClr val="FFFFFF"/>
      </a:lt1>
      <a:dk2>
        <a:srgbClr val="505050"/>
      </a:dk2>
      <a:lt2>
        <a:srgbClr val="0078D7"/>
      </a:lt2>
      <a:accent1>
        <a:srgbClr val="FFB900"/>
      </a:accent1>
      <a:accent2>
        <a:srgbClr val="D83B00"/>
      </a:accent2>
      <a:accent3>
        <a:srgbClr val="5C2D91"/>
      </a:accent3>
      <a:accent4>
        <a:srgbClr val="008272"/>
      </a:accent4>
      <a:accent5>
        <a:srgbClr val="002050"/>
      </a:accent5>
      <a:accent6>
        <a:srgbClr val="00BCF2"/>
      </a:accent6>
      <a:hlink>
        <a:srgbClr val="FFFFFF"/>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d12e2661e9634d9aa98bbb375f31aced>
    <Event_x0020_Start_x0020_Date xmlns="01c77077-aee4-4b5f-bd4e-9cd40a6fff29">2016-09-25T07:00:00+00:00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iaa5f83406f94009a0f6a3e890699ff7>
    <External_x0020_Speaker xmlns="01c77077-aee4-4b5f-bd4e-9cd40a6fff29">Matt Nunn, Claude Remillard</External_x0020_Speaker>
    <m6878b9dd7994da4ba144f95347d99c6 xmlns="01c77077-aee4-4b5f-bd4e-9cd40a6fff29">
      <Terms xmlns="http://schemas.microsoft.com/office/infopath/2007/PartnerControls"/>
    </m6878b9dd7994da4ba144f95347d99c6>
    <Presentation_x0020_Date xmlns="01c77077-aee4-4b5f-bd4e-9cd40a6fff29">2016-09-27T04:00:00+00:00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mb2e01f7e2d8413988e28e59aa226eec>
    <MS_x0020_Content_x0020_Owner xmlns="01c77077-aee4-4b5f-bd4e-9cd40a6fff29">
      <UserInfo>
        <DisplayName/>
        <AccountId xsi:nil="true"/>
        <AccountType/>
      </UserInfo>
    </MS_x0020_Content_x0020_Owner>
    <Session_x0020_Code xmlns="01c77077-aee4-4b5f-bd4e-9cd40a6fff29">BRK2103</Session_x0020_Code>
    <Event_x0020_End_x0020_Date xmlns="01c77077-aee4-4b5f-bd4e-9cd40a6fff29">2016-09-30T07:00:00+00:00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2016</TermName>
          <TermId xmlns="http://schemas.microsoft.com/office/infopath/2007/PartnerControls">e2f6a88c-86f9-4b25-a2af-b5c3afa8c82a</TermId>
        </TermInfo>
      </Terms>
    </TaxKeywordTaxHTField>
    <TaxCatchAll xmlns="230e9df3-be65-4c73-a93b-d1236ebd677e">
      <Value>174</Value>
      <Value>177</Value>
      <Value>176</Value>
      <Value>175</Value>
    </TaxCatchAll>
    <NumberofDownloads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D8F288A-5131-4E80-AB86-F10FC0373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BRK XXXX Ignite 2016</Template>
  <TotalTime>12277</TotalTime>
  <Words>954</Words>
  <Application>Microsoft Office PowerPoint</Application>
  <PresentationFormat>Custom</PresentationFormat>
  <Paragraphs>134</Paragraphs>
  <Slides>15</Slides>
  <Notes>12</Notes>
  <HiddenSlides>1</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15</vt:i4>
      </vt:variant>
    </vt:vector>
  </HeadingPairs>
  <TitlesOfParts>
    <vt:vector size="27" baseType="lpstr">
      <vt:lpstr>MS PGothic</vt:lpstr>
      <vt:lpstr>MS PGothic</vt:lpstr>
      <vt:lpstr>Arial</vt:lpstr>
      <vt:lpstr>Consolas</vt:lpstr>
      <vt:lpstr>Segoe UI</vt:lpstr>
      <vt:lpstr>Segoe UI Light</vt:lpstr>
      <vt:lpstr>Wingdings</vt:lpstr>
      <vt:lpstr>5-50002_Ignite_Breakout_Template</vt:lpstr>
      <vt:lpstr>6-30537_Envision 2016 Concurrent Template_Dark</vt:lpstr>
      <vt:lpstr>1_5-50002_Ignite_Breakout_Template</vt:lpstr>
      <vt:lpstr>Azure 2015</vt:lpstr>
      <vt:lpstr>5-50033_TR23_BO_CT_Template</vt:lpstr>
      <vt:lpstr>Azure DevTest Labs  </vt:lpstr>
      <vt:lpstr>A little about me</vt:lpstr>
      <vt:lpstr>Reach out! </vt:lpstr>
      <vt:lpstr>Challenges of running dev-test on premises</vt:lpstr>
      <vt:lpstr>Azure DevTest Labs</vt:lpstr>
      <vt:lpstr>PowerPoint Presentation</vt:lpstr>
      <vt:lpstr>IT Admin Benefits </vt:lpstr>
      <vt:lpstr>Dev Benefits</vt:lpstr>
      <vt:lpstr>Dev Box in the Cloud</vt:lpstr>
      <vt:lpstr>Save a VM as a reusable image</vt:lpstr>
      <vt:lpstr>Use Formula as a reusable base</vt:lpstr>
      <vt:lpstr>Bring your VNET</vt:lpstr>
      <vt:lpstr>Add/Attach additional data disks</vt:lpstr>
      <vt:lpstr>Training Scenario</vt:lpstr>
      <vt:lpstr>Demo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 more features faster with a modern development and test solution</dc:title>
  <dc:subject>&lt;Speech title here&gt;</dc:subject>
  <dc:creator>Claude Remillard</dc:creator>
  <cp:keywords>Microsoft 2016</cp:keywords>
  <dc:description>Template: Mitchell Derrey, Silverfox Productions_x000d_
Formatting: _x000d_
Audience Type:</dc:description>
  <cp:lastModifiedBy>Sharon Bennett</cp:lastModifiedBy>
  <cp:revision>56</cp:revision>
  <dcterms:created xsi:type="dcterms:W3CDTF">2016-09-26T00:33:42Z</dcterms:created>
  <dcterms:modified xsi:type="dcterms:W3CDTF">2018-04-21T14:36:33Z</dcterms:modified>
  <cp:category>Microsoft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ies>
</file>