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9"/>
  </p:notesMasterIdLst>
  <p:handoutMasterIdLst>
    <p:handoutMasterId r:id="rId40"/>
  </p:handoutMasterIdLst>
  <p:sldIdLst>
    <p:sldId id="256" r:id="rId5"/>
    <p:sldId id="324" r:id="rId6"/>
    <p:sldId id="313" r:id="rId7"/>
    <p:sldId id="325" r:id="rId8"/>
    <p:sldId id="323" r:id="rId9"/>
    <p:sldId id="358" r:id="rId10"/>
    <p:sldId id="332" r:id="rId11"/>
    <p:sldId id="335" r:id="rId12"/>
    <p:sldId id="330" r:id="rId13"/>
    <p:sldId id="331" r:id="rId14"/>
    <p:sldId id="336" r:id="rId15"/>
    <p:sldId id="334" r:id="rId16"/>
    <p:sldId id="337" r:id="rId17"/>
    <p:sldId id="333" r:id="rId18"/>
    <p:sldId id="340" r:id="rId19"/>
    <p:sldId id="341" r:id="rId20"/>
    <p:sldId id="339" r:id="rId21"/>
    <p:sldId id="342" r:id="rId22"/>
    <p:sldId id="343" r:id="rId23"/>
    <p:sldId id="345" r:id="rId24"/>
    <p:sldId id="346" r:id="rId25"/>
    <p:sldId id="347" r:id="rId26"/>
    <p:sldId id="344" r:id="rId27"/>
    <p:sldId id="349" r:id="rId28"/>
    <p:sldId id="354" r:id="rId29"/>
    <p:sldId id="352" r:id="rId30"/>
    <p:sldId id="357" r:id="rId31"/>
    <p:sldId id="348" r:id="rId32"/>
    <p:sldId id="353" r:id="rId33"/>
    <p:sldId id="350" r:id="rId34"/>
    <p:sldId id="351" r:id="rId35"/>
    <p:sldId id="355" r:id="rId36"/>
    <p:sldId id="326" r:id="rId37"/>
    <p:sldId id="302" r:id="rId3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CC"/>
    <a:srgbClr val="F0F6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0" autoAdjust="0"/>
    <p:restoredTop sz="52141" autoAdjust="0"/>
  </p:normalViewPr>
  <p:slideViewPr>
    <p:cSldViewPr snapToGrid="0">
      <p:cViewPr varScale="1">
        <p:scale>
          <a:sx n="110" d="100"/>
          <a:sy n="110" d="100"/>
        </p:scale>
        <p:origin x="176" y="1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BD363D9D-A77E-468E-87B6-B51F0DEFDD77}" type="datetimeFigureOut">
              <a:rPr lang="en-US" smtClean="0"/>
              <a:t>4/21/18</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3726D0F1-BC9B-4A40-A32F-21A332FF4777}" type="slidenum">
              <a:rPr lang="en-US" smtClean="0"/>
              <a:t>‹#›</a:t>
            </a:fld>
            <a:endParaRPr lang="en-US"/>
          </a:p>
        </p:txBody>
      </p:sp>
    </p:spTree>
    <p:extLst>
      <p:ext uri="{BB962C8B-B14F-4D97-AF65-F5344CB8AC3E}">
        <p14:creationId xmlns:p14="http://schemas.microsoft.com/office/powerpoint/2010/main" val="3458210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45B22751-6012-4311-88B1-C6454CEEBF79}" type="datetimeFigureOut">
              <a:rPr lang="en-US" smtClean="0"/>
              <a:t>4/21/18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04E26D8D-688D-4F10-9EF3-1B243CE2A185}" type="slidenum">
              <a:rPr lang="en-US" smtClean="0"/>
              <a:t>‹#›</a:t>
            </a:fld>
            <a:endParaRPr lang="en-US"/>
          </a:p>
        </p:txBody>
      </p:sp>
    </p:spTree>
    <p:extLst>
      <p:ext uri="{BB962C8B-B14F-4D97-AF65-F5344CB8AC3E}">
        <p14:creationId xmlns:p14="http://schemas.microsoft.com/office/powerpoint/2010/main" val="524059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E26D8D-688D-4F10-9EF3-1B243CE2A185}" type="slidenum">
              <a:rPr lang="en-US" smtClean="0"/>
              <a:t>1</a:t>
            </a:fld>
            <a:endParaRPr lang="en-US"/>
          </a:p>
        </p:txBody>
      </p:sp>
    </p:spTree>
    <p:extLst>
      <p:ext uri="{BB962C8B-B14F-4D97-AF65-F5344CB8AC3E}">
        <p14:creationId xmlns:p14="http://schemas.microsoft.com/office/powerpoint/2010/main" val="33277443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E26D8D-688D-4F10-9EF3-1B243CE2A185}" type="slidenum">
              <a:rPr lang="en-US" smtClean="0"/>
              <a:t>10</a:t>
            </a:fld>
            <a:endParaRPr lang="en-US"/>
          </a:p>
        </p:txBody>
      </p:sp>
    </p:spTree>
    <p:extLst>
      <p:ext uri="{BB962C8B-B14F-4D97-AF65-F5344CB8AC3E}">
        <p14:creationId xmlns:p14="http://schemas.microsoft.com/office/powerpoint/2010/main" val="2022235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E26D8D-688D-4F10-9EF3-1B243CE2A185}" type="slidenum">
              <a:rPr lang="en-US" smtClean="0"/>
              <a:t>11</a:t>
            </a:fld>
            <a:endParaRPr lang="en-US"/>
          </a:p>
        </p:txBody>
      </p:sp>
    </p:spTree>
    <p:extLst>
      <p:ext uri="{BB962C8B-B14F-4D97-AF65-F5344CB8AC3E}">
        <p14:creationId xmlns:p14="http://schemas.microsoft.com/office/powerpoint/2010/main" val="25207069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E26D8D-688D-4F10-9EF3-1B243CE2A185}" type="slidenum">
              <a:rPr lang="en-US" smtClean="0"/>
              <a:t>12</a:t>
            </a:fld>
            <a:endParaRPr lang="en-US"/>
          </a:p>
        </p:txBody>
      </p:sp>
    </p:spTree>
    <p:extLst>
      <p:ext uri="{BB962C8B-B14F-4D97-AF65-F5344CB8AC3E}">
        <p14:creationId xmlns:p14="http://schemas.microsoft.com/office/powerpoint/2010/main" val="35747835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E26D8D-688D-4F10-9EF3-1B243CE2A185}" type="slidenum">
              <a:rPr lang="en-US" smtClean="0"/>
              <a:t>13</a:t>
            </a:fld>
            <a:endParaRPr lang="en-US"/>
          </a:p>
        </p:txBody>
      </p:sp>
    </p:spTree>
    <p:extLst>
      <p:ext uri="{BB962C8B-B14F-4D97-AF65-F5344CB8AC3E}">
        <p14:creationId xmlns:p14="http://schemas.microsoft.com/office/powerpoint/2010/main" val="18949937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E26D8D-688D-4F10-9EF3-1B243CE2A185}" type="slidenum">
              <a:rPr lang="en-US" smtClean="0"/>
              <a:t>15</a:t>
            </a:fld>
            <a:endParaRPr lang="en-US"/>
          </a:p>
        </p:txBody>
      </p:sp>
    </p:spTree>
    <p:extLst>
      <p:ext uri="{BB962C8B-B14F-4D97-AF65-F5344CB8AC3E}">
        <p14:creationId xmlns:p14="http://schemas.microsoft.com/office/powerpoint/2010/main" val="30618003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E26D8D-688D-4F10-9EF3-1B243CE2A185}" type="slidenum">
              <a:rPr lang="en-US" smtClean="0"/>
              <a:t>17</a:t>
            </a:fld>
            <a:endParaRPr lang="en-US"/>
          </a:p>
        </p:txBody>
      </p:sp>
    </p:spTree>
    <p:extLst>
      <p:ext uri="{BB962C8B-B14F-4D97-AF65-F5344CB8AC3E}">
        <p14:creationId xmlns:p14="http://schemas.microsoft.com/office/powerpoint/2010/main" val="3995402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E26D8D-688D-4F10-9EF3-1B243CE2A185}" type="slidenum">
              <a:rPr lang="en-US" smtClean="0"/>
              <a:t>24</a:t>
            </a:fld>
            <a:endParaRPr lang="en-US"/>
          </a:p>
        </p:txBody>
      </p:sp>
    </p:spTree>
    <p:extLst>
      <p:ext uri="{BB962C8B-B14F-4D97-AF65-F5344CB8AC3E}">
        <p14:creationId xmlns:p14="http://schemas.microsoft.com/office/powerpoint/2010/main" val="3558220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E26D8D-688D-4F10-9EF3-1B243CE2A185}" type="slidenum">
              <a:rPr lang="en-US" smtClean="0"/>
              <a:t>25</a:t>
            </a:fld>
            <a:endParaRPr lang="en-US"/>
          </a:p>
        </p:txBody>
      </p:sp>
    </p:spTree>
    <p:extLst>
      <p:ext uri="{BB962C8B-B14F-4D97-AF65-F5344CB8AC3E}">
        <p14:creationId xmlns:p14="http://schemas.microsoft.com/office/powerpoint/2010/main" val="31131802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E26D8D-688D-4F10-9EF3-1B243CE2A185}" type="slidenum">
              <a:rPr lang="en-US" smtClean="0"/>
              <a:t>26</a:t>
            </a:fld>
            <a:endParaRPr lang="en-US"/>
          </a:p>
        </p:txBody>
      </p:sp>
    </p:spTree>
    <p:extLst>
      <p:ext uri="{BB962C8B-B14F-4D97-AF65-F5344CB8AC3E}">
        <p14:creationId xmlns:p14="http://schemas.microsoft.com/office/powerpoint/2010/main" val="32799272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E26D8D-688D-4F10-9EF3-1B243CE2A185}" type="slidenum">
              <a:rPr lang="en-US" smtClean="0"/>
              <a:t>27</a:t>
            </a:fld>
            <a:endParaRPr lang="en-US"/>
          </a:p>
        </p:txBody>
      </p:sp>
    </p:spTree>
    <p:extLst>
      <p:ext uri="{BB962C8B-B14F-4D97-AF65-F5344CB8AC3E}">
        <p14:creationId xmlns:p14="http://schemas.microsoft.com/office/powerpoint/2010/main" val="374489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E26D8D-688D-4F10-9EF3-1B243CE2A185}" type="slidenum">
              <a:rPr lang="en-US" smtClean="0"/>
              <a:t>2</a:t>
            </a:fld>
            <a:endParaRPr lang="en-US"/>
          </a:p>
        </p:txBody>
      </p:sp>
    </p:spTree>
    <p:extLst>
      <p:ext uri="{BB962C8B-B14F-4D97-AF65-F5344CB8AC3E}">
        <p14:creationId xmlns:p14="http://schemas.microsoft.com/office/powerpoint/2010/main" val="935670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E26D8D-688D-4F10-9EF3-1B243CE2A185}" type="slidenum">
              <a:rPr lang="en-US" smtClean="0"/>
              <a:t>28</a:t>
            </a:fld>
            <a:endParaRPr lang="en-US"/>
          </a:p>
        </p:txBody>
      </p:sp>
    </p:spTree>
    <p:extLst>
      <p:ext uri="{BB962C8B-B14F-4D97-AF65-F5344CB8AC3E}">
        <p14:creationId xmlns:p14="http://schemas.microsoft.com/office/powerpoint/2010/main" val="25821135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E26D8D-688D-4F10-9EF3-1B243CE2A185}" type="slidenum">
              <a:rPr lang="en-US" smtClean="0"/>
              <a:t>29</a:t>
            </a:fld>
            <a:endParaRPr lang="en-US"/>
          </a:p>
        </p:txBody>
      </p:sp>
    </p:spTree>
    <p:extLst>
      <p:ext uri="{BB962C8B-B14F-4D97-AF65-F5344CB8AC3E}">
        <p14:creationId xmlns:p14="http://schemas.microsoft.com/office/powerpoint/2010/main" val="22293700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E26D8D-688D-4F10-9EF3-1B243CE2A185}" type="slidenum">
              <a:rPr lang="en-US" smtClean="0"/>
              <a:t>30</a:t>
            </a:fld>
            <a:endParaRPr lang="en-US"/>
          </a:p>
        </p:txBody>
      </p:sp>
    </p:spTree>
    <p:extLst>
      <p:ext uri="{BB962C8B-B14F-4D97-AF65-F5344CB8AC3E}">
        <p14:creationId xmlns:p14="http://schemas.microsoft.com/office/powerpoint/2010/main" val="7663539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E26D8D-688D-4F10-9EF3-1B243CE2A185}" type="slidenum">
              <a:rPr lang="en-US" smtClean="0"/>
              <a:t>31</a:t>
            </a:fld>
            <a:endParaRPr lang="en-US"/>
          </a:p>
        </p:txBody>
      </p:sp>
    </p:spTree>
    <p:extLst>
      <p:ext uri="{BB962C8B-B14F-4D97-AF65-F5344CB8AC3E}">
        <p14:creationId xmlns:p14="http://schemas.microsoft.com/office/powerpoint/2010/main" val="21071081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E26D8D-688D-4F10-9EF3-1B243CE2A185}" type="slidenum">
              <a:rPr lang="en-US" smtClean="0"/>
              <a:t>32</a:t>
            </a:fld>
            <a:endParaRPr lang="en-US"/>
          </a:p>
        </p:txBody>
      </p:sp>
    </p:spTree>
    <p:extLst>
      <p:ext uri="{BB962C8B-B14F-4D97-AF65-F5344CB8AC3E}">
        <p14:creationId xmlns:p14="http://schemas.microsoft.com/office/powerpoint/2010/main" val="1226424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E26D8D-688D-4F10-9EF3-1B243CE2A185}" type="slidenum">
              <a:rPr lang="en-US" smtClean="0"/>
              <a:t>3</a:t>
            </a:fld>
            <a:endParaRPr lang="en-US"/>
          </a:p>
        </p:txBody>
      </p:sp>
    </p:spTree>
    <p:extLst>
      <p:ext uri="{BB962C8B-B14F-4D97-AF65-F5344CB8AC3E}">
        <p14:creationId xmlns:p14="http://schemas.microsoft.com/office/powerpoint/2010/main" val="4081371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E26D8D-688D-4F10-9EF3-1B243CE2A185}" type="slidenum">
              <a:rPr lang="en-US" smtClean="0"/>
              <a:t>4</a:t>
            </a:fld>
            <a:endParaRPr lang="en-US"/>
          </a:p>
        </p:txBody>
      </p:sp>
    </p:spTree>
    <p:extLst>
      <p:ext uri="{BB962C8B-B14F-4D97-AF65-F5344CB8AC3E}">
        <p14:creationId xmlns:p14="http://schemas.microsoft.com/office/powerpoint/2010/main" val="1489572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E26D8D-688D-4F10-9EF3-1B243CE2A185}" type="slidenum">
              <a:rPr lang="en-US" smtClean="0"/>
              <a:t>5</a:t>
            </a:fld>
            <a:endParaRPr lang="en-US"/>
          </a:p>
        </p:txBody>
      </p:sp>
    </p:spTree>
    <p:extLst>
      <p:ext uri="{BB962C8B-B14F-4D97-AF65-F5344CB8AC3E}">
        <p14:creationId xmlns:p14="http://schemas.microsoft.com/office/powerpoint/2010/main" val="4253181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E26D8D-688D-4F10-9EF3-1B243CE2A185}" type="slidenum">
              <a:rPr lang="en-US" smtClean="0"/>
              <a:t>6</a:t>
            </a:fld>
            <a:endParaRPr lang="en-US"/>
          </a:p>
        </p:txBody>
      </p:sp>
    </p:spTree>
    <p:extLst>
      <p:ext uri="{BB962C8B-B14F-4D97-AF65-F5344CB8AC3E}">
        <p14:creationId xmlns:p14="http://schemas.microsoft.com/office/powerpoint/2010/main" val="1307205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E26D8D-688D-4F10-9EF3-1B243CE2A185}" type="slidenum">
              <a:rPr lang="en-US" smtClean="0"/>
              <a:t>7</a:t>
            </a:fld>
            <a:endParaRPr lang="en-US"/>
          </a:p>
        </p:txBody>
      </p:sp>
    </p:spTree>
    <p:extLst>
      <p:ext uri="{BB962C8B-B14F-4D97-AF65-F5344CB8AC3E}">
        <p14:creationId xmlns:p14="http://schemas.microsoft.com/office/powerpoint/2010/main" val="3603122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E26D8D-688D-4F10-9EF3-1B243CE2A185}" type="slidenum">
              <a:rPr lang="en-US" smtClean="0"/>
              <a:t>8</a:t>
            </a:fld>
            <a:endParaRPr lang="en-US"/>
          </a:p>
        </p:txBody>
      </p:sp>
    </p:spTree>
    <p:extLst>
      <p:ext uri="{BB962C8B-B14F-4D97-AF65-F5344CB8AC3E}">
        <p14:creationId xmlns:p14="http://schemas.microsoft.com/office/powerpoint/2010/main" val="1555042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E26D8D-688D-4F10-9EF3-1B243CE2A185}" type="slidenum">
              <a:rPr lang="en-US" smtClean="0"/>
              <a:t>9</a:t>
            </a:fld>
            <a:endParaRPr lang="en-US"/>
          </a:p>
        </p:txBody>
      </p:sp>
    </p:spTree>
    <p:extLst>
      <p:ext uri="{BB962C8B-B14F-4D97-AF65-F5344CB8AC3E}">
        <p14:creationId xmlns:p14="http://schemas.microsoft.com/office/powerpoint/2010/main" val="1471743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F148ABE-CF93-4E6D-9C6C-99DEE0F04ED1}" type="datetime1">
              <a:rPr lang="en-US" smtClean="0"/>
              <a:t>4/21/18</a:t>
            </a:fld>
            <a:endParaRPr lang="en-US"/>
          </a:p>
        </p:txBody>
      </p:sp>
      <p:sp>
        <p:nvSpPr>
          <p:cNvPr id="5" name="Footer Placeholder 4"/>
          <p:cNvSpPr>
            <a:spLocks noGrp="1"/>
          </p:cNvSpPr>
          <p:nvPr>
            <p:ph type="ftr" sz="quarter" idx="11"/>
          </p:nvPr>
        </p:nvSpPr>
        <p:spPr/>
        <p:txBody>
          <a:bodyPr/>
          <a:lstStyle/>
          <a:p>
            <a:r>
              <a:rPr lang="en-US"/>
              <a:t>Author: Roy Kim</a:t>
            </a:r>
          </a:p>
        </p:txBody>
      </p:sp>
      <p:sp>
        <p:nvSpPr>
          <p:cNvPr id="6" name="Slide Number Placeholder 5"/>
          <p:cNvSpPr>
            <a:spLocks noGrp="1"/>
          </p:cNvSpPr>
          <p:nvPr>
            <p:ph type="sldNum" sz="quarter" idx="12"/>
          </p:nvPr>
        </p:nvSpPr>
        <p:spPr/>
        <p:txBody>
          <a:bodyPr/>
          <a:lstStyle/>
          <a:p>
            <a:fld id="{0C8DF9FC-A47B-4664-AAEF-305CC9D5FC61}" type="slidenum">
              <a:rPr lang="en-US" smtClean="0"/>
              <a:t>‹#›</a:t>
            </a:fld>
            <a:endParaRPr lang="en-US"/>
          </a:p>
        </p:txBody>
      </p:sp>
    </p:spTree>
    <p:extLst>
      <p:ext uri="{BB962C8B-B14F-4D97-AF65-F5344CB8AC3E}">
        <p14:creationId xmlns:p14="http://schemas.microsoft.com/office/powerpoint/2010/main" val="1762547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25C270-B720-4521-88AA-3D23D5700548}" type="datetime1">
              <a:rPr lang="en-US" smtClean="0"/>
              <a:t>4/21/18</a:t>
            </a:fld>
            <a:endParaRPr lang="en-US"/>
          </a:p>
        </p:txBody>
      </p:sp>
      <p:sp>
        <p:nvSpPr>
          <p:cNvPr id="5" name="Footer Placeholder 4"/>
          <p:cNvSpPr>
            <a:spLocks noGrp="1"/>
          </p:cNvSpPr>
          <p:nvPr>
            <p:ph type="ftr" sz="quarter" idx="11"/>
          </p:nvPr>
        </p:nvSpPr>
        <p:spPr/>
        <p:txBody>
          <a:bodyPr/>
          <a:lstStyle/>
          <a:p>
            <a:r>
              <a:rPr lang="en-US"/>
              <a:t>Author: Roy Kim</a:t>
            </a:r>
          </a:p>
        </p:txBody>
      </p:sp>
      <p:sp>
        <p:nvSpPr>
          <p:cNvPr id="6" name="Slide Number Placeholder 5"/>
          <p:cNvSpPr>
            <a:spLocks noGrp="1"/>
          </p:cNvSpPr>
          <p:nvPr>
            <p:ph type="sldNum" sz="quarter" idx="12"/>
          </p:nvPr>
        </p:nvSpPr>
        <p:spPr/>
        <p:txBody>
          <a:bodyPr/>
          <a:lstStyle/>
          <a:p>
            <a:fld id="{0C8DF9FC-A47B-4664-AAEF-305CC9D5FC61}" type="slidenum">
              <a:rPr lang="en-US" smtClean="0"/>
              <a:t>‹#›</a:t>
            </a:fld>
            <a:endParaRPr lang="en-US"/>
          </a:p>
        </p:txBody>
      </p:sp>
    </p:spTree>
    <p:extLst>
      <p:ext uri="{BB962C8B-B14F-4D97-AF65-F5344CB8AC3E}">
        <p14:creationId xmlns:p14="http://schemas.microsoft.com/office/powerpoint/2010/main" val="3473673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874C1E-8985-42C9-843A-F73C1C0259FF}" type="datetime1">
              <a:rPr lang="en-US" smtClean="0"/>
              <a:t>4/21/18</a:t>
            </a:fld>
            <a:endParaRPr lang="en-US"/>
          </a:p>
        </p:txBody>
      </p:sp>
      <p:sp>
        <p:nvSpPr>
          <p:cNvPr id="5" name="Footer Placeholder 4"/>
          <p:cNvSpPr>
            <a:spLocks noGrp="1"/>
          </p:cNvSpPr>
          <p:nvPr>
            <p:ph type="ftr" sz="quarter" idx="11"/>
          </p:nvPr>
        </p:nvSpPr>
        <p:spPr/>
        <p:txBody>
          <a:bodyPr/>
          <a:lstStyle/>
          <a:p>
            <a:r>
              <a:rPr lang="en-US"/>
              <a:t>Author: Roy Kim</a:t>
            </a:r>
          </a:p>
        </p:txBody>
      </p:sp>
      <p:sp>
        <p:nvSpPr>
          <p:cNvPr id="6" name="Slide Number Placeholder 5"/>
          <p:cNvSpPr>
            <a:spLocks noGrp="1"/>
          </p:cNvSpPr>
          <p:nvPr>
            <p:ph type="sldNum" sz="quarter" idx="12"/>
          </p:nvPr>
        </p:nvSpPr>
        <p:spPr/>
        <p:txBody>
          <a:bodyPr/>
          <a:lstStyle/>
          <a:p>
            <a:fld id="{0C8DF9FC-A47B-4664-AAEF-305CC9D5FC61}" type="slidenum">
              <a:rPr lang="en-US" smtClean="0"/>
              <a:t>‹#›</a:t>
            </a:fld>
            <a:endParaRPr lang="en-US"/>
          </a:p>
        </p:txBody>
      </p:sp>
    </p:spTree>
    <p:extLst>
      <p:ext uri="{BB962C8B-B14F-4D97-AF65-F5344CB8AC3E}">
        <p14:creationId xmlns:p14="http://schemas.microsoft.com/office/powerpoint/2010/main" val="1471801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3E70F6-ADF1-4A7B-98B9-13E4636A2A9D}" type="datetime1">
              <a:rPr lang="en-US" smtClean="0"/>
              <a:t>4/21/18</a:t>
            </a:fld>
            <a:endParaRPr lang="en-US"/>
          </a:p>
        </p:txBody>
      </p:sp>
      <p:sp>
        <p:nvSpPr>
          <p:cNvPr id="5" name="Footer Placeholder 4"/>
          <p:cNvSpPr>
            <a:spLocks noGrp="1"/>
          </p:cNvSpPr>
          <p:nvPr>
            <p:ph type="ftr" sz="quarter" idx="11"/>
          </p:nvPr>
        </p:nvSpPr>
        <p:spPr/>
        <p:txBody>
          <a:bodyPr/>
          <a:lstStyle/>
          <a:p>
            <a:r>
              <a:rPr lang="en-US"/>
              <a:t>Author: Roy Kim</a:t>
            </a:r>
          </a:p>
        </p:txBody>
      </p:sp>
      <p:sp>
        <p:nvSpPr>
          <p:cNvPr id="6" name="Slide Number Placeholder 5"/>
          <p:cNvSpPr>
            <a:spLocks noGrp="1"/>
          </p:cNvSpPr>
          <p:nvPr>
            <p:ph type="sldNum" sz="quarter" idx="12"/>
          </p:nvPr>
        </p:nvSpPr>
        <p:spPr/>
        <p:txBody>
          <a:bodyPr/>
          <a:lstStyle/>
          <a:p>
            <a:fld id="{0C8DF9FC-A47B-4664-AAEF-305CC9D5FC61}" type="slidenum">
              <a:rPr lang="en-US" smtClean="0"/>
              <a:t>‹#›</a:t>
            </a:fld>
            <a:endParaRPr lang="en-US"/>
          </a:p>
        </p:txBody>
      </p:sp>
    </p:spTree>
    <p:extLst>
      <p:ext uri="{BB962C8B-B14F-4D97-AF65-F5344CB8AC3E}">
        <p14:creationId xmlns:p14="http://schemas.microsoft.com/office/powerpoint/2010/main" val="186569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FB0F30-C3C1-4B75-B90A-B9BDD7DF851F}" type="datetime1">
              <a:rPr lang="en-US" smtClean="0"/>
              <a:t>4/21/18</a:t>
            </a:fld>
            <a:endParaRPr lang="en-US"/>
          </a:p>
        </p:txBody>
      </p:sp>
      <p:sp>
        <p:nvSpPr>
          <p:cNvPr id="5" name="Footer Placeholder 4"/>
          <p:cNvSpPr>
            <a:spLocks noGrp="1"/>
          </p:cNvSpPr>
          <p:nvPr>
            <p:ph type="ftr" sz="quarter" idx="11"/>
          </p:nvPr>
        </p:nvSpPr>
        <p:spPr/>
        <p:txBody>
          <a:bodyPr/>
          <a:lstStyle/>
          <a:p>
            <a:r>
              <a:rPr lang="en-US"/>
              <a:t>Author: Roy Kim</a:t>
            </a:r>
          </a:p>
        </p:txBody>
      </p:sp>
      <p:sp>
        <p:nvSpPr>
          <p:cNvPr id="6" name="Slide Number Placeholder 5"/>
          <p:cNvSpPr>
            <a:spLocks noGrp="1"/>
          </p:cNvSpPr>
          <p:nvPr>
            <p:ph type="sldNum" sz="quarter" idx="12"/>
          </p:nvPr>
        </p:nvSpPr>
        <p:spPr/>
        <p:txBody>
          <a:bodyPr/>
          <a:lstStyle/>
          <a:p>
            <a:fld id="{0C8DF9FC-A47B-4664-AAEF-305CC9D5FC61}" type="slidenum">
              <a:rPr lang="en-US" smtClean="0"/>
              <a:t>‹#›</a:t>
            </a:fld>
            <a:endParaRPr lang="en-US"/>
          </a:p>
        </p:txBody>
      </p:sp>
    </p:spTree>
    <p:extLst>
      <p:ext uri="{BB962C8B-B14F-4D97-AF65-F5344CB8AC3E}">
        <p14:creationId xmlns:p14="http://schemas.microsoft.com/office/powerpoint/2010/main" val="2396810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2B6C6A7-09F8-49BD-B31C-692B786764BF}" type="datetime1">
              <a:rPr lang="en-US" smtClean="0"/>
              <a:t>4/21/18</a:t>
            </a:fld>
            <a:endParaRPr lang="en-US"/>
          </a:p>
        </p:txBody>
      </p:sp>
      <p:sp>
        <p:nvSpPr>
          <p:cNvPr id="6" name="Footer Placeholder 5"/>
          <p:cNvSpPr>
            <a:spLocks noGrp="1"/>
          </p:cNvSpPr>
          <p:nvPr>
            <p:ph type="ftr" sz="quarter" idx="11"/>
          </p:nvPr>
        </p:nvSpPr>
        <p:spPr/>
        <p:txBody>
          <a:bodyPr/>
          <a:lstStyle/>
          <a:p>
            <a:r>
              <a:rPr lang="en-US"/>
              <a:t>Author: Roy Kim</a:t>
            </a:r>
          </a:p>
        </p:txBody>
      </p:sp>
      <p:sp>
        <p:nvSpPr>
          <p:cNvPr id="7" name="Slide Number Placeholder 6"/>
          <p:cNvSpPr>
            <a:spLocks noGrp="1"/>
          </p:cNvSpPr>
          <p:nvPr>
            <p:ph type="sldNum" sz="quarter" idx="12"/>
          </p:nvPr>
        </p:nvSpPr>
        <p:spPr/>
        <p:txBody>
          <a:bodyPr/>
          <a:lstStyle/>
          <a:p>
            <a:fld id="{0C8DF9FC-A47B-4664-AAEF-305CC9D5FC61}" type="slidenum">
              <a:rPr lang="en-US" smtClean="0"/>
              <a:t>‹#›</a:t>
            </a:fld>
            <a:endParaRPr lang="en-US"/>
          </a:p>
        </p:txBody>
      </p:sp>
    </p:spTree>
    <p:extLst>
      <p:ext uri="{BB962C8B-B14F-4D97-AF65-F5344CB8AC3E}">
        <p14:creationId xmlns:p14="http://schemas.microsoft.com/office/powerpoint/2010/main" val="1648954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A0A444E-2E48-4FE1-91FC-4AF1A6EC4E72}" type="datetime1">
              <a:rPr lang="en-US" smtClean="0"/>
              <a:t>4/21/18</a:t>
            </a:fld>
            <a:endParaRPr lang="en-US"/>
          </a:p>
        </p:txBody>
      </p:sp>
      <p:sp>
        <p:nvSpPr>
          <p:cNvPr id="8" name="Footer Placeholder 7"/>
          <p:cNvSpPr>
            <a:spLocks noGrp="1"/>
          </p:cNvSpPr>
          <p:nvPr>
            <p:ph type="ftr" sz="quarter" idx="11"/>
          </p:nvPr>
        </p:nvSpPr>
        <p:spPr/>
        <p:txBody>
          <a:bodyPr/>
          <a:lstStyle/>
          <a:p>
            <a:r>
              <a:rPr lang="en-US"/>
              <a:t>Author: Roy Kim</a:t>
            </a:r>
          </a:p>
        </p:txBody>
      </p:sp>
      <p:sp>
        <p:nvSpPr>
          <p:cNvPr id="9" name="Slide Number Placeholder 8"/>
          <p:cNvSpPr>
            <a:spLocks noGrp="1"/>
          </p:cNvSpPr>
          <p:nvPr>
            <p:ph type="sldNum" sz="quarter" idx="12"/>
          </p:nvPr>
        </p:nvSpPr>
        <p:spPr/>
        <p:txBody>
          <a:bodyPr/>
          <a:lstStyle/>
          <a:p>
            <a:fld id="{0C8DF9FC-A47B-4664-AAEF-305CC9D5FC61}" type="slidenum">
              <a:rPr lang="en-US" smtClean="0"/>
              <a:t>‹#›</a:t>
            </a:fld>
            <a:endParaRPr lang="en-US"/>
          </a:p>
        </p:txBody>
      </p:sp>
    </p:spTree>
    <p:extLst>
      <p:ext uri="{BB962C8B-B14F-4D97-AF65-F5344CB8AC3E}">
        <p14:creationId xmlns:p14="http://schemas.microsoft.com/office/powerpoint/2010/main" val="2853372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3A5964-627F-4CB2-A6B1-2B9D5D6EF20F}" type="datetime1">
              <a:rPr lang="en-US" smtClean="0"/>
              <a:t>4/21/18</a:t>
            </a:fld>
            <a:endParaRPr lang="en-US"/>
          </a:p>
        </p:txBody>
      </p:sp>
      <p:sp>
        <p:nvSpPr>
          <p:cNvPr id="4" name="Footer Placeholder 3"/>
          <p:cNvSpPr>
            <a:spLocks noGrp="1"/>
          </p:cNvSpPr>
          <p:nvPr>
            <p:ph type="ftr" sz="quarter" idx="11"/>
          </p:nvPr>
        </p:nvSpPr>
        <p:spPr/>
        <p:txBody>
          <a:bodyPr/>
          <a:lstStyle/>
          <a:p>
            <a:r>
              <a:rPr lang="en-US"/>
              <a:t>Author: Roy Kim</a:t>
            </a:r>
          </a:p>
        </p:txBody>
      </p:sp>
      <p:sp>
        <p:nvSpPr>
          <p:cNvPr id="5" name="Slide Number Placeholder 4"/>
          <p:cNvSpPr>
            <a:spLocks noGrp="1"/>
          </p:cNvSpPr>
          <p:nvPr>
            <p:ph type="sldNum" sz="quarter" idx="12"/>
          </p:nvPr>
        </p:nvSpPr>
        <p:spPr/>
        <p:txBody>
          <a:bodyPr/>
          <a:lstStyle/>
          <a:p>
            <a:fld id="{0C8DF9FC-A47B-4664-AAEF-305CC9D5FC61}" type="slidenum">
              <a:rPr lang="en-US" smtClean="0"/>
              <a:t>‹#›</a:t>
            </a:fld>
            <a:endParaRPr lang="en-US"/>
          </a:p>
        </p:txBody>
      </p:sp>
    </p:spTree>
    <p:extLst>
      <p:ext uri="{BB962C8B-B14F-4D97-AF65-F5344CB8AC3E}">
        <p14:creationId xmlns:p14="http://schemas.microsoft.com/office/powerpoint/2010/main" val="2171552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FC6CB-640C-4871-B19B-45D877819A76}" type="datetime1">
              <a:rPr lang="en-US" smtClean="0"/>
              <a:t>4/21/18</a:t>
            </a:fld>
            <a:endParaRPr lang="en-US"/>
          </a:p>
        </p:txBody>
      </p:sp>
      <p:sp>
        <p:nvSpPr>
          <p:cNvPr id="3" name="Footer Placeholder 2"/>
          <p:cNvSpPr>
            <a:spLocks noGrp="1"/>
          </p:cNvSpPr>
          <p:nvPr>
            <p:ph type="ftr" sz="quarter" idx="11"/>
          </p:nvPr>
        </p:nvSpPr>
        <p:spPr/>
        <p:txBody>
          <a:bodyPr/>
          <a:lstStyle/>
          <a:p>
            <a:r>
              <a:rPr lang="en-US"/>
              <a:t>Author: Roy Kim</a:t>
            </a:r>
          </a:p>
        </p:txBody>
      </p:sp>
      <p:sp>
        <p:nvSpPr>
          <p:cNvPr id="4" name="Slide Number Placeholder 3"/>
          <p:cNvSpPr>
            <a:spLocks noGrp="1"/>
          </p:cNvSpPr>
          <p:nvPr>
            <p:ph type="sldNum" sz="quarter" idx="12"/>
          </p:nvPr>
        </p:nvSpPr>
        <p:spPr/>
        <p:txBody>
          <a:bodyPr/>
          <a:lstStyle/>
          <a:p>
            <a:fld id="{0C8DF9FC-A47B-4664-AAEF-305CC9D5FC61}" type="slidenum">
              <a:rPr lang="en-US" smtClean="0"/>
              <a:t>‹#›</a:t>
            </a:fld>
            <a:endParaRPr lang="en-US"/>
          </a:p>
        </p:txBody>
      </p:sp>
    </p:spTree>
    <p:extLst>
      <p:ext uri="{BB962C8B-B14F-4D97-AF65-F5344CB8AC3E}">
        <p14:creationId xmlns:p14="http://schemas.microsoft.com/office/powerpoint/2010/main" val="3239620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CB16E0-5FF3-49BC-962A-78E5AF53F350}" type="datetime1">
              <a:rPr lang="en-US" smtClean="0"/>
              <a:t>4/21/18</a:t>
            </a:fld>
            <a:endParaRPr lang="en-US"/>
          </a:p>
        </p:txBody>
      </p:sp>
      <p:sp>
        <p:nvSpPr>
          <p:cNvPr id="6" name="Footer Placeholder 5"/>
          <p:cNvSpPr>
            <a:spLocks noGrp="1"/>
          </p:cNvSpPr>
          <p:nvPr>
            <p:ph type="ftr" sz="quarter" idx="11"/>
          </p:nvPr>
        </p:nvSpPr>
        <p:spPr/>
        <p:txBody>
          <a:bodyPr/>
          <a:lstStyle/>
          <a:p>
            <a:r>
              <a:rPr lang="en-US"/>
              <a:t>Author: Roy Kim</a:t>
            </a:r>
          </a:p>
        </p:txBody>
      </p:sp>
      <p:sp>
        <p:nvSpPr>
          <p:cNvPr id="7" name="Slide Number Placeholder 6"/>
          <p:cNvSpPr>
            <a:spLocks noGrp="1"/>
          </p:cNvSpPr>
          <p:nvPr>
            <p:ph type="sldNum" sz="quarter" idx="12"/>
          </p:nvPr>
        </p:nvSpPr>
        <p:spPr/>
        <p:txBody>
          <a:bodyPr/>
          <a:lstStyle/>
          <a:p>
            <a:fld id="{0C8DF9FC-A47B-4664-AAEF-305CC9D5FC61}" type="slidenum">
              <a:rPr lang="en-US" smtClean="0"/>
              <a:t>‹#›</a:t>
            </a:fld>
            <a:endParaRPr lang="en-US"/>
          </a:p>
        </p:txBody>
      </p:sp>
    </p:spTree>
    <p:extLst>
      <p:ext uri="{BB962C8B-B14F-4D97-AF65-F5344CB8AC3E}">
        <p14:creationId xmlns:p14="http://schemas.microsoft.com/office/powerpoint/2010/main" val="1769637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274CED-B237-4A33-A6D6-F081B33A5B2A}" type="datetime1">
              <a:rPr lang="en-US" smtClean="0"/>
              <a:t>4/21/18</a:t>
            </a:fld>
            <a:endParaRPr lang="en-US"/>
          </a:p>
        </p:txBody>
      </p:sp>
      <p:sp>
        <p:nvSpPr>
          <p:cNvPr id="6" name="Footer Placeholder 5"/>
          <p:cNvSpPr>
            <a:spLocks noGrp="1"/>
          </p:cNvSpPr>
          <p:nvPr>
            <p:ph type="ftr" sz="quarter" idx="11"/>
          </p:nvPr>
        </p:nvSpPr>
        <p:spPr/>
        <p:txBody>
          <a:bodyPr/>
          <a:lstStyle/>
          <a:p>
            <a:r>
              <a:rPr lang="en-US"/>
              <a:t>Author: Roy Kim</a:t>
            </a:r>
          </a:p>
        </p:txBody>
      </p:sp>
      <p:sp>
        <p:nvSpPr>
          <p:cNvPr id="7" name="Slide Number Placeholder 6"/>
          <p:cNvSpPr>
            <a:spLocks noGrp="1"/>
          </p:cNvSpPr>
          <p:nvPr>
            <p:ph type="sldNum" sz="quarter" idx="12"/>
          </p:nvPr>
        </p:nvSpPr>
        <p:spPr/>
        <p:txBody>
          <a:bodyPr/>
          <a:lstStyle/>
          <a:p>
            <a:fld id="{0C8DF9FC-A47B-4664-AAEF-305CC9D5FC61}" type="slidenum">
              <a:rPr lang="en-US" smtClean="0"/>
              <a:t>‹#›</a:t>
            </a:fld>
            <a:endParaRPr lang="en-US"/>
          </a:p>
        </p:txBody>
      </p:sp>
    </p:spTree>
    <p:extLst>
      <p:ext uri="{BB962C8B-B14F-4D97-AF65-F5344CB8AC3E}">
        <p14:creationId xmlns:p14="http://schemas.microsoft.com/office/powerpoint/2010/main" val="2685798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BFEF95-595B-42C1-A475-F02070221582}" type="datetime1">
              <a:rPr lang="en-US" smtClean="0"/>
              <a:t>4/21/18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Author: Roy Kim</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8DF9FC-A47B-4664-AAEF-305CC9D5FC61}" type="slidenum">
              <a:rPr lang="en-US" smtClean="0"/>
              <a:t>‹#›</a:t>
            </a:fld>
            <a:endParaRPr lang="en-US"/>
          </a:p>
        </p:txBody>
      </p:sp>
    </p:spTree>
    <p:extLst>
      <p:ext uri="{BB962C8B-B14F-4D97-AF65-F5344CB8AC3E}">
        <p14:creationId xmlns:p14="http://schemas.microsoft.com/office/powerpoint/2010/main" val="684878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modsecurity.org/crs/"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azure/application-gateway/application-gateway-web-app-powershell"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hyperlink" Target="https://github.com/RoyKimYYZ/Create-AzureAppGatewayAppService"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hyperlink" Target="https://azure.microsoft.com/en-us/blog/announcing-app-service-isolated-more-power-scale-and-ease-of-use/"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hyperlink" Target="https://docs.microsoft.com/en-us/azure/sql-database/sql-database-vnet-service-endpoint-rule-overview" TargetMode="External"/><Relationship Id="rId3" Type="http://schemas.openxmlformats.org/officeDocument/2006/relationships/hyperlink" Target="https://roykim.ca/2018/01/27/app-service-environment-with-app-service-and-azure-sql-using-virtual-network-service-endpoints/" TargetMode="External"/><Relationship Id="rId7" Type="http://schemas.openxmlformats.org/officeDocument/2006/relationships/hyperlink" Target="https://docs.microsoft.com/en-us/azure/virtual-network/virtual-network-service-endpoints-configure"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hyperlink" Target="https://docs.microsoft.com/en-us/azure/virtual-network/virtual-network-service-endpoints-overview" TargetMode="External"/><Relationship Id="rId5" Type="http://schemas.openxmlformats.org/officeDocument/2006/relationships/hyperlink" Target="https://docs.microsoft.com/en-us/azure/app-service/environment/app-service-app-service-environment-network-architecture-overview" TargetMode="External"/><Relationship Id="rId4" Type="http://schemas.openxmlformats.org/officeDocument/2006/relationships/hyperlink" Target="https://docs.microsoft.com/en-us/azure/app-service/environment/intro"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hyperlink" Target="https://roykim.ca/2018/03/15/super-cheap-azure-web-site-using-azure-cdn/" TargetMode="External"/><Relationship Id="rId2" Type="http://schemas.openxmlformats.org/officeDocument/2006/relationships/hyperlink" Target="https://docs.microsoft.com/en-us/azure/app-service/app-service-web-tutorial-content-delivery-network?toc=/azure/cdn/toc.json" TargetMode="External"/><Relationship Id="rId1" Type="http://schemas.openxmlformats.org/officeDocument/2006/relationships/slideLayout" Target="../slideLayouts/slideLayout6.xml"/><Relationship Id="rId4" Type="http://schemas.openxmlformats.org/officeDocument/2006/relationships/hyperlink" Target="https://roykim.ca/2018/03/25/load-testing-azure-cdn-caching-with-azure-web-app/"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hyperlink" Target="https://roykim.ca/2018/03/15/super-cheap-azure-web-site-using-azure-cdn/" TargetMode="External"/><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hyperlink" Target="https://docs.microsoft.com/en-us/azure/architecture/best-practices/auto-scaling"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docs.microsoft.com/en-us/azure/app-service/containers/tutorial-dotnetcore-sqldb-app" TargetMode="External"/><Relationship Id="rId2" Type="http://schemas.openxmlformats.org/officeDocument/2006/relationships/hyperlink" Target="https://azure.microsoft.com/en-ca/offers/ms-azr-0044p/" TargetMode="External"/><Relationship Id="rId1" Type="http://schemas.openxmlformats.org/officeDocument/2006/relationships/slideLayout" Target="../slideLayouts/slideLayout6.xml"/><Relationship Id="rId6" Type="http://schemas.openxmlformats.org/officeDocument/2006/relationships/hyperlink" Target="https://docs.microsoft.com/en-us/azure/security/security-paas-applications-using-app-services" TargetMode="External"/><Relationship Id="rId5" Type="http://schemas.openxmlformats.org/officeDocument/2006/relationships/hyperlink" Target="https://docs.microsoft.com/en-us/azure/app-service/app-service-best-practices" TargetMode="External"/><Relationship Id="rId4" Type="http://schemas.openxmlformats.org/officeDocument/2006/relationships/hyperlink" Target="https://docs.microsoft.com/en-us/azure/architecture/guide/design-principles/"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535237"/>
          </a:xfrm>
        </p:spPr>
        <p:txBody>
          <a:bodyPr>
            <a:normAutofit fontScale="90000"/>
          </a:bodyPr>
          <a:lstStyle/>
          <a:p>
            <a:r>
              <a:rPr lang="en-US" b="1" dirty="0">
                <a:latin typeface="Arial Black" panose="020B0A04020102020204" pitchFamily="34" charset="0"/>
              </a:rPr>
              <a:t>Applying Advanced Techniques to Azure Web Apps</a:t>
            </a:r>
          </a:p>
        </p:txBody>
      </p:sp>
      <p:sp>
        <p:nvSpPr>
          <p:cNvPr id="3" name="Subtitle 2"/>
          <p:cNvSpPr>
            <a:spLocks noGrp="1"/>
          </p:cNvSpPr>
          <p:nvPr>
            <p:ph type="subTitle" idx="1"/>
          </p:nvPr>
        </p:nvSpPr>
        <p:spPr>
          <a:xfrm>
            <a:off x="1465811" y="3858648"/>
            <a:ext cx="9144000" cy="416770"/>
          </a:xfrm>
          <a:solidFill>
            <a:srgbClr val="7030A0"/>
          </a:solidFill>
        </p:spPr>
        <p:txBody>
          <a:bodyPr>
            <a:noAutofit/>
          </a:bodyPr>
          <a:lstStyle/>
          <a:p>
            <a:r>
              <a:rPr lang="en-US" dirty="0">
                <a:solidFill>
                  <a:schemeClr val="bg1"/>
                </a:solidFill>
              </a:rPr>
              <a:t>Azure Global Bootcamp – Waterloo, Ontario</a:t>
            </a:r>
          </a:p>
        </p:txBody>
      </p:sp>
      <p:sp>
        <p:nvSpPr>
          <p:cNvPr id="4" name="Subtitle 2"/>
          <p:cNvSpPr txBox="1">
            <a:spLocks/>
          </p:cNvSpPr>
          <p:nvPr/>
        </p:nvSpPr>
        <p:spPr>
          <a:xfrm>
            <a:off x="1480188" y="5705475"/>
            <a:ext cx="9144000" cy="1083569"/>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2000" b="1" dirty="0">
              <a:solidFill>
                <a:srgbClr val="000000"/>
              </a:solidFill>
              <a:latin typeface="Calibri"/>
            </a:endParaRPr>
          </a:p>
          <a:p>
            <a:r>
              <a:rPr lang="en-US" sz="2000" dirty="0"/>
              <a:t>April 21, 2018</a:t>
            </a:r>
          </a:p>
          <a:p>
            <a:endParaRPr lang="en-US" sz="2000" dirty="0"/>
          </a:p>
          <a:p>
            <a:endParaRPr lang="en-US" sz="2000" dirty="0"/>
          </a:p>
        </p:txBody>
      </p:sp>
      <p:sp>
        <p:nvSpPr>
          <p:cNvPr id="5" name="Rectangle 4"/>
          <p:cNvSpPr/>
          <p:nvPr/>
        </p:nvSpPr>
        <p:spPr>
          <a:xfrm>
            <a:off x="4963886" y="5849035"/>
            <a:ext cx="6096000" cy="923330"/>
          </a:xfrm>
          <a:prstGeom prst="rect">
            <a:avLst/>
          </a:prstGeom>
        </p:spPr>
        <p:txBody>
          <a:bodyPr anchor="t">
            <a:spAutoFit/>
          </a:bodyPr>
          <a:lstStyle/>
          <a:p>
            <a:pPr algn="r"/>
            <a:r>
              <a:rPr lang="en-US" dirty="0"/>
              <a:t>Roy Kim</a:t>
            </a:r>
            <a:br>
              <a:rPr lang="en-US" dirty="0"/>
            </a:br>
            <a:r>
              <a:rPr lang="en-US" dirty="0"/>
              <a:t>@RoyKimYYZ</a:t>
            </a:r>
          </a:p>
          <a:p>
            <a:pPr algn="r"/>
            <a:r>
              <a:rPr lang="en-US" dirty="0" err="1"/>
              <a:t>rkim@roykim.ca</a:t>
            </a:r>
            <a:endParaRPr lang="en-US" dirty="0"/>
          </a:p>
        </p:txBody>
      </p:sp>
      <p:pic>
        <p:nvPicPr>
          <p:cNvPr id="6" name="Picture 5"/>
          <p:cNvPicPr>
            <a:picLocks noChangeAspect="1"/>
          </p:cNvPicPr>
          <p:nvPr/>
        </p:nvPicPr>
        <p:blipFill>
          <a:blip r:embed="rId3"/>
          <a:stretch>
            <a:fillRect/>
          </a:stretch>
        </p:blipFill>
        <p:spPr>
          <a:xfrm>
            <a:off x="9410700" y="6201283"/>
            <a:ext cx="234552" cy="234552"/>
          </a:xfrm>
          <a:prstGeom prst="rect">
            <a:avLst/>
          </a:prstGeom>
        </p:spPr>
      </p:pic>
    </p:spTree>
    <p:extLst>
      <p:ext uri="{BB962C8B-B14F-4D97-AF65-F5344CB8AC3E}">
        <p14:creationId xmlns:p14="http://schemas.microsoft.com/office/powerpoint/2010/main" val="3065215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2326"/>
          </a:xfrm>
          <a:solidFill>
            <a:srgbClr val="7030A0"/>
          </a:solidFill>
          <a:ln>
            <a:solidFill>
              <a:srgbClr val="7030A0"/>
            </a:solidFill>
          </a:ln>
        </p:spPr>
        <p:style>
          <a:lnRef idx="2">
            <a:schemeClr val="accent6"/>
          </a:lnRef>
          <a:fillRef idx="1">
            <a:schemeClr val="lt1"/>
          </a:fillRef>
          <a:effectRef idx="0">
            <a:schemeClr val="accent6"/>
          </a:effectRef>
          <a:fontRef idx="minor">
            <a:schemeClr val="dk1"/>
          </a:fontRef>
        </p:style>
        <p:txBody>
          <a:bodyPr vert="horz" lIns="91440" tIns="45720" rIns="91440" bIns="45720" rtlCol="0" anchor="ctr">
            <a:normAutofit/>
          </a:bodyPr>
          <a:lstStyle/>
          <a:p>
            <a:pPr algn="ctr"/>
            <a:r>
              <a:rPr lang="en-US" sz="3200" b="1" dirty="0">
                <a:solidFill>
                  <a:schemeClr val="bg1"/>
                </a:solidFill>
              </a:rPr>
              <a:t>Web Application Firewall</a:t>
            </a:r>
          </a:p>
        </p:txBody>
      </p:sp>
      <p:sp>
        <p:nvSpPr>
          <p:cNvPr id="5" name="Footer Placeholder 2"/>
          <p:cNvSpPr txBox="1">
            <a:spLocks/>
          </p:cNvSpPr>
          <p:nvPr/>
        </p:nvSpPr>
        <p:spPr>
          <a:xfrm>
            <a:off x="14103" y="6606935"/>
            <a:ext cx="4114800" cy="22496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50" dirty="0"/>
              <a:t>By: Roy Kim roykim.ca	</a:t>
            </a:r>
          </a:p>
        </p:txBody>
      </p:sp>
      <p:sp>
        <p:nvSpPr>
          <p:cNvPr id="4" name="Rectangle 3">
            <a:extLst>
              <a:ext uri="{FF2B5EF4-FFF2-40B4-BE49-F238E27FC236}">
                <a16:creationId xmlns:a16="http://schemas.microsoft.com/office/drawing/2014/main" id="{6478F6AA-852D-4458-AB53-8987A6244311}"/>
              </a:ext>
            </a:extLst>
          </p:cNvPr>
          <p:cNvSpPr/>
          <p:nvPr/>
        </p:nvSpPr>
        <p:spPr>
          <a:xfrm>
            <a:off x="1130300" y="1544906"/>
            <a:ext cx="10617200" cy="523220"/>
          </a:xfrm>
          <a:prstGeom prst="rect">
            <a:avLst/>
          </a:prstGeom>
        </p:spPr>
        <p:txBody>
          <a:bodyPr wrap="square">
            <a:spAutoFit/>
          </a:bodyPr>
          <a:lstStyle/>
          <a:p>
            <a:endParaRPr lang="en-US" sz="2800" dirty="0">
              <a:solidFill>
                <a:srgbClr val="000000"/>
              </a:solidFill>
            </a:endParaRPr>
          </a:p>
        </p:txBody>
      </p:sp>
      <p:sp>
        <p:nvSpPr>
          <p:cNvPr id="7" name="Rectangle 1">
            <a:extLst>
              <a:ext uri="{FF2B5EF4-FFF2-40B4-BE49-F238E27FC236}">
                <a16:creationId xmlns:a16="http://schemas.microsoft.com/office/drawing/2014/main" id="{45CF890D-C1E9-4D8D-AD5E-FF4CC23C689F}"/>
              </a:ext>
            </a:extLst>
          </p:cNvPr>
          <p:cNvSpPr>
            <a:spLocks noChangeArrowheads="1"/>
          </p:cNvSpPr>
          <p:nvPr/>
        </p:nvSpPr>
        <p:spPr bwMode="auto">
          <a:xfrm>
            <a:off x="1130300" y="1183179"/>
            <a:ext cx="4839586" cy="48936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2000" dirty="0">
                <a:latin typeface="+mn-lt"/>
              </a:rPr>
              <a:t>Protect your application from web vulnerabilities and attacks without modifying backend code. Uses </a:t>
            </a:r>
            <a:r>
              <a:rPr lang="en-US" dirty="0">
                <a:hlinkClick r:id="rId3"/>
              </a:rPr>
              <a:t>OWASP </a:t>
            </a:r>
            <a:r>
              <a:rPr lang="en-US" dirty="0" err="1">
                <a:hlinkClick r:id="rId3"/>
              </a:rPr>
              <a:t>ModSecurity</a:t>
            </a:r>
            <a:r>
              <a:rPr lang="en-US" dirty="0">
                <a:hlinkClick r:id="rId3"/>
              </a:rPr>
              <a:t> Core Rule Set</a:t>
            </a:r>
            <a:r>
              <a:rPr lang="en-US" dirty="0"/>
              <a:t> </a:t>
            </a:r>
            <a:endParaRPr lang="en-US" sz="2000" dirty="0">
              <a:latin typeface="+mn-lt"/>
            </a:endParaRPr>
          </a:p>
          <a:p>
            <a:pPr marL="742950" lvl="1" indent="-285750">
              <a:buFont typeface="Arial" panose="020B0604020202020204" pitchFamily="34" charset="0"/>
              <a:buChar char="•"/>
            </a:pPr>
            <a:r>
              <a:rPr lang="en-US" sz="2000" dirty="0">
                <a:latin typeface="+mn-lt"/>
              </a:rPr>
              <a:t>SQL injection</a:t>
            </a:r>
          </a:p>
          <a:p>
            <a:pPr marL="742950" lvl="1" indent="-285750">
              <a:buFont typeface="Arial" panose="020B0604020202020204" pitchFamily="34" charset="0"/>
              <a:buChar char="•"/>
            </a:pPr>
            <a:r>
              <a:rPr lang="en-US" sz="2000" dirty="0">
                <a:latin typeface="+mn-lt"/>
              </a:rPr>
              <a:t>Cross site scripting</a:t>
            </a:r>
          </a:p>
          <a:p>
            <a:pPr marL="742950" lvl="1" indent="-285750">
              <a:buFont typeface="Arial" panose="020B0604020202020204" pitchFamily="34" charset="0"/>
              <a:buChar char="•"/>
            </a:pPr>
            <a:r>
              <a:rPr lang="en-US" sz="2000" dirty="0">
                <a:latin typeface="+mn-lt"/>
              </a:rPr>
              <a:t>Common attacks such as command injection, HTTP request smuggling, HTTP response splitting, and remote file inclusion attack</a:t>
            </a:r>
          </a:p>
          <a:p>
            <a:pPr marL="742950" lvl="1" indent="-285750">
              <a:buFont typeface="Arial" panose="020B0604020202020204" pitchFamily="34" charset="0"/>
              <a:buChar char="•"/>
            </a:pPr>
            <a:r>
              <a:rPr lang="en-US" sz="2000" dirty="0">
                <a:latin typeface="+mn-lt"/>
              </a:rPr>
              <a:t>HTTP protocol violations</a:t>
            </a:r>
          </a:p>
          <a:p>
            <a:pPr marL="742950" lvl="1" indent="-285750">
              <a:buFont typeface="Arial" panose="020B0604020202020204" pitchFamily="34" charset="0"/>
              <a:buChar char="•"/>
            </a:pPr>
            <a:r>
              <a:rPr lang="en-US" sz="2000" dirty="0">
                <a:latin typeface="+mn-lt"/>
              </a:rPr>
              <a:t>HTTP protocol anomalies</a:t>
            </a:r>
          </a:p>
          <a:p>
            <a:pPr marL="742950" lvl="1" indent="-285750">
              <a:buFont typeface="Arial" panose="020B0604020202020204" pitchFamily="34" charset="0"/>
              <a:buChar char="•"/>
            </a:pPr>
            <a:r>
              <a:rPr lang="en-US" sz="2000" dirty="0">
                <a:latin typeface="+mn-lt"/>
              </a:rPr>
              <a:t>Bots, crawlers, and scanners</a:t>
            </a:r>
          </a:p>
          <a:p>
            <a:pPr marL="742950" lvl="1" indent="-285750">
              <a:buFont typeface="Arial" panose="020B0604020202020204" pitchFamily="34" charset="0"/>
              <a:buChar char="•"/>
            </a:pPr>
            <a:r>
              <a:rPr lang="en-US" sz="2000" dirty="0">
                <a:latin typeface="+mn-lt"/>
              </a:rPr>
              <a:t>Common application misconfigurations (e.g. Apache, IIS, etc.)</a:t>
            </a:r>
          </a:p>
          <a:p>
            <a:pPr marL="742950" lvl="1" indent="-285750">
              <a:buFont typeface="Arial" panose="020B0604020202020204" pitchFamily="34" charset="0"/>
              <a:buChar char="•"/>
            </a:pPr>
            <a:r>
              <a:rPr lang="en-US" sz="2000" dirty="0">
                <a:latin typeface="+mn-lt"/>
              </a:rPr>
              <a:t>HTTP Denial of Service</a:t>
            </a:r>
            <a:endParaRPr lang="en-US" sz="2000" b="0" i="0" dirty="0">
              <a:effectLst/>
              <a:latin typeface="+mn-lt"/>
            </a:endParaRPr>
          </a:p>
        </p:txBody>
      </p:sp>
      <p:pic>
        <p:nvPicPr>
          <p:cNvPr id="10" name="Picture 9">
            <a:extLst>
              <a:ext uri="{FF2B5EF4-FFF2-40B4-BE49-F238E27FC236}">
                <a16:creationId xmlns:a16="http://schemas.microsoft.com/office/drawing/2014/main" id="{AE18B997-DE14-46E0-ABFC-5F8B65FA3AD3}"/>
              </a:ext>
            </a:extLst>
          </p:cNvPr>
          <p:cNvPicPr>
            <a:picLocks noChangeAspect="1"/>
          </p:cNvPicPr>
          <p:nvPr/>
        </p:nvPicPr>
        <p:blipFill>
          <a:blip r:embed="rId4"/>
          <a:stretch>
            <a:fillRect/>
          </a:stretch>
        </p:blipFill>
        <p:spPr>
          <a:xfrm>
            <a:off x="6363586" y="1182377"/>
            <a:ext cx="4990214" cy="5462883"/>
          </a:xfrm>
          <a:prstGeom prst="rect">
            <a:avLst/>
          </a:prstGeom>
        </p:spPr>
      </p:pic>
    </p:spTree>
    <p:extLst>
      <p:ext uri="{BB962C8B-B14F-4D97-AF65-F5344CB8AC3E}">
        <p14:creationId xmlns:p14="http://schemas.microsoft.com/office/powerpoint/2010/main" val="4277153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2326"/>
          </a:xfrm>
          <a:solidFill>
            <a:srgbClr val="7030A0"/>
          </a:solidFill>
          <a:ln>
            <a:solidFill>
              <a:srgbClr val="7030A0"/>
            </a:solidFill>
          </a:ln>
        </p:spPr>
        <p:style>
          <a:lnRef idx="2">
            <a:schemeClr val="accent6"/>
          </a:lnRef>
          <a:fillRef idx="1">
            <a:schemeClr val="lt1"/>
          </a:fillRef>
          <a:effectRef idx="0">
            <a:schemeClr val="accent6"/>
          </a:effectRef>
          <a:fontRef idx="minor">
            <a:schemeClr val="dk1"/>
          </a:fontRef>
        </p:style>
        <p:txBody>
          <a:bodyPr vert="horz" lIns="91440" tIns="45720" rIns="91440" bIns="45720" rtlCol="0" anchor="ctr">
            <a:normAutofit/>
          </a:bodyPr>
          <a:lstStyle/>
          <a:p>
            <a:pPr algn="ctr"/>
            <a:r>
              <a:rPr lang="en-US" sz="3200" b="1" dirty="0">
                <a:solidFill>
                  <a:schemeClr val="bg1"/>
                </a:solidFill>
              </a:rPr>
              <a:t>Azure Portal Demo - Configuration</a:t>
            </a:r>
          </a:p>
        </p:txBody>
      </p:sp>
      <p:sp>
        <p:nvSpPr>
          <p:cNvPr id="5" name="Footer Placeholder 2"/>
          <p:cNvSpPr txBox="1">
            <a:spLocks/>
          </p:cNvSpPr>
          <p:nvPr/>
        </p:nvSpPr>
        <p:spPr>
          <a:xfrm>
            <a:off x="14103" y="6606935"/>
            <a:ext cx="4114800" cy="22496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50" dirty="0"/>
              <a:t>By: Roy Kim roykim.ca	</a:t>
            </a:r>
          </a:p>
        </p:txBody>
      </p:sp>
      <p:sp>
        <p:nvSpPr>
          <p:cNvPr id="4" name="Rectangle 3">
            <a:extLst>
              <a:ext uri="{FF2B5EF4-FFF2-40B4-BE49-F238E27FC236}">
                <a16:creationId xmlns:a16="http://schemas.microsoft.com/office/drawing/2014/main" id="{6478F6AA-852D-4458-AB53-8987A6244311}"/>
              </a:ext>
            </a:extLst>
          </p:cNvPr>
          <p:cNvSpPr/>
          <p:nvPr/>
        </p:nvSpPr>
        <p:spPr>
          <a:xfrm>
            <a:off x="1130300" y="1544906"/>
            <a:ext cx="10617200" cy="523220"/>
          </a:xfrm>
          <a:prstGeom prst="rect">
            <a:avLst/>
          </a:prstGeom>
        </p:spPr>
        <p:txBody>
          <a:bodyPr wrap="square">
            <a:spAutoFit/>
          </a:bodyPr>
          <a:lstStyle/>
          <a:p>
            <a:endParaRPr lang="en-US" sz="2800" dirty="0">
              <a:solidFill>
                <a:srgbClr val="000000"/>
              </a:solidFill>
            </a:endParaRPr>
          </a:p>
        </p:txBody>
      </p:sp>
      <p:pic>
        <p:nvPicPr>
          <p:cNvPr id="10" name="Picture 9">
            <a:extLst>
              <a:ext uri="{FF2B5EF4-FFF2-40B4-BE49-F238E27FC236}">
                <a16:creationId xmlns:a16="http://schemas.microsoft.com/office/drawing/2014/main" id="{AE18B997-DE14-46E0-ABFC-5F8B65FA3AD3}"/>
              </a:ext>
            </a:extLst>
          </p:cNvPr>
          <p:cNvPicPr>
            <a:picLocks noChangeAspect="1"/>
          </p:cNvPicPr>
          <p:nvPr/>
        </p:nvPicPr>
        <p:blipFill>
          <a:blip r:embed="rId3"/>
          <a:stretch>
            <a:fillRect/>
          </a:stretch>
        </p:blipFill>
        <p:spPr>
          <a:xfrm>
            <a:off x="6363586" y="1182377"/>
            <a:ext cx="4990214" cy="5462883"/>
          </a:xfrm>
          <a:prstGeom prst="rect">
            <a:avLst/>
          </a:prstGeom>
        </p:spPr>
      </p:pic>
    </p:spTree>
    <p:extLst>
      <p:ext uri="{BB962C8B-B14F-4D97-AF65-F5344CB8AC3E}">
        <p14:creationId xmlns:p14="http://schemas.microsoft.com/office/powerpoint/2010/main" val="709942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2326"/>
          </a:xfrm>
          <a:solidFill>
            <a:srgbClr val="7030A0"/>
          </a:solidFill>
          <a:ln>
            <a:solidFill>
              <a:srgbClr val="7030A0"/>
            </a:solidFill>
          </a:ln>
        </p:spPr>
        <p:style>
          <a:lnRef idx="2">
            <a:schemeClr val="accent6"/>
          </a:lnRef>
          <a:fillRef idx="1">
            <a:schemeClr val="lt1"/>
          </a:fillRef>
          <a:effectRef idx="0">
            <a:schemeClr val="accent6"/>
          </a:effectRef>
          <a:fontRef idx="minor">
            <a:schemeClr val="dk1"/>
          </a:fontRef>
        </p:style>
        <p:txBody>
          <a:bodyPr vert="horz" lIns="91440" tIns="45720" rIns="91440" bIns="45720" rtlCol="0" anchor="ctr">
            <a:normAutofit/>
          </a:bodyPr>
          <a:lstStyle/>
          <a:p>
            <a:pPr algn="ctr"/>
            <a:r>
              <a:rPr lang="en-US" sz="3200" b="1" dirty="0">
                <a:solidFill>
                  <a:schemeClr val="bg1"/>
                </a:solidFill>
              </a:rPr>
              <a:t>Azure Application Gateway</a:t>
            </a:r>
          </a:p>
        </p:txBody>
      </p:sp>
      <p:sp>
        <p:nvSpPr>
          <p:cNvPr id="5" name="Footer Placeholder 2"/>
          <p:cNvSpPr txBox="1">
            <a:spLocks/>
          </p:cNvSpPr>
          <p:nvPr/>
        </p:nvSpPr>
        <p:spPr>
          <a:xfrm>
            <a:off x="14103" y="6606935"/>
            <a:ext cx="4114800" cy="22496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50" dirty="0"/>
              <a:t>By: Roy Kim roykim.ca	</a:t>
            </a:r>
          </a:p>
        </p:txBody>
      </p:sp>
      <p:sp>
        <p:nvSpPr>
          <p:cNvPr id="4" name="Rectangle 3">
            <a:extLst>
              <a:ext uri="{FF2B5EF4-FFF2-40B4-BE49-F238E27FC236}">
                <a16:creationId xmlns:a16="http://schemas.microsoft.com/office/drawing/2014/main" id="{6478F6AA-852D-4458-AB53-8987A6244311}"/>
              </a:ext>
            </a:extLst>
          </p:cNvPr>
          <p:cNvSpPr/>
          <p:nvPr/>
        </p:nvSpPr>
        <p:spPr>
          <a:xfrm>
            <a:off x="1130300" y="1544906"/>
            <a:ext cx="10617200" cy="2677656"/>
          </a:xfrm>
          <a:prstGeom prst="rect">
            <a:avLst/>
          </a:prstGeom>
        </p:spPr>
        <p:txBody>
          <a:bodyPr wrap="square">
            <a:spAutoFit/>
          </a:bodyPr>
          <a:lstStyle/>
          <a:p>
            <a:r>
              <a:rPr lang="en-US" sz="2800" dirty="0">
                <a:solidFill>
                  <a:srgbClr val="000000"/>
                </a:solidFill>
              </a:rPr>
              <a:t>References</a:t>
            </a:r>
          </a:p>
          <a:p>
            <a:pPr marL="457200" indent="-457200">
              <a:buFont typeface="Arial" panose="020B0604020202020204" pitchFamily="34" charset="0"/>
              <a:buChar char="•"/>
            </a:pPr>
            <a:r>
              <a:rPr lang="en-US" sz="2800" dirty="0">
                <a:solidFill>
                  <a:srgbClr val="000000"/>
                </a:solidFill>
                <a:hlinkClick r:id="rId3"/>
              </a:rPr>
              <a:t>Configure App Service Web Apps with Application Gateway</a:t>
            </a:r>
            <a:endParaRPr lang="en-US" sz="2800" dirty="0">
              <a:solidFill>
                <a:srgbClr val="000000"/>
              </a:solidFill>
            </a:endParaRPr>
          </a:p>
          <a:p>
            <a:pPr marL="457200" indent="-457200">
              <a:buFont typeface="Arial" panose="020B0604020202020204" pitchFamily="34" charset="0"/>
              <a:buChar char="•"/>
            </a:pPr>
            <a:r>
              <a:rPr lang="en-US" sz="2800" dirty="0">
                <a:solidFill>
                  <a:srgbClr val="000000"/>
                </a:solidFill>
                <a:hlinkClick r:id="rId4"/>
              </a:rPr>
              <a:t>PowerShell: https://github.com/RoyKimYYZ/Create-AzureAppGatewayAppService</a:t>
            </a:r>
            <a:endParaRPr lang="en-US" sz="2800" dirty="0">
              <a:solidFill>
                <a:srgbClr val="000000"/>
              </a:solidFill>
            </a:endParaRPr>
          </a:p>
          <a:p>
            <a:pPr marL="457200" indent="-457200">
              <a:buFont typeface="Arial" panose="020B0604020202020204" pitchFamily="34" charset="0"/>
              <a:buChar char="•"/>
            </a:pPr>
            <a:endParaRPr lang="en-US" sz="2800" dirty="0">
              <a:solidFill>
                <a:srgbClr val="000000"/>
              </a:solidFill>
            </a:endParaRPr>
          </a:p>
          <a:p>
            <a:pPr marL="457200" indent="-457200">
              <a:buFont typeface="Arial" panose="020B0604020202020204" pitchFamily="34" charset="0"/>
              <a:buChar char="•"/>
            </a:pPr>
            <a:endParaRPr lang="en-US" sz="2800" dirty="0">
              <a:solidFill>
                <a:srgbClr val="000000"/>
              </a:solidFill>
            </a:endParaRPr>
          </a:p>
        </p:txBody>
      </p:sp>
    </p:spTree>
    <p:extLst>
      <p:ext uri="{BB962C8B-B14F-4D97-AF65-F5344CB8AC3E}">
        <p14:creationId xmlns:p14="http://schemas.microsoft.com/office/powerpoint/2010/main" val="413370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2326"/>
          </a:xfrm>
          <a:solidFill>
            <a:srgbClr val="7030A0"/>
          </a:solidFill>
          <a:ln>
            <a:solidFill>
              <a:srgbClr val="7030A0"/>
            </a:solidFill>
          </a:ln>
        </p:spPr>
        <p:style>
          <a:lnRef idx="2">
            <a:schemeClr val="accent6"/>
          </a:lnRef>
          <a:fillRef idx="1">
            <a:schemeClr val="lt1"/>
          </a:fillRef>
          <a:effectRef idx="0">
            <a:schemeClr val="accent6"/>
          </a:effectRef>
          <a:fontRef idx="minor">
            <a:schemeClr val="dk1"/>
          </a:fontRef>
        </p:style>
        <p:txBody>
          <a:bodyPr vert="horz" lIns="91440" tIns="45720" rIns="91440" bIns="45720" rtlCol="0" anchor="ctr">
            <a:normAutofit/>
          </a:bodyPr>
          <a:lstStyle/>
          <a:p>
            <a:pPr algn="ctr"/>
            <a:r>
              <a:rPr lang="en-US" sz="3200" b="1" dirty="0">
                <a:solidFill>
                  <a:schemeClr val="bg1"/>
                </a:solidFill>
              </a:rPr>
              <a:t>App Service Environment &amp; Azure SQL VNET Rule</a:t>
            </a:r>
          </a:p>
        </p:txBody>
      </p:sp>
      <p:sp>
        <p:nvSpPr>
          <p:cNvPr id="5" name="Footer Placeholder 2"/>
          <p:cNvSpPr txBox="1">
            <a:spLocks/>
          </p:cNvSpPr>
          <p:nvPr/>
        </p:nvSpPr>
        <p:spPr>
          <a:xfrm>
            <a:off x="14103" y="6606935"/>
            <a:ext cx="4114800" cy="22496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50" dirty="0"/>
              <a:t>By: Roy Kim roykim.ca	</a:t>
            </a:r>
          </a:p>
        </p:txBody>
      </p:sp>
      <p:sp>
        <p:nvSpPr>
          <p:cNvPr id="4" name="Rectangle 3">
            <a:extLst>
              <a:ext uri="{FF2B5EF4-FFF2-40B4-BE49-F238E27FC236}">
                <a16:creationId xmlns:a16="http://schemas.microsoft.com/office/drawing/2014/main" id="{6478F6AA-852D-4458-AB53-8987A6244311}"/>
              </a:ext>
            </a:extLst>
          </p:cNvPr>
          <p:cNvSpPr/>
          <p:nvPr/>
        </p:nvSpPr>
        <p:spPr>
          <a:xfrm>
            <a:off x="838200" y="1613118"/>
            <a:ext cx="10617200" cy="2677656"/>
          </a:xfrm>
          <a:prstGeom prst="rect">
            <a:avLst/>
          </a:prstGeom>
        </p:spPr>
        <p:txBody>
          <a:bodyPr wrap="square">
            <a:spAutoFit/>
          </a:bodyPr>
          <a:lstStyle/>
          <a:p>
            <a:r>
              <a:rPr lang="en-US" sz="2800" dirty="0">
                <a:solidFill>
                  <a:srgbClr val="000000"/>
                </a:solidFill>
              </a:rPr>
              <a:t>The ability to leverage Virtual Network Integration with Azure SQL for an Azure Web App in an ASE subnet, so that network traffic is contained within the Azure backbone and not via the internet.</a:t>
            </a:r>
          </a:p>
          <a:p>
            <a:endParaRPr lang="en-US" sz="2800" dirty="0">
              <a:solidFill>
                <a:srgbClr val="000000"/>
              </a:solidFill>
            </a:endParaRPr>
          </a:p>
          <a:p>
            <a:endParaRPr lang="en-US" sz="2800" dirty="0">
              <a:solidFill>
                <a:srgbClr val="000000"/>
              </a:solidFill>
            </a:endParaRPr>
          </a:p>
          <a:p>
            <a:pPr marL="457200" indent="-457200">
              <a:buFont typeface="Arial" panose="020B0604020202020204" pitchFamily="34" charset="0"/>
              <a:buChar char="•"/>
            </a:pPr>
            <a:endParaRPr lang="en-US" sz="2800" dirty="0">
              <a:solidFill>
                <a:srgbClr val="000000"/>
              </a:solidFill>
            </a:endParaRPr>
          </a:p>
        </p:txBody>
      </p:sp>
      <p:pic>
        <p:nvPicPr>
          <p:cNvPr id="3074" name="Picture 2" descr="Image result for app service environment">
            <a:extLst>
              <a:ext uri="{FF2B5EF4-FFF2-40B4-BE49-F238E27FC236}">
                <a16:creationId xmlns:a16="http://schemas.microsoft.com/office/drawing/2014/main" id="{F1F4B578-F435-4025-82F3-B32756FCD2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8359" y="3007352"/>
            <a:ext cx="4642036" cy="371206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app service environment">
            <a:extLst>
              <a:ext uri="{FF2B5EF4-FFF2-40B4-BE49-F238E27FC236}">
                <a16:creationId xmlns:a16="http://schemas.microsoft.com/office/drawing/2014/main" id="{C224F748-FE98-4205-A463-B5A641AFEA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8142" y="3703825"/>
            <a:ext cx="5943600" cy="2085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8164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fade">
                                      <p:cBhvr>
                                        <p:cTn id="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E59D7A0-DEC8-4C61-B9BE-7ABCD9CEE6EC}"/>
              </a:ext>
            </a:extLst>
          </p:cNvPr>
          <p:cNvSpPr>
            <a:spLocks noGrp="1"/>
          </p:cNvSpPr>
          <p:nvPr>
            <p:ph type="ftr" sz="quarter" idx="11"/>
          </p:nvPr>
        </p:nvSpPr>
        <p:spPr/>
        <p:txBody>
          <a:bodyPr/>
          <a:lstStyle/>
          <a:p>
            <a:r>
              <a:rPr lang="en-US"/>
              <a:t>Author: Roy Kim</a:t>
            </a:r>
          </a:p>
        </p:txBody>
      </p:sp>
      <p:sp>
        <p:nvSpPr>
          <p:cNvPr id="4" name="Rectangle 3">
            <a:extLst>
              <a:ext uri="{FF2B5EF4-FFF2-40B4-BE49-F238E27FC236}">
                <a16:creationId xmlns:a16="http://schemas.microsoft.com/office/drawing/2014/main" id="{15D03353-57ED-4A46-A55B-FC5379107189}"/>
              </a:ext>
            </a:extLst>
          </p:cNvPr>
          <p:cNvSpPr/>
          <p:nvPr/>
        </p:nvSpPr>
        <p:spPr>
          <a:xfrm>
            <a:off x="4076729" y="3244334"/>
            <a:ext cx="4038541" cy="369332"/>
          </a:xfrm>
          <a:prstGeom prst="rect">
            <a:avLst/>
          </a:prstGeom>
        </p:spPr>
        <p:txBody>
          <a:bodyPr wrap="none">
            <a:spAutoFit/>
          </a:bodyPr>
          <a:lstStyle/>
          <a:p>
            <a:r>
              <a:rPr lang="en-US" dirty="0"/>
              <a:t>Advanced Techniques for Azure Web App</a:t>
            </a:r>
          </a:p>
        </p:txBody>
      </p:sp>
      <p:graphicFrame>
        <p:nvGraphicFramePr>
          <p:cNvPr id="5" name="Table 4">
            <a:extLst>
              <a:ext uri="{FF2B5EF4-FFF2-40B4-BE49-F238E27FC236}">
                <a16:creationId xmlns:a16="http://schemas.microsoft.com/office/drawing/2014/main" id="{9421DA4D-9FA3-4261-B479-3BE014539EED}"/>
              </a:ext>
            </a:extLst>
          </p:cNvPr>
          <p:cNvGraphicFramePr>
            <a:graphicFrameLocks noGrp="1"/>
          </p:cNvGraphicFramePr>
          <p:nvPr>
            <p:extLst>
              <p:ext uri="{D42A27DB-BD31-4B8C-83A1-F6EECF244321}">
                <p14:modId xmlns:p14="http://schemas.microsoft.com/office/powerpoint/2010/main" val="3876192493"/>
              </p:ext>
            </p:extLst>
          </p:nvPr>
        </p:nvGraphicFramePr>
        <p:xfrm>
          <a:off x="1116418" y="1690688"/>
          <a:ext cx="9973340" cy="4512910"/>
        </p:xfrm>
        <a:graphic>
          <a:graphicData uri="http://schemas.openxmlformats.org/drawingml/2006/table">
            <a:tbl>
              <a:tblPr/>
              <a:tblGrid>
                <a:gridCol w="4242391">
                  <a:extLst>
                    <a:ext uri="{9D8B030D-6E8A-4147-A177-3AD203B41FA5}">
                      <a16:colId xmlns:a16="http://schemas.microsoft.com/office/drawing/2014/main" val="1395625976"/>
                    </a:ext>
                  </a:extLst>
                </a:gridCol>
                <a:gridCol w="5730949">
                  <a:extLst>
                    <a:ext uri="{9D8B030D-6E8A-4147-A177-3AD203B41FA5}">
                      <a16:colId xmlns:a16="http://schemas.microsoft.com/office/drawing/2014/main" val="1056677700"/>
                    </a:ext>
                  </a:extLst>
                </a:gridCol>
              </a:tblGrid>
              <a:tr h="696558">
                <a:tc>
                  <a:txBody>
                    <a:bodyPr/>
                    <a:lstStyle/>
                    <a:p>
                      <a:r>
                        <a:rPr lang="en-US" sz="2400" b="1" dirty="0">
                          <a:effectLst/>
                        </a:rPr>
                        <a:t>Specification</a:t>
                      </a:r>
                      <a:endParaRPr lang="en-US" sz="2400" dirty="0">
                        <a:effectLst/>
                      </a:endParaRPr>
                    </a:p>
                  </a:txBody>
                  <a:tcPr marL="19844" marR="19844" marT="19844" marB="19844" anchor="ctr">
                    <a:lnL>
                      <a:noFill/>
                    </a:lnL>
                    <a:lnR>
                      <a:noFill/>
                    </a:lnR>
                    <a:lnT>
                      <a:noFill/>
                    </a:lnT>
                    <a:lnB w="4763" cap="flat" cmpd="sng" algn="ctr">
                      <a:solidFill>
                        <a:srgbClr val="DDDDDD"/>
                      </a:solidFill>
                      <a:prstDash val="solid"/>
                      <a:round/>
                      <a:headEnd type="none" w="med" len="med"/>
                      <a:tailEnd type="none" w="med" len="med"/>
                    </a:lnB>
                    <a:solidFill>
                      <a:srgbClr val="F9F9F9"/>
                    </a:solidFill>
                  </a:tcPr>
                </a:tc>
                <a:tc>
                  <a:txBody>
                    <a:bodyPr/>
                    <a:lstStyle/>
                    <a:p>
                      <a:r>
                        <a:rPr lang="en-US" sz="2400" b="1">
                          <a:effectLst/>
                        </a:rPr>
                        <a:t>Purpose or Benefit</a:t>
                      </a:r>
                      <a:endParaRPr lang="en-US" sz="2400">
                        <a:effectLst/>
                      </a:endParaRPr>
                    </a:p>
                  </a:txBody>
                  <a:tcPr marL="19844" marR="19844" marT="19844" marB="19844" anchor="ctr">
                    <a:lnL>
                      <a:noFill/>
                    </a:lnL>
                    <a:lnR>
                      <a:noFill/>
                    </a:lnR>
                    <a:lnT>
                      <a:noFill/>
                    </a:lnT>
                    <a:lnB w="4763"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744399702"/>
                  </a:ext>
                </a:extLst>
              </a:tr>
              <a:tr h="738613">
                <a:tc>
                  <a:txBody>
                    <a:bodyPr/>
                    <a:lstStyle/>
                    <a:p>
                      <a:r>
                        <a:rPr lang="en-US" sz="2400">
                          <a:effectLst/>
                        </a:rPr>
                        <a:t>App Service Environment v2 to host Azure App Service</a:t>
                      </a:r>
                    </a:p>
                  </a:txBody>
                  <a:tcPr marL="19844" marR="19844" marT="19844" marB="19844" anchor="ctr">
                    <a:lnL>
                      <a:noFill/>
                    </a:lnL>
                    <a:lnR>
                      <a:noFill/>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FFFFFF"/>
                    </a:solidFill>
                  </a:tcPr>
                </a:tc>
                <a:tc>
                  <a:txBody>
                    <a:bodyPr/>
                    <a:lstStyle/>
                    <a:p>
                      <a:r>
                        <a:rPr lang="en-US" sz="2400">
                          <a:effectLst/>
                        </a:rPr>
                        <a:t>Secure isloated virtual network environment</a:t>
                      </a:r>
                    </a:p>
                    <a:p>
                      <a:r>
                        <a:rPr lang="en-US" sz="2400">
                          <a:effectLst/>
                        </a:rPr>
                        <a:t>High scalability</a:t>
                      </a:r>
                    </a:p>
                  </a:txBody>
                  <a:tcPr marL="19844" marR="19844" marT="19844" marB="19844" anchor="ctr">
                    <a:lnL>
                      <a:noFill/>
                    </a:lnL>
                    <a:lnR>
                      <a:noFill/>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369007079"/>
                  </a:ext>
                </a:extLst>
              </a:tr>
              <a:tr h="696558">
                <a:tc>
                  <a:txBody>
                    <a:bodyPr/>
                    <a:lstStyle/>
                    <a:p>
                      <a:r>
                        <a:rPr lang="en-US" sz="2400" dirty="0">
                          <a:effectLst/>
                        </a:rPr>
                        <a:t>Azure Web App in an </a:t>
                      </a:r>
                      <a:r>
                        <a:rPr lang="en-US" sz="2400" u="none" strike="noStrike" dirty="0">
                          <a:solidFill>
                            <a:srgbClr val="307777"/>
                          </a:solidFill>
                          <a:effectLst/>
                          <a:hlinkClick r:id="rId2"/>
                        </a:rPr>
                        <a:t>Isolated App Service Plan</a:t>
                      </a:r>
                      <a:endParaRPr lang="en-US" sz="2400" dirty="0">
                        <a:effectLst/>
                      </a:endParaRPr>
                    </a:p>
                  </a:txBody>
                  <a:tcPr marL="19844" marR="19844" marT="19844" marB="19844" anchor="ctr">
                    <a:lnL>
                      <a:noFill/>
                    </a:lnL>
                    <a:lnR>
                      <a:noFill/>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F9F9F9"/>
                    </a:solidFill>
                  </a:tcPr>
                </a:tc>
                <a:tc>
                  <a:txBody>
                    <a:bodyPr/>
                    <a:lstStyle/>
                    <a:p>
                      <a:r>
                        <a:rPr lang="en-US" sz="2400" dirty="0">
                          <a:effectLst/>
                        </a:rPr>
                        <a:t>By design deployed into an ASE</a:t>
                      </a:r>
                    </a:p>
                  </a:txBody>
                  <a:tcPr marL="19844" marR="19844" marT="19844" marB="19844" anchor="ctr">
                    <a:lnL>
                      <a:noFill/>
                    </a:lnL>
                    <a:lnR>
                      <a:noFill/>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821490880"/>
                  </a:ext>
                </a:extLst>
              </a:tr>
              <a:tr h="696558">
                <a:tc>
                  <a:txBody>
                    <a:bodyPr/>
                    <a:lstStyle/>
                    <a:p>
                      <a:r>
                        <a:rPr lang="en-US" sz="2400">
                          <a:effectLst/>
                        </a:rPr>
                        <a:t>Azure SQL</a:t>
                      </a:r>
                    </a:p>
                  </a:txBody>
                  <a:tcPr marL="19844" marR="19844" marT="19844" marB="19844" anchor="ctr">
                    <a:lnL>
                      <a:noFill/>
                    </a:lnL>
                    <a:lnR>
                      <a:noFill/>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FFFFFF"/>
                    </a:solidFill>
                  </a:tcPr>
                </a:tc>
                <a:tc>
                  <a:txBody>
                    <a:bodyPr/>
                    <a:lstStyle/>
                    <a:p>
                      <a:r>
                        <a:rPr lang="en-US" sz="2400">
                          <a:effectLst/>
                        </a:rPr>
                        <a:t>Application relational data storage for Azure Web App</a:t>
                      </a:r>
                    </a:p>
                  </a:txBody>
                  <a:tcPr marL="19844" marR="19844" marT="19844" marB="19844" anchor="ctr">
                    <a:lnL>
                      <a:noFill/>
                    </a:lnL>
                    <a:lnR>
                      <a:noFill/>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34429342"/>
                  </a:ext>
                </a:extLst>
              </a:tr>
              <a:tr h="1439215">
                <a:tc>
                  <a:txBody>
                    <a:bodyPr/>
                    <a:lstStyle/>
                    <a:p>
                      <a:r>
                        <a:rPr lang="en-US" sz="2400">
                          <a:effectLst/>
                        </a:rPr>
                        <a:t>Azure SQL Firewall Virtual Network Rule with VNET</a:t>
                      </a:r>
                    </a:p>
                  </a:txBody>
                  <a:tcPr marL="19844" marR="19844" marT="19844" marB="19844" anchor="ctr">
                    <a:lnL>
                      <a:noFill/>
                    </a:lnL>
                    <a:lnR>
                      <a:noFill/>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F9F9F9"/>
                    </a:solidFill>
                  </a:tcPr>
                </a:tc>
                <a:tc>
                  <a:txBody>
                    <a:bodyPr/>
                    <a:lstStyle/>
                    <a:p>
                      <a:r>
                        <a:rPr lang="en-US" sz="2400" dirty="0">
                          <a:effectLst/>
                        </a:rPr>
                        <a:t>Secured network access from Azure App Service to Azure SQL DB.</a:t>
                      </a:r>
                    </a:p>
                    <a:p>
                      <a:r>
                        <a:rPr lang="en-US" sz="2400" dirty="0">
                          <a:effectLst/>
                        </a:rPr>
                        <a:t>No internet access.</a:t>
                      </a:r>
                    </a:p>
                    <a:p>
                      <a:r>
                        <a:rPr lang="en-US" sz="2400" dirty="0">
                          <a:effectLst/>
                        </a:rPr>
                        <a:t>Network traffic is only in Azure backbone.</a:t>
                      </a:r>
                    </a:p>
                  </a:txBody>
                  <a:tcPr marL="19844" marR="19844" marT="19844" marB="19844" anchor="ctr">
                    <a:lnL>
                      <a:noFill/>
                    </a:lnL>
                    <a:lnR>
                      <a:noFill/>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611433423"/>
                  </a:ext>
                </a:extLst>
              </a:tr>
            </a:tbl>
          </a:graphicData>
        </a:graphic>
      </p:graphicFrame>
      <p:sp>
        <p:nvSpPr>
          <p:cNvPr id="6" name="Title 1">
            <a:extLst>
              <a:ext uri="{FF2B5EF4-FFF2-40B4-BE49-F238E27FC236}">
                <a16:creationId xmlns:a16="http://schemas.microsoft.com/office/drawing/2014/main" id="{81814BEE-B830-4DF3-BD40-8B88D68953CD}"/>
              </a:ext>
            </a:extLst>
          </p:cNvPr>
          <p:cNvSpPr txBox="1">
            <a:spLocks/>
          </p:cNvSpPr>
          <p:nvPr/>
        </p:nvSpPr>
        <p:spPr>
          <a:xfrm>
            <a:off x="838200" y="365126"/>
            <a:ext cx="10515600" cy="582326"/>
          </a:xfrm>
          <a:prstGeom prst="rect">
            <a:avLst/>
          </a:prstGeom>
          <a:solidFill>
            <a:srgbClr val="7030A0"/>
          </a:solidFill>
          <a:ln w="12700" cap="flat" cmpd="sng" algn="ctr">
            <a:solidFill>
              <a:srgbClr val="7030A0"/>
            </a:solidFill>
            <a:prstDash val="solid"/>
            <a:miter lim="800000"/>
          </a:ln>
        </p:spPr>
        <p:style>
          <a:lnRef idx="2">
            <a:schemeClr val="accent6"/>
          </a:lnRef>
          <a:fillRef idx="1">
            <a:schemeClr val="lt1"/>
          </a:fillRef>
          <a:effectRef idx="0">
            <a:schemeClr val="accent6"/>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3200" b="1">
                <a:solidFill>
                  <a:schemeClr val="bg1"/>
                </a:solidFill>
              </a:rPr>
              <a:t>App Service Environment &amp; Azure SQL VNET Rule</a:t>
            </a:r>
            <a:endParaRPr lang="en-US" sz="3200" b="1" dirty="0">
              <a:solidFill>
                <a:schemeClr val="bg1"/>
              </a:solidFill>
            </a:endParaRPr>
          </a:p>
        </p:txBody>
      </p:sp>
    </p:spTree>
    <p:extLst>
      <p:ext uri="{BB962C8B-B14F-4D97-AF65-F5344CB8AC3E}">
        <p14:creationId xmlns:p14="http://schemas.microsoft.com/office/powerpoint/2010/main" val="801090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2326"/>
          </a:xfrm>
          <a:solidFill>
            <a:srgbClr val="7030A0"/>
          </a:solidFill>
          <a:ln>
            <a:solidFill>
              <a:srgbClr val="7030A0"/>
            </a:solidFill>
          </a:ln>
        </p:spPr>
        <p:style>
          <a:lnRef idx="2">
            <a:schemeClr val="accent6"/>
          </a:lnRef>
          <a:fillRef idx="1">
            <a:schemeClr val="lt1"/>
          </a:fillRef>
          <a:effectRef idx="0">
            <a:schemeClr val="accent6"/>
          </a:effectRef>
          <a:fontRef idx="minor">
            <a:schemeClr val="dk1"/>
          </a:fontRef>
        </p:style>
        <p:txBody>
          <a:bodyPr vert="horz" lIns="91440" tIns="45720" rIns="91440" bIns="45720" rtlCol="0" anchor="ctr">
            <a:normAutofit/>
          </a:bodyPr>
          <a:lstStyle/>
          <a:p>
            <a:pPr algn="ctr"/>
            <a:r>
              <a:rPr lang="en-US" sz="3200" b="1" dirty="0">
                <a:solidFill>
                  <a:schemeClr val="bg1"/>
                </a:solidFill>
              </a:rPr>
              <a:t>App Service Environment &amp; Azure SQL VNET Rule</a:t>
            </a:r>
          </a:p>
        </p:txBody>
      </p:sp>
      <p:sp>
        <p:nvSpPr>
          <p:cNvPr id="5" name="Footer Placeholder 2"/>
          <p:cNvSpPr txBox="1">
            <a:spLocks/>
          </p:cNvSpPr>
          <p:nvPr/>
        </p:nvSpPr>
        <p:spPr>
          <a:xfrm>
            <a:off x="14103" y="6606935"/>
            <a:ext cx="4114800" cy="22496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50" dirty="0"/>
              <a:t>By: Roy Kim roykim.ca	</a:t>
            </a:r>
          </a:p>
        </p:txBody>
      </p:sp>
      <p:sp>
        <p:nvSpPr>
          <p:cNvPr id="4" name="Rectangle 3">
            <a:extLst>
              <a:ext uri="{FF2B5EF4-FFF2-40B4-BE49-F238E27FC236}">
                <a16:creationId xmlns:a16="http://schemas.microsoft.com/office/drawing/2014/main" id="{6478F6AA-852D-4458-AB53-8987A6244311}"/>
              </a:ext>
            </a:extLst>
          </p:cNvPr>
          <p:cNvSpPr/>
          <p:nvPr/>
        </p:nvSpPr>
        <p:spPr>
          <a:xfrm>
            <a:off x="1130300" y="1544906"/>
            <a:ext cx="10617200" cy="923330"/>
          </a:xfrm>
          <a:prstGeom prst="rect">
            <a:avLst/>
          </a:prstGeom>
        </p:spPr>
        <p:txBody>
          <a:bodyPr wrap="square">
            <a:spAutoFit/>
          </a:bodyPr>
          <a:lstStyle/>
          <a:p>
            <a:r>
              <a:rPr lang="en-US" b="1" dirty="0"/>
              <a:t>App Service Environment with App Service and Azure SQL using Virtual Network Service Endpoints</a:t>
            </a:r>
          </a:p>
          <a:p>
            <a:endParaRPr lang="en-US" b="1" dirty="0"/>
          </a:p>
          <a:p>
            <a:endParaRPr lang="en-US" b="1" dirty="0"/>
          </a:p>
        </p:txBody>
      </p:sp>
      <p:pic>
        <p:nvPicPr>
          <p:cNvPr id="6" name="Picture 5">
            <a:extLst>
              <a:ext uri="{FF2B5EF4-FFF2-40B4-BE49-F238E27FC236}">
                <a16:creationId xmlns:a16="http://schemas.microsoft.com/office/drawing/2014/main" id="{2F02F92F-9183-4A78-9472-59F9F5726F51}"/>
              </a:ext>
            </a:extLst>
          </p:cNvPr>
          <p:cNvPicPr>
            <a:picLocks noChangeAspect="1"/>
          </p:cNvPicPr>
          <p:nvPr/>
        </p:nvPicPr>
        <p:blipFill>
          <a:blip r:embed="rId3"/>
          <a:stretch>
            <a:fillRect/>
          </a:stretch>
        </p:blipFill>
        <p:spPr>
          <a:xfrm>
            <a:off x="1903410" y="2076492"/>
            <a:ext cx="8385180" cy="4288509"/>
          </a:xfrm>
          <a:prstGeom prst="rect">
            <a:avLst/>
          </a:prstGeom>
        </p:spPr>
      </p:pic>
    </p:spTree>
    <p:extLst>
      <p:ext uri="{BB962C8B-B14F-4D97-AF65-F5344CB8AC3E}">
        <p14:creationId xmlns:p14="http://schemas.microsoft.com/office/powerpoint/2010/main" val="2153136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1814BEE-B830-4DF3-BD40-8B88D68953CD}"/>
              </a:ext>
            </a:extLst>
          </p:cNvPr>
          <p:cNvSpPr txBox="1">
            <a:spLocks/>
          </p:cNvSpPr>
          <p:nvPr/>
        </p:nvSpPr>
        <p:spPr>
          <a:xfrm>
            <a:off x="838200" y="365126"/>
            <a:ext cx="10515600" cy="582326"/>
          </a:xfrm>
          <a:prstGeom prst="rect">
            <a:avLst/>
          </a:prstGeom>
          <a:solidFill>
            <a:srgbClr val="7030A0"/>
          </a:solidFill>
          <a:ln w="12700" cap="flat" cmpd="sng" algn="ctr">
            <a:solidFill>
              <a:srgbClr val="7030A0"/>
            </a:solidFill>
            <a:prstDash val="solid"/>
            <a:miter lim="800000"/>
          </a:ln>
        </p:spPr>
        <p:style>
          <a:lnRef idx="2">
            <a:schemeClr val="accent6"/>
          </a:lnRef>
          <a:fillRef idx="1">
            <a:schemeClr val="lt1"/>
          </a:fillRef>
          <a:effectRef idx="0">
            <a:schemeClr val="accent6"/>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3200" b="1" dirty="0">
                <a:solidFill>
                  <a:schemeClr val="bg1"/>
                </a:solidFill>
              </a:rPr>
              <a:t>Azure Portal Demo – Key Configuration</a:t>
            </a:r>
          </a:p>
        </p:txBody>
      </p:sp>
      <p:pic>
        <p:nvPicPr>
          <p:cNvPr id="2" name="Picture 1">
            <a:extLst>
              <a:ext uri="{FF2B5EF4-FFF2-40B4-BE49-F238E27FC236}">
                <a16:creationId xmlns:a16="http://schemas.microsoft.com/office/drawing/2014/main" id="{EEE1F773-94C7-444B-91BB-100654C616EE}"/>
              </a:ext>
            </a:extLst>
          </p:cNvPr>
          <p:cNvPicPr>
            <a:picLocks noChangeAspect="1"/>
          </p:cNvPicPr>
          <p:nvPr/>
        </p:nvPicPr>
        <p:blipFill>
          <a:blip r:embed="rId2"/>
          <a:stretch>
            <a:fillRect/>
          </a:stretch>
        </p:blipFill>
        <p:spPr>
          <a:xfrm>
            <a:off x="7254816" y="1519071"/>
            <a:ext cx="4098984" cy="4501303"/>
          </a:xfrm>
          <a:prstGeom prst="rect">
            <a:avLst/>
          </a:prstGeom>
        </p:spPr>
      </p:pic>
      <p:pic>
        <p:nvPicPr>
          <p:cNvPr id="4098" name="Picture 2" descr="C:\Users\Roy\AppData\Local\Temp\SNAGHTML1168063f.PNG">
            <a:extLst>
              <a:ext uri="{FF2B5EF4-FFF2-40B4-BE49-F238E27FC236}">
                <a16:creationId xmlns:a16="http://schemas.microsoft.com/office/drawing/2014/main" id="{BAF1B00C-8785-4755-AA5F-CA2601796B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519071"/>
            <a:ext cx="6224281" cy="2367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3487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2326"/>
          </a:xfrm>
          <a:solidFill>
            <a:srgbClr val="7030A0"/>
          </a:solidFill>
          <a:ln>
            <a:solidFill>
              <a:srgbClr val="7030A0"/>
            </a:solidFill>
          </a:ln>
        </p:spPr>
        <p:style>
          <a:lnRef idx="2">
            <a:schemeClr val="accent6"/>
          </a:lnRef>
          <a:fillRef idx="1">
            <a:schemeClr val="lt1"/>
          </a:fillRef>
          <a:effectRef idx="0">
            <a:schemeClr val="accent6"/>
          </a:effectRef>
          <a:fontRef idx="minor">
            <a:schemeClr val="dk1"/>
          </a:fontRef>
        </p:style>
        <p:txBody>
          <a:bodyPr vert="horz" lIns="91440" tIns="45720" rIns="91440" bIns="45720" rtlCol="0" anchor="ctr">
            <a:normAutofit/>
          </a:bodyPr>
          <a:lstStyle/>
          <a:p>
            <a:pPr algn="ctr"/>
            <a:r>
              <a:rPr lang="en-US" sz="3200" b="1" dirty="0">
                <a:solidFill>
                  <a:schemeClr val="bg1"/>
                </a:solidFill>
              </a:rPr>
              <a:t>App Service Environment + Azure SQL</a:t>
            </a:r>
          </a:p>
        </p:txBody>
      </p:sp>
      <p:sp>
        <p:nvSpPr>
          <p:cNvPr id="5" name="Footer Placeholder 2"/>
          <p:cNvSpPr txBox="1">
            <a:spLocks/>
          </p:cNvSpPr>
          <p:nvPr/>
        </p:nvSpPr>
        <p:spPr>
          <a:xfrm>
            <a:off x="14103" y="6606935"/>
            <a:ext cx="4114800" cy="22496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50" dirty="0"/>
              <a:t>By: Roy Kim roykim.ca	</a:t>
            </a:r>
          </a:p>
        </p:txBody>
      </p:sp>
      <p:sp>
        <p:nvSpPr>
          <p:cNvPr id="4" name="Rectangle 3">
            <a:extLst>
              <a:ext uri="{FF2B5EF4-FFF2-40B4-BE49-F238E27FC236}">
                <a16:creationId xmlns:a16="http://schemas.microsoft.com/office/drawing/2014/main" id="{6478F6AA-852D-4458-AB53-8987A6244311}"/>
              </a:ext>
            </a:extLst>
          </p:cNvPr>
          <p:cNvSpPr/>
          <p:nvPr/>
        </p:nvSpPr>
        <p:spPr>
          <a:xfrm>
            <a:off x="1130300" y="1544906"/>
            <a:ext cx="10617200" cy="3724096"/>
          </a:xfrm>
          <a:prstGeom prst="rect">
            <a:avLst/>
          </a:prstGeom>
        </p:spPr>
        <p:txBody>
          <a:bodyPr wrap="square">
            <a:spAutoFit/>
          </a:bodyPr>
          <a:lstStyle/>
          <a:p>
            <a:r>
              <a:rPr lang="en-US" sz="2800" dirty="0">
                <a:solidFill>
                  <a:srgbClr val="000000"/>
                </a:solidFill>
              </a:rPr>
              <a:t>References</a:t>
            </a:r>
            <a:br>
              <a:rPr lang="en-US" sz="2800" dirty="0">
                <a:solidFill>
                  <a:srgbClr val="000000"/>
                </a:solidFill>
              </a:rPr>
            </a:br>
            <a:endParaRPr lang="en-US" sz="3200" dirty="0">
              <a:solidFill>
                <a:srgbClr val="000000"/>
              </a:solidFill>
            </a:endParaRPr>
          </a:p>
          <a:p>
            <a:pPr marL="285750" indent="-285750">
              <a:buFont typeface="Arial" panose="020B0604020202020204" pitchFamily="34" charset="0"/>
              <a:buChar char="•"/>
            </a:pPr>
            <a:r>
              <a:rPr lang="en-US" sz="2000" dirty="0">
                <a:solidFill>
                  <a:srgbClr val="000000"/>
                </a:solidFill>
                <a:hlinkClick r:id="rId3"/>
              </a:rPr>
              <a:t>App Service Environment with App Service and Azure SQL using Virtual Network Service Endpoints</a:t>
            </a:r>
            <a:endParaRPr lang="en-US" sz="2000" dirty="0">
              <a:solidFill>
                <a:srgbClr val="000000"/>
              </a:solidFill>
            </a:endParaRPr>
          </a:p>
          <a:p>
            <a:pPr marL="285750" indent="-285750">
              <a:buFont typeface="Arial" panose="020B0604020202020204" pitchFamily="34" charset="0"/>
              <a:buChar char="•"/>
            </a:pPr>
            <a:r>
              <a:rPr lang="en-US" sz="2000" dirty="0">
                <a:hlinkClick r:id="rId4"/>
              </a:rPr>
              <a:t>Introduction to App Service environments</a:t>
            </a:r>
            <a:endParaRPr lang="en-US" sz="2000" dirty="0"/>
          </a:p>
          <a:p>
            <a:pPr marL="285750" indent="-285750">
              <a:buFont typeface="Arial" panose="020B0604020202020204" pitchFamily="34" charset="0"/>
              <a:buChar char="•"/>
            </a:pPr>
            <a:r>
              <a:rPr lang="en-US" sz="2000" dirty="0">
                <a:hlinkClick r:id="rId5"/>
              </a:rPr>
              <a:t>Network Architecture Overview of App Service Environments</a:t>
            </a:r>
            <a:endParaRPr lang="en-US" sz="2000" dirty="0"/>
          </a:p>
          <a:p>
            <a:pPr marL="285750" indent="-285750">
              <a:buFont typeface="Arial" panose="020B0604020202020204" pitchFamily="34" charset="0"/>
              <a:buChar char="•"/>
            </a:pPr>
            <a:r>
              <a:rPr lang="en-US" sz="2000" dirty="0">
                <a:hlinkClick r:id="rId6"/>
              </a:rPr>
              <a:t>Virtual Network Service Endpoints</a:t>
            </a:r>
            <a:endParaRPr lang="en-US" sz="2000" dirty="0"/>
          </a:p>
          <a:p>
            <a:pPr marL="285750" indent="-285750">
              <a:buFont typeface="Arial" panose="020B0604020202020204" pitchFamily="34" charset="0"/>
              <a:buChar char="•"/>
            </a:pPr>
            <a:r>
              <a:rPr lang="en-US" sz="2000" dirty="0">
                <a:hlinkClick r:id="rId7"/>
              </a:rPr>
              <a:t>Configure Virtual Network Service Endpoints</a:t>
            </a:r>
            <a:endParaRPr lang="en-US" sz="2000" dirty="0"/>
          </a:p>
          <a:p>
            <a:pPr marL="285750" indent="-285750">
              <a:buFont typeface="Arial" panose="020B0604020202020204" pitchFamily="34" charset="0"/>
              <a:buChar char="•"/>
            </a:pPr>
            <a:r>
              <a:rPr lang="en-US" sz="2000" dirty="0">
                <a:hlinkClick r:id="rId8"/>
              </a:rPr>
              <a:t>Use Virtual Network service endpoints and rules for Azure SQL Database</a:t>
            </a:r>
            <a:endParaRPr lang="en-US" sz="2000" dirty="0"/>
          </a:p>
          <a:p>
            <a:endParaRPr lang="en-US" sz="2800" dirty="0">
              <a:solidFill>
                <a:srgbClr val="000000"/>
              </a:solidFill>
            </a:endParaRPr>
          </a:p>
          <a:p>
            <a:pPr marL="457200" indent="-457200">
              <a:buFont typeface="Arial" panose="020B0604020202020204" pitchFamily="34" charset="0"/>
              <a:buChar char="•"/>
            </a:pPr>
            <a:endParaRPr lang="en-US" sz="2800" dirty="0">
              <a:solidFill>
                <a:srgbClr val="000000"/>
              </a:solidFill>
            </a:endParaRPr>
          </a:p>
        </p:txBody>
      </p:sp>
    </p:spTree>
    <p:extLst>
      <p:ext uri="{BB962C8B-B14F-4D97-AF65-F5344CB8AC3E}">
        <p14:creationId xmlns:p14="http://schemas.microsoft.com/office/powerpoint/2010/main" val="1611556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1814BEE-B830-4DF3-BD40-8B88D68953CD}"/>
              </a:ext>
            </a:extLst>
          </p:cNvPr>
          <p:cNvSpPr txBox="1">
            <a:spLocks/>
          </p:cNvSpPr>
          <p:nvPr/>
        </p:nvSpPr>
        <p:spPr>
          <a:xfrm>
            <a:off x="838200" y="365126"/>
            <a:ext cx="10515600" cy="582326"/>
          </a:xfrm>
          <a:prstGeom prst="rect">
            <a:avLst/>
          </a:prstGeom>
          <a:solidFill>
            <a:srgbClr val="7030A0"/>
          </a:solidFill>
          <a:ln w="12700" cap="flat" cmpd="sng" algn="ctr">
            <a:solidFill>
              <a:srgbClr val="7030A0"/>
            </a:solidFill>
            <a:prstDash val="solid"/>
            <a:miter lim="800000"/>
          </a:ln>
        </p:spPr>
        <p:style>
          <a:lnRef idx="2">
            <a:schemeClr val="accent6"/>
          </a:lnRef>
          <a:fillRef idx="1">
            <a:schemeClr val="lt1"/>
          </a:fillRef>
          <a:effectRef idx="0">
            <a:schemeClr val="accent6"/>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3200" b="1" dirty="0">
                <a:solidFill>
                  <a:schemeClr val="bg1"/>
                </a:solidFill>
              </a:rPr>
              <a:t>Azure CDN</a:t>
            </a:r>
          </a:p>
        </p:txBody>
      </p:sp>
      <p:sp>
        <p:nvSpPr>
          <p:cNvPr id="3" name="Rectangle 2">
            <a:extLst>
              <a:ext uri="{FF2B5EF4-FFF2-40B4-BE49-F238E27FC236}">
                <a16:creationId xmlns:a16="http://schemas.microsoft.com/office/drawing/2014/main" id="{D1A188F8-7764-4C4B-AD89-5C4812DE0BE1}"/>
              </a:ext>
            </a:extLst>
          </p:cNvPr>
          <p:cNvSpPr/>
          <p:nvPr/>
        </p:nvSpPr>
        <p:spPr>
          <a:xfrm>
            <a:off x="838200" y="1613118"/>
            <a:ext cx="10617200" cy="2677656"/>
          </a:xfrm>
          <a:prstGeom prst="rect">
            <a:avLst/>
          </a:prstGeom>
        </p:spPr>
        <p:txBody>
          <a:bodyPr wrap="square">
            <a:spAutoFit/>
          </a:bodyPr>
          <a:lstStyle/>
          <a:p>
            <a:r>
              <a:rPr lang="en-US" sz="2800" dirty="0">
                <a:solidFill>
                  <a:srgbClr val="000000"/>
                </a:solidFill>
              </a:rPr>
              <a:t>Azure Content Delivery Network (CDN)</a:t>
            </a:r>
          </a:p>
          <a:p>
            <a:pPr marL="285750" indent="-285750">
              <a:buFont typeface="Arial" panose="020B0604020202020204" pitchFamily="34" charset="0"/>
              <a:buChar char="•"/>
            </a:pPr>
            <a:r>
              <a:rPr lang="en-US" sz="2800" dirty="0"/>
              <a:t>Caches static web content at strategically placed locations to provide maximum throughput for delivering content to users. </a:t>
            </a:r>
          </a:p>
          <a:p>
            <a:pPr marL="285750" indent="-285750">
              <a:buFont typeface="Arial" panose="020B0604020202020204" pitchFamily="34" charset="0"/>
              <a:buChar char="•"/>
            </a:pPr>
            <a:r>
              <a:rPr lang="en-US" sz="2800" dirty="0"/>
              <a:t>Decreases server load on your web app. </a:t>
            </a:r>
            <a:r>
              <a:rPr lang="en-US" sz="2800" dirty="0">
                <a:solidFill>
                  <a:srgbClr val="000000"/>
                </a:solidFill>
              </a:rPr>
              <a:t> </a:t>
            </a:r>
          </a:p>
          <a:p>
            <a:pPr marL="285750" indent="-285750">
              <a:buFont typeface="Arial" panose="020B0604020202020204" pitchFamily="34" charset="0"/>
              <a:buChar char="•"/>
            </a:pPr>
            <a:r>
              <a:rPr lang="en-US" sz="2800" dirty="0">
                <a:solidFill>
                  <a:srgbClr val="000000"/>
                </a:solidFill>
              </a:rPr>
              <a:t>Use Azure Web App as the origin for the CDN</a:t>
            </a:r>
          </a:p>
          <a:p>
            <a:pPr marL="285750" indent="-285750">
              <a:buFont typeface="Arial" panose="020B0604020202020204" pitchFamily="34" charset="0"/>
              <a:buChar char="•"/>
            </a:pPr>
            <a:endParaRPr lang="en-US" sz="2800" dirty="0">
              <a:solidFill>
                <a:srgbClr val="000000"/>
              </a:solidFill>
            </a:endParaRPr>
          </a:p>
        </p:txBody>
      </p:sp>
      <p:pic>
        <p:nvPicPr>
          <p:cNvPr id="9" name="Picture 8">
            <a:extLst>
              <a:ext uri="{FF2B5EF4-FFF2-40B4-BE49-F238E27FC236}">
                <a16:creationId xmlns:a16="http://schemas.microsoft.com/office/drawing/2014/main" id="{816BD266-C678-4CAD-B399-31D42876404E}"/>
              </a:ext>
            </a:extLst>
          </p:cNvPr>
          <p:cNvPicPr>
            <a:picLocks noChangeAspect="1"/>
          </p:cNvPicPr>
          <p:nvPr/>
        </p:nvPicPr>
        <p:blipFill>
          <a:blip r:embed="rId2"/>
          <a:stretch>
            <a:fillRect/>
          </a:stretch>
        </p:blipFill>
        <p:spPr>
          <a:xfrm>
            <a:off x="2791650" y="3965290"/>
            <a:ext cx="6506991" cy="2689658"/>
          </a:xfrm>
          <a:prstGeom prst="rect">
            <a:avLst/>
          </a:prstGeom>
        </p:spPr>
      </p:pic>
    </p:spTree>
    <p:extLst>
      <p:ext uri="{BB962C8B-B14F-4D97-AF65-F5344CB8AC3E}">
        <p14:creationId xmlns:p14="http://schemas.microsoft.com/office/powerpoint/2010/main" val="3749356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1814BEE-B830-4DF3-BD40-8B88D68953CD}"/>
              </a:ext>
            </a:extLst>
          </p:cNvPr>
          <p:cNvSpPr txBox="1">
            <a:spLocks/>
          </p:cNvSpPr>
          <p:nvPr/>
        </p:nvSpPr>
        <p:spPr>
          <a:xfrm>
            <a:off x="838200" y="365126"/>
            <a:ext cx="10515600" cy="582326"/>
          </a:xfrm>
          <a:prstGeom prst="rect">
            <a:avLst/>
          </a:prstGeom>
          <a:solidFill>
            <a:srgbClr val="7030A0"/>
          </a:solidFill>
          <a:ln w="12700" cap="flat" cmpd="sng" algn="ctr">
            <a:solidFill>
              <a:srgbClr val="7030A0"/>
            </a:solidFill>
            <a:prstDash val="solid"/>
            <a:miter lim="800000"/>
          </a:ln>
        </p:spPr>
        <p:style>
          <a:lnRef idx="2">
            <a:schemeClr val="accent6"/>
          </a:lnRef>
          <a:fillRef idx="1">
            <a:schemeClr val="lt1"/>
          </a:fillRef>
          <a:effectRef idx="0">
            <a:schemeClr val="accent6"/>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3200" b="1" dirty="0">
                <a:solidFill>
                  <a:schemeClr val="bg1"/>
                </a:solidFill>
              </a:rPr>
              <a:t>Azure CDN</a:t>
            </a:r>
          </a:p>
        </p:txBody>
      </p:sp>
      <p:pic>
        <p:nvPicPr>
          <p:cNvPr id="13314" name="Picture 2" descr="azurecdn9">
            <a:extLst>
              <a:ext uri="{FF2B5EF4-FFF2-40B4-BE49-F238E27FC236}">
                <a16:creationId xmlns:a16="http://schemas.microsoft.com/office/drawing/2014/main" id="{AAF9A1EF-2CF9-4982-B442-D46D388251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6247" y="2423587"/>
            <a:ext cx="5459506" cy="406928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31E3DEA-FC28-46F2-877A-7356E8875F8A}"/>
              </a:ext>
            </a:extLst>
          </p:cNvPr>
          <p:cNvSpPr/>
          <p:nvPr/>
        </p:nvSpPr>
        <p:spPr>
          <a:xfrm>
            <a:off x="838200" y="1297110"/>
            <a:ext cx="10617200" cy="954107"/>
          </a:xfrm>
          <a:prstGeom prst="rect">
            <a:avLst/>
          </a:prstGeom>
        </p:spPr>
        <p:txBody>
          <a:bodyPr wrap="square">
            <a:spAutoFit/>
          </a:bodyPr>
          <a:lstStyle/>
          <a:p>
            <a:r>
              <a:rPr lang="en-US" sz="2800" dirty="0">
                <a:solidFill>
                  <a:srgbClr val="000000"/>
                </a:solidFill>
              </a:rPr>
              <a:t>Using Azure CDN offloads the compute on the Azure Web App or App Service Plan to the CDN for situations in high traffic.</a:t>
            </a:r>
          </a:p>
        </p:txBody>
      </p:sp>
    </p:spTree>
    <p:extLst>
      <p:ext uri="{BB962C8B-B14F-4D97-AF65-F5344CB8AC3E}">
        <p14:creationId xmlns:p14="http://schemas.microsoft.com/office/powerpoint/2010/main" val="4102211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2326"/>
          </a:xfrm>
          <a:solidFill>
            <a:srgbClr val="7030A0"/>
          </a:solidFill>
          <a:ln>
            <a:solidFill>
              <a:srgbClr val="7030A0"/>
            </a:solidFill>
          </a:ln>
        </p:spPr>
        <p:style>
          <a:lnRef idx="2">
            <a:schemeClr val="accent6"/>
          </a:lnRef>
          <a:fillRef idx="1">
            <a:schemeClr val="lt1"/>
          </a:fillRef>
          <a:effectRef idx="0">
            <a:schemeClr val="accent6"/>
          </a:effectRef>
          <a:fontRef idx="minor">
            <a:schemeClr val="dk1"/>
          </a:fontRef>
        </p:style>
        <p:txBody>
          <a:bodyPr vert="horz" lIns="91440" tIns="45720" rIns="91440" bIns="45720" rtlCol="0" anchor="ctr">
            <a:normAutofit/>
          </a:bodyPr>
          <a:lstStyle/>
          <a:p>
            <a:pPr algn="ctr"/>
            <a:r>
              <a:rPr lang="en-US" sz="3200" b="1" dirty="0">
                <a:solidFill>
                  <a:schemeClr val="bg1"/>
                </a:solidFill>
              </a:rPr>
              <a:t>Advanced Techniques</a:t>
            </a:r>
          </a:p>
        </p:txBody>
      </p:sp>
      <p:sp>
        <p:nvSpPr>
          <p:cNvPr id="5" name="Footer Placeholder 2"/>
          <p:cNvSpPr txBox="1">
            <a:spLocks/>
          </p:cNvSpPr>
          <p:nvPr/>
        </p:nvSpPr>
        <p:spPr>
          <a:xfrm>
            <a:off x="14103" y="6606935"/>
            <a:ext cx="4114800" cy="22496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50" dirty="0"/>
              <a:t>By: Roy Kim roykim.ca	</a:t>
            </a:r>
          </a:p>
        </p:txBody>
      </p:sp>
      <p:sp>
        <p:nvSpPr>
          <p:cNvPr id="4" name="Rectangle 3">
            <a:extLst>
              <a:ext uri="{FF2B5EF4-FFF2-40B4-BE49-F238E27FC236}">
                <a16:creationId xmlns:a16="http://schemas.microsoft.com/office/drawing/2014/main" id="{6478F6AA-852D-4458-AB53-8987A6244311}"/>
              </a:ext>
            </a:extLst>
          </p:cNvPr>
          <p:cNvSpPr/>
          <p:nvPr/>
        </p:nvSpPr>
        <p:spPr>
          <a:xfrm>
            <a:off x="1130300" y="1544906"/>
            <a:ext cx="10617200" cy="2308324"/>
          </a:xfrm>
          <a:prstGeom prst="rect">
            <a:avLst/>
          </a:prstGeom>
        </p:spPr>
        <p:txBody>
          <a:bodyPr wrap="square">
            <a:spAutoFit/>
          </a:bodyPr>
          <a:lstStyle/>
          <a:p>
            <a:pPr marL="342900" indent="-342900">
              <a:buFont typeface="+mj-lt"/>
              <a:buAutoNum type="arabicPeriod"/>
            </a:pPr>
            <a:r>
              <a:rPr lang="en-US" sz="3600" dirty="0">
                <a:solidFill>
                  <a:srgbClr val="000000"/>
                </a:solidFill>
              </a:rPr>
              <a:t>Application Gateway with Web Application Firewall</a:t>
            </a:r>
          </a:p>
          <a:p>
            <a:pPr marL="342900" indent="-342900">
              <a:buFont typeface="+mj-lt"/>
              <a:buAutoNum type="arabicPeriod"/>
            </a:pPr>
            <a:r>
              <a:rPr lang="en-US" sz="3600" dirty="0">
                <a:solidFill>
                  <a:srgbClr val="000000"/>
                </a:solidFill>
              </a:rPr>
              <a:t>Azure SQL </a:t>
            </a:r>
            <a:r>
              <a:rPr lang="en-US" sz="3600" dirty="0" err="1">
                <a:solidFill>
                  <a:srgbClr val="000000"/>
                </a:solidFill>
              </a:rPr>
              <a:t>VNet</a:t>
            </a:r>
            <a:r>
              <a:rPr lang="en-US" sz="3600" dirty="0">
                <a:solidFill>
                  <a:srgbClr val="000000"/>
                </a:solidFill>
              </a:rPr>
              <a:t> Integration with (ASE v2)</a:t>
            </a:r>
          </a:p>
          <a:p>
            <a:pPr marL="342900" indent="-342900">
              <a:buFont typeface="+mj-lt"/>
              <a:buAutoNum type="arabicPeriod"/>
            </a:pPr>
            <a:r>
              <a:rPr lang="en-US" sz="3600" dirty="0">
                <a:solidFill>
                  <a:srgbClr val="000000"/>
                </a:solidFill>
              </a:rPr>
              <a:t>Azure CDN</a:t>
            </a:r>
          </a:p>
          <a:p>
            <a:pPr marL="342900" indent="-342900">
              <a:buFont typeface="+mj-lt"/>
              <a:buAutoNum type="arabicPeriod"/>
            </a:pPr>
            <a:r>
              <a:rPr lang="en-US" sz="3600" dirty="0">
                <a:solidFill>
                  <a:srgbClr val="000000"/>
                </a:solidFill>
              </a:rPr>
              <a:t>Auto Scale &amp; Visual Studio Load Testing</a:t>
            </a:r>
          </a:p>
        </p:txBody>
      </p:sp>
    </p:spTree>
    <p:extLst>
      <p:ext uri="{BB962C8B-B14F-4D97-AF65-F5344CB8AC3E}">
        <p14:creationId xmlns:p14="http://schemas.microsoft.com/office/powerpoint/2010/main" val="1316079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1814BEE-B830-4DF3-BD40-8B88D68953CD}"/>
              </a:ext>
            </a:extLst>
          </p:cNvPr>
          <p:cNvSpPr txBox="1">
            <a:spLocks/>
          </p:cNvSpPr>
          <p:nvPr/>
        </p:nvSpPr>
        <p:spPr>
          <a:xfrm>
            <a:off x="838200" y="365126"/>
            <a:ext cx="10515600" cy="582326"/>
          </a:xfrm>
          <a:prstGeom prst="rect">
            <a:avLst/>
          </a:prstGeom>
          <a:solidFill>
            <a:srgbClr val="7030A0"/>
          </a:solidFill>
          <a:ln w="12700" cap="flat" cmpd="sng" algn="ctr">
            <a:solidFill>
              <a:srgbClr val="7030A0"/>
            </a:solidFill>
            <a:prstDash val="solid"/>
            <a:miter lim="800000"/>
          </a:ln>
        </p:spPr>
        <p:style>
          <a:lnRef idx="2">
            <a:schemeClr val="accent6"/>
          </a:lnRef>
          <a:fillRef idx="1">
            <a:schemeClr val="lt1"/>
          </a:fillRef>
          <a:effectRef idx="0">
            <a:schemeClr val="accent6"/>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3200" b="1" dirty="0">
                <a:solidFill>
                  <a:schemeClr val="bg1"/>
                </a:solidFill>
              </a:rPr>
              <a:t>Azure CDN</a:t>
            </a:r>
          </a:p>
        </p:txBody>
      </p:sp>
      <p:sp>
        <p:nvSpPr>
          <p:cNvPr id="4" name="Rectangle 3">
            <a:extLst>
              <a:ext uri="{FF2B5EF4-FFF2-40B4-BE49-F238E27FC236}">
                <a16:creationId xmlns:a16="http://schemas.microsoft.com/office/drawing/2014/main" id="{631E3DEA-FC28-46F2-877A-7356E8875F8A}"/>
              </a:ext>
            </a:extLst>
          </p:cNvPr>
          <p:cNvSpPr/>
          <p:nvPr/>
        </p:nvSpPr>
        <p:spPr>
          <a:xfrm>
            <a:off x="838200" y="1613118"/>
            <a:ext cx="4977653" cy="2677656"/>
          </a:xfrm>
          <a:prstGeom prst="rect">
            <a:avLst/>
          </a:prstGeom>
        </p:spPr>
        <p:txBody>
          <a:bodyPr wrap="square">
            <a:spAutoFit/>
          </a:bodyPr>
          <a:lstStyle/>
          <a:p>
            <a:r>
              <a:rPr lang="en-US" sz="2800" dirty="0">
                <a:solidFill>
                  <a:srgbClr val="000000"/>
                </a:solidFill>
              </a:rPr>
              <a:t>Pricing</a:t>
            </a:r>
          </a:p>
          <a:p>
            <a:r>
              <a:rPr lang="en-US" sz="2800" dirty="0">
                <a:solidFill>
                  <a:srgbClr val="000000"/>
                </a:solidFill>
              </a:rPr>
              <a:t>$0.11 to $0.20 per GB</a:t>
            </a:r>
          </a:p>
          <a:p>
            <a:endParaRPr lang="en-US" sz="2800" dirty="0">
              <a:solidFill>
                <a:srgbClr val="000000"/>
              </a:solidFill>
            </a:endParaRPr>
          </a:p>
          <a:p>
            <a:r>
              <a:rPr lang="en-US" sz="2800" dirty="0">
                <a:solidFill>
                  <a:srgbClr val="000000"/>
                </a:solidFill>
              </a:rPr>
              <a:t>For simple web sites without much multimedia, this can make your solution much cheaper.</a:t>
            </a:r>
          </a:p>
        </p:txBody>
      </p:sp>
      <p:pic>
        <p:nvPicPr>
          <p:cNvPr id="5" name="Picture 2" descr="azurecdn9">
            <a:extLst>
              <a:ext uri="{FF2B5EF4-FFF2-40B4-BE49-F238E27FC236}">
                <a16:creationId xmlns:a16="http://schemas.microsoft.com/office/drawing/2014/main" id="{3B9A8E5C-4996-4CC0-8D0A-55D7B88C8A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4294" y="1910089"/>
            <a:ext cx="5459506" cy="4069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7418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1814BEE-B830-4DF3-BD40-8B88D68953CD}"/>
              </a:ext>
            </a:extLst>
          </p:cNvPr>
          <p:cNvSpPr txBox="1">
            <a:spLocks/>
          </p:cNvSpPr>
          <p:nvPr/>
        </p:nvSpPr>
        <p:spPr>
          <a:xfrm>
            <a:off x="838200" y="365126"/>
            <a:ext cx="10515600" cy="582326"/>
          </a:xfrm>
          <a:prstGeom prst="rect">
            <a:avLst/>
          </a:prstGeom>
          <a:solidFill>
            <a:srgbClr val="7030A0"/>
          </a:solidFill>
          <a:ln w="12700" cap="flat" cmpd="sng" algn="ctr">
            <a:solidFill>
              <a:srgbClr val="7030A0"/>
            </a:solidFill>
            <a:prstDash val="solid"/>
            <a:miter lim="800000"/>
          </a:ln>
        </p:spPr>
        <p:style>
          <a:lnRef idx="2">
            <a:schemeClr val="accent6"/>
          </a:lnRef>
          <a:fillRef idx="1">
            <a:schemeClr val="lt1"/>
          </a:fillRef>
          <a:effectRef idx="0">
            <a:schemeClr val="accent6"/>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3200" b="1" dirty="0">
                <a:solidFill>
                  <a:schemeClr val="bg1"/>
                </a:solidFill>
              </a:rPr>
              <a:t>Azure CDN</a:t>
            </a:r>
          </a:p>
        </p:txBody>
      </p:sp>
      <p:sp>
        <p:nvSpPr>
          <p:cNvPr id="4" name="Rectangle 3">
            <a:extLst>
              <a:ext uri="{FF2B5EF4-FFF2-40B4-BE49-F238E27FC236}">
                <a16:creationId xmlns:a16="http://schemas.microsoft.com/office/drawing/2014/main" id="{631E3DEA-FC28-46F2-877A-7356E8875F8A}"/>
              </a:ext>
            </a:extLst>
          </p:cNvPr>
          <p:cNvSpPr/>
          <p:nvPr/>
        </p:nvSpPr>
        <p:spPr>
          <a:xfrm>
            <a:off x="838200" y="1613118"/>
            <a:ext cx="10617200" cy="3108543"/>
          </a:xfrm>
          <a:prstGeom prst="rect">
            <a:avLst/>
          </a:prstGeom>
        </p:spPr>
        <p:txBody>
          <a:bodyPr wrap="square">
            <a:spAutoFit/>
          </a:bodyPr>
          <a:lstStyle/>
          <a:p>
            <a:r>
              <a:rPr lang="en-US" sz="2800" dirty="0">
                <a:solidFill>
                  <a:srgbClr val="000000"/>
                </a:solidFill>
              </a:rPr>
              <a:t>Design Example</a:t>
            </a:r>
          </a:p>
          <a:p>
            <a:pPr marL="457200" indent="-457200">
              <a:buFont typeface="Arial" panose="020B0604020202020204" pitchFamily="34" charset="0"/>
              <a:buChar char="•"/>
            </a:pPr>
            <a:r>
              <a:rPr lang="en-US" sz="2800" dirty="0">
                <a:solidFill>
                  <a:srgbClr val="000000"/>
                </a:solidFill>
              </a:rPr>
              <a:t>Free Tier Azure Web App</a:t>
            </a:r>
          </a:p>
          <a:p>
            <a:pPr marL="914400" lvl="1" indent="-457200">
              <a:buFont typeface="Arial" panose="020B0604020202020204" pitchFamily="34" charset="0"/>
              <a:buChar char="•"/>
            </a:pPr>
            <a:r>
              <a:rPr lang="en-US" sz="2800" dirty="0">
                <a:solidFill>
                  <a:srgbClr val="000000"/>
                </a:solidFill>
              </a:rPr>
              <a:t>Quota  60 CPU minutes per day</a:t>
            </a:r>
          </a:p>
          <a:p>
            <a:pPr marL="457200" indent="-457200">
              <a:buFont typeface="Arial" panose="020B0604020202020204" pitchFamily="34" charset="0"/>
              <a:buChar char="•"/>
            </a:pPr>
            <a:r>
              <a:rPr lang="en-US" sz="2800" dirty="0">
                <a:solidFill>
                  <a:srgbClr val="000000"/>
                </a:solidFill>
              </a:rPr>
              <a:t>Azure CDN</a:t>
            </a:r>
          </a:p>
          <a:p>
            <a:pPr marL="914400" lvl="1" indent="-457200">
              <a:buFont typeface="Arial" panose="020B0604020202020204" pitchFamily="34" charset="0"/>
              <a:buChar char="•"/>
            </a:pPr>
            <a:r>
              <a:rPr lang="en-US" sz="2800" dirty="0">
                <a:solidFill>
                  <a:srgbClr val="000000"/>
                </a:solidFill>
              </a:rPr>
              <a:t>Custom domain and includes free SSL</a:t>
            </a:r>
          </a:p>
          <a:p>
            <a:pPr marL="914400" lvl="1" indent="-457200">
              <a:buFont typeface="Arial" panose="020B0604020202020204" pitchFamily="34" charset="0"/>
              <a:buChar char="•"/>
            </a:pPr>
            <a:r>
              <a:rPr lang="en-US" sz="2800" dirty="0">
                <a:solidFill>
                  <a:srgbClr val="000000"/>
                </a:solidFill>
              </a:rPr>
              <a:t>Develop a caching strategy and configuration for you pages and content (</a:t>
            </a:r>
            <a:r>
              <a:rPr lang="en-US" sz="2800" dirty="0" err="1">
                <a:solidFill>
                  <a:srgbClr val="000000"/>
                </a:solidFill>
              </a:rPr>
              <a:t>js</a:t>
            </a:r>
            <a:r>
              <a:rPr lang="en-US" sz="2800" dirty="0">
                <a:solidFill>
                  <a:srgbClr val="000000"/>
                </a:solidFill>
              </a:rPr>
              <a:t>, </a:t>
            </a:r>
            <a:r>
              <a:rPr lang="en-US" sz="2800" dirty="0" err="1">
                <a:solidFill>
                  <a:srgbClr val="000000"/>
                </a:solidFill>
              </a:rPr>
              <a:t>css</a:t>
            </a:r>
            <a:r>
              <a:rPr lang="en-US" sz="2800" dirty="0">
                <a:solidFill>
                  <a:srgbClr val="000000"/>
                </a:solidFill>
              </a:rPr>
              <a:t>, images, video,  etc.)</a:t>
            </a:r>
          </a:p>
        </p:txBody>
      </p:sp>
    </p:spTree>
    <p:extLst>
      <p:ext uri="{BB962C8B-B14F-4D97-AF65-F5344CB8AC3E}">
        <p14:creationId xmlns:p14="http://schemas.microsoft.com/office/powerpoint/2010/main" val="41721172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1814BEE-B830-4DF3-BD40-8B88D68953CD}"/>
              </a:ext>
            </a:extLst>
          </p:cNvPr>
          <p:cNvSpPr txBox="1">
            <a:spLocks/>
          </p:cNvSpPr>
          <p:nvPr/>
        </p:nvSpPr>
        <p:spPr>
          <a:xfrm>
            <a:off x="838200" y="365126"/>
            <a:ext cx="10515600" cy="582326"/>
          </a:xfrm>
          <a:prstGeom prst="rect">
            <a:avLst/>
          </a:prstGeom>
          <a:solidFill>
            <a:srgbClr val="7030A0"/>
          </a:solidFill>
          <a:ln w="12700" cap="flat" cmpd="sng" algn="ctr">
            <a:solidFill>
              <a:srgbClr val="7030A0"/>
            </a:solidFill>
            <a:prstDash val="solid"/>
            <a:miter lim="800000"/>
          </a:ln>
        </p:spPr>
        <p:style>
          <a:lnRef idx="2">
            <a:schemeClr val="accent6"/>
          </a:lnRef>
          <a:fillRef idx="1">
            <a:schemeClr val="lt1"/>
          </a:fillRef>
          <a:effectRef idx="0">
            <a:schemeClr val="accent6"/>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3200" b="1" dirty="0">
                <a:solidFill>
                  <a:schemeClr val="bg1"/>
                </a:solidFill>
              </a:rPr>
              <a:t>Azure Portal Demo – Key Configuration</a:t>
            </a:r>
          </a:p>
        </p:txBody>
      </p:sp>
      <p:pic>
        <p:nvPicPr>
          <p:cNvPr id="16386" name="Picture 2" descr="azurecdn8">
            <a:extLst>
              <a:ext uri="{FF2B5EF4-FFF2-40B4-BE49-F238E27FC236}">
                <a16:creationId xmlns:a16="http://schemas.microsoft.com/office/drawing/2014/main" id="{2E6E2161-DF03-49A0-8381-D287EF13B1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46888"/>
            <a:ext cx="4492366" cy="4641780"/>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azurecdn15">
            <a:extLst>
              <a:ext uri="{FF2B5EF4-FFF2-40B4-BE49-F238E27FC236}">
                <a16:creationId xmlns:a16="http://schemas.microsoft.com/office/drawing/2014/main" id="{70726EDC-2FFF-412A-A657-A6978DC519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9039" y="1246888"/>
            <a:ext cx="2333625" cy="2486025"/>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6" descr="azurecdn16">
            <a:extLst>
              <a:ext uri="{FF2B5EF4-FFF2-40B4-BE49-F238E27FC236}">
                <a16:creationId xmlns:a16="http://schemas.microsoft.com/office/drawing/2014/main" id="{D65D4B3B-180B-4DC0-828F-8003F3F826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1175" y="3813323"/>
            <a:ext cx="5762625" cy="2952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9508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1814BEE-B830-4DF3-BD40-8B88D68953CD}"/>
              </a:ext>
            </a:extLst>
          </p:cNvPr>
          <p:cNvSpPr txBox="1">
            <a:spLocks/>
          </p:cNvSpPr>
          <p:nvPr/>
        </p:nvSpPr>
        <p:spPr>
          <a:xfrm>
            <a:off x="838200" y="365126"/>
            <a:ext cx="10515600" cy="582326"/>
          </a:xfrm>
          <a:prstGeom prst="rect">
            <a:avLst/>
          </a:prstGeom>
          <a:solidFill>
            <a:srgbClr val="7030A0"/>
          </a:solidFill>
          <a:ln w="12700" cap="flat" cmpd="sng" algn="ctr">
            <a:solidFill>
              <a:srgbClr val="7030A0"/>
            </a:solidFill>
            <a:prstDash val="solid"/>
            <a:miter lim="800000"/>
          </a:ln>
        </p:spPr>
        <p:style>
          <a:lnRef idx="2">
            <a:schemeClr val="accent6"/>
          </a:lnRef>
          <a:fillRef idx="1">
            <a:schemeClr val="lt1"/>
          </a:fillRef>
          <a:effectRef idx="0">
            <a:schemeClr val="accent6"/>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3200" b="1" dirty="0">
                <a:solidFill>
                  <a:schemeClr val="bg1"/>
                </a:solidFill>
              </a:rPr>
              <a:t>Azure CDN</a:t>
            </a:r>
          </a:p>
        </p:txBody>
      </p:sp>
      <p:sp>
        <p:nvSpPr>
          <p:cNvPr id="3" name="Rectangle 2">
            <a:extLst>
              <a:ext uri="{FF2B5EF4-FFF2-40B4-BE49-F238E27FC236}">
                <a16:creationId xmlns:a16="http://schemas.microsoft.com/office/drawing/2014/main" id="{FFE22290-2FB6-4E46-8120-A5921F79FBE8}"/>
              </a:ext>
            </a:extLst>
          </p:cNvPr>
          <p:cNvSpPr/>
          <p:nvPr/>
        </p:nvSpPr>
        <p:spPr>
          <a:xfrm>
            <a:off x="1130300" y="1544906"/>
            <a:ext cx="10617200" cy="3108543"/>
          </a:xfrm>
          <a:prstGeom prst="rect">
            <a:avLst/>
          </a:prstGeom>
        </p:spPr>
        <p:txBody>
          <a:bodyPr wrap="square">
            <a:spAutoFit/>
          </a:bodyPr>
          <a:lstStyle/>
          <a:p>
            <a:r>
              <a:rPr lang="en-US" sz="2800" dirty="0">
                <a:solidFill>
                  <a:srgbClr val="000000"/>
                </a:solidFill>
              </a:rPr>
              <a:t>References</a:t>
            </a:r>
          </a:p>
          <a:p>
            <a:pPr marL="457200" indent="-457200">
              <a:buFont typeface="Arial" panose="020B0604020202020204" pitchFamily="34" charset="0"/>
              <a:buChar char="•"/>
            </a:pPr>
            <a:r>
              <a:rPr lang="en-US" sz="2800" dirty="0">
                <a:solidFill>
                  <a:srgbClr val="000000"/>
                </a:solidFill>
                <a:hlinkClick r:id="rId2"/>
              </a:rPr>
              <a:t>Tutorial: Add a Content Delivery Network (CDN) to an Azure App Service</a:t>
            </a:r>
            <a:endParaRPr lang="en-US" sz="2800" dirty="0">
              <a:solidFill>
                <a:srgbClr val="000000"/>
              </a:solidFill>
            </a:endParaRPr>
          </a:p>
          <a:p>
            <a:pPr marL="457200" indent="-457200">
              <a:buFont typeface="Arial" panose="020B0604020202020204" pitchFamily="34" charset="0"/>
              <a:buChar char="•"/>
            </a:pPr>
            <a:r>
              <a:rPr lang="en-US" sz="2800" dirty="0">
                <a:solidFill>
                  <a:srgbClr val="000000"/>
                </a:solidFill>
                <a:hlinkClick r:id="rId3"/>
              </a:rPr>
              <a:t>Best practices for using content delivery networks (CDNs)</a:t>
            </a:r>
          </a:p>
          <a:p>
            <a:pPr marL="457200" indent="-457200">
              <a:buFont typeface="Arial" panose="020B0604020202020204" pitchFamily="34" charset="0"/>
              <a:buChar char="•"/>
            </a:pPr>
            <a:r>
              <a:rPr lang="en-US" sz="2800" dirty="0">
                <a:solidFill>
                  <a:srgbClr val="000000"/>
                </a:solidFill>
                <a:hlinkClick r:id="rId3"/>
              </a:rPr>
              <a:t>Super Cheap Azure Web Site using Azure CDN</a:t>
            </a:r>
            <a:endParaRPr lang="en-US" sz="2800" dirty="0">
              <a:solidFill>
                <a:srgbClr val="000000"/>
              </a:solidFill>
            </a:endParaRPr>
          </a:p>
          <a:p>
            <a:pPr marL="457200" indent="-457200">
              <a:buFont typeface="Arial" panose="020B0604020202020204" pitchFamily="34" charset="0"/>
              <a:buChar char="•"/>
            </a:pPr>
            <a:r>
              <a:rPr lang="en-US" sz="2800" dirty="0">
                <a:solidFill>
                  <a:srgbClr val="000000"/>
                </a:solidFill>
                <a:hlinkClick r:id="rId4"/>
              </a:rPr>
              <a:t>Load Testing Azure CDN Caching with Azure Web App</a:t>
            </a:r>
            <a:endParaRPr lang="en-US" sz="2800" dirty="0">
              <a:solidFill>
                <a:srgbClr val="000000"/>
              </a:solidFill>
            </a:endParaRPr>
          </a:p>
          <a:p>
            <a:pPr marL="457200" indent="-457200">
              <a:buFont typeface="Arial" panose="020B0604020202020204" pitchFamily="34" charset="0"/>
              <a:buChar char="•"/>
            </a:pPr>
            <a:endParaRPr lang="en-US" sz="2800" dirty="0">
              <a:solidFill>
                <a:srgbClr val="000000"/>
              </a:solidFill>
            </a:endParaRPr>
          </a:p>
        </p:txBody>
      </p:sp>
    </p:spTree>
    <p:extLst>
      <p:ext uri="{BB962C8B-B14F-4D97-AF65-F5344CB8AC3E}">
        <p14:creationId xmlns:p14="http://schemas.microsoft.com/office/powerpoint/2010/main" val="2244436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2326"/>
          </a:xfrm>
          <a:solidFill>
            <a:srgbClr val="7030A0"/>
          </a:solidFill>
          <a:ln>
            <a:solidFill>
              <a:srgbClr val="7030A0"/>
            </a:solidFill>
          </a:ln>
        </p:spPr>
        <p:style>
          <a:lnRef idx="2">
            <a:schemeClr val="accent6"/>
          </a:lnRef>
          <a:fillRef idx="1">
            <a:schemeClr val="lt1"/>
          </a:fillRef>
          <a:effectRef idx="0">
            <a:schemeClr val="accent6"/>
          </a:effectRef>
          <a:fontRef idx="minor">
            <a:schemeClr val="dk1"/>
          </a:fontRef>
        </p:style>
        <p:txBody>
          <a:bodyPr vert="horz" lIns="91440" tIns="45720" rIns="91440" bIns="45720" rtlCol="0" anchor="ctr">
            <a:normAutofit/>
          </a:bodyPr>
          <a:lstStyle/>
          <a:p>
            <a:pPr algn="ctr"/>
            <a:r>
              <a:rPr lang="en-US" sz="3200" b="1" dirty="0">
                <a:solidFill>
                  <a:schemeClr val="bg1"/>
                </a:solidFill>
              </a:rPr>
              <a:t>Cloud Computing Elasticity</a:t>
            </a:r>
          </a:p>
        </p:txBody>
      </p:sp>
      <p:sp>
        <p:nvSpPr>
          <p:cNvPr id="5" name="Footer Placeholder 2"/>
          <p:cNvSpPr txBox="1">
            <a:spLocks/>
          </p:cNvSpPr>
          <p:nvPr/>
        </p:nvSpPr>
        <p:spPr>
          <a:xfrm>
            <a:off x="14103" y="6606935"/>
            <a:ext cx="4114800" cy="22496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50" dirty="0"/>
              <a:t>By: Roy Kim roykim.ca	</a:t>
            </a:r>
          </a:p>
        </p:txBody>
      </p:sp>
      <p:pic>
        <p:nvPicPr>
          <p:cNvPr id="2050" name="Picture 2" descr="Related image">
            <a:extLst>
              <a:ext uri="{FF2B5EF4-FFF2-40B4-BE49-F238E27FC236}">
                <a16:creationId xmlns:a16="http://schemas.microsoft.com/office/drawing/2014/main" id="{EE1933F7-2B61-4ADF-AEF5-ABEFCA8DFE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8691" y="1206529"/>
            <a:ext cx="9074617" cy="513879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AE973B84-FBC1-4EBC-A0E7-418C3D4A6FAA}"/>
              </a:ext>
            </a:extLst>
          </p:cNvPr>
          <p:cNvSpPr/>
          <p:nvPr/>
        </p:nvSpPr>
        <p:spPr>
          <a:xfrm>
            <a:off x="6665843" y="6345325"/>
            <a:ext cx="6096000" cy="261610"/>
          </a:xfrm>
          <a:prstGeom prst="rect">
            <a:avLst/>
          </a:prstGeom>
        </p:spPr>
        <p:txBody>
          <a:bodyPr>
            <a:spAutoFit/>
          </a:bodyPr>
          <a:lstStyle/>
          <a:p>
            <a:r>
              <a:rPr lang="en-US" sz="1100" dirty="0"/>
              <a:t>https://labs.eleks.com/2012/12/cloud-computing-myths-fears-and-facts.html</a:t>
            </a:r>
          </a:p>
        </p:txBody>
      </p:sp>
    </p:spTree>
    <p:extLst>
      <p:ext uri="{BB962C8B-B14F-4D97-AF65-F5344CB8AC3E}">
        <p14:creationId xmlns:p14="http://schemas.microsoft.com/office/powerpoint/2010/main" val="36868831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2326"/>
          </a:xfrm>
          <a:solidFill>
            <a:srgbClr val="7030A0"/>
          </a:solidFill>
          <a:ln>
            <a:solidFill>
              <a:srgbClr val="7030A0"/>
            </a:solidFill>
          </a:ln>
        </p:spPr>
        <p:style>
          <a:lnRef idx="2">
            <a:schemeClr val="accent6"/>
          </a:lnRef>
          <a:fillRef idx="1">
            <a:schemeClr val="lt1"/>
          </a:fillRef>
          <a:effectRef idx="0">
            <a:schemeClr val="accent6"/>
          </a:effectRef>
          <a:fontRef idx="minor">
            <a:schemeClr val="dk1"/>
          </a:fontRef>
        </p:style>
        <p:txBody>
          <a:bodyPr vert="horz" lIns="91440" tIns="45720" rIns="91440" bIns="45720" rtlCol="0" anchor="ctr">
            <a:normAutofit/>
          </a:bodyPr>
          <a:lstStyle/>
          <a:p>
            <a:pPr algn="ctr"/>
            <a:r>
              <a:rPr lang="en-CA" sz="3200" b="1" dirty="0">
                <a:solidFill>
                  <a:schemeClr val="bg1"/>
                </a:solidFill>
              </a:rPr>
              <a:t>Load Testing &amp; Azure Web App Auto Scale</a:t>
            </a:r>
            <a:endParaRPr lang="en-US" sz="3200" b="1" dirty="0">
              <a:solidFill>
                <a:schemeClr val="bg1"/>
              </a:solidFill>
            </a:endParaRPr>
          </a:p>
        </p:txBody>
      </p:sp>
      <p:sp>
        <p:nvSpPr>
          <p:cNvPr id="5" name="Footer Placeholder 2"/>
          <p:cNvSpPr txBox="1">
            <a:spLocks/>
          </p:cNvSpPr>
          <p:nvPr/>
        </p:nvSpPr>
        <p:spPr>
          <a:xfrm>
            <a:off x="14103" y="6606935"/>
            <a:ext cx="4114800" cy="22496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50"/>
              <a:t>By: Roy Kim</a:t>
            </a:r>
            <a:endParaRPr lang="en-US" sz="1050" dirty="0"/>
          </a:p>
        </p:txBody>
      </p:sp>
      <p:sp>
        <p:nvSpPr>
          <p:cNvPr id="6" name="Rectangle 5">
            <a:extLst>
              <a:ext uri="{FF2B5EF4-FFF2-40B4-BE49-F238E27FC236}">
                <a16:creationId xmlns:a16="http://schemas.microsoft.com/office/drawing/2014/main" id="{121B7545-DDFD-42C7-919D-EBC238203FC8}"/>
              </a:ext>
            </a:extLst>
          </p:cNvPr>
          <p:cNvSpPr/>
          <p:nvPr/>
        </p:nvSpPr>
        <p:spPr>
          <a:xfrm>
            <a:off x="1026458" y="2890391"/>
            <a:ext cx="10617200" cy="1077218"/>
          </a:xfrm>
          <a:prstGeom prst="rect">
            <a:avLst/>
          </a:prstGeom>
        </p:spPr>
        <p:txBody>
          <a:bodyPr wrap="square">
            <a:spAutoFit/>
          </a:bodyPr>
          <a:lstStyle/>
          <a:p>
            <a:r>
              <a:rPr lang="en-US" sz="3200" dirty="0">
                <a:solidFill>
                  <a:srgbClr val="000000"/>
                </a:solidFill>
              </a:rPr>
              <a:t>To demonstrate the technique of load testing and seeing the effects of Azure Web App Auto Scale functionality upon load.</a:t>
            </a:r>
          </a:p>
        </p:txBody>
      </p:sp>
    </p:spTree>
    <p:extLst>
      <p:ext uri="{BB962C8B-B14F-4D97-AF65-F5344CB8AC3E}">
        <p14:creationId xmlns:p14="http://schemas.microsoft.com/office/powerpoint/2010/main" val="42195028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2326"/>
          </a:xfrm>
          <a:solidFill>
            <a:srgbClr val="7030A0"/>
          </a:solidFill>
          <a:ln>
            <a:solidFill>
              <a:srgbClr val="7030A0"/>
            </a:solidFill>
          </a:ln>
        </p:spPr>
        <p:style>
          <a:lnRef idx="2">
            <a:schemeClr val="accent6"/>
          </a:lnRef>
          <a:fillRef idx="1">
            <a:schemeClr val="lt1"/>
          </a:fillRef>
          <a:effectRef idx="0">
            <a:schemeClr val="accent6"/>
          </a:effectRef>
          <a:fontRef idx="minor">
            <a:schemeClr val="dk1"/>
          </a:fontRef>
        </p:style>
        <p:txBody>
          <a:bodyPr vert="horz" lIns="91440" tIns="45720" rIns="91440" bIns="45720" rtlCol="0" anchor="ctr">
            <a:normAutofit/>
          </a:bodyPr>
          <a:lstStyle/>
          <a:p>
            <a:pPr algn="ctr"/>
            <a:r>
              <a:rPr lang="en-US" sz="3200" b="1" dirty="0">
                <a:solidFill>
                  <a:schemeClr val="bg1"/>
                </a:solidFill>
              </a:rPr>
              <a:t>Azure Web App Auto Scale &amp; Load Testing</a:t>
            </a:r>
          </a:p>
        </p:txBody>
      </p:sp>
      <p:sp>
        <p:nvSpPr>
          <p:cNvPr id="5" name="Footer Placeholder 2"/>
          <p:cNvSpPr txBox="1">
            <a:spLocks/>
          </p:cNvSpPr>
          <p:nvPr/>
        </p:nvSpPr>
        <p:spPr>
          <a:xfrm>
            <a:off x="14103" y="6606935"/>
            <a:ext cx="4114800" cy="22496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50"/>
              <a:t>By: Roy Kim</a:t>
            </a:r>
            <a:endParaRPr lang="en-US" sz="1050" dirty="0"/>
          </a:p>
        </p:txBody>
      </p:sp>
      <p:sp>
        <p:nvSpPr>
          <p:cNvPr id="6" name="Rectangle 5">
            <a:extLst>
              <a:ext uri="{FF2B5EF4-FFF2-40B4-BE49-F238E27FC236}">
                <a16:creationId xmlns:a16="http://schemas.microsoft.com/office/drawing/2014/main" id="{121B7545-DDFD-42C7-919D-EBC238203FC8}"/>
              </a:ext>
            </a:extLst>
          </p:cNvPr>
          <p:cNvSpPr/>
          <p:nvPr/>
        </p:nvSpPr>
        <p:spPr>
          <a:xfrm>
            <a:off x="1036170" y="1319417"/>
            <a:ext cx="10617200" cy="3108543"/>
          </a:xfrm>
          <a:prstGeom prst="rect">
            <a:avLst/>
          </a:prstGeom>
        </p:spPr>
        <p:txBody>
          <a:bodyPr wrap="square">
            <a:spAutoFit/>
          </a:bodyPr>
          <a:lstStyle/>
          <a:p>
            <a:r>
              <a:rPr lang="en-US" sz="2800" dirty="0">
                <a:solidFill>
                  <a:srgbClr val="000000"/>
                </a:solidFill>
              </a:rPr>
              <a:t>Visual Studio Load Testing</a:t>
            </a:r>
          </a:p>
          <a:p>
            <a:pPr marL="457200" indent="-457200">
              <a:buFont typeface="Arial" panose="020B0604020202020204" pitchFamily="34" charset="0"/>
              <a:buChar char="•"/>
            </a:pPr>
            <a:r>
              <a:rPr lang="en-US" sz="2800" dirty="0">
                <a:solidFill>
                  <a:srgbClr val="000000"/>
                </a:solidFill>
              </a:rPr>
              <a:t>Only in VS Enterprise Edition</a:t>
            </a:r>
          </a:p>
          <a:p>
            <a:pPr marL="457200" indent="-457200">
              <a:buFont typeface="Arial" panose="020B0604020202020204" pitchFamily="34" charset="0"/>
              <a:buChar char="•"/>
            </a:pPr>
            <a:r>
              <a:rPr lang="en-US" sz="2800" dirty="0">
                <a:solidFill>
                  <a:srgbClr val="000000"/>
                </a:solidFill>
              </a:rPr>
              <a:t>Simulate 100s of users against browser recorded site activity</a:t>
            </a:r>
          </a:p>
          <a:p>
            <a:endParaRPr lang="en-US" sz="2800" dirty="0">
              <a:solidFill>
                <a:srgbClr val="000000"/>
              </a:solidFill>
            </a:endParaRPr>
          </a:p>
          <a:p>
            <a:endParaRPr lang="en-US" sz="2800" dirty="0">
              <a:solidFill>
                <a:srgbClr val="000000"/>
              </a:solidFill>
            </a:endParaRPr>
          </a:p>
          <a:p>
            <a:endParaRPr lang="en-US" sz="2800" dirty="0">
              <a:solidFill>
                <a:srgbClr val="000000"/>
              </a:solidFill>
            </a:endParaRPr>
          </a:p>
          <a:p>
            <a:endParaRPr lang="en-US" sz="2800" dirty="0">
              <a:solidFill>
                <a:srgbClr val="000000"/>
              </a:solidFill>
            </a:endParaRPr>
          </a:p>
        </p:txBody>
      </p:sp>
      <p:pic>
        <p:nvPicPr>
          <p:cNvPr id="1026" name="Picture 2" descr="Open SampleWebTest.webtest. In Properties window, replace URL with your web page address">
            <a:extLst>
              <a:ext uri="{FF2B5EF4-FFF2-40B4-BE49-F238E27FC236}">
                <a16:creationId xmlns:a16="http://schemas.microsoft.com/office/drawing/2014/main" id="{7BAEF22B-B70E-42FC-8C9F-4115EE07A8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3501" y="2813172"/>
            <a:ext cx="5024998" cy="3871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20860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2326"/>
          </a:xfrm>
          <a:solidFill>
            <a:srgbClr val="7030A0"/>
          </a:solidFill>
          <a:ln>
            <a:solidFill>
              <a:srgbClr val="7030A0"/>
            </a:solidFill>
          </a:ln>
        </p:spPr>
        <p:style>
          <a:lnRef idx="2">
            <a:schemeClr val="accent6"/>
          </a:lnRef>
          <a:fillRef idx="1">
            <a:schemeClr val="lt1"/>
          </a:fillRef>
          <a:effectRef idx="0">
            <a:schemeClr val="accent6"/>
          </a:effectRef>
          <a:fontRef idx="minor">
            <a:schemeClr val="dk1"/>
          </a:fontRef>
        </p:style>
        <p:txBody>
          <a:bodyPr vert="horz" lIns="91440" tIns="45720" rIns="91440" bIns="45720" rtlCol="0" anchor="ctr">
            <a:normAutofit/>
          </a:bodyPr>
          <a:lstStyle/>
          <a:p>
            <a:pPr algn="ctr"/>
            <a:r>
              <a:rPr lang="en-CA" sz="3200" b="1" dirty="0">
                <a:solidFill>
                  <a:schemeClr val="bg1"/>
                </a:solidFill>
              </a:rPr>
              <a:t>Load Testing &amp; Azure Web App Auto Scale</a:t>
            </a:r>
            <a:endParaRPr lang="en-US" sz="3200" b="1" dirty="0">
              <a:solidFill>
                <a:schemeClr val="bg1"/>
              </a:solidFill>
            </a:endParaRPr>
          </a:p>
        </p:txBody>
      </p:sp>
      <p:sp>
        <p:nvSpPr>
          <p:cNvPr id="5" name="Footer Placeholder 2"/>
          <p:cNvSpPr txBox="1">
            <a:spLocks/>
          </p:cNvSpPr>
          <p:nvPr/>
        </p:nvSpPr>
        <p:spPr>
          <a:xfrm>
            <a:off x="14103" y="6606935"/>
            <a:ext cx="4114800" cy="22496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50"/>
              <a:t>By: Roy Kim</a:t>
            </a:r>
            <a:endParaRPr lang="en-US" sz="1050" dirty="0"/>
          </a:p>
        </p:txBody>
      </p:sp>
      <p:sp>
        <p:nvSpPr>
          <p:cNvPr id="6" name="Rectangle 5">
            <a:extLst>
              <a:ext uri="{FF2B5EF4-FFF2-40B4-BE49-F238E27FC236}">
                <a16:creationId xmlns:a16="http://schemas.microsoft.com/office/drawing/2014/main" id="{121B7545-DDFD-42C7-919D-EBC238203FC8}"/>
              </a:ext>
            </a:extLst>
          </p:cNvPr>
          <p:cNvSpPr/>
          <p:nvPr/>
        </p:nvSpPr>
        <p:spPr>
          <a:xfrm>
            <a:off x="838200" y="1507693"/>
            <a:ext cx="10515600" cy="3600986"/>
          </a:xfrm>
          <a:prstGeom prst="rect">
            <a:avLst/>
          </a:prstGeom>
        </p:spPr>
        <p:txBody>
          <a:bodyPr wrap="square">
            <a:spAutoFit/>
          </a:bodyPr>
          <a:lstStyle/>
          <a:p>
            <a:r>
              <a:rPr lang="en-US" sz="2800" dirty="0">
                <a:solidFill>
                  <a:srgbClr val="000000"/>
                </a:solidFill>
              </a:rPr>
              <a:t>Azure Web App Auto Scale</a:t>
            </a:r>
          </a:p>
          <a:p>
            <a:endParaRPr lang="en-US" sz="2800" dirty="0">
              <a:solidFill>
                <a:srgbClr val="000000"/>
              </a:solidFill>
            </a:endParaRPr>
          </a:p>
          <a:p>
            <a:pPr marL="457200" indent="-457200">
              <a:buFont typeface="Arial" panose="020B0604020202020204" pitchFamily="34" charset="0"/>
              <a:buChar char="•"/>
            </a:pPr>
            <a:r>
              <a:rPr lang="en-US" sz="2400" dirty="0"/>
              <a:t>Autoscaling takes advantage of the elasticity of cloud-hosted environments while easing management overhead. It reduces the need for an operator to continually monitor the performance of a system and make decisions about adding or removing resources.</a:t>
            </a:r>
            <a:br>
              <a:rPr lang="en-US" sz="2400" dirty="0"/>
            </a:br>
            <a:endParaRPr lang="en-US" sz="2400" dirty="0"/>
          </a:p>
          <a:p>
            <a:pPr marL="457200" indent="-457200">
              <a:buFont typeface="Arial" panose="020B0604020202020204" pitchFamily="34" charset="0"/>
              <a:buChar char="•"/>
            </a:pPr>
            <a:r>
              <a:rPr lang="en-US" sz="2400" dirty="0">
                <a:solidFill>
                  <a:srgbClr val="000000"/>
                </a:solidFill>
              </a:rPr>
              <a:t>Auto scale horizontally, not vertically.</a:t>
            </a:r>
            <a:endParaRPr lang="en-US" sz="3600" dirty="0">
              <a:solidFill>
                <a:srgbClr val="000000"/>
              </a:solidFill>
            </a:endParaRPr>
          </a:p>
          <a:p>
            <a:endParaRPr lang="en-US" sz="2800" dirty="0">
              <a:solidFill>
                <a:srgbClr val="000000"/>
              </a:solidFill>
            </a:endParaRPr>
          </a:p>
        </p:txBody>
      </p:sp>
    </p:spTree>
    <p:extLst>
      <p:ext uri="{BB962C8B-B14F-4D97-AF65-F5344CB8AC3E}">
        <p14:creationId xmlns:p14="http://schemas.microsoft.com/office/powerpoint/2010/main" val="26167636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2326"/>
          </a:xfrm>
          <a:solidFill>
            <a:srgbClr val="7030A0"/>
          </a:solidFill>
          <a:ln>
            <a:solidFill>
              <a:srgbClr val="7030A0"/>
            </a:solidFill>
          </a:ln>
        </p:spPr>
        <p:style>
          <a:lnRef idx="2">
            <a:schemeClr val="accent6"/>
          </a:lnRef>
          <a:fillRef idx="1">
            <a:schemeClr val="lt1"/>
          </a:fillRef>
          <a:effectRef idx="0">
            <a:schemeClr val="accent6"/>
          </a:effectRef>
          <a:fontRef idx="minor">
            <a:schemeClr val="dk1"/>
          </a:fontRef>
        </p:style>
        <p:txBody>
          <a:bodyPr vert="horz" lIns="91440" tIns="45720" rIns="91440" bIns="45720" rtlCol="0" anchor="ctr">
            <a:normAutofit/>
          </a:bodyPr>
          <a:lstStyle/>
          <a:p>
            <a:pPr algn="ctr"/>
            <a:r>
              <a:rPr lang="en-US" sz="3200" b="1" dirty="0">
                <a:solidFill>
                  <a:schemeClr val="bg1"/>
                </a:solidFill>
              </a:rPr>
              <a:t>Azure Web App Demo Architecture</a:t>
            </a:r>
          </a:p>
        </p:txBody>
      </p:sp>
      <p:sp>
        <p:nvSpPr>
          <p:cNvPr id="5" name="Footer Placeholder 2"/>
          <p:cNvSpPr txBox="1">
            <a:spLocks/>
          </p:cNvSpPr>
          <p:nvPr/>
        </p:nvSpPr>
        <p:spPr>
          <a:xfrm>
            <a:off x="14103" y="6606935"/>
            <a:ext cx="4114800" cy="22496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50"/>
              <a:t>By: Roy Kim</a:t>
            </a:r>
            <a:endParaRPr lang="en-US" sz="1050" dirty="0"/>
          </a:p>
        </p:txBody>
      </p:sp>
      <p:pic>
        <p:nvPicPr>
          <p:cNvPr id="4" name="Picture 3">
            <a:extLst>
              <a:ext uri="{FF2B5EF4-FFF2-40B4-BE49-F238E27FC236}">
                <a16:creationId xmlns:a16="http://schemas.microsoft.com/office/drawing/2014/main" id="{B98F90A3-D6C8-4016-8F33-0365DC18BBD9}"/>
              </a:ext>
            </a:extLst>
          </p:cNvPr>
          <p:cNvPicPr>
            <a:picLocks noChangeAspect="1"/>
          </p:cNvPicPr>
          <p:nvPr/>
        </p:nvPicPr>
        <p:blipFill>
          <a:blip r:embed="rId3"/>
          <a:stretch>
            <a:fillRect/>
          </a:stretch>
        </p:blipFill>
        <p:spPr>
          <a:xfrm>
            <a:off x="1063600" y="1116793"/>
            <a:ext cx="10004449" cy="5384240"/>
          </a:xfrm>
          <a:prstGeom prst="rect">
            <a:avLst/>
          </a:prstGeom>
        </p:spPr>
      </p:pic>
    </p:spTree>
    <p:extLst>
      <p:ext uri="{BB962C8B-B14F-4D97-AF65-F5344CB8AC3E}">
        <p14:creationId xmlns:p14="http://schemas.microsoft.com/office/powerpoint/2010/main" val="10749464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2326"/>
          </a:xfrm>
          <a:solidFill>
            <a:srgbClr val="7030A0"/>
          </a:solidFill>
          <a:ln>
            <a:solidFill>
              <a:srgbClr val="7030A0"/>
            </a:solidFill>
          </a:ln>
        </p:spPr>
        <p:style>
          <a:lnRef idx="2">
            <a:schemeClr val="accent6"/>
          </a:lnRef>
          <a:fillRef idx="1">
            <a:schemeClr val="lt1"/>
          </a:fillRef>
          <a:effectRef idx="0">
            <a:schemeClr val="accent6"/>
          </a:effectRef>
          <a:fontRef idx="minor">
            <a:schemeClr val="dk1"/>
          </a:fontRef>
        </p:style>
        <p:txBody>
          <a:bodyPr vert="horz" lIns="91440" tIns="45720" rIns="91440" bIns="45720" rtlCol="0" anchor="ctr">
            <a:normAutofit/>
          </a:bodyPr>
          <a:lstStyle/>
          <a:p>
            <a:pPr algn="ctr"/>
            <a:r>
              <a:rPr lang="en-US" sz="3200" b="1" dirty="0">
                <a:solidFill>
                  <a:schemeClr val="bg1"/>
                </a:solidFill>
              </a:rPr>
              <a:t>Azure Web App Auto Scale</a:t>
            </a:r>
          </a:p>
        </p:txBody>
      </p:sp>
      <p:sp>
        <p:nvSpPr>
          <p:cNvPr id="5" name="Footer Placeholder 2"/>
          <p:cNvSpPr txBox="1">
            <a:spLocks/>
          </p:cNvSpPr>
          <p:nvPr/>
        </p:nvSpPr>
        <p:spPr>
          <a:xfrm>
            <a:off x="14103" y="6606935"/>
            <a:ext cx="4114800" cy="22496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50"/>
              <a:t>By: Roy Kim</a:t>
            </a:r>
            <a:endParaRPr lang="en-US" sz="1050" dirty="0"/>
          </a:p>
        </p:txBody>
      </p:sp>
      <p:pic>
        <p:nvPicPr>
          <p:cNvPr id="3" name="Picture 2">
            <a:extLst>
              <a:ext uri="{FF2B5EF4-FFF2-40B4-BE49-F238E27FC236}">
                <a16:creationId xmlns:a16="http://schemas.microsoft.com/office/drawing/2014/main" id="{44E46359-B181-4458-9242-A1979F46CC51}"/>
              </a:ext>
            </a:extLst>
          </p:cNvPr>
          <p:cNvPicPr>
            <a:picLocks noChangeAspect="1"/>
          </p:cNvPicPr>
          <p:nvPr/>
        </p:nvPicPr>
        <p:blipFill>
          <a:blip r:embed="rId3"/>
          <a:stretch>
            <a:fillRect/>
          </a:stretch>
        </p:blipFill>
        <p:spPr>
          <a:xfrm>
            <a:off x="3302773" y="1037714"/>
            <a:ext cx="5586453" cy="5681704"/>
          </a:xfrm>
          <a:prstGeom prst="rect">
            <a:avLst/>
          </a:prstGeom>
        </p:spPr>
      </p:pic>
    </p:spTree>
    <p:extLst>
      <p:ext uri="{BB962C8B-B14F-4D97-AF65-F5344CB8AC3E}">
        <p14:creationId xmlns:p14="http://schemas.microsoft.com/office/powerpoint/2010/main" val="3311952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2326"/>
          </a:xfrm>
          <a:solidFill>
            <a:srgbClr val="7030A0"/>
          </a:solidFill>
          <a:ln>
            <a:solidFill>
              <a:srgbClr val="7030A0"/>
            </a:solidFill>
          </a:ln>
        </p:spPr>
        <p:style>
          <a:lnRef idx="2">
            <a:schemeClr val="accent6"/>
          </a:lnRef>
          <a:fillRef idx="1">
            <a:schemeClr val="lt1"/>
          </a:fillRef>
          <a:effectRef idx="0">
            <a:schemeClr val="accent6"/>
          </a:effectRef>
          <a:fontRef idx="minor">
            <a:schemeClr val="dk1"/>
          </a:fontRef>
        </p:style>
        <p:txBody>
          <a:bodyPr vert="horz" lIns="91440" tIns="45720" rIns="91440" bIns="45720" rtlCol="0" anchor="ctr">
            <a:normAutofit/>
          </a:bodyPr>
          <a:lstStyle/>
          <a:p>
            <a:pPr algn="ctr"/>
            <a:r>
              <a:rPr lang="en-US" sz="3200" b="1" dirty="0">
                <a:solidFill>
                  <a:schemeClr val="bg1"/>
                </a:solidFill>
              </a:rPr>
              <a:t>Bio</a:t>
            </a:r>
          </a:p>
        </p:txBody>
      </p:sp>
      <p:sp>
        <p:nvSpPr>
          <p:cNvPr id="3" name="TextBox 2"/>
          <p:cNvSpPr txBox="1"/>
          <p:nvPr/>
        </p:nvSpPr>
        <p:spPr>
          <a:xfrm>
            <a:off x="838200" y="1543631"/>
            <a:ext cx="10747872" cy="4216539"/>
          </a:xfrm>
          <a:prstGeom prst="rect">
            <a:avLst/>
          </a:prstGeom>
          <a:noFill/>
        </p:spPr>
        <p:txBody>
          <a:bodyPr wrap="square" rtlCol="0" anchor="ctr">
            <a:spAutoFit/>
          </a:bodyPr>
          <a:lstStyle/>
          <a:p>
            <a:pPr marL="457200" indent="-457200">
              <a:lnSpc>
                <a:spcPct val="150000"/>
              </a:lnSpc>
              <a:buFont typeface="Wingdings" panose="05000000000000000000" pitchFamily="2" charset="2"/>
              <a:buChar char="§"/>
            </a:pPr>
            <a:r>
              <a:rPr lang="en-US" sz="3200" dirty="0"/>
              <a:t>Roy Kim</a:t>
            </a:r>
          </a:p>
          <a:p>
            <a:pPr marL="457200" indent="-457200">
              <a:lnSpc>
                <a:spcPct val="150000"/>
              </a:lnSpc>
              <a:buFont typeface="Wingdings" panose="05000000000000000000" pitchFamily="2" charset="2"/>
              <a:buChar char="§"/>
            </a:pPr>
            <a:r>
              <a:rPr lang="en-US" sz="3200" dirty="0"/>
              <a:t>14+ Years of Microsoft Technology Solutions</a:t>
            </a:r>
          </a:p>
          <a:p>
            <a:pPr marL="457200" indent="-457200">
              <a:lnSpc>
                <a:spcPct val="150000"/>
              </a:lnSpc>
              <a:buFont typeface="Wingdings" panose="05000000000000000000" pitchFamily="2" charset="2"/>
              <a:buChar char="§"/>
            </a:pPr>
            <a:r>
              <a:rPr lang="en-US" sz="3200" dirty="0"/>
              <a:t>Azure, SharePoint, BI, Office 365</a:t>
            </a:r>
          </a:p>
          <a:p>
            <a:pPr marL="457200" indent="-457200">
              <a:lnSpc>
                <a:spcPct val="150000"/>
              </a:lnSpc>
              <a:buFont typeface="Wingdings" panose="05000000000000000000" pitchFamily="2" charset="2"/>
              <a:buChar char="§"/>
            </a:pPr>
            <a:r>
              <a:rPr lang="en-US" sz="3200" dirty="0"/>
              <a:t>Independent IT Consultant</a:t>
            </a:r>
          </a:p>
          <a:p>
            <a:pPr marL="457200" indent="-457200">
              <a:lnSpc>
                <a:spcPct val="150000"/>
              </a:lnSpc>
              <a:buFont typeface="Wingdings" panose="05000000000000000000" pitchFamily="2" charset="2"/>
              <a:buChar char="§"/>
            </a:pPr>
            <a:r>
              <a:rPr lang="en-US" sz="3200" dirty="0"/>
              <a:t>University of Toronto – Computer Science Degree</a:t>
            </a:r>
          </a:p>
          <a:p>
            <a:pPr marL="457200" indent="-457200">
              <a:buFont typeface="Wingdings" panose="05000000000000000000" pitchFamily="2" charset="2"/>
              <a:buChar char="§"/>
            </a:pPr>
            <a:endParaRPr lang="en-US" sz="2800" dirty="0"/>
          </a:p>
        </p:txBody>
      </p:sp>
      <p:sp>
        <p:nvSpPr>
          <p:cNvPr id="6" name="Footer Placeholder 5"/>
          <p:cNvSpPr>
            <a:spLocks noGrp="1"/>
          </p:cNvSpPr>
          <p:nvPr>
            <p:ph type="ftr" sz="quarter" idx="11"/>
          </p:nvPr>
        </p:nvSpPr>
        <p:spPr/>
        <p:txBody>
          <a:bodyPr/>
          <a:lstStyle/>
          <a:p>
            <a:r>
              <a:rPr lang="en-US"/>
              <a:t>Author: Roy Kim</a:t>
            </a:r>
          </a:p>
        </p:txBody>
      </p:sp>
      <p:sp>
        <p:nvSpPr>
          <p:cNvPr id="5" name="Footer Placeholder 2"/>
          <p:cNvSpPr txBox="1">
            <a:spLocks/>
          </p:cNvSpPr>
          <p:nvPr/>
        </p:nvSpPr>
        <p:spPr>
          <a:xfrm>
            <a:off x="14103" y="6606935"/>
            <a:ext cx="4114800" cy="22496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50"/>
              <a:t>By: Roy Kim</a:t>
            </a:r>
            <a:endParaRPr lang="en-US" sz="1050" dirty="0"/>
          </a:p>
        </p:txBody>
      </p:sp>
    </p:spTree>
    <p:extLst>
      <p:ext uri="{BB962C8B-B14F-4D97-AF65-F5344CB8AC3E}">
        <p14:creationId xmlns:p14="http://schemas.microsoft.com/office/powerpoint/2010/main" val="20985861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2326"/>
          </a:xfrm>
          <a:solidFill>
            <a:srgbClr val="7030A0"/>
          </a:solidFill>
          <a:ln>
            <a:solidFill>
              <a:srgbClr val="7030A0"/>
            </a:solidFill>
          </a:ln>
        </p:spPr>
        <p:style>
          <a:lnRef idx="2">
            <a:schemeClr val="accent6"/>
          </a:lnRef>
          <a:fillRef idx="1">
            <a:schemeClr val="lt1"/>
          </a:fillRef>
          <a:effectRef idx="0">
            <a:schemeClr val="accent6"/>
          </a:effectRef>
          <a:fontRef idx="minor">
            <a:schemeClr val="dk1"/>
          </a:fontRef>
        </p:style>
        <p:txBody>
          <a:bodyPr vert="horz" lIns="91440" tIns="45720" rIns="91440" bIns="45720" rtlCol="0" anchor="ctr">
            <a:normAutofit/>
          </a:bodyPr>
          <a:lstStyle/>
          <a:p>
            <a:pPr algn="ctr"/>
            <a:r>
              <a:rPr lang="en-CA" sz="3200" b="1" dirty="0">
                <a:solidFill>
                  <a:schemeClr val="bg1"/>
                </a:solidFill>
              </a:rPr>
              <a:t>Load Test Demo</a:t>
            </a:r>
            <a:endParaRPr lang="en-US" sz="3200" b="1" dirty="0">
              <a:solidFill>
                <a:schemeClr val="bg1"/>
              </a:solidFill>
            </a:endParaRPr>
          </a:p>
        </p:txBody>
      </p:sp>
      <p:sp>
        <p:nvSpPr>
          <p:cNvPr id="6" name="Footer Placeholder 5"/>
          <p:cNvSpPr>
            <a:spLocks noGrp="1"/>
          </p:cNvSpPr>
          <p:nvPr>
            <p:ph type="ftr" sz="quarter" idx="11"/>
          </p:nvPr>
        </p:nvSpPr>
        <p:spPr/>
        <p:txBody>
          <a:bodyPr/>
          <a:lstStyle/>
          <a:p>
            <a:r>
              <a:rPr lang="en-US"/>
              <a:t>Author: Roy Kim</a:t>
            </a:r>
          </a:p>
        </p:txBody>
      </p:sp>
      <p:sp>
        <p:nvSpPr>
          <p:cNvPr id="5" name="Footer Placeholder 2"/>
          <p:cNvSpPr txBox="1">
            <a:spLocks/>
          </p:cNvSpPr>
          <p:nvPr/>
        </p:nvSpPr>
        <p:spPr>
          <a:xfrm>
            <a:off x="14103" y="6606935"/>
            <a:ext cx="4114800" cy="22496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50"/>
              <a:t>By: Roy Kim</a:t>
            </a:r>
            <a:endParaRPr lang="en-US" sz="1050" dirty="0"/>
          </a:p>
        </p:txBody>
      </p:sp>
      <p:pic>
        <p:nvPicPr>
          <p:cNvPr id="9" name="Picture 8">
            <a:extLst>
              <a:ext uri="{FF2B5EF4-FFF2-40B4-BE49-F238E27FC236}">
                <a16:creationId xmlns:a16="http://schemas.microsoft.com/office/drawing/2014/main" id="{49FD6E2C-D972-48D7-A4D3-A034BF0905BC}"/>
              </a:ext>
            </a:extLst>
          </p:cNvPr>
          <p:cNvPicPr>
            <a:picLocks noChangeAspect="1"/>
          </p:cNvPicPr>
          <p:nvPr/>
        </p:nvPicPr>
        <p:blipFill rotWithShape="1">
          <a:blip r:embed="rId3"/>
          <a:srcRect l="23321" b="27218"/>
          <a:stretch/>
        </p:blipFill>
        <p:spPr>
          <a:xfrm>
            <a:off x="951648" y="1384107"/>
            <a:ext cx="10351352" cy="3964070"/>
          </a:xfrm>
          <a:prstGeom prst="rect">
            <a:avLst/>
          </a:prstGeom>
        </p:spPr>
      </p:pic>
    </p:spTree>
    <p:extLst>
      <p:ext uri="{BB962C8B-B14F-4D97-AF65-F5344CB8AC3E}">
        <p14:creationId xmlns:p14="http://schemas.microsoft.com/office/powerpoint/2010/main" val="42073781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2326"/>
          </a:xfrm>
          <a:solidFill>
            <a:srgbClr val="7030A0"/>
          </a:solidFill>
          <a:ln>
            <a:solidFill>
              <a:srgbClr val="7030A0"/>
            </a:solidFill>
          </a:ln>
        </p:spPr>
        <p:style>
          <a:lnRef idx="2">
            <a:schemeClr val="accent6"/>
          </a:lnRef>
          <a:fillRef idx="1">
            <a:schemeClr val="lt1"/>
          </a:fillRef>
          <a:effectRef idx="0">
            <a:schemeClr val="accent6"/>
          </a:effectRef>
          <a:fontRef idx="minor">
            <a:schemeClr val="dk1"/>
          </a:fontRef>
        </p:style>
        <p:txBody>
          <a:bodyPr vert="horz" lIns="91440" tIns="45720" rIns="91440" bIns="45720" rtlCol="0" anchor="ctr">
            <a:normAutofit/>
          </a:bodyPr>
          <a:lstStyle/>
          <a:p>
            <a:pPr algn="ctr"/>
            <a:r>
              <a:rPr lang="en-CA" sz="3200" b="1" dirty="0">
                <a:solidFill>
                  <a:schemeClr val="bg1"/>
                </a:solidFill>
              </a:rPr>
              <a:t>Auto Scale Demo</a:t>
            </a:r>
            <a:endParaRPr lang="en-US" sz="3200" b="1" dirty="0">
              <a:solidFill>
                <a:schemeClr val="bg1"/>
              </a:solidFill>
            </a:endParaRPr>
          </a:p>
        </p:txBody>
      </p:sp>
      <p:sp>
        <p:nvSpPr>
          <p:cNvPr id="6" name="Footer Placeholder 5"/>
          <p:cNvSpPr>
            <a:spLocks noGrp="1"/>
          </p:cNvSpPr>
          <p:nvPr>
            <p:ph type="ftr" sz="quarter" idx="11"/>
          </p:nvPr>
        </p:nvSpPr>
        <p:spPr/>
        <p:txBody>
          <a:bodyPr/>
          <a:lstStyle/>
          <a:p>
            <a:r>
              <a:rPr lang="en-US"/>
              <a:t>Author: Roy Kim</a:t>
            </a:r>
          </a:p>
        </p:txBody>
      </p:sp>
      <p:sp>
        <p:nvSpPr>
          <p:cNvPr id="5" name="Footer Placeholder 2"/>
          <p:cNvSpPr txBox="1">
            <a:spLocks/>
          </p:cNvSpPr>
          <p:nvPr/>
        </p:nvSpPr>
        <p:spPr>
          <a:xfrm>
            <a:off x="14103" y="6606935"/>
            <a:ext cx="4114800" cy="22496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50"/>
              <a:t>By: Roy Kim</a:t>
            </a:r>
            <a:endParaRPr lang="en-US" sz="1050" dirty="0"/>
          </a:p>
        </p:txBody>
      </p:sp>
      <p:pic>
        <p:nvPicPr>
          <p:cNvPr id="4" name="Picture 3">
            <a:extLst>
              <a:ext uri="{FF2B5EF4-FFF2-40B4-BE49-F238E27FC236}">
                <a16:creationId xmlns:a16="http://schemas.microsoft.com/office/drawing/2014/main" id="{11DFE81F-6A9C-4DDE-80A6-53A59ADB6EA8}"/>
              </a:ext>
            </a:extLst>
          </p:cNvPr>
          <p:cNvPicPr>
            <a:picLocks noChangeAspect="1"/>
          </p:cNvPicPr>
          <p:nvPr/>
        </p:nvPicPr>
        <p:blipFill>
          <a:blip r:embed="rId3"/>
          <a:stretch>
            <a:fillRect/>
          </a:stretch>
        </p:blipFill>
        <p:spPr>
          <a:xfrm>
            <a:off x="838200" y="1198037"/>
            <a:ext cx="6567377" cy="2220892"/>
          </a:xfrm>
          <a:prstGeom prst="rect">
            <a:avLst/>
          </a:prstGeom>
        </p:spPr>
      </p:pic>
      <p:pic>
        <p:nvPicPr>
          <p:cNvPr id="7" name="Picture 6">
            <a:extLst>
              <a:ext uri="{FF2B5EF4-FFF2-40B4-BE49-F238E27FC236}">
                <a16:creationId xmlns:a16="http://schemas.microsoft.com/office/drawing/2014/main" id="{36E61E6A-B470-4342-9DCA-5BA881506564}"/>
              </a:ext>
            </a:extLst>
          </p:cNvPr>
          <p:cNvPicPr>
            <a:picLocks noChangeAspect="1"/>
          </p:cNvPicPr>
          <p:nvPr/>
        </p:nvPicPr>
        <p:blipFill>
          <a:blip r:embed="rId4"/>
          <a:stretch>
            <a:fillRect/>
          </a:stretch>
        </p:blipFill>
        <p:spPr>
          <a:xfrm>
            <a:off x="838200" y="3465407"/>
            <a:ext cx="8787935" cy="2780516"/>
          </a:xfrm>
          <a:prstGeom prst="rect">
            <a:avLst/>
          </a:prstGeom>
        </p:spPr>
      </p:pic>
    </p:spTree>
    <p:extLst>
      <p:ext uri="{BB962C8B-B14F-4D97-AF65-F5344CB8AC3E}">
        <p14:creationId xmlns:p14="http://schemas.microsoft.com/office/powerpoint/2010/main" val="8187021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2326"/>
          </a:xfrm>
          <a:solidFill>
            <a:srgbClr val="7030A0"/>
          </a:solidFill>
          <a:ln>
            <a:solidFill>
              <a:srgbClr val="7030A0"/>
            </a:solidFill>
          </a:ln>
        </p:spPr>
        <p:style>
          <a:lnRef idx="2">
            <a:schemeClr val="accent6"/>
          </a:lnRef>
          <a:fillRef idx="1">
            <a:schemeClr val="lt1"/>
          </a:fillRef>
          <a:effectRef idx="0">
            <a:schemeClr val="accent6"/>
          </a:effectRef>
          <a:fontRef idx="minor">
            <a:schemeClr val="dk1"/>
          </a:fontRef>
        </p:style>
        <p:txBody>
          <a:bodyPr vert="horz" lIns="91440" tIns="45720" rIns="91440" bIns="45720" rtlCol="0" anchor="ctr">
            <a:normAutofit/>
          </a:bodyPr>
          <a:lstStyle/>
          <a:p>
            <a:pPr algn="ctr"/>
            <a:r>
              <a:rPr lang="en-CA" sz="3200" b="1" dirty="0">
                <a:solidFill>
                  <a:schemeClr val="bg1"/>
                </a:solidFill>
              </a:rPr>
              <a:t>Load Testing &amp; Azure Web App Auto Scale</a:t>
            </a:r>
            <a:endParaRPr lang="en-US" sz="3200" b="1" dirty="0">
              <a:solidFill>
                <a:schemeClr val="bg1"/>
              </a:solidFill>
            </a:endParaRPr>
          </a:p>
        </p:txBody>
      </p:sp>
      <p:sp>
        <p:nvSpPr>
          <p:cNvPr id="6" name="Footer Placeholder 5"/>
          <p:cNvSpPr>
            <a:spLocks noGrp="1"/>
          </p:cNvSpPr>
          <p:nvPr>
            <p:ph type="ftr" sz="quarter" idx="11"/>
          </p:nvPr>
        </p:nvSpPr>
        <p:spPr/>
        <p:txBody>
          <a:bodyPr/>
          <a:lstStyle/>
          <a:p>
            <a:r>
              <a:rPr lang="en-US"/>
              <a:t>Author: Roy Kim</a:t>
            </a:r>
          </a:p>
        </p:txBody>
      </p:sp>
      <p:sp>
        <p:nvSpPr>
          <p:cNvPr id="5" name="Footer Placeholder 2"/>
          <p:cNvSpPr txBox="1">
            <a:spLocks/>
          </p:cNvSpPr>
          <p:nvPr/>
        </p:nvSpPr>
        <p:spPr>
          <a:xfrm>
            <a:off x="14103" y="6606935"/>
            <a:ext cx="4114800" cy="22496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50"/>
              <a:t>By: Roy Kim</a:t>
            </a:r>
            <a:endParaRPr lang="en-US" sz="1050" dirty="0"/>
          </a:p>
        </p:txBody>
      </p:sp>
      <p:sp>
        <p:nvSpPr>
          <p:cNvPr id="8" name="Rectangle 7">
            <a:extLst>
              <a:ext uri="{FF2B5EF4-FFF2-40B4-BE49-F238E27FC236}">
                <a16:creationId xmlns:a16="http://schemas.microsoft.com/office/drawing/2014/main" id="{F1625733-D75B-482B-9503-367C7D86173D}"/>
              </a:ext>
            </a:extLst>
          </p:cNvPr>
          <p:cNvSpPr/>
          <p:nvPr/>
        </p:nvSpPr>
        <p:spPr>
          <a:xfrm>
            <a:off x="1130300" y="1544906"/>
            <a:ext cx="10617200" cy="4832092"/>
          </a:xfrm>
          <a:prstGeom prst="rect">
            <a:avLst/>
          </a:prstGeom>
        </p:spPr>
        <p:txBody>
          <a:bodyPr wrap="square">
            <a:spAutoFit/>
          </a:bodyPr>
          <a:lstStyle/>
          <a:p>
            <a:r>
              <a:rPr lang="en-US" sz="2800" dirty="0">
                <a:solidFill>
                  <a:srgbClr val="000000"/>
                </a:solidFill>
              </a:rPr>
              <a:t>Final Remarks</a:t>
            </a:r>
          </a:p>
          <a:p>
            <a:pPr marL="457200" indent="-457200">
              <a:buFont typeface="Arial" panose="020B0604020202020204" pitchFamily="34" charset="0"/>
              <a:buChar char="•"/>
            </a:pPr>
            <a:r>
              <a:rPr lang="en-US" sz="2800" dirty="0">
                <a:solidFill>
                  <a:srgbClr val="000000"/>
                </a:solidFill>
              </a:rPr>
              <a:t>Auto Scale does scale immediately so don’t plan for immediate scaling on high bursts of traffic.</a:t>
            </a:r>
          </a:p>
          <a:p>
            <a:pPr marL="457200" indent="-457200">
              <a:buFont typeface="Arial" panose="020B0604020202020204" pitchFamily="34" charset="0"/>
              <a:buChar char="•"/>
            </a:pPr>
            <a:r>
              <a:rPr lang="en-CA" sz="2800" dirty="0">
                <a:solidFill>
                  <a:srgbClr val="000000"/>
                </a:solidFill>
              </a:rPr>
              <a:t>C</a:t>
            </a:r>
            <a:r>
              <a:rPr lang="en-US" sz="2800" dirty="0" err="1">
                <a:solidFill>
                  <a:srgbClr val="000000"/>
                </a:solidFill>
              </a:rPr>
              <a:t>osts</a:t>
            </a:r>
            <a:r>
              <a:rPr lang="en-US" sz="2800" dirty="0">
                <a:solidFill>
                  <a:srgbClr val="000000"/>
                </a:solidFill>
              </a:rPr>
              <a:t> are based on # of instances</a:t>
            </a:r>
            <a:br>
              <a:rPr lang="en-US" sz="2800" dirty="0">
                <a:solidFill>
                  <a:srgbClr val="000000"/>
                </a:solidFill>
              </a:rPr>
            </a:br>
            <a:endParaRPr lang="en-US" sz="2800" dirty="0">
              <a:solidFill>
                <a:srgbClr val="000000"/>
              </a:solidFill>
            </a:endParaRPr>
          </a:p>
          <a:p>
            <a:pPr marL="457200" indent="-457200">
              <a:buFont typeface="Arial" panose="020B0604020202020204" pitchFamily="34" charset="0"/>
              <a:buChar char="•"/>
            </a:pPr>
            <a:endParaRPr lang="en-US" sz="2800" dirty="0">
              <a:solidFill>
                <a:srgbClr val="000000"/>
              </a:solidFill>
            </a:endParaRPr>
          </a:p>
          <a:p>
            <a:r>
              <a:rPr lang="en-US" sz="2800" dirty="0">
                <a:solidFill>
                  <a:srgbClr val="000000"/>
                </a:solidFill>
              </a:rPr>
              <a:t>References</a:t>
            </a:r>
          </a:p>
          <a:p>
            <a:pPr marL="457200" indent="-457200">
              <a:buFont typeface="Arial" panose="020B0604020202020204" pitchFamily="34" charset="0"/>
              <a:buChar char="•"/>
            </a:pPr>
            <a:r>
              <a:rPr lang="en-US" sz="2800" dirty="0">
                <a:solidFill>
                  <a:srgbClr val="000000"/>
                </a:solidFill>
                <a:hlinkClick r:id="rId3"/>
              </a:rPr>
              <a:t>Load test your app in the cloud using Visual Studio and VSTS</a:t>
            </a:r>
          </a:p>
          <a:p>
            <a:pPr marL="457200" indent="-457200">
              <a:buFont typeface="Arial" panose="020B0604020202020204" pitchFamily="34" charset="0"/>
              <a:buChar char="•"/>
            </a:pPr>
            <a:r>
              <a:rPr lang="en-US" sz="2800" dirty="0">
                <a:solidFill>
                  <a:srgbClr val="000000"/>
                </a:solidFill>
                <a:hlinkClick r:id="rId4"/>
              </a:rPr>
              <a:t>Azure Web App Autoscaling</a:t>
            </a:r>
            <a:endParaRPr lang="en-US" sz="2800" dirty="0">
              <a:solidFill>
                <a:srgbClr val="000000"/>
              </a:solidFill>
            </a:endParaRPr>
          </a:p>
          <a:p>
            <a:pPr marL="457200" indent="-457200">
              <a:buFont typeface="Arial" panose="020B0604020202020204" pitchFamily="34" charset="0"/>
              <a:buChar char="•"/>
            </a:pPr>
            <a:endParaRPr lang="en-US" sz="2800" dirty="0">
              <a:solidFill>
                <a:srgbClr val="000000"/>
              </a:solidFill>
            </a:endParaRPr>
          </a:p>
          <a:p>
            <a:pPr marL="457200" indent="-457200">
              <a:buFont typeface="Arial" panose="020B0604020202020204" pitchFamily="34" charset="0"/>
              <a:buChar char="•"/>
            </a:pPr>
            <a:endParaRPr lang="en-US" sz="2800" dirty="0">
              <a:solidFill>
                <a:srgbClr val="000000"/>
              </a:solidFill>
            </a:endParaRPr>
          </a:p>
        </p:txBody>
      </p:sp>
      <p:pic>
        <p:nvPicPr>
          <p:cNvPr id="3" name="Picture 2">
            <a:extLst>
              <a:ext uri="{FF2B5EF4-FFF2-40B4-BE49-F238E27FC236}">
                <a16:creationId xmlns:a16="http://schemas.microsoft.com/office/drawing/2014/main" id="{E57EA7EA-B754-4A1E-8FDF-B87234364850}"/>
              </a:ext>
            </a:extLst>
          </p:cNvPr>
          <p:cNvPicPr>
            <a:picLocks noChangeAspect="1"/>
          </p:cNvPicPr>
          <p:nvPr/>
        </p:nvPicPr>
        <p:blipFill>
          <a:blip r:embed="rId5"/>
          <a:stretch>
            <a:fillRect/>
          </a:stretch>
        </p:blipFill>
        <p:spPr>
          <a:xfrm>
            <a:off x="6569604" y="2662518"/>
            <a:ext cx="4663886" cy="1812685"/>
          </a:xfrm>
          <a:prstGeom prst="rect">
            <a:avLst/>
          </a:prstGeom>
        </p:spPr>
      </p:pic>
    </p:spTree>
    <p:extLst>
      <p:ext uri="{BB962C8B-B14F-4D97-AF65-F5344CB8AC3E}">
        <p14:creationId xmlns:p14="http://schemas.microsoft.com/office/powerpoint/2010/main" val="31336391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2326"/>
          </a:xfrm>
          <a:solidFill>
            <a:srgbClr val="7030A0"/>
          </a:solidFill>
        </p:spPr>
        <p:txBody>
          <a:bodyPr>
            <a:normAutofit/>
          </a:bodyPr>
          <a:lstStyle/>
          <a:p>
            <a:pPr algn="ctr"/>
            <a:r>
              <a:rPr lang="en-US" sz="3200" b="1" dirty="0">
                <a:solidFill>
                  <a:schemeClr val="bg1"/>
                </a:solidFill>
                <a:latin typeface="+mn-lt"/>
              </a:rPr>
              <a:t>Call To Action</a:t>
            </a:r>
          </a:p>
        </p:txBody>
      </p:sp>
      <p:sp>
        <p:nvSpPr>
          <p:cNvPr id="4" name="TextBox 3"/>
          <p:cNvSpPr txBox="1"/>
          <p:nvPr/>
        </p:nvSpPr>
        <p:spPr>
          <a:xfrm>
            <a:off x="838200" y="1297667"/>
            <a:ext cx="10774680" cy="5047536"/>
          </a:xfrm>
          <a:prstGeom prst="rect">
            <a:avLst/>
          </a:prstGeom>
          <a:noFill/>
        </p:spPr>
        <p:txBody>
          <a:bodyPr wrap="square" rtlCol="0">
            <a:spAutoFit/>
          </a:bodyPr>
          <a:lstStyle/>
          <a:p>
            <a:pPr marL="342900" indent="-342900">
              <a:buFont typeface="Wingdings" panose="05000000000000000000" pitchFamily="2" charset="2"/>
              <a:buChar char="§"/>
            </a:pPr>
            <a:r>
              <a:rPr lang="en-US" sz="2800" dirty="0"/>
              <a:t>Get started with </a:t>
            </a:r>
            <a:r>
              <a:rPr lang="en-US" sz="2800" dirty="0">
                <a:hlinkClick r:id="rId2"/>
              </a:rPr>
              <a:t>Azure Free Trials</a:t>
            </a:r>
            <a:endParaRPr lang="en-US" sz="2800" dirty="0"/>
          </a:p>
          <a:p>
            <a:pPr marL="342900" indent="-342900">
              <a:buFont typeface="Wingdings" panose="05000000000000000000" pitchFamily="2" charset="2"/>
              <a:buChar char="§"/>
            </a:pPr>
            <a:r>
              <a:rPr lang="en-US" sz="2800" dirty="0"/>
              <a:t>Simple Tutorials</a:t>
            </a:r>
          </a:p>
          <a:p>
            <a:pPr marL="800100" lvl="1" indent="-342900">
              <a:buFont typeface="Wingdings" panose="05000000000000000000" pitchFamily="2" charset="2"/>
              <a:buChar char="§"/>
            </a:pPr>
            <a:r>
              <a:rPr lang="en-US" sz="2800" dirty="0">
                <a:hlinkClick r:id="rId3"/>
              </a:rPr>
              <a:t>Build a .NET Core and SQL Database web app</a:t>
            </a:r>
            <a:endParaRPr lang="en-US" sz="2800" dirty="0"/>
          </a:p>
          <a:p>
            <a:pPr marL="342900" indent="-342900">
              <a:buFont typeface="Wingdings" panose="05000000000000000000" pitchFamily="2" charset="2"/>
              <a:buChar char="§"/>
            </a:pPr>
            <a:r>
              <a:rPr lang="en-US" sz="2800" dirty="0"/>
              <a:t>Designing </a:t>
            </a:r>
          </a:p>
          <a:p>
            <a:pPr marL="800100" lvl="1" indent="-342900">
              <a:buFont typeface="Wingdings" panose="05000000000000000000" pitchFamily="2" charset="2"/>
              <a:buChar char="§"/>
            </a:pPr>
            <a:r>
              <a:rPr lang="en-US" sz="2800" dirty="0">
                <a:hlinkClick r:id="rId4"/>
              </a:rPr>
              <a:t>Design principles for Azure applications </a:t>
            </a:r>
            <a:endParaRPr lang="en-US" sz="2800" dirty="0"/>
          </a:p>
          <a:p>
            <a:pPr marL="800100" lvl="1" indent="-342900">
              <a:buFont typeface="Wingdings" panose="05000000000000000000" pitchFamily="2" charset="2"/>
              <a:buChar char="§"/>
            </a:pPr>
            <a:r>
              <a:rPr lang="en-US" sz="2800" dirty="0">
                <a:hlinkClick r:id="rId5"/>
              </a:rPr>
              <a:t>Best Practices for Azure App Service </a:t>
            </a:r>
            <a:endParaRPr lang="en-US" sz="2800" dirty="0"/>
          </a:p>
          <a:p>
            <a:pPr marL="800100" lvl="1" indent="-342900">
              <a:buFont typeface="Wingdings" panose="05000000000000000000" pitchFamily="2" charset="2"/>
              <a:buChar char="§"/>
            </a:pPr>
            <a:r>
              <a:rPr lang="en-US" sz="2800" dirty="0">
                <a:hlinkClick r:id="rId6"/>
              </a:rPr>
              <a:t>Securing PaaS web and mobile applications using Azure App Service</a:t>
            </a:r>
            <a:endParaRPr lang="en-US" sz="2800" dirty="0"/>
          </a:p>
          <a:p>
            <a:pPr marL="800100" lvl="1" indent="-342900">
              <a:buFont typeface="Wingdings" panose="05000000000000000000" pitchFamily="2" charset="2"/>
              <a:buChar char="§"/>
            </a:pPr>
            <a:endParaRPr lang="en-US" sz="2800" dirty="0"/>
          </a:p>
          <a:p>
            <a:pPr marL="342900" indent="-342900">
              <a:buFont typeface="Wingdings" panose="05000000000000000000" pitchFamily="2" charset="2"/>
              <a:buChar char="§"/>
            </a:pPr>
            <a:r>
              <a:rPr lang="en-US" sz="2800" dirty="0"/>
              <a:t>”</a:t>
            </a:r>
            <a:r>
              <a:rPr lang="en-US" sz="2800" i="1" dirty="0"/>
              <a:t>Learning is by doing</a:t>
            </a:r>
            <a:r>
              <a:rPr lang="en-US" sz="2800" dirty="0"/>
              <a:t>” </a:t>
            </a:r>
            <a:r>
              <a:rPr lang="mr-IN" sz="2800" dirty="0"/>
              <a:t>–</a:t>
            </a:r>
            <a:r>
              <a:rPr lang="en-US" sz="2800" dirty="0"/>
              <a:t> Roy Kim</a:t>
            </a:r>
          </a:p>
          <a:p>
            <a:pPr marL="800100" lvl="1" indent="-342900">
              <a:lnSpc>
                <a:spcPct val="150000"/>
              </a:lnSpc>
              <a:buFont typeface="Wingdings" panose="05000000000000000000" pitchFamily="2" charset="2"/>
              <a:buChar char="§"/>
            </a:pPr>
            <a:endParaRPr lang="en-US" sz="2800" dirty="0"/>
          </a:p>
          <a:p>
            <a:pPr marL="800100" lvl="1" indent="-342900">
              <a:buFont typeface="Wingdings" panose="05000000000000000000" pitchFamily="2" charset="2"/>
              <a:buChar char="§"/>
            </a:pPr>
            <a:endParaRPr lang="en-US" sz="2800" dirty="0"/>
          </a:p>
        </p:txBody>
      </p:sp>
      <p:sp>
        <p:nvSpPr>
          <p:cNvPr id="5" name="Footer Placeholder 2"/>
          <p:cNvSpPr txBox="1">
            <a:spLocks/>
          </p:cNvSpPr>
          <p:nvPr/>
        </p:nvSpPr>
        <p:spPr>
          <a:xfrm>
            <a:off x="14103" y="6606935"/>
            <a:ext cx="4114800" cy="22496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50"/>
              <a:t>By: Roy Kim</a:t>
            </a:r>
            <a:endParaRPr lang="en-US" sz="1050" dirty="0"/>
          </a:p>
        </p:txBody>
      </p:sp>
    </p:spTree>
    <p:extLst>
      <p:ext uri="{BB962C8B-B14F-4D97-AF65-F5344CB8AC3E}">
        <p14:creationId xmlns:p14="http://schemas.microsoft.com/office/powerpoint/2010/main" val="6749407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2326"/>
          </a:xfrm>
          <a:solidFill>
            <a:srgbClr val="7030A0"/>
          </a:solidFill>
        </p:spPr>
        <p:txBody>
          <a:bodyPr>
            <a:normAutofit/>
          </a:bodyPr>
          <a:lstStyle/>
          <a:p>
            <a:pPr algn="ctr"/>
            <a:r>
              <a:rPr lang="en-US" sz="2400" b="1" dirty="0">
                <a:solidFill>
                  <a:schemeClr val="bg1"/>
                </a:solidFill>
                <a:latin typeface="+mn-lt"/>
              </a:rPr>
              <a:t>Q &amp; A</a:t>
            </a:r>
            <a:endParaRPr lang="en-US" sz="1800" b="1" dirty="0">
              <a:solidFill>
                <a:schemeClr val="bg1"/>
              </a:solidFill>
              <a:latin typeface="+mn-lt"/>
            </a:endParaRPr>
          </a:p>
        </p:txBody>
      </p:sp>
      <p:sp>
        <p:nvSpPr>
          <p:cNvPr id="5" name="Footer Placeholder 2"/>
          <p:cNvSpPr txBox="1">
            <a:spLocks/>
          </p:cNvSpPr>
          <p:nvPr/>
        </p:nvSpPr>
        <p:spPr>
          <a:xfrm>
            <a:off x="14103" y="6606935"/>
            <a:ext cx="4114800" cy="22496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50"/>
              <a:t>By: Roy Kim</a:t>
            </a:r>
            <a:endParaRPr lang="en-US" sz="1050" dirty="0"/>
          </a:p>
        </p:txBody>
      </p:sp>
      <p:sp>
        <p:nvSpPr>
          <p:cNvPr id="6" name="Rectangle 5"/>
          <p:cNvSpPr/>
          <p:nvPr/>
        </p:nvSpPr>
        <p:spPr>
          <a:xfrm>
            <a:off x="3527498" y="1853311"/>
            <a:ext cx="6367400" cy="3416320"/>
          </a:xfrm>
          <a:prstGeom prst="rect">
            <a:avLst/>
          </a:prstGeom>
        </p:spPr>
        <p:txBody>
          <a:bodyPr wrap="square" anchor="t">
            <a:spAutoFit/>
          </a:bodyPr>
          <a:lstStyle/>
          <a:p>
            <a:pPr lvl="0"/>
            <a:endParaRPr lang="en-US" sz="3600" dirty="0">
              <a:latin typeface="Arial" panose="020B0604020202020204" pitchFamily="34" charset="0"/>
              <a:cs typeface="Arial" panose="020B0604020202020204" pitchFamily="34" charset="0"/>
            </a:endParaRPr>
          </a:p>
          <a:p>
            <a:pPr marL="285750" lvl="0" indent="-285750">
              <a:buFont typeface="Arial" panose="020B0604020202020204" pitchFamily="34" charset="0"/>
              <a:buChar char="•"/>
            </a:pP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RoyKimYYZ</a:t>
            </a:r>
            <a:endParaRPr lang="en-US" sz="3600" dirty="0">
              <a:latin typeface="Arial" panose="020B0604020202020204" pitchFamily="34" charset="0"/>
              <a:cs typeface="Arial" panose="020B0604020202020204" pitchFamily="34" charset="0"/>
            </a:endParaRPr>
          </a:p>
          <a:p>
            <a:pPr marL="285750" lvl="0" indent="-285750">
              <a:buFont typeface="Arial" panose="020B0604020202020204" pitchFamily="34" charset="0"/>
              <a:buChar char="•"/>
            </a:pPr>
            <a:r>
              <a:rPr lang="en-US" sz="3600" dirty="0">
                <a:latin typeface="Arial" panose="020B0604020202020204" pitchFamily="34" charset="0"/>
                <a:cs typeface="Arial" panose="020B0604020202020204" pitchFamily="34" charset="0"/>
              </a:rPr>
              <a:t>   rkim@roykim.ca</a:t>
            </a:r>
          </a:p>
          <a:p>
            <a:pPr lvl="0"/>
            <a:r>
              <a:rPr lang="en-US" sz="3600" dirty="0">
                <a:latin typeface="Arial" panose="020B0604020202020204" pitchFamily="34" charset="0"/>
                <a:cs typeface="Arial" panose="020B0604020202020204" pitchFamily="34" charset="0"/>
              </a:rPr>
              <a:t>     roykim.ca</a:t>
            </a:r>
            <a:br>
              <a:rPr lang="en-US" sz="3600" dirty="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p>
          <a:p>
            <a:pPr lvl="0"/>
            <a:endParaRPr lang="en-US" sz="3600"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stretch>
            <a:fillRect/>
          </a:stretch>
        </p:blipFill>
        <p:spPr>
          <a:xfrm>
            <a:off x="3588754" y="2567943"/>
            <a:ext cx="410711" cy="410711"/>
          </a:xfrm>
          <a:prstGeom prst="rect">
            <a:avLst/>
          </a:prstGeom>
        </p:spPr>
      </p:pic>
      <p:pic>
        <p:nvPicPr>
          <p:cNvPr id="9" name="Picture 8"/>
          <p:cNvPicPr>
            <a:picLocks noChangeAspect="1"/>
          </p:cNvPicPr>
          <p:nvPr/>
        </p:nvPicPr>
        <p:blipFill>
          <a:blip r:embed="rId3"/>
          <a:stretch>
            <a:fillRect/>
          </a:stretch>
        </p:blipFill>
        <p:spPr>
          <a:xfrm>
            <a:off x="3588755" y="3094545"/>
            <a:ext cx="410711" cy="410711"/>
          </a:xfrm>
          <a:prstGeom prst="rect">
            <a:avLst/>
          </a:prstGeom>
        </p:spPr>
      </p:pic>
      <p:pic>
        <p:nvPicPr>
          <p:cNvPr id="1028" name="Picture 4" descr="Image result for wordpress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88754" y="3655486"/>
            <a:ext cx="410711" cy="410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5964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2326"/>
          </a:xfrm>
          <a:solidFill>
            <a:srgbClr val="7030A0"/>
          </a:solidFill>
          <a:ln>
            <a:solidFill>
              <a:srgbClr val="7030A0"/>
            </a:solidFill>
          </a:ln>
        </p:spPr>
        <p:style>
          <a:lnRef idx="2">
            <a:schemeClr val="accent6"/>
          </a:lnRef>
          <a:fillRef idx="1">
            <a:schemeClr val="lt1"/>
          </a:fillRef>
          <a:effectRef idx="0">
            <a:schemeClr val="accent6"/>
          </a:effectRef>
          <a:fontRef idx="minor">
            <a:schemeClr val="dk1"/>
          </a:fontRef>
        </p:style>
        <p:txBody>
          <a:bodyPr vert="horz" lIns="91440" tIns="45720" rIns="91440" bIns="45720" rtlCol="0" anchor="ctr">
            <a:normAutofit/>
          </a:bodyPr>
          <a:lstStyle/>
          <a:p>
            <a:pPr algn="ctr"/>
            <a:r>
              <a:rPr lang="en-US" sz="3200" b="1" dirty="0">
                <a:solidFill>
                  <a:schemeClr val="bg1"/>
                </a:solidFill>
              </a:rPr>
              <a:t>Questions to Audience</a:t>
            </a:r>
          </a:p>
        </p:txBody>
      </p:sp>
      <p:sp>
        <p:nvSpPr>
          <p:cNvPr id="5" name="Footer Placeholder 2"/>
          <p:cNvSpPr txBox="1">
            <a:spLocks/>
          </p:cNvSpPr>
          <p:nvPr/>
        </p:nvSpPr>
        <p:spPr>
          <a:xfrm>
            <a:off x="14103" y="6606935"/>
            <a:ext cx="4114800" cy="22496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50" dirty="0"/>
              <a:t>By: Roy Kim roykim.ca	</a:t>
            </a:r>
          </a:p>
        </p:txBody>
      </p:sp>
      <p:sp>
        <p:nvSpPr>
          <p:cNvPr id="4" name="Rectangle 3">
            <a:extLst>
              <a:ext uri="{FF2B5EF4-FFF2-40B4-BE49-F238E27FC236}">
                <a16:creationId xmlns:a16="http://schemas.microsoft.com/office/drawing/2014/main" id="{6478F6AA-852D-4458-AB53-8987A6244311}"/>
              </a:ext>
            </a:extLst>
          </p:cNvPr>
          <p:cNvSpPr/>
          <p:nvPr/>
        </p:nvSpPr>
        <p:spPr>
          <a:xfrm>
            <a:off x="996950" y="1544906"/>
            <a:ext cx="10617200" cy="3785652"/>
          </a:xfrm>
          <a:prstGeom prst="rect">
            <a:avLst/>
          </a:prstGeom>
        </p:spPr>
        <p:txBody>
          <a:bodyPr wrap="square">
            <a:spAutoFit/>
          </a:bodyPr>
          <a:lstStyle/>
          <a:p>
            <a:pPr marL="342900" indent="-342900">
              <a:buAutoNum type="arabicPeriod"/>
            </a:pPr>
            <a:r>
              <a:rPr lang="en-US" sz="2400" b="0" i="0" dirty="0">
                <a:solidFill>
                  <a:srgbClr val="000000"/>
                </a:solidFill>
                <a:effectLst/>
              </a:rPr>
              <a:t>How many are currently using Azure App Service in your organization?</a:t>
            </a:r>
            <a:br>
              <a:rPr lang="en-US" sz="2400" b="0" i="0" dirty="0">
                <a:solidFill>
                  <a:srgbClr val="000000"/>
                </a:solidFill>
                <a:effectLst/>
              </a:rPr>
            </a:br>
            <a:endParaRPr lang="en-US" sz="2400" b="0" i="0" dirty="0">
              <a:solidFill>
                <a:srgbClr val="000000"/>
              </a:solidFill>
              <a:effectLst/>
            </a:endParaRPr>
          </a:p>
          <a:p>
            <a:pPr marL="800100" lvl="1" indent="-342900">
              <a:buAutoNum type="arabicPeriod"/>
            </a:pPr>
            <a:endParaRPr lang="en-US" sz="2400" dirty="0">
              <a:solidFill>
                <a:srgbClr val="000000"/>
              </a:solidFill>
            </a:endParaRPr>
          </a:p>
          <a:p>
            <a:pPr marL="342900" indent="-342900">
              <a:buAutoNum type="arabicPeriod"/>
            </a:pPr>
            <a:r>
              <a:rPr lang="en-US" sz="2400" dirty="0">
                <a:solidFill>
                  <a:srgbClr val="000000"/>
                </a:solidFill>
              </a:rPr>
              <a:t>What are blockers to adopt in your organization?</a:t>
            </a:r>
            <a:br>
              <a:rPr lang="en-US" sz="2400" dirty="0">
                <a:solidFill>
                  <a:srgbClr val="000000"/>
                </a:solidFill>
              </a:rPr>
            </a:br>
            <a:br>
              <a:rPr lang="en-US" sz="2400" dirty="0">
                <a:solidFill>
                  <a:srgbClr val="000000"/>
                </a:solidFill>
              </a:rPr>
            </a:br>
            <a:endParaRPr lang="en-US" sz="2400" dirty="0">
              <a:solidFill>
                <a:srgbClr val="000000"/>
              </a:solidFill>
            </a:endParaRPr>
          </a:p>
          <a:p>
            <a:pPr marL="342900" indent="-342900">
              <a:buAutoNum type="arabicPeriod"/>
            </a:pPr>
            <a:r>
              <a:rPr lang="en-US" sz="2400" dirty="0">
                <a:solidFill>
                  <a:srgbClr val="000000"/>
                </a:solidFill>
              </a:rPr>
              <a:t>What kind of apps do you want to build?</a:t>
            </a:r>
            <a:br>
              <a:rPr lang="en-US" sz="2400" dirty="0">
                <a:solidFill>
                  <a:srgbClr val="000000"/>
                </a:solidFill>
              </a:rPr>
            </a:br>
            <a:endParaRPr lang="en-US" sz="2400" dirty="0">
              <a:solidFill>
                <a:srgbClr val="000000"/>
              </a:solidFill>
            </a:endParaRPr>
          </a:p>
          <a:p>
            <a:pPr marL="800100" lvl="1" indent="-342900">
              <a:buAutoNum type="arabicPeriod"/>
            </a:pPr>
            <a:endParaRPr lang="en-US" sz="2400" dirty="0">
              <a:solidFill>
                <a:srgbClr val="000000"/>
              </a:solidFill>
            </a:endParaRPr>
          </a:p>
          <a:p>
            <a:pPr marL="342900" indent="-342900">
              <a:buAutoNum type="arabicPeriod"/>
            </a:pPr>
            <a:endParaRPr lang="en-US" sz="2400" b="0" i="0" dirty="0">
              <a:solidFill>
                <a:srgbClr val="000000"/>
              </a:solidFill>
              <a:effectLst/>
            </a:endParaRPr>
          </a:p>
        </p:txBody>
      </p:sp>
    </p:spTree>
    <p:extLst>
      <p:ext uri="{BB962C8B-B14F-4D97-AF65-F5344CB8AC3E}">
        <p14:creationId xmlns:p14="http://schemas.microsoft.com/office/powerpoint/2010/main" val="3025852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1000"/>
                                        <p:tgtEl>
                                          <p:spTgt spid="4">
                                            <p:txEl>
                                              <p:pRg st="3" end="3"/>
                                            </p:txEl>
                                          </p:spTgt>
                                        </p:tgtEl>
                                      </p:cBhvr>
                                    </p:animEffect>
                                    <p:anim calcmode="lin" valueType="num">
                                      <p:cBhvr>
                                        <p:cTn id="2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2326"/>
          </a:xfrm>
          <a:solidFill>
            <a:srgbClr val="7030A0"/>
          </a:solidFill>
          <a:ln>
            <a:solidFill>
              <a:srgbClr val="7030A0"/>
            </a:solidFill>
          </a:ln>
        </p:spPr>
        <p:style>
          <a:lnRef idx="2">
            <a:schemeClr val="accent6"/>
          </a:lnRef>
          <a:fillRef idx="1">
            <a:schemeClr val="lt1"/>
          </a:fillRef>
          <a:effectRef idx="0">
            <a:schemeClr val="accent6"/>
          </a:effectRef>
          <a:fontRef idx="minor">
            <a:schemeClr val="dk1"/>
          </a:fontRef>
        </p:style>
        <p:txBody>
          <a:bodyPr vert="horz" lIns="91440" tIns="45720" rIns="91440" bIns="45720" rtlCol="0" anchor="ctr">
            <a:normAutofit/>
          </a:bodyPr>
          <a:lstStyle/>
          <a:p>
            <a:pPr algn="ctr"/>
            <a:r>
              <a:rPr lang="en-US" sz="3200" b="1" dirty="0">
                <a:solidFill>
                  <a:schemeClr val="bg1"/>
                </a:solidFill>
              </a:rPr>
              <a:t>What is Azure App Service?</a:t>
            </a:r>
          </a:p>
        </p:txBody>
      </p:sp>
      <p:sp>
        <p:nvSpPr>
          <p:cNvPr id="5" name="Footer Placeholder 2"/>
          <p:cNvSpPr txBox="1">
            <a:spLocks/>
          </p:cNvSpPr>
          <p:nvPr/>
        </p:nvSpPr>
        <p:spPr>
          <a:xfrm>
            <a:off x="14103" y="6606935"/>
            <a:ext cx="4114800" cy="22496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50" dirty="0"/>
              <a:t>By: Roy Kim roykim.ca	</a:t>
            </a:r>
          </a:p>
        </p:txBody>
      </p:sp>
      <p:sp>
        <p:nvSpPr>
          <p:cNvPr id="7" name="Rectangle 6">
            <a:extLst>
              <a:ext uri="{FF2B5EF4-FFF2-40B4-BE49-F238E27FC236}">
                <a16:creationId xmlns:a16="http://schemas.microsoft.com/office/drawing/2014/main" id="{C9E31BDC-BE9E-41C2-9695-FE0CCB052882}"/>
              </a:ext>
            </a:extLst>
          </p:cNvPr>
          <p:cNvSpPr/>
          <p:nvPr/>
        </p:nvSpPr>
        <p:spPr>
          <a:xfrm>
            <a:off x="973667" y="1515036"/>
            <a:ext cx="10617200" cy="5262979"/>
          </a:xfrm>
          <a:prstGeom prst="rect">
            <a:avLst/>
          </a:prstGeom>
        </p:spPr>
        <p:txBody>
          <a:bodyPr wrap="square">
            <a:spAutoFit/>
          </a:bodyPr>
          <a:lstStyle/>
          <a:p>
            <a:pPr marL="342900" indent="-342900">
              <a:buAutoNum type="arabicPeriod"/>
            </a:pPr>
            <a:r>
              <a:rPr lang="en-US" sz="2400" i="1" dirty="0"/>
              <a:t>Azure App Service Web Apps</a:t>
            </a:r>
            <a:r>
              <a:rPr lang="en-US" sz="2400" dirty="0"/>
              <a:t> (or just Web Apps) is a service for hosting web applications, REST APIs, and mobile back ends.</a:t>
            </a:r>
          </a:p>
          <a:p>
            <a:pPr marL="342900" indent="-342900">
              <a:buAutoNum type="arabicPeriod"/>
            </a:pPr>
            <a:endParaRPr lang="en-US" sz="2400" b="0" i="0" dirty="0">
              <a:solidFill>
                <a:srgbClr val="000000"/>
              </a:solidFill>
              <a:effectLst/>
            </a:endParaRPr>
          </a:p>
          <a:p>
            <a:pPr marL="342900" indent="-342900">
              <a:buAutoNum type="arabicPeriod"/>
            </a:pPr>
            <a:r>
              <a:rPr lang="en-US" sz="2400" b="0" i="0" dirty="0">
                <a:solidFill>
                  <a:srgbClr val="000000"/>
                </a:solidFill>
                <a:effectLst/>
              </a:rPr>
              <a:t>Platform as a Service Offering</a:t>
            </a:r>
          </a:p>
          <a:p>
            <a:pPr marL="800100" lvl="1" indent="-342900">
              <a:buAutoNum type="arabicPeriod"/>
            </a:pPr>
            <a:r>
              <a:rPr lang="en-US" sz="2400" b="0" i="0" dirty="0">
                <a:solidFill>
                  <a:srgbClr val="000000"/>
                </a:solidFill>
                <a:effectLst/>
              </a:rPr>
              <a:t>You don’t manage the infrastructure</a:t>
            </a:r>
          </a:p>
          <a:p>
            <a:pPr marL="800100" lvl="1" indent="-342900">
              <a:buAutoNum type="arabicPeriod"/>
            </a:pPr>
            <a:r>
              <a:rPr lang="en-US" sz="2400" dirty="0">
                <a:solidFill>
                  <a:srgbClr val="000000"/>
                </a:solidFill>
              </a:rPr>
              <a:t>You just build with it.</a:t>
            </a:r>
          </a:p>
          <a:p>
            <a:pPr marL="800100" lvl="1" indent="-342900">
              <a:buAutoNum type="arabicPeriod"/>
            </a:pPr>
            <a:endParaRPr lang="en-US" sz="2400" dirty="0">
              <a:solidFill>
                <a:srgbClr val="000000"/>
              </a:solidFill>
            </a:endParaRPr>
          </a:p>
          <a:p>
            <a:pPr marL="342900" indent="-342900">
              <a:buAutoNum type="arabicPeriod"/>
            </a:pPr>
            <a:r>
              <a:rPr lang="en-US" sz="2400" dirty="0">
                <a:solidFill>
                  <a:srgbClr val="000000"/>
                </a:solidFill>
              </a:rPr>
              <a:t>Key Scenarios</a:t>
            </a:r>
          </a:p>
          <a:p>
            <a:pPr marL="800100" lvl="1" indent="-342900">
              <a:buAutoNum type="arabicPeriod"/>
            </a:pPr>
            <a:r>
              <a:rPr lang="en-US" sz="2400" dirty="0">
                <a:solidFill>
                  <a:srgbClr val="000000"/>
                </a:solidFill>
              </a:rPr>
              <a:t>Ideal for public facing web applications and web APIs</a:t>
            </a:r>
          </a:p>
          <a:p>
            <a:pPr marL="800100" lvl="1" indent="-342900">
              <a:buAutoNum type="arabicPeriod"/>
            </a:pPr>
            <a:r>
              <a:rPr lang="en-US" sz="2400" dirty="0">
                <a:solidFill>
                  <a:srgbClr val="000000"/>
                </a:solidFill>
              </a:rPr>
              <a:t>High traffic web sites with variable compute loads</a:t>
            </a:r>
          </a:p>
          <a:p>
            <a:pPr marL="800100" lvl="1" indent="-342900">
              <a:buAutoNum type="arabicPeriod"/>
            </a:pPr>
            <a:r>
              <a:rPr lang="en-US" sz="2400" dirty="0">
                <a:solidFill>
                  <a:srgbClr val="000000"/>
                </a:solidFill>
              </a:rPr>
              <a:t>Global traffic web sites</a:t>
            </a:r>
          </a:p>
          <a:p>
            <a:pPr marL="800100" lvl="1" indent="-342900">
              <a:buAutoNum type="arabicPeriod"/>
            </a:pPr>
            <a:endParaRPr lang="en-US" sz="2400" dirty="0">
              <a:solidFill>
                <a:srgbClr val="000000"/>
              </a:solidFill>
            </a:endParaRPr>
          </a:p>
          <a:p>
            <a:pPr marL="800100" lvl="1" indent="-342900">
              <a:buAutoNum type="arabicPeriod"/>
            </a:pPr>
            <a:endParaRPr lang="en-US" sz="2400" dirty="0">
              <a:solidFill>
                <a:srgbClr val="000000"/>
              </a:solidFill>
            </a:endParaRPr>
          </a:p>
          <a:p>
            <a:pPr marL="342900" indent="-342900">
              <a:buAutoNum type="arabicPeriod"/>
            </a:pPr>
            <a:endParaRPr lang="en-US" sz="2400" b="0" i="0" dirty="0">
              <a:solidFill>
                <a:srgbClr val="000000"/>
              </a:solidFill>
              <a:effectLst/>
            </a:endParaRPr>
          </a:p>
        </p:txBody>
      </p:sp>
    </p:spTree>
    <p:extLst>
      <p:ext uri="{BB962C8B-B14F-4D97-AF65-F5344CB8AC3E}">
        <p14:creationId xmlns:p14="http://schemas.microsoft.com/office/powerpoint/2010/main" val="2050989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1000"/>
                                        <p:tgtEl>
                                          <p:spTgt spid="7">
                                            <p:txEl>
                                              <p:pRg st="3" end="3"/>
                                            </p:txEl>
                                          </p:spTgt>
                                        </p:tgtEl>
                                      </p:cBhvr>
                                    </p:animEffect>
                                    <p:anim calcmode="lin" valueType="num">
                                      <p:cBhvr>
                                        <p:cTn id="2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1000"/>
                                        <p:tgtEl>
                                          <p:spTgt spid="7">
                                            <p:txEl>
                                              <p:pRg st="4" end="4"/>
                                            </p:txEl>
                                          </p:spTgt>
                                        </p:tgtEl>
                                      </p:cBhvr>
                                    </p:animEffect>
                                    <p:anim calcmode="lin" valueType="num">
                                      <p:cBhvr>
                                        <p:cTn id="2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fade">
                                      <p:cBhvr>
                                        <p:cTn id="31" dur="1000"/>
                                        <p:tgtEl>
                                          <p:spTgt spid="7">
                                            <p:txEl>
                                              <p:pRg st="6" end="6"/>
                                            </p:txEl>
                                          </p:spTgt>
                                        </p:tgtEl>
                                      </p:cBhvr>
                                    </p:animEffect>
                                    <p:anim calcmode="lin" valueType="num">
                                      <p:cBhvr>
                                        <p:cTn id="32"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fade">
                                      <p:cBhvr>
                                        <p:cTn id="36" dur="1000"/>
                                        <p:tgtEl>
                                          <p:spTgt spid="7">
                                            <p:txEl>
                                              <p:pRg st="7" end="7"/>
                                            </p:txEl>
                                          </p:spTgt>
                                        </p:tgtEl>
                                      </p:cBhvr>
                                    </p:animEffect>
                                    <p:anim calcmode="lin" valueType="num">
                                      <p:cBhvr>
                                        <p:cTn id="37"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7">
                                            <p:txEl>
                                              <p:pRg st="7" end="7"/>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7">
                                            <p:txEl>
                                              <p:pRg st="8" end="8"/>
                                            </p:txEl>
                                          </p:spTgt>
                                        </p:tgtEl>
                                        <p:attrNameLst>
                                          <p:attrName>style.visibility</p:attrName>
                                        </p:attrNameLst>
                                      </p:cBhvr>
                                      <p:to>
                                        <p:strVal val="visible"/>
                                      </p:to>
                                    </p:set>
                                    <p:animEffect transition="in" filter="fade">
                                      <p:cBhvr>
                                        <p:cTn id="41" dur="1000"/>
                                        <p:tgtEl>
                                          <p:spTgt spid="7">
                                            <p:txEl>
                                              <p:pRg st="8" end="8"/>
                                            </p:txEl>
                                          </p:spTgt>
                                        </p:tgtEl>
                                      </p:cBhvr>
                                    </p:animEffect>
                                    <p:anim calcmode="lin" valueType="num">
                                      <p:cBhvr>
                                        <p:cTn id="42"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43" dur="1000" fill="hold"/>
                                        <p:tgtEl>
                                          <p:spTgt spid="7">
                                            <p:txEl>
                                              <p:pRg st="8" end="8"/>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7">
                                            <p:txEl>
                                              <p:pRg st="9" end="9"/>
                                            </p:txEl>
                                          </p:spTgt>
                                        </p:tgtEl>
                                        <p:attrNameLst>
                                          <p:attrName>style.visibility</p:attrName>
                                        </p:attrNameLst>
                                      </p:cBhvr>
                                      <p:to>
                                        <p:strVal val="visible"/>
                                      </p:to>
                                    </p:set>
                                    <p:animEffect transition="in" filter="fade">
                                      <p:cBhvr>
                                        <p:cTn id="46" dur="1000"/>
                                        <p:tgtEl>
                                          <p:spTgt spid="7">
                                            <p:txEl>
                                              <p:pRg st="9" end="9"/>
                                            </p:txEl>
                                          </p:spTgt>
                                        </p:tgtEl>
                                      </p:cBhvr>
                                    </p:animEffect>
                                    <p:anim calcmode="lin" valueType="num">
                                      <p:cBhvr>
                                        <p:cTn id="47"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48" dur="1000" fill="hold"/>
                                        <p:tgtEl>
                                          <p:spTgt spid="7">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2326"/>
          </a:xfrm>
          <a:solidFill>
            <a:srgbClr val="7030A0"/>
          </a:solidFill>
          <a:ln>
            <a:solidFill>
              <a:srgbClr val="7030A0"/>
            </a:solidFill>
          </a:ln>
        </p:spPr>
        <p:style>
          <a:lnRef idx="2">
            <a:schemeClr val="accent6"/>
          </a:lnRef>
          <a:fillRef idx="1">
            <a:schemeClr val="lt1"/>
          </a:fillRef>
          <a:effectRef idx="0">
            <a:schemeClr val="accent6"/>
          </a:effectRef>
          <a:fontRef idx="minor">
            <a:schemeClr val="dk1"/>
          </a:fontRef>
        </p:style>
        <p:txBody>
          <a:bodyPr vert="horz" lIns="91440" tIns="45720" rIns="91440" bIns="45720" rtlCol="0" anchor="ctr">
            <a:normAutofit/>
          </a:bodyPr>
          <a:lstStyle/>
          <a:p>
            <a:pPr algn="ctr"/>
            <a:r>
              <a:rPr lang="en-US" sz="3200" b="1" dirty="0">
                <a:solidFill>
                  <a:schemeClr val="bg1"/>
                </a:solidFill>
              </a:rPr>
              <a:t>Azure App Service Pricing</a:t>
            </a:r>
          </a:p>
        </p:txBody>
      </p:sp>
      <p:sp>
        <p:nvSpPr>
          <p:cNvPr id="5" name="Footer Placeholder 2"/>
          <p:cNvSpPr txBox="1">
            <a:spLocks/>
          </p:cNvSpPr>
          <p:nvPr/>
        </p:nvSpPr>
        <p:spPr>
          <a:xfrm>
            <a:off x="14103" y="6606935"/>
            <a:ext cx="4114800" cy="22496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50" dirty="0"/>
              <a:t>By: Roy Kim roykim.ca	</a:t>
            </a:r>
          </a:p>
        </p:txBody>
      </p:sp>
      <p:pic>
        <p:nvPicPr>
          <p:cNvPr id="3" name="Picture 2">
            <a:extLst>
              <a:ext uri="{FF2B5EF4-FFF2-40B4-BE49-F238E27FC236}">
                <a16:creationId xmlns:a16="http://schemas.microsoft.com/office/drawing/2014/main" id="{509FD575-1706-4667-AA10-60382D8D1C52}"/>
              </a:ext>
            </a:extLst>
          </p:cNvPr>
          <p:cNvPicPr>
            <a:picLocks noChangeAspect="1"/>
          </p:cNvPicPr>
          <p:nvPr/>
        </p:nvPicPr>
        <p:blipFill>
          <a:blip r:embed="rId3"/>
          <a:stretch>
            <a:fillRect/>
          </a:stretch>
        </p:blipFill>
        <p:spPr>
          <a:xfrm>
            <a:off x="529766" y="1515036"/>
            <a:ext cx="11061101" cy="3998469"/>
          </a:xfrm>
          <a:prstGeom prst="rect">
            <a:avLst/>
          </a:prstGeom>
        </p:spPr>
      </p:pic>
    </p:spTree>
    <p:extLst>
      <p:ext uri="{BB962C8B-B14F-4D97-AF65-F5344CB8AC3E}">
        <p14:creationId xmlns:p14="http://schemas.microsoft.com/office/powerpoint/2010/main" val="726186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2326"/>
          </a:xfrm>
          <a:solidFill>
            <a:srgbClr val="7030A0"/>
          </a:solidFill>
          <a:ln>
            <a:solidFill>
              <a:srgbClr val="7030A0"/>
            </a:solidFill>
          </a:ln>
        </p:spPr>
        <p:style>
          <a:lnRef idx="2">
            <a:schemeClr val="accent6"/>
          </a:lnRef>
          <a:fillRef idx="1">
            <a:schemeClr val="lt1"/>
          </a:fillRef>
          <a:effectRef idx="0">
            <a:schemeClr val="accent6"/>
          </a:effectRef>
          <a:fontRef idx="minor">
            <a:schemeClr val="dk1"/>
          </a:fontRef>
        </p:style>
        <p:txBody>
          <a:bodyPr vert="horz" lIns="91440" tIns="45720" rIns="91440" bIns="45720" rtlCol="0" anchor="ctr">
            <a:normAutofit/>
          </a:bodyPr>
          <a:lstStyle/>
          <a:p>
            <a:pPr algn="ctr"/>
            <a:r>
              <a:rPr lang="en-US" sz="3200" b="1" dirty="0">
                <a:solidFill>
                  <a:schemeClr val="bg1"/>
                </a:solidFill>
              </a:rPr>
              <a:t>Azure Application Gateway</a:t>
            </a:r>
          </a:p>
        </p:txBody>
      </p:sp>
      <p:sp>
        <p:nvSpPr>
          <p:cNvPr id="5" name="Footer Placeholder 2"/>
          <p:cNvSpPr txBox="1">
            <a:spLocks/>
          </p:cNvSpPr>
          <p:nvPr/>
        </p:nvSpPr>
        <p:spPr>
          <a:xfrm>
            <a:off x="14103" y="6606935"/>
            <a:ext cx="4114800" cy="22496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50" dirty="0"/>
              <a:t>By: Roy Kim roykim.ca	</a:t>
            </a:r>
          </a:p>
        </p:txBody>
      </p:sp>
      <p:sp>
        <p:nvSpPr>
          <p:cNvPr id="4" name="Rectangle 3">
            <a:extLst>
              <a:ext uri="{FF2B5EF4-FFF2-40B4-BE49-F238E27FC236}">
                <a16:creationId xmlns:a16="http://schemas.microsoft.com/office/drawing/2014/main" id="{6478F6AA-852D-4458-AB53-8987A6244311}"/>
              </a:ext>
            </a:extLst>
          </p:cNvPr>
          <p:cNvSpPr/>
          <p:nvPr/>
        </p:nvSpPr>
        <p:spPr>
          <a:xfrm>
            <a:off x="1130300" y="1544906"/>
            <a:ext cx="10617200" cy="523220"/>
          </a:xfrm>
          <a:prstGeom prst="rect">
            <a:avLst/>
          </a:prstGeom>
        </p:spPr>
        <p:txBody>
          <a:bodyPr wrap="square">
            <a:spAutoFit/>
          </a:bodyPr>
          <a:lstStyle/>
          <a:p>
            <a:endParaRPr lang="en-US" sz="2800" dirty="0">
              <a:solidFill>
                <a:srgbClr val="000000"/>
              </a:solidFill>
            </a:endParaRPr>
          </a:p>
        </p:txBody>
      </p:sp>
      <p:sp>
        <p:nvSpPr>
          <p:cNvPr id="7" name="Rectangle 1">
            <a:extLst>
              <a:ext uri="{FF2B5EF4-FFF2-40B4-BE49-F238E27FC236}">
                <a16:creationId xmlns:a16="http://schemas.microsoft.com/office/drawing/2014/main" id="{45CF890D-C1E9-4D8D-AD5E-FF4CC23C689F}"/>
              </a:ext>
            </a:extLst>
          </p:cNvPr>
          <p:cNvSpPr>
            <a:spLocks noChangeArrowheads="1"/>
          </p:cNvSpPr>
          <p:nvPr/>
        </p:nvSpPr>
        <p:spPr bwMode="auto">
          <a:xfrm>
            <a:off x="1130300" y="1344851"/>
            <a:ext cx="9931400"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11111"/>
                </a:solidFill>
                <a:effectLst/>
                <a:latin typeface="+mn-lt"/>
                <a:cs typeface="Calibri" panose="020F0502020204030204" pitchFamily="34" charset="0"/>
              </a:rPr>
              <a:t>Azure Application Gateway is a platform-as-a-service that offers application delivery controller such layer 7 load balancing/routing capabilities and a web application firewall for many applications.</a:t>
            </a:r>
            <a:endParaRPr kumimoji="0" lang="en-US" altLang="en-US" sz="2000" b="0" i="0" u="none" strike="noStrike" cap="none" normalizeH="0" baseline="0" dirty="0">
              <a:ln>
                <a:noFill/>
              </a:ln>
              <a:solidFill>
                <a:schemeClr val="tx1"/>
              </a:solidFill>
              <a:effectLst/>
              <a:latin typeface="+mn-lt"/>
              <a:cs typeface="Calibri" panose="020F0502020204030204" pitchFamily="34" charset="0"/>
            </a:endParaRPr>
          </a:p>
        </p:txBody>
      </p:sp>
      <p:pic>
        <p:nvPicPr>
          <p:cNvPr id="8" name="Picture 4" descr="WAF - App Gateway">
            <a:extLst>
              <a:ext uri="{FF2B5EF4-FFF2-40B4-BE49-F238E27FC236}">
                <a16:creationId xmlns:a16="http://schemas.microsoft.com/office/drawing/2014/main" id="{14D68BD3-D080-40F8-A369-E1E3E9F6E4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7598" y="2268181"/>
            <a:ext cx="6508676" cy="398490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1AC92ADB-F67B-4135-B0E9-96CBAA258C68}"/>
              </a:ext>
            </a:extLst>
          </p:cNvPr>
          <p:cNvSpPr/>
          <p:nvPr/>
        </p:nvSpPr>
        <p:spPr>
          <a:xfrm>
            <a:off x="8075428" y="4587949"/>
            <a:ext cx="744279" cy="1190846"/>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B8D3FD1C-F033-49C5-8C9C-41F6F04A1DC0}"/>
              </a:ext>
            </a:extLst>
          </p:cNvPr>
          <p:cNvPicPr>
            <a:picLocks noChangeAspect="1"/>
          </p:cNvPicPr>
          <p:nvPr/>
        </p:nvPicPr>
        <p:blipFill>
          <a:blip r:embed="rId4"/>
          <a:stretch>
            <a:fillRect/>
          </a:stretch>
        </p:blipFill>
        <p:spPr>
          <a:xfrm>
            <a:off x="8075428" y="4672849"/>
            <a:ext cx="658601" cy="586867"/>
          </a:xfrm>
          <a:prstGeom prst="rect">
            <a:avLst/>
          </a:prstGeom>
        </p:spPr>
      </p:pic>
      <p:pic>
        <p:nvPicPr>
          <p:cNvPr id="12" name="Picture 11">
            <a:extLst>
              <a:ext uri="{FF2B5EF4-FFF2-40B4-BE49-F238E27FC236}">
                <a16:creationId xmlns:a16="http://schemas.microsoft.com/office/drawing/2014/main" id="{CD3B9930-87C2-4B38-A0CE-2AE3DAAC1910}"/>
              </a:ext>
            </a:extLst>
          </p:cNvPr>
          <p:cNvPicPr>
            <a:picLocks noChangeAspect="1"/>
          </p:cNvPicPr>
          <p:nvPr/>
        </p:nvPicPr>
        <p:blipFill>
          <a:blip r:embed="rId4"/>
          <a:stretch>
            <a:fillRect/>
          </a:stretch>
        </p:blipFill>
        <p:spPr>
          <a:xfrm>
            <a:off x="8075428" y="5276828"/>
            <a:ext cx="658601" cy="586867"/>
          </a:xfrm>
          <a:prstGeom prst="rect">
            <a:avLst/>
          </a:prstGeom>
        </p:spPr>
      </p:pic>
    </p:spTree>
    <p:extLst>
      <p:ext uri="{BB962C8B-B14F-4D97-AF65-F5344CB8AC3E}">
        <p14:creationId xmlns:p14="http://schemas.microsoft.com/office/powerpoint/2010/main" val="2203742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2326"/>
          </a:xfrm>
          <a:solidFill>
            <a:srgbClr val="7030A0"/>
          </a:solidFill>
          <a:ln>
            <a:solidFill>
              <a:srgbClr val="7030A0"/>
            </a:solidFill>
          </a:ln>
        </p:spPr>
        <p:style>
          <a:lnRef idx="2">
            <a:schemeClr val="accent6"/>
          </a:lnRef>
          <a:fillRef idx="1">
            <a:schemeClr val="lt1"/>
          </a:fillRef>
          <a:effectRef idx="0">
            <a:schemeClr val="accent6"/>
          </a:effectRef>
          <a:fontRef idx="minor">
            <a:schemeClr val="dk1"/>
          </a:fontRef>
        </p:style>
        <p:txBody>
          <a:bodyPr vert="horz" lIns="91440" tIns="45720" rIns="91440" bIns="45720" rtlCol="0" anchor="ctr">
            <a:normAutofit/>
          </a:bodyPr>
          <a:lstStyle/>
          <a:p>
            <a:pPr algn="ctr"/>
            <a:r>
              <a:rPr lang="en-US" sz="3200" b="1" dirty="0">
                <a:solidFill>
                  <a:schemeClr val="bg1"/>
                </a:solidFill>
              </a:rPr>
              <a:t>Azure Application Gateway</a:t>
            </a:r>
          </a:p>
        </p:txBody>
      </p:sp>
      <p:sp>
        <p:nvSpPr>
          <p:cNvPr id="5" name="Footer Placeholder 2"/>
          <p:cNvSpPr txBox="1">
            <a:spLocks/>
          </p:cNvSpPr>
          <p:nvPr/>
        </p:nvSpPr>
        <p:spPr>
          <a:xfrm>
            <a:off x="14103" y="6606935"/>
            <a:ext cx="4114800" cy="22496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50" dirty="0"/>
              <a:t>By: Roy Kim roykim.ca	</a:t>
            </a:r>
          </a:p>
        </p:txBody>
      </p:sp>
      <p:sp>
        <p:nvSpPr>
          <p:cNvPr id="4" name="Rectangle 3">
            <a:extLst>
              <a:ext uri="{FF2B5EF4-FFF2-40B4-BE49-F238E27FC236}">
                <a16:creationId xmlns:a16="http://schemas.microsoft.com/office/drawing/2014/main" id="{6478F6AA-852D-4458-AB53-8987A6244311}"/>
              </a:ext>
            </a:extLst>
          </p:cNvPr>
          <p:cNvSpPr/>
          <p:nvPr/>
        </p:nvSpPr>
        <p:spPr>
          <a:xfrm>
            <a:off x="1130300" y="1544906"/>
            <a:ext cx="10617200" cy="523220"/>
          </a:xfrm>
          <a:prstGeom prst="rect">
            <a:avLst/>
          </a:prstGeom>
        </p:spPr>
        <p:txBody>
          <a:bodyPr wrap="square">
            <a:spAutoFit/>
          </a:bodyPr>
          <a:lstStyle/>
          <a:p>
            <a:endParaRPr lang="en-US" sz="2800" dirty="0">
              <a:solidFill>
                <a:srgbClr val="000000"/>
              </a:solidFill>
            </a:endParaRPr>
          </a:p>
        </p:txBody>
      </p:sp>
      <p:graphicFrame>
        <p:nvGraphicFramePr>
          <p:cNvPr id="6" name="Table 5">
            <a:extLst>
              <a:ext uri="{FF2B5EF4-FFF2-40B4-BE49-F238E27FC236}">
                <a16:creationId xmlns:a16="http://schemas.microsoft.com/office/drawing/2014/main" id="{D735D872-F7A2-4327-9FFC-B68F9EAE2AC4}"/>
              </a:ext>
            </a:extLst>
          </p:cNvPr>
          <p:cNvGraphicFramePr>
            <a:graphicFrameLocks noGrp="1"/>
          </p:cNvGraphicFramePr>
          <p:nvPr/>
        </p:nvGraphicFramePr>
        <p:xfrm>
          <a:off x="1228060" y="2785857"/>
          <a:ext cx="9781954" cy="3045886"/>
        </p:xfrm>
        <a:graphic>
          <a:graphicData uri="http://schemas.openxmlformats.org/drawingml/2006/table">
            <a:tbl>
              <a:tblPr/>
              <a:tblGrid>
                <a:gridCol w="4890977">
                  <a:extLst>
                    <a:ext uri="{9D8B030D-6E8A-4147-A177-3AD203B41FA5}">
                      <a16:colId xmlns:a16="http://schemas.microsoft.com/office/drawing/2014/main" val="2621936539"/>
                    </a:ext>
                  </a:extLst>
                </a:gridCol>
                <a:gridCol w="4890977">
                  <a:extLst>
                    <a:ext uri="{9D8B030D-6E8A-4147-A177-3AD203B41FA5}">
                      <a16:colId xmlns:a16="http://schemas.microsoft.com/office/drawing/2014/main" val="2492669576"/>
                    </a:ext>
                  </a:extLst>
                </a:gridCol>
              </a:tblGrid>
              <a:tr h="2542626">
                <a:tc>
                  <a:txBody>
                    <a:bodyPr/>
                    <a:lstStyle/>
                    <a:p>
                      <a:pPr lvl="0">
                        <a:buFont typeface="Arial" panose="020B0604020202020204" pitchFamily="34" charset="0"/>
                        <a:buNone/>
                      </a:pPr>
                      <a:r>
                        <a:rPr lang="en-US" sz="2400" b="1" dirty="0">
                          <a:effectLst/>
                        </a:rPr>
                        <a:t>Features Summary</a:t>
                      </a:r>
                      <a:br>
                        <a:rPr lang="en-US" sz="2400" b="1" dirty="0">
                          <a:effectLst/>
                        </a:rPr>
                      </a:br>
                      <a:endParaRPr lang="en-US" sz="2400" b="1" dirty="0">
                        <a:effectLst/>
                      </a:endParaRPr>
                    </a:p>
                    <a:p>
                      <a:pPr lvl="0">
                        <a:buFont typeface="Arial" panose="020B0604020202020204" pitchFamily="34" charset="0"/>
                        <a:buChar char="•"/>
                      </a:pPr>
                      <a:r>
                        <a:rPr lang="en-US" sz="2400" b="1" dirty="0">
                          <a:effectLst/>
                        </a:rPr>
                        <a:t>Web application firewall</a:t>
                      </a:r>
                      <a:endParaRPr lang="en-US" sz="2400" dirty="0">
                        <a:effectLst/>
                      </a:endParaRPr>
                    </a:p>
                    <a:p>
                      <a:pPr lvl="0">
                        <a:buFont typeface="Arial" panose="020B0604020202020204" pitchFamily="34" charset="0"/>
                        <a:buChar char="•"/>
                      </a:pPr>
                      <a:r>
                        <a:rPr lang="en-US" sz="2400" dirty="0">
                          <a:effectLst/>
                        </a:rPr>
                        <a:t>HTTP load balancing</a:t>
                      </a:r>
                    </a:p>
                    <a:p>
                      <a:pPr lvl="0">
                        <a:buFont typeface="Arial" panose="020B0604020202020204" pitchFamily="34" charset="0"/>
                        <a:buChar char="•"/>
                      </a:pPr>
                      <a:r>
                        <a:rPr lang="en-US" sz="2400" dirty="0">
                          <a:effectLst/>
                        </a:rPr>
                        <a:t>Cookie-based session affinity</a:t>
                      </a:r>
                    </a:p>
                    <a:p>
                      <a:pPr lvl="0">
                        <a:buFont typeface="Arial" panose="020B0604020202020204" pitchFamily="34" charset="0"/>
                        <a:buChar char="•"/>
                      </a:pPr>
                      <a:r>
                        <a:rPr lang="en-US" sz="2400" dirty="0">
                          <a:effectLst/>
                        </a:rPr>
                        <a:t>Secure </a:t>
                      </a:r>
                      <a:r>
                        <a:rPr lang="en-US" sz="2400" dirty="0">
                          <a:effectLst/>
                          <a:latin typeface="+mn-lt"/>
                        </a:rPr>
                        <a:t>Sockets</a:t>
                      </a:r>
                      <a:r>
                        <a:rPr lang="en-US" sz="2400" dirty="0">
                          <a:effectLst/>
                        </a:rPr>
                        <a:t> Layer (SSL) offload</a:t>
                      </a:r>
                    </a:p>
                    <a:p>
                      <a:pPr lvl="0">
                        <a:buFont typeface="Arial" panose="020B0604020202020204" pitchFamily="34" charset="0"/>
                        <a:buChar char="•"/>
                      </a:pPr>
                      <a:r>
                        <a:rPr lang="en-US" sz="2400" dirty="0">
                          <a:effectLst/>
                        </a:rPr>
                        <a:t>End to End SSL</a:t>
                      </a:r>
                    </a:p>
                    <a:p>
                      <a:pPr lvl="0">
                        <a:buFont typeface="Arial" panose="020B0604020202020204" pitchFamily="34" charset="0"/>
                        <a:buChar char="•"/>
                      </a:pPr>
                      <a:r>
                        <a:rPr lang="en-US" sz="2400" dirty="0">
                          <a:effectLst/>
                        </a:rPr>
                        <a:t>Multi-site routing</a:t>
                      </a:r>
                    </a:p>
                  </a:txBody>
                  <a:tcPr marL="59903" marR="59903" marT="59903" marB="59903" anchor="ctr">
                    <a:lnL>
                      <a:noFill/>
                    </a:lnL>
                    <a:lnR>
                      <a:noFill/>
                    </a:lnR>
                    <a:lnT>
                      <a:noFill/>
                    </a:lnT>
                    <a:lnB w="4763" cap="flat" cmpd="sng" algn="ctr">
                      <a:solidFill>
                        <a:srgbClr val="DDDDDD"/>
                      </a:solidFill>
                      <a:prstDash val="solid"/>
                      <a:round/>
                      <a:headEnd type="none" w="med" len="med"/>
                      <a:tailEnd type="none" w="med" len="med"/>
                    </a:lnB>
                    <a:solidFill>
                      <a:srgbClr val="F9F9F9"/>
                    </a:solidFill>
                  </a:tcPr>
                </a:tc>
                <a:tc>
                  <a:txBody>
                    <a:bodyPr/>
                    <a:lstStyle/>
                    <a:p>
                      <a:pPr lvl="0">
                        <a:buFont typeface="Arial" panose="020B0604020202020204" pitchFamily="34" charset="0"/>
                        <a:buNone/>
                      </a:pPr>
                      <a:br>
                        <a:rPr lang="en-US" sz="2400" dirty="0">
                          <a:effectLst/>
                        </a:rPr>
                      </a:br>
                      <a:endParaRPr lang="en-US" sz="2400" dirty="0">
                        <a:effectLst/>
                      </a:endParaRPr>
                    </a:p>
                    <a:p>
                      <a:pPr lvl="0">
                        <a:buFont typeface="Arial" panose="020B0604020202020204" pitchFamily="34" charset="0"/>
                        <a:buChar char="•"/>
                      </a:pPr>
                      <a:r>
                        <a:rPr lang="en-US" sz="2400" dirty="0">
                          <a:effectLst/>
                        </a:rPr>
                        <a:t>Health monitoring</a:t>
                      </a:r>
                    </a:p>
                    <a:p>
                      <a:pPr lvl="0">
                        <a:buFont typeface="Arial" panose="020B0604020202020204" pitchFamily="34" charset="0"/>
                        <a:buChar char="•"/>
                      </a:pPr>
                      <a:r>
                        <a:rPr lang="en-US" sz="2400" dirty="0">
                          <a:effectLst/>
                        </a:rPr>
                        <a:t>SSL Policy and Ciphers</a:t>
                      </a:r>
                    </a:p>
                    <a:p>
                      <a:pPr lvl="0">
                        <a:buFont typeface="Arial" panose="020B0604020202020204" pitchFamily="34" charset="0"/>
                        <a:buChar char="•"/>
                      </a:pPr>
                      <a:r>
                        <a:rPr lang="en-US" sz="2400" dirty="0">
                          <a:effectLst/>
                        </a:rPr>
                        <a:t>Request redirect</a:t>
                      </a:r>
                    </a:p>
                    <a:p>
                      <a:pPr lvl="0">
                        <a:buFont typeface="Arial" panose="020B0604020202020204" pitchFamily="34" charset="0"/>
                        <a:buChar char="•"/>
                      </a:pPr>
                      <a:r>
                        <a:rPr lang="en-US" sz="2400" dirty="0">
                          <a:effectLst/>
                        </a:rPr>
                        <a:t>Multi-tenant back-end support</a:t>
                      </a:r>
                    </a:p>
                    <a:p>
                      <a:pPr lvl="0">
                        <a:buFont typeface="Arial" panose="020B0604020202020204" pitchFamily="34" charset="0"/>
                        <a:buChar char="•"/>
                      </a:pPr>
                      <a:r>
                        <a:rPr lang="en-US" sz="2400" dirty="0">
                          <a:effectLst/>
                        </a:rPr>
                        <a:t>Advanced diagnostics</a:t>
                      </a:r>
                    </a:p>
                    <a:p>
                      <a:pPr lvl="0">
                        <a:buFont typeface="Arial" panose="020B0604020202020204" pitchFamily="34" charset="0"/>
                        <a:buChar char="•"/>
                      </a:pPr>
                      <a:r>
                        <a:rPr lang="en-US" sz="2400" dirty="0" err="1">
                          <a:effectLst/>
                        </a:rPr>
                        <a:t>Websocket</a:t>
                      </a:r>
                      <a:r>
                        <a:rPr lang="en-US" sz="2400" dirty="0">
                          <a:effectLst/>
                        </a:rPr>
                        <a:t> support</a:t>
                      </a:r>
                    </a:p>
                  </a:txBody>
                  <a:tcPr marL="59903" marR="59903" marT="59903" marB="59903" anchor="ctr">
                    <a:lnL>
                      <a:noFill/>
                    </a:lnL>
                    <a:lnR>
                      <a:noFill/>
                    </a:lnR>
                    <a:lnT>
                      <a:noFill/>
                    </a:lnT>
                    <a:lnB w="4763"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832280058"/>
                  </a:ext>
                </a:extLst>
              </a:tr>
            </a:tbl>
          </a:graphicData>
        </a:graphic>
      </p:graphicFrame>
      <p:sp>
        <p:nvSpPr>
          <p:cNvPr id="7" name="Rectangle 1">
            <a:extLst>
              <a:ext uri="{FF2B5EF4-FFF2-40B4-BE49-F238E27FC236}">
                <a16:creationId xmlns:a16="http://schemas.microsoft.com/office/drawing/2014/main" id="{45CF890D-C1E9-4D8D-AD5E-FF4CC23C689F}"/>
              </a:ext>
            </a:extLst>
          </p:cNvPr>
          <p:cNvSpPr>
            <a:spLocks noChangeArrowheads="1"/>
          </p:cNvSpPr>
          <p:nvPr/>
        </p:nvSpPr>
        <p:spPr bwMode="auto">
          <a:xfrm>
            <a:off x="1130300" y="1344851"/>
            <a:ext cx="9931400"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11111"/>
                </a:solidFill>
                <a:effectLst/>
                <a:latin typeface="+mn-lt"/>
                <a:cs typeface="Calibri" panose="020F0502020204030204" pitchFamily="34" charset="0"/>
              </a:rPr>
              <a:t>Azure Application Gateway is a platform-as-a-service that offers application delivery controller such layer 7 load balancing/routing capabilities and a web application firewall for many applications.</a:t>
            </a:r>
            <a:endParaRPr kumimoji="0" lang="en-US" altLang="en-US" sz="2000" b="0" i="0" u="none" strike="noStrike" cap="none" normalizeH="0" baseline="0" dirty="0">
              <a:ln>
                <a:noFill/>
              </a:ln>
              <a:solidFill>
                <a:schemeClr val="tx1"/>
              </a:solidFill>
              <a:effectLst/>
              <a:latin typeface="+mn-lt"/>
              <a:cs typeface="Calibri" panose="020F0502020204030204" pitchFamily="34" charset="0"/>
            </a:endParaRPr>
          </a:p>
        </p:txBody>
      </p:sp>
    </p:spTree>
    <p:extLst>
      <p:ext uri="{BB962C8B-B14F-4D97-AF65-F5344CB8AC3E}">
        <p14:creationId xmlns:p14="http://schemas.microsoft.com/office/powerpoint/2010/main" val="2281549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2326"/>
          </a:xfrm>
          <a:solidFill>
            <a:srgbClr val="7030A0"/>
          </a:solidFill>
          <a:ln>
            <a:solidFill>
              <a:srgbClr val="7030A0"/>
            </a:solidFill>
          </a:ln>
        </p:spPr>
        <p:style>
          <a:lnRef idx="2">
            <a:schemeClr val="accent6"/>
          </a:lnRef>
          <a:fillRef idx="1">
            <a:schemeClr val="lt1"/>
          </a:fillRef>
          <a:effectRef idx="0">
            <a:schemeClr val="accent6"/>
          </a:effectRef>
          <a:fontRef idx="minor">
            <a:schemeClr val="dk1"/>
          </a:fontRef>
        </p:style>
        <p:txBody>
          <a:bodyPr vert="horz" lIns="91440" tIns="45720" rIns="91440" bIns="45720" rtlCol="0" anchor="ctr">
            <a:normAutofit/>
          </a:bodyPr>
          <a:lstStyle/>
          <a:p>
            <a:pPr algn="ctr"/>
            <a:r>
              <a:rPr lang="en-US" sz="3200" b="1" dirty="0">
                <a:solidFill>
                  <a:schemeClr val="bg1"/>
                </a:solidFill>
              </a:rPr>
              <a:t>Azure Application Gateway Solution Design</a:t>
            </a:r>
          </a:p>
        </p:txBody>
      </p:sp>
      <p:sp>
        <p:nvSpPr>
          <p:cNvPr id="5" name="Footer Placeholder 2"/>
          <p:cNvSpPr txBox="1">
            <a:spLocks/>
          </p:cNvSpPr>
          <p:nvPr/>
        </p:nvSpPr>
        <p:spPr>
          <a:xfrm>
            <a:off x="14103" y="6606935"/>
            <a:ext cx="4114800" cy="22496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50" dirty="0"/>
              <a:t>By: Roy Kim roykim.ca	</a:t>
            </a:r>
          </a:p>
        </p:txBody>
      </p:sp>
      <p:sp>
        <p:nvSpPr>
          <p:cNvPr id="4" name="Rectangle 3">
            <a:extLst>
              <a:ext uri="{FF2B5EF4-FFF2-40B4-BE49-F238E27FC236}">
                <a16:creationId xmlns:a16="http://schemas.microsoft.com/office/drawing/2014/main" id="{6478F6AA-852D-4458-AB53-8987A6244311}"/>
              </a:ext>
            </a:extLst>
          </p:cNvPr>
          <p:cNvSpPr/>
          <p:nvPr/>
        </p:nvSpPr>
        <p:spPr>
          <a:xfrm>
            <a:off x="1130300" y="1544906"/>
            <a:ext cx="10617200" cy="523220"/>
          </a:xfrm>
          <a:prstGeom prst="rect">
            <a:avLst/>
          </a:prstGeom>
        </p:spPr>
        <p:txBody>
          <a:bodyPr wrap="square">
            <a:spAutoFit/>
          </a:bodyPr>
          <a:lstStyle/>
          <a:p>
            <a:endParaRPr lang="en-US" sz="2800" dirty="0">
              <a:solidFill>
                <a:srgbClr val="000000"/>
              </a:solidFill>
            </a:endParaRPr>
          </a:p>
        </p:txBody>
      </p:sp>
      <p:pic>
        <p:nvPicPr>
          <p:cNvPr id="6" name="Picture 5">
            <a:extLst>
              <a:ext uri="{FF2B5EF4-FFF2-40B4-BE49-F238E27FC236}">
                <a16:creationId xmlns:a16="http://schemas.microsoft.com/office/drawing/2014/main" id="{A396577E-AC8D-472C-92F8-20B4F31ED623}"/>
              </a:ext>
            </a:extLst>
          </p:cNvPr>
          <p:cNvPicPr>
            <a:picLocks noChangeAspect="1"/>
          </p:cNvPicPr>
          <p:nvPr/>
        </p:nvPicPr>
        <p:blipFill>
          <a:blip r:embed="rId3"/>
          <a:stretch>
            <a:fillRect/>
          </a:stretch>
        </p:blipFill>
        <p:spPr>
          <a:xfrm>
            <a:off x="949072" y="1443304"/>
            <a:ext cx="10293855" cy="4186496"/>
          </a:xfrm>
          <a:prstGeom prst="rect">
            <a:avLst/>
          </a:prstGeom>
        </p:spPr>
      </p:pic>
    </p:spTree>
    <p:extLst>
      <p:ext uri="{BB962C8B-B14F-4D97-AF65-F5344CB8AC3E}">
        <p14:creationId xmlns:p14="http://schemas.microsoft.com/office/powerpoint/2010/main" val="39594243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98A5159-70A8-42A9-AED3-33EBD02E1B65}">
  <we:reference id="wa104380169" version="1.1.0.0" store="en-US" storeType="OMEX"/>
  <we:alternateReferences>
    <we:reference id="wa104380169" version="1.1.0.0" store="WA104380169"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C200AB4D56A2A4E861F23C7BCB07552" ma:contentTypeVersion="9" ma:contentTypeDescription="Create a new document." ma:contentTypeScope="" ma:versionID="8175f89e11e793eddf4c96a7d2f683d1">
  <xsd:schema xmlns:xsd="http://www.w3.org/2001/XMLSchema" xmlns:xs="http://www.w3.org/2001/XMLSchema" xmlns:p="http://schemas.microsoft.com/office/2006/metadata/properties" xmlns:ns2="d6945944-d188-4725-9a3e-10b100aef2f3" xmlns:ns3="1bcc30fa-b45f-4254-858c-43000e9b9435" targetNamespace="http://schemas.microsoft.com/office/2006/metadata/properties" ma:root="true" ma:fieldsID="9681d72c76ad4dbaf4ba60d69499db41" ns2:_="" ns3:_="">
    <xsd:import namespace="d6945944-d188-4725-9a3e-10b100aef2f3"/>
    <xsd:import namespace="1bcc30fa-b45f-4254-858c-43000e9b9435"/>
    <xsd:element name="properties">
      <xsd:complexType>
        <xsd:sequence>
          <xsd:element name="documentManagement">
            <xsd:complexType>
              <xsd:all>
                <xsd:element ref="ns2:a5bf274bbf89475898765662c66ee545" minOccurs="0"/>
                <xsd:element ref="ns3:TaxCatchAll" minOccurs="0"/>
                <xsd:element ref="ns2:MediaServiceMetadata" minOccurs="0"/>
                <xsd:element ref="ns2:MediaServiceFastMetadata" minOccurs="0"/>
                <xsd:element ref="ns2:MediaServiceDateTake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945944-d188-4725-9a3e-10b100aef2f3" elementFormDefault="qualified">
    <xsd:import namespace="http://schemas.microsoft.com/office/2006/documentManagement/types"/>
    <xsd:import namespace="http://schemas.microsoft.com/office/infopath/2007/PartnerControls"/>
    <xsd:element name="a5bf274bbf89475898765662c66ee545" ma:index="9" nillable="true" ma:taxonomy="true" ma:internalName="a5bf274bbf89475898765662c66ee545" ma:taxonomyFieldName="Topic" ma:displayName="Topic" ma:readOnly="false" ma:default="" ma:fieldId="{a5bf274b-bf89-4758-9876-5662c66ee545}" ma:taxonomyMulti="true" ma:sspId="81f66910-c58e-45e4-89be-19663da270f6" ma:termSetId="b6d9346f-ad91-43e8-952a-0f08edad78f5" ma:anchorId="00000000-0000-0000-0000-000000000000"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bcc30fa-b45f-4254-858c-43000e9b9435"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343f3f01-558b-426a-abf0-ba4ec153a72d}" ma:internalName="TaxCatchAll" ma:showField="CatchAllData" ma:web="1bcc30fa-b45f-4254-858c-43000e9b943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ma:index="13" ma:displayName="Subject"/>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5bf274bbf89475898765662c66ee545 xmlns="d6945944-d188-4725-9a3e-10b100aef2f3">
      <Terms xmlns="http://schemas.microsoft.com/office/infopath/2007/PartnerControls"/>
    </a5bf274bbf89475898765662c66ee545>
    <TaxCatchAll xmlns="1bcc30fa-b45f-4254-858c-43000e9b9435"/>
  </documentManagement>
</p:properties>
</file>

<file path=customXml/itemProps1.xml><?xml version="1.0" encoding="utf-8"?>
<ds:datastoreItem xmlns:ds="http://schemas.openxmlformats.org/officeDocument/2006/customXml" ds:itemID="{8AAF3444-42B7-460F-B6CA-3D1A3D064738}">
  <ds:schemaRefs>
    <ds:schemaRef ds:uri="http://schemas.microsoft.com/sharepoint/v3/contenttype/forms"/>
  </ds:schemaRefs>
</ds:datastoreItem>
</file>

<file path=customXml/itemProps2.xml><?xml version="1.0" encoding="utf-8"?>
<ds:datastoreItem xmlns:ds="http://schemas.openxmlformats.org/officeDocument/2006/customXml" ds:itemID="{8415B90E-3134-4FDF-872C-B74263AA4B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945944-d188-4725-9a3e-10b100aef2f3"/>
    <ds:schemaRef ds:uri="1bcc30fa-b45f-4254-858c-43000e9b943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106A109-068D-43D5-9FD5-40A3B8784EC3}">
  <ds:schemaRefs>
    <ds:schemaRef ds:uri="http://schemas.microsoft.com/office/2006/documentManagement/types"/>
    <ds:schemaRef ds:uri="1bcc30fa-b45f-4254-858c-43000e9b9435"/>
    <ds:schemaRef ds:uri="http://purl.org/dc/dcmitype/"/>
    <ds:schemaRef ds:uri="d6945944-d188-4725-9a3e-10b100aef2f3"/>
    <ds:schemaRef ds:uri="http://schemas.microsoft.com/office/2006/metadata/properties"/>
    <ds:schemaRef ds:uri="http://purl.org/dc/elements/1.1/"/>
    <ds:schemaRef ds:uri="http://purl.org/dc/term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46368</TotalTime>
  <Words>998</Words>
  <Application>Microsoft Macintosh PowerPoint</Application>
  <PresentationFormat>Widescreen</PresentationFormat>
  <Paragraphs>220</Paragraphs>
  <Slides>34</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Arial Black</vt:lpstr>
      <vt:lpstr>Calibri</vt:lpstr>
      <vt:lpstr>Calibri Light</vt:lpstr>
      <vt:lpstr>Mangal</vt:lpstr>
      <vt:lpstr>Wingdings</vt:lpstr>
      <vt:lpstr>Office Theme</vt:lpstr>
      <vt:lpstr>Applying Advanced Techniques to Azure Web Apps</vt:lpstr>
      <vt:lpstr>Advanced Techniques</vt:lpstr>
      <vt:lpstr>Bio</vt:lpstr>
      <vt:lpstr>Questions to Audience</vt:lpstr>
      <vt:lpstr>What is Azure App Service?</vt:lpstr>
      <vt:lpstr>Azure App Service Pricing</vt:lpstr>
      <vt:lpstr>Azure Application Gateway</vt:lpstr>
      <vt:lpstr>Azure Application Gateway</vt:lpstr>
      <vt:lpstr>Azure Application Gateway Solution Design</vt:lpstr>
      <vt:lpstr>Web Application Firewall</vt:lpstr>
      <vt:lpstr>Azure Portal Demo - Configuration</vt:lpstr>
      <vt:lpstr>Azure Application Gateway</vt:lpstr>
      <vt:lpstr>App Service Environment &amp; Azure SQL VNET Rule</vt:lpstr>
      <vt:lpstr>PowerPoint Presentation</vt:lpstr>
      <vt:lpstr>App Service Environment &amp; Azure SQL VNET Rule</vt:lpstr>
      <vt:lpstr>PowerPoint Presentation</vt:lpstr>
      <vt:lpstr>App Service Environment + Azure SQL</vt:lpstr>
      <vt:lpstr>PowerPoint Presentation</vt:lpstr>
      <vt:lpstr>PowerPoint Presentation</vt:lpstr>
      <vt:lpstr>PowerPoint Presentation</vt:lpstr>
      <vt:lpstr>PowerPoint Presentation</vt:lpstr>
      <vt:lpstr>PowerPoint Presentation</vt:lpstr>
      <vt:lpstr>PowerPoint Presentation</vt:lpstr>
      <vt:lpstr>Cloud Computing Elasticity</vt:lpstr>
      <vt:lpstr>Load Testing &amp; Azure Web App Auto Scale</vt:lpstr>
      <vt:lpstr>Azure Web App Auto Scale &amp; Load Testing</vt:lpstr>
      <vt:lpstr>Load Testing &amp; Azure Web App Auto Scale</vt:lpstr>
      <vt:lpstr>Azure Web App Demo Architecture</vt:lpstr>
      <vt:lpstr>Azure Web App Auto Scale</vt:lpstr>
      <vt:lpstr>Load Test Demo</vt:lpstr>
      <vt:lpstr>Auto Scale Demo</vt:lpstr>
      <vt:lpstr>Load Testing &amp; Azure Web App Auto Scale</vt:lpstr>
      <vt:lpstr>Call To Action</vt:lpstr>
      <vt:lpstr>Q &amp; A</vt:lpstr>
    </vt:vector>
  </TitlesOfParts>
  <Company>User</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Bigdata on Azure</dc:title>
  <dc:subject>BigData with Azure - Job Postings BI</dc:subject>
  <dc:creator>Roy K</dc:creator>
  <cp:lastModifiedBy>Roy Kim</cp:lastModifiedBy>
  <cp:revision>306</cp:revision>
  <cp:lastPrinted>2016-12-19T04:01:04Z</cp:lastPrinted>
  <dcterms:created xsi:type="dcterms:W3CDTF">2016-11-26T15:20:06Z</dcterms:created>
  <dcterms:modified xsi:type="dcterms:W3CDTF">2018-04-21T15:38:32Z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0x010100FC200AB4D56A2A4E861F23C7BCB07552</vt:lpwstr>
  </property>
  <property fmtid="{D5CDD505-2E9C-101B-9397-08002B2CF9AE}" pid="3" name="Topic">
    <vt:lpwstr/>
  </property>
</Properties>
</file>