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6" r:id="rId3"/>
  </p:sldMasterIdLst>
  <p:notesMasterIdLst>
    <p:notesMasterId r:id="rId26"/>
  </p:notesMasterIdLst>
  <p:sldIdLst>
    <p:sldId id="265" r:id="rId4"/>
    <p:sldId id="257" r:id="rId5"/>
    <p:sldId id="259" r:id="rId6"/>
    <p:sldId id="266" r:id="rId7"/>
    <p:sldId id="260" r:id="rId8"/>
    <p:sldId id="263" r:id="rId9"/>
    <p:sldId id="262" r:id="rId10"/>
    <p:sldId id="269" r:id="rId11"/>
    <p:sldId id="261" r:id="rId12"/>
    <p:sldId id="274" r:id="rId13"/>
    <p:sldId id="275" r:id="rId14"/>
    <p:sldId id="272" r:id="rId15"/>
    <p:sldId id="276" r:id="rId16"/>
    <p:sldId id="278" r:id="rId17"/>
    <p:sldId id="264" r:id="rId18"/>
    <p:sldId id="285" r:id="rId19"/>
    <p:sldId id="287" r:id="rId20"/>
    <p:sldId id="288" r:id="rId21"/>
    <p:sldId id="289" r:id="rId22"/>
    <p:sldId id="283" r:id="rId23"/>
    <p:sldId id="293" r:id="rId24"/>
    <p:sldId id="26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78D8D-8F21-4A26-9892-8BBAF94D990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5F78-6793-43B8-A965-F91A8A5DC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8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4c18e24d1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c4c18e24d1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c4c18e24d1_2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latin typeface="한돈 삼겹살 300g" panose="020B0600000101010101" pitchFamily="50" charset="-127"/>
                <a:ea typeface="한돈 삼겹살 300g" panose="020B0600000101010101" pitchFamily="50" charset="-127"/>
              </a:rPr>
              <a:t>1</a:t>
            </a:fld>
            <a:endParaRPr>
              <a:latin typeface="한돈 삼겹살 300g" panose="020B0600000101010101" pitchFamily="50" charset="-127"/>
              <a:ea typeface="한돈 삼겹살 300g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54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7333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1316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967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450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194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974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201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672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0863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11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4c18e24d1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c4c18e24d1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c4c18e24d1_2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5435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4c18e24d1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c4c18e24d1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c4c18e24d1_2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latin typeface="한돈 삼겹살 300g" panose="020B0600000101010101" pitchFamily="50" charset="-127"/>
                <a:ea typeface="한돈 삼겹살 300g" panose="020B0600000101010101" pitchFamily="50" charset="-127"/>
              </a:rPr>
              <a:t>21</a:t>
            </a:fld>
            <a:endParaRPr>
              <a:latin typeface="한돈 삼겹살 300g" panose="020B0600000101010101" pitchFamily="50" charset="-127"/>
              <a:ea typeface="한돈 삼겹살 300g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961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48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4c18e24d1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c4c18e24d1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c4c18e24d1_2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latin typeface="한돈 삼겹살 300g" panose="020B0600000101010101" pitchFamily="50" charset="-127"/>
                <a:ea typeface="한돈 삼겹살 300g" panose="020B0600000101010101" pitchFamily="50" charset="-127"/>
              </a:rPr>
              <a:t>3</a:t>
            </a:fld>
            <a:endParaRPr>
              <a:latin typeface="한돈 삼겹살 300g" panose="020B0600000101010101" pitchFamily="50" charset="-127"/>
              <a:ea typeface="한돈 삼겹살 300g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359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3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73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05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60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023B1-0BF5-4690-8171-D43D774ED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7498C7-F8B1-44BB-AB27-51FBDBBAE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6F999-F960-4F7F-A899-18496532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DA729-4B55-4B50-91D4-2FCB015D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079B0-F60E-4FE5-92B4-B25BA721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0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1C968-07E5-4A47-A18C-9A15A62C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A81F00-41BE-4EB9-A97B-396FBBA63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1FCB8-3808-4697-A984-E4E2DFED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7F3EC-B03C-4E59-AEB9-4AA711DC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2D776-64B3-4154-BB7E-D22DCB6F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8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7A17D7-E64C-44C8-81A3-E24D2B323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115ECB-11ED-45C4-9196-4006B4EF7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179D3-0282-47D3-80EA-F5DBE990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3C196-60FF-4FD6-A2E6-1F328924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1D2B7-8266-4A01-A622-0B8A152B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9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1_제목 슬라이드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5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4267" b="0" i="0" u="none" strike="noStrike" cap="none">
                <a:solidFill>
                  <a:srgbClr val="888888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ctr" rtl="0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68081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56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0"/>
            <a:ext cx="4271797" cy="685800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70691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60576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0" y="4965171"/>
            <a:ext cx="12192000" cy="1892829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84280" y="4053450"/>
            <a:ext cx="1823441" cy="18234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510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7803" y="1988840"/>
            <a:ext cx="3395381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397227" y="1988840"/>
            <a:ext cx="3395381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76651" y="1988840"/>
            <a:ext cx="3395381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156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 flipH="1">
            <a:off x="0" y="3072342"/>
            <a:ext cx="12192000" cy="1892829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0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07" y="2030428"/>
            <a:ext cx="3744416" cy="4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07370" y="221462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872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72064" y="2372882"/>
            <a:ext cx="4267241" cy="3214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73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7B1AB-3AE6-4705-ACF0-1F41CE78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FAAE0-A83D-4389-A43D-983DBAB3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2B662-C0A7-4AD0-8165-D0CA7647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FB2C7-BC4D-4E10-82C2-0EBAE7F7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5C4AA-2134-4CF3-81D0-BC5C8C81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131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48332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>
            <a:off x="6480043" y="1508787"/>
            <a:ext cx="5711957" cy="3840427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0272" y="0"/>
            <a:ext cx="44514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893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796819"/>
            <a:ext cx="4065600" cy="2784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063200" y="1796819"/>
            <a:ext cx="4065600" cy="2784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26400" y="1796819"/>
            <a:ext cx="4065600" cy="2784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160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159552" y="322345"/>
            <a:ext cx="3840000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219843" y="303106"/>
            <a:ext cx="3840000" cy="6232549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8092717" y="303106"/>
            <a:ext cx="3840000" cy="6232549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59552" y="2421000"/>
            <a:ext cx="3840000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159552" y="4519655"/>
            <a:ext cx="3840000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90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53539" h="5143500">
                <a:moveTo>
                  <a:pt x="8820472" y="267494"/>
                </a:moveTo>
                <a:lnTo>
                  <a:pt x="8820472" y="4948014"/>
                </a:lnTo>
                <a:lnTo>
                  <a:pt x="5553076" y="4948014"/>
                </a:lnTo>
                <a:lnTo>
                  <a:pt x="5553076" y="267494"/>
                </a:lnTo>
                <a:close/>
                <a:moveTo>
                  <a:pt x="9153539" y="0"/>
                </a:moveTo>
                <a:lnTo>
                  <a:pt x="0" y="0"/>
                </a:lnTo>
                <a:lnTo>
                  <a:pt x="0" y="5143500"/>
                </a:lnTo>
                <a:lnTo>
                  <a:pt x="9153539" y="5143500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280587" y="356659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744629" y="2468893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656736" y="4581128"/>
            <a:ext cx="4103893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280587" y="2468893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656736" y="2468132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744629" y="356659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9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234558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00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5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4267" b="0" i="0" u="none" strike="noStrike" cap="none">
                <a:solidFill>
                  <a:srgbClr val="888888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ctr" rtl="0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0517003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5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75719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533277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5333" b="1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marR="0" lvl="0" indent="-304792" algn="l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304792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304792" algn="l" rtl="0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2133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02991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EBDF-9E78-4368-A5EA-5FC4B1A1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2DD8B-4498-4F72-BC08-5E25ED22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CF601-CC8B-4A5C-A332-39986B96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B99C-38BC-4FCD-BD7A-23705706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D6AC8-C4B3-4EAE-AE88-E149EC99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949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5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84464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5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marR="0" lvl="0" indent="-30479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30479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30479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marR="0" lvl="0" indent="-30479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30479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30479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31167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5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8343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88" name="Google Shape;88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53803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667" b="1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75719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3047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304792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94" name="Google Shape;94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95" name="Google Shape;95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15060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2389717" y="4800601"/>
            <a:ext cx="7315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667" b="1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99" name="Google Shape;99;p2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3047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304792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01" name="Google Shape;101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102" name="Google Shape;102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083714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5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75719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07" name="Google Shape;107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108" name="Google Shape;108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661509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5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75719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13" name="Google Shape;113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114" name="Google Shape;114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115" name="Google Shape;115;p24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4793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5F0F-A356-404A-8CF1-16D5EAD5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56250-8F71-410D-95E3-675AF9B30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8BC318-57B0-47EF-97E3-C0572E0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BC3D2-7E4B-482B-AFC7-144B2E8E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11427-4EC5-44CA-B404-CBFDDDDA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12388-1A35-47C9-9923-9A80988C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9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C5A8-B1D1-4C78-B782-D206B9B1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13E01-3362-4923-BBE3-EC1D4EC2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18583-8335-4C43-AF1A-D1589C5DA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2FD17A-25E3-4A51-BBC5-8B315FD8E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925212-B9A7-4646-94C2-5A7E36DB4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409543-2F92-4F91-BDCF-F2F5D83D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469295-C75D-496D-9EC8-1AA2CCDD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C34710-44F6-45E0-813C-61C6CC9B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8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BFC20-BA69-4139-B4D1-E5D548E1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AB1358-9918-4B71-A19C-90529080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58DAF-A3DA-4233-9EDA-F4A46231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3EDFAC-CE71-4AB4-AA29-7FDCF546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4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86FD35-7078-4AB1-AC98-A03AE164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893E05-013D-4F0E-991D-F0BDF97F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02DFDE-1E1F-4673-B94A-E1F7AF65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4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9153-A914-436F-B721-75F64080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FF451-99E3-4D4B-BE73-87C5296E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07DEC-5AEC-410D-9870-F61ECB9C2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96437-1E6C-4BDF-B392-6967A0DD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854EC1-7684-48FD-9333-DFF89C0F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A6B99-A0A8-40BA-B032-BE36123F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2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EDBD7-C47E-43D6-BD49-A41B13C3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EC9BB7-1100-4D82-B958-617D63A8F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AAC6F1-CB5C-4131-B2FF-29D3CC121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C5953-3AF3-40ED-8CD6-4E9510FD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1498E-6D92-4260-B25A-28E2911D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E2BE66-6B47-452C-942E-29501022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4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108FBF-0B78-44F5-8F42-ACF47E5A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7BBA4-E67C-4260-A9D0-EEFBB9F6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132A0-1505-4500-AEA7-09679B4A3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8A251-9972-4D2C-A189-DA07BD70F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EB734-9D00-4213-AD58-AE332E50B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8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27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84565" y="6340851"/>
            <a:ext cx="504056" cy="510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2091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58F2BA1-70E7-4654-BABA-6B98CCEFD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1" name="Google Shape;121;p25"/>
          <p:cNvSpPr txBox="1">
            <a:spLocks noGrp="1"/>
          </p:cNvSpPr>
          <p:nvPr>
            <p:ph type="ctrTitle"/>
          </p:nvPr>
        </p:nvSpPr>
        <p:spPr>
          <a:xfrm>
            <a:off x="623391" y="1803113"/>
            <a:ext cx="10945200" cy="18813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Clr>
                <a:srgbClr val="0F243E"/>
              </a:buClr>
              <a:buSzPts val="4800"/>
            </a:pPr>
            <a:r>
              <a:rPr lang="ko-KR" altLang="en-US" sz="6400" b="1" dirty="0">
                <a:solidFill>
                  <a:srgbClr val="0F243E"/>
                </a:solidFill>
              </a:rPr>
              <a:t>부동산 가격 변화 및 </a:t>
            </a:r>
            <a:br>
              <a:rPr lang="en-US" altLang="ko-KR" sz="6400" b="1" dirty="0">
                <a:solidFill>
                  <a:srgbClr val="0F243E"/>
                </a:solidFill>
              </a:rPr>
            </a:br>
            <a:r>
              <a:rPr lang="ko-KR" altLang="en-US" sz="6400" b="1" dirty="0">
                <a:solidFill>
                  <a:srgbClr val="0F243E"/>
                </a:solidFill>
              </a:rPr>
              <a:t>사회와의 관련성</a:t>
            </a:r>
          </a:p>
        </p:txBody>
      </p:sp>
      <p:sp>
        <p:nvSpPr>
          <p:cNvPr id="122" name="Google Shape;122;p25"/>
          <p:cNvSpPr txBox="1">
            <a:spLocks noGrp="1"/>
          </p:cNvSpPr>
          <p:nvPr>
            <p:ph type="subTitle" idx="1"/>
          </p:nvPr>
        </p:nvSpPr>
        <p:spPr>
          <a:xfrm>
            <a:off x="756398" y="4395470"/>
            <a:ext cx="10679185" cy="149082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F243E"/>
              </a:buClr>
              <a:buSzPts val="2800"/>
            </a:pPr>
            <a:r>
              <a:rPr lang="ko-KR" altLang="en-US" sz="3733" dirty="0">
                <a:solidFill>
                  <a:srgbClr val="0F243E"/>
                </a:solidFill>
              </a:rPr>
              <a:t>일본 부동산 버블경제와 한국 부동산의 상관관계</a:t>
            </a:r>
            <a:endParaRPr lang="en-US" altLang="ko-KR" sz="3733" dirty="0">
              <a:solidFill>
                <a:srgbClr val="0F243E"/>
              </a:solidFill>
            </a:endParaRPr>
          </a:p>
          <a:p>
            <a:pPr marL="0" indent="0">
              <a:spcBef>
                <a:spcPts val="0"/>
              </a:spcBef>
              <a:buClr>
                <a:srgbClr val="0F243E"/>
              </a:buClr>
              <a:buSzPts val="2800"/>
            </a:pPr>
            <a:endParaRPr lang="en-US" altLang="ko-KR" sz="3733" dirty="0">
              <a:solidFill>
                <a:srgbClr val="0F243E"/>
              </a:solidFill>
            </a:endParaRPr>
          </a:p>
          <a:p>
            <a:pPr marL="0" indent="0">
              <a:spcBef>
                <a:spcPts val="0"/>
              </a:spcBef>
              <a:buClr>
                <a:srgbClr val="0F243E"/>
              </a:buClr>
              <a:buSzPts val="2800"/>
            </a:pPr>
            <a:r>
              <a:rPr lang="en-US" altLang="ko-KR" sz="2133" dirty="0">
                <a:solidFill>
                  <a:srgbClr val="0F243E"/>
                </a:solidFill>
              </a:rPr>
              <a:t>(20160356 </a:t>
            </a:r>
            <a:r>
              <a:rPr lang="ko-KR" altLang="en-US" sz="2133" dirty="0">
                <a:solidFill>
                  <a:srgbClr val="0F243E"/>
                </a:solidFill>
              </a:rPr>
              <a:t>김준용</a:t>
            </a:r>
            <a:r>
              <a:rPr lang="en-US" altLang="ko-KR" sz="2133" dirty="0">
                <a:solidFill>
                  <a:srgbClr val="0F243E"/>
                </a:solidFill>
              </a:rPr>
              <a:t>)</a:t>
            </a:r>
            <a:endParaRPr lang="ko-KR" altLang="en-US" sz="2133" dirty="0">
              <a:solidFill>
                <a:srgbClr val="0F243E"/>
              </a:solidFill>
            </a:endParaRPr>
          </a:p>
        </p:txBody>
      </p:sp>
      <p:sp>
        <p:nvSpPr>
          <p:cNvPr id="123" name="Google Shape;123;p25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3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3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4-1.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부동산 시장 그래프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10</a:t>
            </a:fld>
            <a:endParaRPr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B12B0B-952C-429D-B66A-8CE01510C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35" y="2033594"/>
            <a:ext cx="5078548" cy="31208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CB39FF-B2EE-4C28-AFA5-6D0CE2B7C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054" y="1058927"/>
            <a:ext cx="4052636" cy="23894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6EA9FE-06D9-4CC3-ACFC-B8ECBCDB0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880" y="3549252"/>
            <a:ext cx="4438146" cy="2385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2B68BE-1DC4-40CE-B32D-049A000C28EF}"/>
              </a:ext>
            </a:extLst>
          </p:cNvPr>
          <p:cNvSpPr txBox="1"/>
          <p:nvPr/>
        </p:nvSpPr>
        <p:spPr>
          <a:xfrm>
            <a:off x="911191" y="6039578"/>
            <a:ext cx="10056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이명박 정부 때 빼고는 아파트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주택의 가격은 계속 상승하는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2019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년 이후부터 조금 더 가파르게 상승하는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B030D-9249-4199-BE89-7A9F60F1D7BA}"/>
              </a:ext>
            </a:extLst>
          </p:cNvPr>
          <p:cNvSpPr txBox="1"/>
          <p:nvPr/>
        </p:nvSpPr>
        <p:spPr>
          <a:xfrm>
            <a:off x="780535" y="1118536"/>
            <a:ext cx="614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주택매매가격지수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아파트 실 거래가</a:t>
            </a:r>
          </a:p>
        </p:txBody>
      </p:sp>
    </p:spTree>
    <p:extLst>
      <p:ext uri="{BB962C8B-B14F-4D97-AF65-F5344CB8AC3E}">
        <p14:creationId xmlns:p14="http://schemas.microsoft.com/office/powerpoint/2010/main" val="59525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4-2.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부동산 관련 시장 그래프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11</a:t>
            </a:fld>
            <a:endParaRPr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B293DE-5627-4CB4-A970-47B5A9E11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50" y="989637"/>
            <a:ext cx="4855296" cy="2796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C16F82-A1EF-4E45-9E56-668F1558E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50" y="3923818"/>
            <a:ext cx="4855296" cy="27962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55004D-6197-4A31-B49F-0F648EE56E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9823" y="989637"/>
            <a:ext cx="6473900" cy="36494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CCBF45-BDB9-4007-B167-1FABDED5F77C}"/>
              </a:ext>
            </a:extLst>
          </p:cNvPr>
          <p:cNvSpPr txBox="1"/>
          <p:nvPr/>
        </p:nvSpPr>
        <p:spPr>
          <a:xfrm>
            <a:off x="5461546" y="4824323"/>
            <a:ext cx="6827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그래프를 통해 건축 허가는 박근혜 정부 때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가장 많이 허가되었다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그래프가 계속 증가하다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2016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년부터 감소하는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주택 매매 가격과 건축 허가 상관 분석을 통해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   heatmap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색이 조금 밝은 주거용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상업용 건축허가는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주택 매매 가격 총 지수와 상관관계가 조금 있다고 보인다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69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4-2.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부동산 관련 시장 그래프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12</a:t>
            </a:fld>
            <a:endParaRPr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217CBF-3FBE-4AA8-8C17-A0C200476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05" y="1688431"/>
            <a:ext cx="5204023" cy="31151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429EAC-8B90-4022-9A76-BA45C4EFF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617" y="1688431"/>
            <a:ext cx="5179680" cy="3115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A55761-13B4-4DD9-9F0B-3DC690BF7CEF}"/>
              </a:ext>
            </a:extLst>
          </p:cNvPr>
          <p:cNvSpPr txBox="1"/>
          <p:nvPr/>
        </p:nvSpPr>
        <p:spPr>
          <a:xfrm>
            <a:off x="780535" y="1056564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미분양 아파트 그래프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85258-7D80-4843-8151-4C33C6A946C5}"/>
              </a:ext>
            </a:extLst>
          </p:cNvPr>
          <p:cNvSpPr txBox="1"/>
          <p:nvPr/>
        </p:nvSpPr>
        <p:spPr>
          <a:xfrm>
            <a:off x="625229" y="5139299"/>
            <a:ext cx="525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그래프에서 미분양 주택이 점점 없어지고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많은 아파트들이 분양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고 있다는 사실을 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97F6B-7FD2-4CDC-A9D4-F41CC065689F}"/>
              </a:ext>
            </a:extLst>
          </p:cNvPr>
          <p:cNvSpPr txBox="1"/>
          <p:nvPr/>
        </p:nvSpPr>
        <p:spPr>
          <a:xfrm>
            <a:off x="6196617" y="5143984"/>
            <a:ext cx="55066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heatmap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에서는 주택 매매 가격 총 지수와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미분양 주택은 상관 관계가 아예 없다고 나오지만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이는 미분양 주택이 감소 할 수록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주택 매매 가격은 증가한다는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A2829-3AD3-4302-B447-67E8358EACCA}"/>
              </a:ext>
            </a:extLst>
          </p:cNvPr>
          <p:cNvSpPr txBox="1"/>
          <p:nvPr/>
        </p:nvSpPr>
        <p:spPr>
          <a:xfrm>
            <a:off x="5956132" y="1056564"/>
            <a:ext cx="623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미분양 아파트와 주택 매매 가격 상관 관계</a:t>
            </a:r>
          </a:p>
        </p:txBody>
      </p:sp>
    </p:spTree>
    <p:extLst>
      <p:ext uri="{BB962C8B-B14F-4D97-AF65-F5344CB8AC3E}">
        <p14:creationId xmlns:p14="http://schemas.microsoft.com/office/powerpoint/2010/main" val="23078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4-3.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경제 시장 그래프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13</a:t>
            </a:fld>
            <a:endParaRPr kern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17AB91-90D2-4B96-BAA3-7B9766224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4" y="1817441"/>
            <a:ext cx="5569251" cy="3500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E170C9-D636-41E6-BF9A-495AE1FEF5E6}"/>
              </a:ext>
            </a:extLst>
          </p:cNvPr>
          <p:cNvSpPr txBox="1"/>
          <p:nvPr/>
        </p:nvSpPr>
        <p:spPr>
          <a:xfrm>
            <a:off x="613031" y="1118536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소비자 물가 지수 그래프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C6EF42-A665-463B-91A1-66C882EA7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239" y="1817441"/>
            <a:ext cx="5972961" cy="35003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CA23D5-9CF7-4F2C-8FCD-173D36838F27}"/>
              </a:ext>
            </a:extLst>
          </p:cNvPr>
          <p:cNvSpPr txBox="1"/>
          <p:nvPr/>
        </p:nvSpPr>
        <p:spPr>
          <a:xfrm>
            <a:off x="613031" y="5626114"/>
            <a:ext cx="449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그래프를 보면 물가는 계속해서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증가하는 추세인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4B3B2-B495-4146-8FBD-8CF50811A332}"/>
              </a:ext>
            </a:extLst>
          </p:cNvPr>
          <p:cNvSpPr txBox="1"/>
          <p:nvPr/>
        </p:nvSpPr>
        <p:spPr>
          <a:xfrm>
            <a:off x="6449996" y="5566721"/>
            <a:ext cx="4750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상관 분석을 통해 교통과 통신을 제외한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소비자 물가지수와 주택 매매 가격 지수는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상관 관계가 매우 높은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3CBA37-EDA5-431B-A9A0-44459D2563A6}"/>
              </a:ext>
            </a:extLst>
          </p:cNvPr>
          <p:cNvSpPr txBox="1"/>
          <p:nvPr/>
        </p:nvSpPr>
        <p:spPr>
          <a:xfrm>
            <a:off x="5742005" y="1118536"/>
            <a:ext cx="644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소비자 물가 지수와 주택 매매 가격 상관 관계</a:t>
            </a:r>
          </a:p>
        </p:txBody>
      </p:sp>
    </p:spTree>
    <p:extLst>
      <p:ext uri="{BB962C8B-B14F-4D97-AF65-F5344CB8AC3E}">
        <p14:creationId xmlns:p14="http://schemas.microsoft.com/office/powerpoint/2010/main" val="293266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4-3.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경제 시장 그래프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14</a:t>
            </a:fld>
            <a:endParaRPr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93CD0-540D-42E9-ABF5-F8B778DCF9E2}"/>
              </a:ext>
            </a:extLst>
          </p:cNvPr>
          <p:cNvSpPr txBox="1"/>
          <p:nvPr/>
        </p:nvSpPr>
        <p:spPr>
          <a:xfrm>
            <a:off x="780535" y="1118536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중앙 은행 정책 금리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주식 시장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D0B97-13C6-46D4-873B-CA5CE8E23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96" y="4141754"/>
            <a:ext cx="4827404" cy="24555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05C12A-DFC0-4879-8FD3-CFCC9DE21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075" y="1628800"/>
            <a:ext cx="6153426" cy="3386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07B3DA-1E8B-4DD0-9EC5-BC6FBD5C9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96" y="1628800"/>
            <a:ext cx="4827404" cy="2424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8F0AE-77B3-4B5A-82CB-11B07F05C1F9}"/>
              </a:ext>
            </a:extLst>
          </p:cNvPr>
          <p:cNvSpPr txBox="1"/>
          <p:nvPr/>
        </p:nvSpPr>
        <p:spPr>
          <a:xfrm>
            <a:off x="5641465" y="5224005"/>
            <a:ext cx="6359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금리가 낮아지면 주식 시장이 활발해지는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따라서 금리와 주식은 반비례 관계인 것을 알 수 있다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58677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한국과 일본 비교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15</a:t>
            </a:fld>
            <a:endParaRPr kern="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B0D80C-1E72-4285-B813-F32BBFC6CC96}"/>
              </a:ext>
            </a:extLst>
          </p:cNvPr>
          <p:cNvGrpSpPr/>
          <p:nvPr/>
        </p:nvGrpSpPr>
        <p:grpSpPr>
          <a:xfrm>
            <a:off x="193743" y="859581"/>
            <a:ext cx="11804412" cy="5906173"/>
            <a:chOff x="239349" y="867799"/>
            <a:chExt cx="11804412" cy="590617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03993A7-2570-41CB-90F8-CB94231C1F1E}"/>
                </a:ext>
              </a:extLst>
            </p:cNvPr>
            <p:cNvGrpSpPr/>
            <p:nvPr/>
          </p:nvGrpSpPr>
          <p:grpSpPr>
            <a:xfrm>
              <a:off x="239349" y="2090602"/>
              <a:ext cx="1728132" cy="1095269"/>
              <a:chOff x="549622" y="4777959"/>
              <a:chExt cx="1728132" cy="8053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D4C426D-8744-47C4-8F53-F524CE9AF231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AB57D1-6460-44FE-883D-EC5EF8C69D4A}"/>
                  </a:ext>
                </a:extLst>
              </p:cNvPr>
              <p:cNvSpPr txBox="1"/>
              <p:nvPr/>
            </p:nvSpPr>
            <p:spPr>
              <a:xfrm>
                <a:off x="549622" y="4846199"/>
                <a:ext cx="1728132" cy="678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>
                    <a:solidFill>
                      <a:schemeClr val="bg1"/>
                    </a:solidFill>
                  </a:rPr>
                  <a:t>1980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년대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일본과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OECD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국가의 비교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CDED649-DE83-4ABE-B897-21F81E2E7FAA}"/>
                </a:ext>
              </a:extLst>
            </p:cNvPr>
            <p:cNvGrpSpPr/>
            <p:nvPr/>
          </p:nvGrpSpPr>
          <p:grpSpPr>
            <a:xfrm>
              <a:off x="2649929" y="1392862"/>
              <a:ext cx="1728132" cy="805342"/>
              <a:chOff x="561526" y="4777959"/>
              <a:chExt cx="1728132" cy="80534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C154EB1-70B9-458F-AEAB-440420635F11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905FEC-B629-4C69-9CCF-50D561600AAC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인당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GDP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31CD4BD-3A44-406A-908E-281A88BC5AC1}"/>
                </a:ext>
              </a:extLst>
            </p:cNvPr>
            <p:cNvGrpSpPr/>
            <p:nvPr/>
          </p:nvGrpSpPr>
          <p:grpSpPr>
            <a:xfrm>
              <a:off x="2649929" y="2257835"/>
              <a:ext cx="1728132" cy="805342"/>
              <a:chOff x="561526" y="4777959"/>
              <a:chExt cx="1728132" cy="80534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8B77ABD-E96A-400A-A978-540E909A9099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D04D11-F3B4-4DE6-8930-BBCCE2B1A053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국내 총생산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GDP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4A4228D-A083-4C06-8652-BA3762AFF14C}"/>
                </a:ext>
              </a:extLst>
            </p:cNvPr>
            <p:cNvGrpSpPr/>
            <p:nvPr/>
          </p:nvGrpSpPr>
          <p:grpSpPr>
            <a:xfrm>
              <a:off x="2649929" y="3113180"/>
              <a:ext cx="1728132" cy="805342"/>
              <a:chOff x="561526" y="4777959"/>
              <a:chExt cx="1728132" cy="80534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7EE4110-A805-4838-9540-D7923179A701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513BC1-A1DD-4EF2-BA15-C0E78FC0F020}"/>
                  </a:ext>
                </a:extLst>
              </p:cNvPr>
              <p:cNvSpPr txBox="1"/>
              <p:nvPr/>
            </p:nvSpPr>
            <p:spPr>
              <a:xfrm>
                <a:off x="561526" y="4872605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국민 총 소득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GNI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AD6A6B4-53E4-4498-A166-1ECBF8CFBC7A}"/>
                </a:ext>
              </a:extLst>
            </p:cNvPr>
            <p:cNvGrpSpPr/>
            <p:nvPr/>
          </p:nvGrpSpPr>
          <p:grpSpPr>
            <a:xfrm>
              <a:off x="7918949" y="3610865"/>
              <a:ext cx="1728132" cy="805342"/>
              <a:chOff x="569915" y="4777959"/>
              <a:chExt cx="1728132" cy="8053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3CBCE64-932C-4023-8540-DC9C9EEA6ADC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769947-D849-4483-8CFB-65C46C05B9F9}"/>
                  </a:ext>
                </a:extLst>
              </p:cNvPr>
              <p:cNvSpPr txBox="1"/>
              <p:nvPr/>
            </p:nvSpPr>
            <p:spPr>
              <a:xfrm>
                <a:off x="569915" y="489735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중앙 은행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금리 분석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14952C1-8C87-4EAB-BCBB-12BF728847F7}"/>
                </a:ext>
              </a:extLst>
            </p:cNvPr>
            <p:cNvGrpSpPr/>
            <p:nvPr/>
          </p:nvGrpSpPr>
          <p:grpSpPr>
            <a:xfrm>
              <a:off x="7911628" y="2490904"/>
              <a:ext cx="1728132" cy="805342"/>
              <a:chOff x="561526" y="4777959"/>
              <a:chExt cx="1728132" cy="80534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F865E6C-A6B1-485E-8E8C-18D4CBEB8A86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4C061F-6CBE-4550-85C8-1439D48041D4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물가 지수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분석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B54F07-C4BF-4C6E-AB05-D5AD8BD0718E}"/>
                </a:ext>
              </a:extLst>
            </p:cNvPr>
            <p:cNvGrpSpPr/>
            <p:nvPr/>
          </p:nvGrpSpPr>
          <p:grpSpPr>
            <a:xfrm>
              <a:off x="5258217" y="3188279"/>
              <a:ext cx="1728132" cy="1465641"/>
              <a:chOff x="561526" y="4777959"/>
              <a:chExt cx="1728132" cy="805342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E48CCE9-005F-4598-87BD-789F4C57DC72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30C99F-4744-4DF5-AE0E-09A15DBF7769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59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1980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년대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일본과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2010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년대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한국 비교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E8EFBD7-0433-46FA-8F91-40CF201DAEED}"/>
                </a:ext>
              </a:extLst>
            </p:cNvPr>
            <p:cNvGrpSpPr/>
            <p:nvPr/>
          </p:nvGrpSpPr>
          <p:grpSpPr>
            <a:xfrm>
              <a:off x="7911628" y="1345135"/>
              <a:ext cx="1728132" cy="805342"/>
              <a:chOff x="569915" y="4777959"/>
              <a:chExt cx="1728132" cy="805342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4A360B7-E152-4AB6-A9F4-8580929643E8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474C95-12C5-47D3-B8EB-B0574DA83048}"/>
                  </a:ext>
                </a:extLst>
              </p:cNvPr>
              <p:cNvSpPr txBox="1"/>
              <p:nvPr/>
            </p:nvSpPr>
            <p:spPr>
              <a:xfrm>
                <a:off x="569915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경제 성장률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분석</a:t>
                </a:r>
              </a:p>
            </p:txBody>
          </p:sp>
        </p:grp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856A3958-3A37-4682-9D32-E0ACFC02CC9C}"/>
                </a:ext>
              </a:extLst>
            </p:cNvPr>
            <p:cNvSpPr/>
            <p:nvPr/>
          </p:nvSpPr>
          <p:spPr>
            <a:xfrm rot="18913176">
              <a:off x="7271693" y="2725679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9E28D3DB-9E4C-46C4-A48D-8690BECBCA96}"/>
                </a:ext>
              </a:extLst>
            </p:cNvPr>
            <p:cNvSpPr/>
            <p:nvPr/>
          </p:nvSpPr>
          <p:spPr>
            <a:xfrm rot="1829307">
              <a:off x="7343659" y="4472879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B142739-AD8D-40F8-A761-AAC6F36BA9B8}"/>
                </a:ext>
              </a:extLst>
            </p:cNvPr>
            <p:cNvGrpSpPr/>
            <p:nvPr/>
          </p:nvGrpSpPr>
          <p:grpSpPr>
            <a:xfrm>
              <a:off x="243469" y="4923788"/>
              <a:ext cx="1728132" cy="1095269"/>
              <a:chOff x="549622" y="4777959"/>
              <a:chExt cx="1728132" cy="805342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54CF371-1191-4151-A7D6-7DDA24F31A2F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EE47E8-3631-4C75-A5F7-8AE6617AA9A2}"/>
                  </a:ext>
                </a:extLst>
              </p:cNvPr>
              <p:cNvSpPr txBox="1"/>
              <p:nvPr/>
            </p:nvSpPr>
            <p:spPr>
              <a:xfrm>
                <a:off x="549622" y="4846199"/>
                <a:ext cx="1728132" cy="678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2010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년대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한국과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OECD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국가의 비교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5FBC45D-B62D-4F33-ABA8-776485F04B67}"/>
                </a:ext>
              </a:extLst>
            </p:cNvPr>
            <p:cNvGrpSpPr/>
            <p:nvPr/>
          </p:nvGrpSpPr>
          <p:grpSpPr>
            <a:xfrm>
              <a:off x="2640775" y="4248312"/>
              <a:ext cx="1728132" cy="805342"/>
              <a:chOff x="561526" y="4777959"/>
              <a:chExt cx="1728132" cy="80534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49E5E87-6680-4A27-9D05-3B06F6B05242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65FED5-9B0B-43C8-839B-30D9979E6894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인당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GDP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9F27DDD-4BE7-454A-B188-8C551C54CE35}"/>
                </a:ext>
              </a:extLst>
            </p:cNvPr>
            <p:cNvGrpSpPr/>
            <p:nvPr/>
          </p:nvGrpSpPr>
          <p:grpSpPr>
            <a:xfrm>
              <a:off x="2640775" y="5113285"/>
              <a:ext cx="1728132" cy="805342"/>
              <a:chOff x="561526" y="4777959"/>
              <a:chExt cx="1728132" cy="805342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D2739FB-55E2-43F4-843A-A8ADB41DCB44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D1EDB2-0097-40FD-82D1-912800FEEFC2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국내 총생산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GDP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15CDADE-353A-47BC-B184-25DE42807D5D}"/>
                </a:ext>
              </a:extLst>
            </p:cNvPr>
            <p:cNvGrpSpPr/>
            <p:nvPr/>
          </p:nvGrpSpPr>
          <p:grpSpPr>
            <a:xfrm>
              <a:off x="2640775" y="5968630"/>
              <a:ext cx="1728132" cy="805342"/>
              <a:chOff x="561526" y="4777959"/>
              <a:chExt cx="1728132" cy="805342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81BD86C-0E86-4F1D-B043-95D4B989D8E6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E8D4855-CF85-4243-8C1B-6161F239AE07}"/>
                  </a:ext>
                </a:extLst>
              </p:cNvPr>
              <p:cNvSpPr txBox="1"/>
              <p:nvPr/>
            </p:nvSpPr>
            <p:spPr>
              <a:xfrm>
                <a:off x="561526" y="4872605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국민 총 소득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GNI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B8B86F3-A507-4B3B-AB0A-43FBA5823341}"/>
                </a:ext>
              </a:extLst>
            </p:cNvPr>
            <p:cNvGrpSpPr/>
            <p:nvPr/>
          </p:nvGrpSpPr>
          <p:grpSpPr>
            <a:xfrm>
              <a:off x="7911628" y="4701745"/>
              <a:ext cx="1728132" cy="805342"/>
              <a:chOff x="569915" y="4777959"/>
              <a:chExt cx="1728132" cy="805342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D66BB3B-5AEF-4352-8430-19D5FC4F832F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1BD4976-114A-491B-91E7-4C536AB5FFC0}"/>
                  </a:ext>
                </a:extLst>
              </p:cNvPr>
              <p:cNvSpPr txBox="1"/>
              <p:nvPr/>
            </p:nvSpPr>
            <p:spPr>
              <a:xfrm>
                <a:off x="569915" y="489735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일본 부동산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가격 그래프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C2DBBC6-35FE-4AE4-8F37-675ABA510237}"/>
                </a:ext>
              </a:extLst>
            </p:cNvPr>
            <p:cNvGrpSpPr/>
            <p:nvPr/>
          </p:nvGrpSpPr>
          <p:grpSpPr>
            <a:xfrm>
              <a:off x="7937485" y="5807644"/>
              <a:ext cx="1728132" cy="805342"/>
              <a:chOff x="569915" y="4777959"/>
              <a:chExt cx="1728132" cy="80534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D55201-4063-4D59-9254-47BB978D2CB4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A3E5A0-3349-4690-A03C-6A2F948151F4}"/>
                  </a:ext>
                </a:extLst>
              </p:cNvPr>
              <p:cNvSpPr txBox="1"/>
              <p:nvPr/>
            </p:nvSpPr>
            <p:spPr>
              <a:xfrm>
                <a:off x="569915" y="489735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한국 부동산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가격 그래프</a:t>
                </a:r>
              </a:p>
            </p:txBody>
          </p:sp>
        </p:grpSp>
        <p:sp>
          <p:nvSpPr>
            <p:cNvPr id="75" name="화살표: 오른쪽 74">
              <a:extLst>
                <a:ext uri="{FF2B5EF4-FFF2-40B4-BE49-F238E27FC236}">
                  <a16:creationId xmlns:a16="http://schemas.microsoft.com/office/drawing/2014/main" id="{D7AADBF3-E4A3-45C5-8DC7-8BE7ACAC1C92}"/>
                </a:ext>
              </a:extLst>
            </p:cNvPr>
            <p:cNvSpPr/>
            <p:nvPr/>
          </p:nvSpPr>
          <p:spPr>
            <a:xfrm rot="20001452">
              <a:off x="7338027" y="3280597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8A459398-3FAF-476B-823C-34A6A0E82249}"/>
                </a:ext>
              </a:extLst>
            </p:cNvPr>
            <p:cNvSpPr/>
            <p:nvPr/>
          </p:nvSpPr>
          <p:spPr>
            <a:xfrm>
              <a:off x="7355309" y="3884969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91D39744-C422-4B9F-81C5-62F48FBAD35C}"/>
                </a:ext>
              </a:extLst>
            </p:cNvPr>
            <p:cNvSpPr/>
            <p:nvPr/>
          </p:nvSpPr>
          <p:spPr>
            <a:xfrm rot="2763580">
              <a:off x="7312964" y="5040188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화살표: 오른쪽 79">
              <a:extLst>
                <a:ext uri="{FF2B5EF4-FFF2-40B4-BE49-F238E27FC236}">
                  <a16:creationId xmlns:a16="http://schemas.microsoft.com/office/drawing/2014/main" id="{6E757A11-8353-433F-86F6-6616EF75DB80}"/>
                </a:ext>
              </a:extLst>
            </p:cNvPr>
            <p:cNvSpPr/>
            <p:nvPr/>
          </p:nvSpPr>
          <p:spPr>
            <a:xfrm>
              <a:off x="9859676" y="3908143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E0BC0B61-8032-47FA-BDE6-F78DDE4A95AB}"/>
                </a:ext>
              </a:extLst>
            </p:cNvPr>
            <p:cNvGrpSpPr/>
            <p:nvPr/>
          </p:nvGrpSpPr>
          <p:grpSpPr>
            <a:xfrm>
              <a:off x="10315629" y="3608196"/>
              <a:ext cx="1728132" cy="805342"/>
              <a:chOff x="569915" y="4777959"/>
              <a:chExt cx="1728132" cy="805342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A6577B2-0FB0-4601-8A3E-0D495F46DF28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787AC6D-79C5-4D1F-99E5-AF570A9A6498}"/>
                  </a:ext>
                </a:extLst>
              </p:cNvPr>
              <p:cNvSpPr txBox="1"/>
              <p:nvPr/>
            </p:nvSpPr>
            <p:spPr>
              <a:xfrm>
                <a:off x="569915" y="5012679"/>
                <a:ext cx="1728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>
                    <a:solidFill>
                      <a:schemeClr val="bg1"/>
                    </a:solidFill>
                  </a:rPr>
                  <a:t>한국 경제 예측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화살표: 왼쪽/오른쪽 1">
              <a:extLst>
                <a:ext uri="{FF2B5EF4-FFF2-40B4-BE49-F238E27FC236}">
                  <a16:creationId xmlns:a16="http://schemas.microsoft.com/office/drawing/2014/main" id="{547F5716-1D6A-4141-9C07-C5B46FADFDA9}"/>
                </a:ext>
              </a:extLst>
            </p:cNvPr>
            <p:cNvSpPr/>
            <p:nvPr/>
          </p:nvSpPr>
          <p:spPr>
            <a:xfrm>
              <a:off x="2086877" y="2543076"/>
              <a:ext cx="391775" cy="245961"/>
            </a:xfrm>
            <a:prstGeom prst="left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화살표: 왼쪽/오른쪽 84">
              <a:extLst>
                <a:ext uri="{FF2B5EF4-FFF2-40B4-BE49-F238E27FC236}">
                  <a16:creationId xmlns:a16="http://schemas.microsoft.com/office/drawing/2014/main" id="{F2B1B718-EE9B-4CA8-A6B2-E5099266BB28}"/>
                </a:ext>
              </a:extLst>
            </p:cNvPr>
            <p:cNvSpPr/>
            <p:nvPr/>
          </p:nvSpPr>
          <p:spPr>
            <a:xfrm rot="1488123">
              <a:off x="2064595" y="3087660"/>
              <a:ext cx="391775" cy="245961"/>
            </a:xfrm>
            <a:prstGeom prst="left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화살표: 왼쪽/오른쪽 85">
              <a:extLst>
                <a:ext uri="{FF2B5EF4-FFF2-40B4-BE49-F238E27FC236}">
                  <a16:creationId xmlns:a16="http://schemas.microsoft.com/office/drawing/2014/main" id="{C057BD21-1076-4459-8451-74FF037E5B7F}"/>
                </a:ext>
              </a:extLst>
            </p:cNvPr>
            <p:cNvSpPr/>
            <p:nvPr/>
          </p:nvSpPr>
          <p:spPr>
            <a:xfrm rot="19729064">
              <a:off x="2088941" y="2050172"/>
              <a:ext cx="391775" cy="245961"/>
            </a:xfrm>
            <a:prstGeom prst="left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화살표: 왼쪽/오른쪽 86">
              <a:extLst>
                <a:ext uri="{FF2B5EF4-FFF2-40B4-BE49-F238E27FC236}">
                  <a16:creationId xmlns:a16="http://schemas.microsoft.com/office/drawing/2014/main" id="{C610E333-622D-4DB0-B7E6-2AA7FB291DC8}"/>
                </a:ext>
              </a:extLst>
            </p:cNvPr>
            <p:cNvSpPr/>
            <p:nvPr/>
          </p:nvSpPr>
          <p:spPr>
            <a:xfrm>
              <a:off x="2096842" y="5333888"/>
              <a:ext cx="391775" cy="245961"/>
            </a:xfrm>
            <a:prstGeom prst="left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화살표: 왼쪽/오른쪽 87">
              <a:extLst>
                <a:ext uri="{FF2B5EF4-FFF2-40B4-BE49-F238E27FC236}">
                  <a16:creationId xmlns:a16="http://schemas.microsoft.com/office/drawing/2014/main" id="{0DE80F2F-E182-48BD-B8CF-489DEF29F12C}"/>
                </a:ext>
              </a:extLst>
            </p:cNvPr>
            <p:cNvSpPr/>
            <p:nvPr/>
          </p:nvSpPr>
          <p:spPr>
            <a:xfrm rot="1488123">
              <a:off x="2074560" y="5878472"/>
              <a:ext cx="391775" cy="245961"/>
            </a:xfrm>
            <a:prstGeom prst="left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화살표: 왼쪽/오른쪽 88">
              <a:extLst>
                <a:ext uri="{FF2B5EF4-FFF2-40B4-BE49-F238E27FC236}">
                  <a16:creationId xmlns:a16="http://schemas.microsoft.com/office/drawing/2014/main" id="{52402860-5C9B-4B63-B7B6-F85DA44BE088}"/>
                </a:ext>
              </a:extLst>
            </p:cNvPr>
            <p:cNvSpPr/>
            <p:nvPr/>
          </p:nvSpPr>
          <p:spPr>
            <a:xfrm rot="19729064">
              <a:off x="2098906" y="4840984"/>
              <a:ext cx="391775" cy="245961"/>
            </a:xfrm>
            <a:prstGeom prst="left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09F1D04-FF86-4319-A207-D0C3B53DD075}"/>
                </a:ext>
              </a:extLst>
            </p:cNvPr>
            <p:cNvSpPr txBox="1"/>
            <p:nvPr/>
          </p:nvSpPr>
          <p:spPr>
            <a:xfrm>
              <a:off x="1764222" y="912312"/>
              <a:ext cx="1057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1st Step</a:t>
              </a:r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12EB6F-C68A-436B-84DE-2941410E6797}"/>
                </a:ext>
              </a:extLst>
            </p:cNvPr>
            <p:cNvSpPr txBox="1"/>
            <p:nvPr/>
          </p:nvSpPr>
          <p:spPr>
            <a:xfrm>
              <a:off x="6887097" y="902341"/>
              <a:ext cx="1144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2nd Step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FB1704A-61E3-4513-85C0-FF73E4E54316}"/>
                </a:ext>
              </a:extLst>
            </p:cNvPr>
            <p:cNvSpPr txBox="1"/>
            <p:nvPr/>
          </p:nvSpPr>
          <p:spPr>
            <a:xfrm>
              <a:off x="10549100" y="867799"/>
              <a:ext cx="1261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Final Step</a:t>
              </a:r>
              <a:endParaRPr lang="ko-KR" altLang="en-US" dirty="0"/>
            </a:p>
          </p:txBody>
        </p:sp>
        <p:sp>
          <p:nvSpPr>
            <p:cNvPr id="4" name="더하기 기호 3">
              <a:extLst>
                <a:ext uri="{FF2B5EF4-FFF2-40B4-BE49-F238E27FC236}">
                  <a16:creationId xmlns:a16="http://schemas.microsoft.com/office/drawing/2014/main" id="{204FEFFD-D885-480D-BC94-5804E73B11EF}"/>
                </a:ext>
              </a:extLst>
            </p:cNvPr>
            <p:cNvSpPr/>
            <p:nvPr/>
          </p:nvSpPr>
          <p:spPr>
            <a:xfrm>
              <a:off x="4578348" y="3730260"/>
              <a:ext cx="533603" cy="518052"/>
            </a:xfrm>
            <a:prstGeom prst="mathPlus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88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0360045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5-1.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한국과 일본 각각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OECD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국가와 비교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16</a:t>
            </a:fld>
            <a:endParaRPr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BB69C-30F7-4835-8C9A-689E2745D114}"/>
              </a:ext>
            </a:extLst>
          </p:cNvPr>
          <p:cNvSpPr txBox="1"/>
          <p:nvPr/>
        </p:nvSpPr>
        <p:spPr>
          <a:xfrm>
            <a:off x="780535" y="1041120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국내 총 생산 </a:t>
            </a:r>
            <a:r>
              <a:rPr lang="en-US" altLang="ko-KR" sz="2400" b="1" dirty="0"/>
              <a:t>GDP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D0778-CDA7-494E-9BFC-D484B98BA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49" y="1467661"/>
            <a:ext cx="5721208" cy="28743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EEDA7F-2E52-4E68-AA3F-B29D9C4CE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906" y="1467661"/>
            <a:ext cx="5643354" cy="2874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592A3C-4ECA-4EDA-A8CF-E86E11CABE49}"/>
              </a:ext>
            </a:extLst>
          </p:cNvPr>
          <p:cNvSpPr txBox="1"/>
          <p:nvPr/>
        </p:nvSpPr>
        <p:spPr>
          <a:xfrm>
            <a:off x="142229" y="4332642"/>
            <a:ext cx="2877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1980</a:t>
            </a:r>
            <a:r>
              <a:rPr lang="ko-KR" altLang="en-US" sz="1100" dirty="0"/>
              <a:t>년 </a:t>
            </a:r>
            <a:r>
              <a:rPr lang="en-US" altLang="ko-KR" sz="1100" dirty="0"/>
              <a:t>– 1994</a:t>
            </a:r>
            <a:r>
              <a:rPr lang="ko-KR" altLang="en-US" sz="1100" dirty="0"/>
              <a:t>년 일본의 국내 총 생산 </a:t>
            </a:r>
            <a:r>
              <a:rPr lang="en-US" altLang="ko-KR" sz="1100" dirty="0"/>
              <a:t>GDP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6EF9D6-2117-4FBE-AC82-968CA8650CF8}"/>
              </a:ext>
            </a:extLst>
          </p:cNvPr>
          <p:cNvSpPr txBox="1"/>
          <p:nvPr/>
        </p:nvSpPr>
        <p:spPr>
          <a:xfrm>
            <a:off x="6095949" y="4332641"/>
            <a:ext cx="2877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2006</a:t>
            </a:r>
            <a:r>
              <a:rPr lang="ko-KR" altLang="en-US" sz="1100" dirty="0"/>
              <a:t>년 </a:t>
            </a:r>
            <a:r>
              <a:rPr lang="en-US" altLang="ko-KR" sz="1100" dirty="0"/>
              <a:t>– 2020</a:t>
            </a:r>
            <a:r>
              <a:rPr lang="ko-KR" altLang="en-US" sz="1100" dirty="0"/>
              <a:t>년 한국의 국내 총 생산 </a:t>
            </a:r>
            <a:r>
              <a:rPr lang="en-US" altLang="ko-KR" sz="1100" dirty="0"/>
              <a:t>GDP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DB1555-D3AF-4395-B56B-20AC2747C593}"/>
              </a:ext>
            </a:extLst>
          </p:cNvPr>
          <p:cNvSpPr txBox="1"/>
          <p:nvPr/>
        </p:nvSpPr>
        <p:spPr>
          <a:xfrm>
            <a:off x="4521563" y="4702349"/>
            <a:ext cx="7365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그래프를 보면 </a:t>
            </a:r>
            <a:r>
              <a:rPr lang="en-US" altLang="ko-KR" sz="1600" dirty="0"/>
              <a:t>1980</a:t>
            </a:r>
            <a:r>
              <a:rPr lang="ko-KR" altLang="en-US" sz="1600" dirty="0"/>
              <a:t>년대 일본의 국내 총 생산 </a:t>
            </a:r>
            <a:r>
              <a:rPr lang="en-US" altLang="ko-KR" sz="1600" dirty="0"/>
              <a:t>GDP</a:t>
            </a:r>
            <a:r>
              <a:rPr lang="ko-KR" altLang="en-US" sz="1600" dirty="0"/>
              <a:t>는 </a:t>
            </a:r>
            <a:r>
              <a:rPr lang="en-US" altLang="ko-KR" sz="1600" dirty="0"/>
              <a:t>OECD</a:t>
            </a:r>
            <a:r>
              <a:rPr lang="ko-KR" altLang="en-US" sz="1600" dirty="0"/>
              <a:t>국가 중 </a:t>
            </a:r>
            <a:endParaRPr lang="en-US" altLang="ko-KR" sz="1600" dirty="0"/>
          </a:p>
          <a:p>
            <a:r>
              <a:rPr lang="ko-KR" altLang="en-US" sz="1600" dirty="0"/>
              <a:t>미국 다음인 </a:t>
            </a:r>
            <a:r>
              <a:rPr lang="en-US" altLang="ko-KR" sz="1600" dirty="0"/>
              <a:t>2</a:t>
            </a:r>
            <a:r>
              <a:rPr lang="ko-KR" altLang="en-US" sz="1600" dirty="0"/>
              <a:t>위를 차지했던 것에 반해</a:t>
            </a:r>
            <a:endParaRPr lang="en-US" altLang="ko-KR" sz="1600" dirty="0"/>
          </a:p>
          <a:p>
            <a:r>
              <a:rPr lang="en-US" altLang="ko-KR" sz="1600" dirty="0"/>
              <a:t>2010</a:t>
            </a:r>
            <a:r>
              <a:rPr lang="ko-KR" altLang="en-US" sz="1600" dirty="0"/>
              <a:t>년대 한국의 국내 총 생산 </a:t>
            </a:r>
            <a:r>
              <a:rPr lang="en-US" altLang="ko-KR" sz="1600" dirty="0"/>
              <a:t>GDP</a:t>
            </a:r>
            <a:r>
              <a:rPr lang="ko-KR" altLang="en-US" sz="1600" dirty="0"/>
              <a:t>는 </a:t>
            </a:r>
            <a:r>
              <a:rPr lang="en-US" altLang="ko-KR" sz="1600" dirty="0"/>
              <a:t>OECD</a:t>
            </a:r>
            <a:r>
              <a:rPr lang="ko-KR" altLang="en-US" sz="1600" dirty="0"/>
              <a:t>국가 중 중위권을 차지하고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1991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년 당시 일본의 경제 규모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(GDP)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는 약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18%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로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OECD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총 경제 규모의 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많은 부분을 차지했다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하지만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2020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년 한국의 경제 규모는 약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3.5%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OECD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총 경제 규모의 큰 부분을 차지하고 있지는 않다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ko-KR" altLang="en-US" sz="16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6708326-1D1A-4DA3-A6DE-A62EF4247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564" y="4702349"/>
            <a:ext cx="3962097" cy="20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0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1098276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5-2.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일본과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2010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한국 비교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17</a:t>
            </a:fld>
            <a:endParaRPr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7F43C-BF17-4DDD-8B08-646908579B2E}"/>
              </a:ext>
            </a:extLst>
          </p:cNvPr>
          <p:cNvSpPr txBox="1"/>
          <p:nvPr/>
        </p:nvSpPr>
        <p:spPr>
          <a:xfrm>
            <a:off x="780535" y="1118536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소비자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생산자 물가 지수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44681D-BDFE-4D9A-84D0-82F85C92A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74" y="1877072"/>
            <a:ext cx="5815805" cy="330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CFA254-3754-4515-A9AC-C592E8918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49" y="1877071"/>
            <a:ext cx="5815804" cy="33074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56E3E1-F527-4FC3-93FC-5ACFF9AAACCE}"/>
              </a:ext>
            </a:extLst>
          </p:cNvPr>
          <p:cNvSpPr txBox="1"/>
          <p:nvPr/>
        </p:nvSpPr>
        <p:spPr>
          <a:xfrm>
            <a:off x="234842" y="5548097"/>
            <a:ext cx="574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1980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년대 일본의 소비자 물가지수는 상승했지만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 생산자 물가지수는 유지되거나 하락한 것을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31F71-669B-4B9D-8CAC-BDC5E0E55247}"/>
              </a:ext>
            </a:extLst>
          </p:cNvPr>
          <p:cNvSpPr txBox="1"/>
          <p:nvPr/>
        </p:nvSpPr>
        <p:spPr>
          <a:xfrm>
            <a:off x="6211169" y="5548097"/>
            <a:ext cx="5987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2010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년대 한국의 소비자 물가지수와 생산자 물가지수 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모두 상승하는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2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1098276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5-2.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일본과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2010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한국 비교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18</a:t>
            </a:fld>
            <a:endParaRPr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7F43C-BF17-4DDD-8B08-646908579B2E}"/>
              </a:ext>
            </a:extLst>
          </p:cNvPr>
          <p:cNvSpPr txBox="1"/>
          <p:nvPr/>
        </p:nvSpPr>
        <p:spPr>
          <a:xfrm>
            <a:off x="780535" y="926160"/>
            <a:ext cx="629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중앙 은행 정책 금리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주가 지수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12255F-5A5C-4944-8EEC-56E1A336D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85" y="1425207"/>
            <a:ext cx="5561332" cy="3138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051C23-FF08-4BF0-8453-B4ADD1FF9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783" y="1425207"/>
            <a:ext cx="5561332" cy="3138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746441-83A9-45A1-AD9A-221217D42514}"/>
              </a:ext>
            </a:extLst>
          </p:cNvPr>
          <p:cNvSpPr txBox="1"/>
          <p:nvPr/>
        </p:nvSpPr>
        <p:spPr>
          <a:xfrm>
            <a:off x="356885" y="4972141"/>
            <a:ext cx="10993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한국과 일본의 금리는 미국과 비슷한 경향이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  주식은 금리에 반비례하다는 결과를 앞에서 보았기 때문에 코스피와 나스닥은 비슷한 경향을 보인다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일본은 부동산 시장 문제를 해결하기 위해 </a:t>
            </a:r>
            <a:r>
              <a:rPr lang="en-US" altLang="ko-KR" dirty="0"/>
              <a:t>1990</a:t>
            </a:r>
            <a:r>
              <a:rPr lang="ko-KR" altLang="en-US" dirty="0"/>
              <a:t>년 금리를 </a:t>
            </a:r>
            <a:r>
              <a:rPr lang="en-US" altLang="ko-KR" dirty="0"/>
              <a:t>6%</a:t>
            </a:r>
            <a:r>
              <a:rPr lang="ko-KR" altLang="en-US" dirty="0"/>
              <a:t>로 급격하게 올렸다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  그로 인해 </a:t>
            </a:r>
            <a:r>
              <a:rPr lang="ko-KR" altLang="en-US" dirty="0" err="1"/>
              <a:t>닛케이</a:t>
            </a:r>
            <a:r>
              <a:rPr lang="ko-KR" altLang="en-US" dirty="0"/>
              <a:t> 지수는 급격하게 하락하였고 미국 주식과 다른 경향을 보이게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23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1098276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5-2.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일본과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2010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한국 비교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19</a:t>
            </a:fld>
            <a:endParaRPr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7F43C-BF17-4DDD-8B08-646908579B2E}"/>
              </a:ext>
            </a:extLst>
          </p:cNvPr>
          <p:cNvSpPr txBox="1"/>
          <p:nvPr/>
        </p:nvSpPr>
        <p:spPr>
          <a:xfrm>
            <a:off x="780535" y="1118536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한국과 일본 부동산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B20BFB-6BC5-4AFF-8E9A-DB91A9013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48" y="1788421"/>
            <a:ext cx="5502074" cy="34297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E3DA55-7DB3-4199-806B-DE3D7447D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674" y="1759404"/>
            <a:ext cx="5502074" cy="3458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9629EE-06B8-4081-B7AA-ACD458E2E3B1}"/>
              </a:ext>
            </a:extLst>
          </p:cNvPr>
          <p:cNvSpPr txBox="1"/>
          <p:nvPr/>
        </p:nvSpPr>
        <p:spPr>
          <a:xfrm>
            <a:off x="302004" y="5634643"/>
            <a:ext cx="8334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한국 부동산도 많이 올랐지만 일본의 버블경제 때보다는 비교적 덜 상승했다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일본 부동산은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1991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년을 기점으로 하락했다는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95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91CDC3A-52AA-43AF-A222-6653B76D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29" name="Google Shape;129;p26"/>
          <p:cNvSpPr txBox="1"/>
          <p:nvPr/>
        </p:nvSpPr>
        <p:spPr>
          <a:xfrm>
            <a:off x="1278689" y="152515"/>
            <a:ext cx="2176400" cy="94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" altLang="en-US" sz="5333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목 차</a:t>
            </a:r>
            <a:endParaRPr sz="5333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707282" y="1159954"/>
            <a:ext cx="7228703" cy="561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85783" indent="-618051" defTabSz="1219170" latinLnBrk="0">
              <a:lnSpc>
                <a:spcPct val="150000"/>
              </a:lnSpc>
              <a:buClr>
                <a:srgbClr val="0F243E"/>
              </a:buClr>
              <a:buSzPts val="2000"/>
              <a:buFont typeface="Malgun Gothic"/>
              <a:buAutoNum type="arabicPeriod"/>
            </a:pPr>
            <a:r>
              <a:rPr lang="ko-KR" altLang="en-US" sz="20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주제 선정</a:t>
            </a:r>
            <a:endParaRPr sz="20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685783" indent="-618051" defTabSz="1219170" latinLnBrk="0">
              <a:lnSpc>
                <a:spcPct val="150000"/>
              </a:lnSpc>
              <a:buClr>
                <a:srgbClr val="0F243E"/>
              </a:buClr>
              <a:buSzPts val="2000"/>
              <a:buFont typeface="Malgun Gothic"/>
              <a:buAutoNum type="arabicPeriod"/>
            </a:pPr>
            <a:r>
              <a:rPr lang="ko-KR" altLang="en-US" sz="20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사용 데이터</a:t>
            </a:r>
            <a:endParaRPr lang="en-US" altLang="ko-KR" sz="20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685783" indent="-618051" defTabSz="1219170" latinLnBrk="0">
              <a:lnSpc>
                <a:spcPct val="150000"/>
              </a:lnSpc>
              <a:buClr>
                <a:srgbClr val="0F243E"/>
              </a:buClr>
              <a:buSzPts val="2000"/>
              <a:buFont typeface="Malgun Gothic"/>
              <a:buAutoNum type="arabicPeriod"/>
            </a:pPr>
            <a:r>
              <a:rPr lang="ko-KR" altLang="en-US" sz="20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데이터 가공</a:t>
            </a:r>
            <a:endParaRPr lang="en-US" altLang="ko-KR" sz="20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685783" indent="-618051" defTabSz="1219170" latinLnBrk="0">
              <a:lnSpc>
                <a:spcPct val="150000"/>
              </a:lnSpc>
              <a:buClr>
                <a:srgbClr val="0F243E"/>
              </a:buClr>
              <a:buSzPts val="2000"/>
              <a:buFont typeface="Malgun Gothic"/>
              <a:buAutoNum type="arabicPeriod"/>
            </a:pPr>
            <a:r>
              <a:rPr lang="ko-KR" altLang="en-US" sz="20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 부동산 데이터</a:t>
            </a:r>
            <a:endParaRPr lang="en-US" altLang="ko-KR" sz="20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524932" lvl="1" defTabSz="1219170" latinLnBrk="0">
              <a:lnSpc>
                <a:spcPct val="150000"/>
              </a:lnSpc>
              <a:buClr>
                <a:srgbClr val="0F243E"/>
              </a:buClr>
              <a:buSzPts val="2000"/>
            </a:pP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4-1.    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부동산 시장 그래프</a:t>
            </a:r>
            <a:endParaRPr lang="en-US" altLang="ko-KR" sz="14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524932" lvl="1" defTabSz="1219170" latinLnBrk="0">
              <a:lnSpc>
                <a:spcPct val="150000"/>
              </a:lnSpc>
              <a:buClr>
                <a:srgbClr val="0F243E"/>
              </a:buClr>
              <a:buSzPts val="2000"/>
            </a:pP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4-2.    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부동산 관련 시장 그래프</a:t>
            </a:r>
            <a:endParaRPr lang="en-US" altLang="ko-KR" sz="14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524932" lvl="1" defTabSz="1219170" latinLnBrk="0">
              <a:lnSpc>
                <a:spcPct val="150000"/>
              </a:lnSpc>
              <a:buClr>
                <a:srgbClr val="0F243E"/>
              </a:buClr>
              <a:buSzPts val="2000"/>
            </a:pP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4-3.    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경제 시장 그래프</a:t>
            </a:r>
            <a:endParaRPr lang="en-US" altLang="ko-KR" sz="14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524932" lvl="1" defTabSz="1219170" latinLnBrk="0">
              <a:lnSpc>
                <a:spcPct val="150000"/>
              </a:lnSpc>
              <a:buClr>
                <a:srgbClr val="0F243E"/>
              </a:buClr>
              <a:buSzPts val="2000"/>
            </a:pP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4-4.    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부동산 시장 소비 심리 지수</a:t>
            </a:r>
            <a:endParaRPr lang="en-US" altLang="ko-KR" sz="14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685783" indent="-618051" defTabSz="1219170" latinLnBrk="0">
              <a:lnSpc>
                <a:spcPct val="150000"/>
              </a:lnSpc>
              <a:buClr>
                <a:srgbClr val="0F243E"/>
              </a:buClr>
              <a:buSzPts val="2000"/>
              <a:buFont typeface="Malgun Gothic"/>
              <a:buAutoNum type="arabicPeriod"/>
            </a:pPr>
            <a:r>
              <a:rPr lang="ko-KR" altLang="en-US" sz="20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한국과 일본 비교</a:t>
            </a:r>
            <a:endParaRPr lang="en-US" altLang="ko-KR" sz="20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524932" lvl="1" defTabSz="1219170" latinLnBrk="0">
              <a:lnSpc>
                <a:spcPct val="150000"/>
              </a:lnSpc>
              <a:buClr>
                <a:srgbClr val="0F243E"/>
              </a:buClr>
              <a:buSzPts val="2000"/>
            </a:pP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5-1.    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한국과 일본 각각 </a:t>
            </a: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OECD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국가와 비교</a:t>
            </a:r>
            <a:endParaRPr lang="en-US" altLang="ko-KR" sz="14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524932" lvl="1" defTabSz="1219170" latinLnBrk="0">
              <a:lnSpc>
                <a:spcPct val="150000"/>
              </a:lnSpc>
              <a:buClr>
                <a:srgbClr val="0F243E"/>
              </a:buClr>
              <a:buSzPts val="2000"/>
            </a:pP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5-2.    1980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일본과 </a:t>
            </a: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2010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한국 비교</a:t>
            </a:r>
            <a:endParaRPr lang="en-US" altLang="ko-KR" sz="14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524932" lvl="1" defTabSz="1219170" latinLnBrk="0">
              <a:lnSpc>
                <a:spcPct val="150000"/>
              </a:lnSpc>
              <a:buClr>
                <a:srgbClr val="0F243E"/>
              </a:buClr>
              <a:buSzPts val="2000"/>
            </a:pP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5-3.    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 부동산 예측</a:t>
            </a:r>
            <a:endParaRPr lang="en-US" altLang="ko-KR" sz="14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685783" indent="-618051" defTabSz="1219170" latinLnBrk="0">
              <a:lnSpc>
                <a:spcPct val="150000"/>
              </a:lnSpc>
              <a:buClr>
                <a:srgbClr val="0F243E"/>
              </a:buClr>
              <a:buSzPts val="2000"/>
              <a:buFont typeface="Malgun Gothic"/>
              <a:buAutoNum type="arabicPeriod"/>
            </a:pPr>
            <a:r>
              <a:rPr lang="ko-KR" altLang="en-US" sz="20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결과</a:t>
            </a:r>
            <a:endParaRPr lang="en-US" altLang="ko-KR" sz="20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685783" indent="-618051" defTabSz="1219170" latinLnBrk="0">
              <a:lnSpc>
                <a:spcPct val="150000"/>
              </a:lnSpc>
              <a:buClr>
                <a:srgbClr val="0F243E"/>
              </a:buClr>
              <a:buSzPts val="2000"/>
              <a:buFont typeface="Malgun Gothic"/>
              <a:buAutoNum type="arabicPeriod"/>
            </a:pPr>
            <a:r>
              <a:rPr lang="en-US" altLang="ko-KR" sz="20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Q&amp;A</a:t>
            </a:r>
          </a:p>
        </p:txBody>
      </p:sp>
      <p:cxnSp>
        <p:nvCxnSpPr>
          <p:cNvPr id="131" name="Google Shape;131;p26"/>
          <p:cNvCxnSpPr>
            <a:cxnSpLocks/>
          </p:cNvCxnSpPr>
          <p:nvPr/>
        </p:nvCxnSpPr>
        <p:spPr>
          <a:xfrm>
            <a:off x="396984" y="1078776"/>
            <a:ext cx="11398031" cy="0"/>
          </a:xfrm>
          <a:prstGeom prst="straightConnector1">
            <a:avLst/>
          </a:prstGeom>
          <a:noFill/>
          <a:ln w="3175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2</a:t>
            </a:fld>
            <a:endParaRPr ker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0360045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5-3.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 부동산 예측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20</a:t>
            </a:fld>
            <a:endParaRPr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9FB10-110C-41BD-9027-1639D6FB4BBD}"/>
              </a:ext>
            </a:extLst>
          </p:cNvPr>
          <p:cNvSpPr txBox="1"/>
          <p:nvPr/>
        </p:nvSpPr>
        <p:spPr>
          <a:xfrm>
            <a:off x="6001579" y="1083142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Regression Analysis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ABBA8-EF76-4324-A888-89A4D2C9A76C}"/>
              </a:ext>
            </a:extLst>
          </p:cNvPr>
          <p:cNvSpPr txBox="1"/>
          <p:nvPr/>
        </p:nvSpPr>
        <p:spPr>
          <a:xfrm>
            <a:off x="360726" y="1125322"/>
            <a:ext cx="51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LSTM (Long short-Term Memory) </a:t>
            </a:r>
            <a:endParaRPr lang="ko-KR" altLang="en-US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E6BA0C-D671-4355-9798-E794A7265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27" y="1688431"/>
            <a:ext cx="5328512" cy="37087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D46F4BB-0CEF-4F9E-BCCE-10C68ABFF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49" y="1684326"/>
            <a:ext cx="5856600" cy="3708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D698B6-3D49-40D0-BE70-E33903F4E360}"/>
              </a:ext>
            </a:extLst>
          </p:cNvPr>
          <p:cNvSpPr txBox="1"/>
          <p:nvPr/>
        </p:nvSpPr>
        <p:spPr>
          <a:xfrm>
            <a:off x="239349" y="5746029"/>
            <a:ext cx="5557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한국의 부동산 가격 예측 모델에 한국 지표를 넣어본 결과 주택매매가격이 예측 값에 비해 급격하게 증가한 것을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7B9612-8243-4977-8EC5-D6E81B9AE70D}"/>
              </a:ext>
            </a:extLst>
          </p:cNvPr>
          <p:cNvSpPr txBox="1"/>
          <p:nvPr/>
        </p:nvSpPr>
        <p:spPr>
          <a:xfrm>
            <a:off x="6036300" y="5746029"/>
            <a:ext cx="598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일본의 부동산 가격 예측 모델에 한국 지표를 넣어본 결과 현재 한국 주택매매가격과 비슷하게 나타나는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53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0CEE0D-D0E0-4B07-BEEE-5B3883C36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38" name="Google Shape;138;p27"/>
          <p:cNvCxnSpPr/>
          <p:nvPr/>
        </p:nvCxnSpPr>
        <p:spPr>
          <a:xfrm>
            <a:off x="239350" y="908720"/>
            <a:ext cx="1171330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7"/>
          <p:cNvSpPr txBox="1"/>
          <p:nvPr/>
        </p:nvSpPr>
        <p:spPr>
          <a:xfrm>
            <a:off x="780536" y="188641"/>
            <a:ext cx="6937336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altLang="ko" sz="4267" b="1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1. </a:t>
            </a:r>
            <a:r>
              <a:rPr lang="ko-KR" altLang="en-US" sz="4267" b="1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결론 및 향후 연구과제 </a:t>
            </a:r>
            <a:endParaRPr sz="3200" b="1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562259" y="1129236"/>
            <a:ext cx="1536171" cy="3354710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lt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결 론</a:t>
            </a:r>
            <a:endParaRPr sz="2400" b="1" dirty="0">
              <a:solidFill>
                <a:schemeClr val="lt1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2304251" y="1203324"/>
            <a:ext cx="9648400" cy="33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indent="-118530">
              <a:buSzPts val="1400"/>
              <a:buFont typeface="Malgun Gothic"/>
              <a:buChar char="•"/>
            </a:pP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한국의 부동산 시장은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2007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 비정상적으로 상승한 이후 매년 상승했지만 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2019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년부터 다시 급등했다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여기에는 주택 건축허가의 감소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미분양 주택의 감소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소비자물가지수 상승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중앙 은행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정책 금리 인하로 인한 주식시장 급상승이 원인이라고 할 수 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 indent="-118530">
              <a:buSzPts val="1400"/>
              <a:buFont typeface="Malgun Gothic"/>
              <a:buChar char="•"/>
            </a:pPr>
            <a:endParaRPr lang="en-US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indent="-118530">
              <a:buSzPts val="1400"/>
              <a:buFont typeface="Malgun Gothic"/>
              <a:buChar char="•"/>
            </a:pPr>
            <a:r>
              <a:rPr 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2010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년대의 한국과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일본의 공통점은 소비자 물가지수 상승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낮은 금리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주식열풍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부동산 시장 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급상승이 있었다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</a:p>
          <a:p>
            <a:pPr>
              <a:buSzPts val="1400"/>
            </a:pP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indent="-118530">
              <a:buSzPts val="1400"/>
              <a:buFont typeface="Malgun Gothic"/>
              <a:buChar char="•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2010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년대의 한국과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일본의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차이점은 생산자 물가지수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세계적인 경제 규모의 차이가 있었다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일본의 생산자 물가지수는 제자리 거나 떨어진 반면 한국의 생산자 물가지수는 상승했다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일본의 경제 규모는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OECD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총 경제 규모의 약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18%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였지만 한국의 경제 규모는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OECD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총 경제 규모의  약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3.5%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였다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altLang="ko-KR" sz="1400" b="0" i="0" dirty="0">
              <a:solidFill>
                <a:srgbClr val="000000"/>
              </a:solidFill>
              <a:effectLst/>
              <a:latin typeface="Helvetica Neue"/>
              <a:ea typeface="한돈 삼겹살 300g" panose="020B0600000101010101" pitchFamily="50" charset="-127"/>
              <a:sym typeface="Malgun Gothic"/>
            </a:endParaRPr>
          </a:p>
          <a:p>
            <a:pPr indent="-118530">
              <a:buSzPts val="1400"/>
              <a:buFont typeface="Malgun Gothic"/>
              <a:buChar char="•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일본은 과열된 부동산 시장을 막고자 금리를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2.5%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에서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6%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로 올리고 부동산 대출을 막았다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따라서 부동산 시장과 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주식 시장은 폭락하게 되었고 그로 인해 경제가 침체되었다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>
              <a:buSzPts val="1400"/>
            </a:pP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indent="-118530">
              <a:buSzPts val="1400"/>
              <a:buFont typeface="Malgun Gothic"/>
              <a:buChar char="•"/>
            </a:pP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우리나라는 이를 교훈으로 삼아 경제가 침체되지 않도록 하는 정책을 잘 펼쳐야 할 것 이다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</p:txBody>
      </p:sp>
      <p:cxnSp>
        <p:nvCxnSpPr>
          <p:cNvPr id="142" name="Google Shape;142;p27"/>
          <p:cNvCxnSpPr/>
          <p:nvPr/>
        </p:nvCxnSpPr>
        <p:spPr>
          <a:xfrm>
            <a:off x="2304251" y="1129235"/>
            <a:ext cx="931303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27"/>
          <p:cNvCxnSpPr/>
          <p:nvPr/>
        </p:nvCxnSpPr>
        <p:spPr>
          <a:xfrm>
            <a:off x="2206561" y="4792438"/>
            <a:ext cx="93132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21</a:t>
            </a:fld>
            <a:endParaRPr dirty="0"/>
          </a:p>
        </p:txBody>
      </p:sp>
      <p:sp>
        <p:nvSpPr>
          <p:cNvPr id="145" name="Google Shape;145;p27"/>
          <p:cNvSpPr/>
          <p:nvPr/>
        </p:nvSpPr>
        <p:spPr>
          <a:xfrm>
            <a:off x="562429" y="4792438"/>
            <a:ext cx="1536000" cy="1932138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lt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향후</a:t>
            </a:r>
            <a:endParaRPr lang="en-US" altLang="ko-KR" sz="2400" b="1" dirty="0">
              <a:solidFill>
                <a:schemeClr val="lt1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algn="ctr"/>
            <a:r>
              <a:rPr lang="ko-KR" altLang="en-US" sz="2400" b="1" dirty="0">
                <a:solidFill>
                  <a:schemeClr val="lt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연구 </a:t>
            </a:r>
            <a:endParaRPr lang="en-US" altLang="ko-KR" sz="2400" b="1" dirty="0">
              <a:solidFill>
                <a:schemeClr val="lt1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algn="ctr"/>
            <a:r>
              <a:rPr lang="ko-KR" altLang="en-US" sz="2400" b="1" dirty="0">
                <a:solidFill>
                  <a:schemeClr val="lt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과제 </a:t>
            </a:r>
            <a:endParaRPr lang="en-US" altLang="ko-KR" sz="2400" b="1" dirty="0">
              <a:solidFill>
                <a:schemeClr val="lt1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4251" y="4875917"/>
            <a:ext cx="9648400" cy="18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indent="-118530">
              <a:buSzPts val="1400"/>
              <a:buFont typeface="Malgun Gothic"/>
              <a:buChar char="•"/>
            </a:pP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한국의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 뒤 부동산 예측을 하고싶었지만 결과가 잘 나오지 않았다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LSTM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을 통해 부동산 시장과 상관있는 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데이터들을 예측하고 그것을 통해 부동산 시장을 예측해보면 좋을 것 같다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</a:p>
          <a:p>
            <a:pPr indent="-118530">
              <a:buSzPts val="1400"/>
              <a:buFont typeface="Malgun Gothic"/>
              <a:buChar char="•"/>
            </a:pP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indent="-118530">
              <a:buSzPts val="1400"/>
              <a:buFont typeface="Malgun Gothic"/>
              <a:buChar char="•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일본의 버블경제 이후도 문제가 많았지만 버블경제 안에서도 문제가 꽤 있었다고 한다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내 집 마련을 포기하여 결혼과 출생률이 하락하고 인구가 고령화가 되었다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또한 주식시장의 과열로 생업에 소홀해지고 소비가 증가했다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한국은 이 부분에서 어떤 차이가 있는지 연구하면 좋을 것 같다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	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6873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7</a:t>
            </a:r>
            <a:r>
              <a:rPr lang="en-US" altLang="ko" sz="4267" b="1" kern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Q&amp;A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22</a:t>
            </a:fld>
            <a:endParaRPr kern="0" dirty="0"/>
          </a:p>
        </p:txBody>
      </p:sp>
      <p:pic>
        <p:nvPicPr>
          <p:cNvPr id="6" name="그림 5" descr="텍스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A191A523-6F80-4509-8D6F-D67C64DA5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98" y="2688555"/>
            <a:ext cx="2765502" cy="23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5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0CEE0D-D0E0-4B07-BEEE-5B3883C36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38" name="Google Shape;138;p27"/>
          <p:cNvCxnSpPr/>
          <p:nvPr/>
        </p:nvCxnSpPr>
        <p:spPr>
          <a:xfrm>
            <a:off x="239350" y="908720"/>
            <a:ext cx="1171330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7"/>
          <p:cNvSpPr txBox="1"/>
          <p:nvPr/>
        </p:nvSpPr>
        <p:spPr>
          <a:xfrm>
            <a:off x="780536" y="188641"/>
            <a:ext cx="4772976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altLang="ko" sz="4267" b="1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1. </a:t>
            </a:r>
            <a:r>
              <a:rPr lang="ko-KR" altLang="en-US" sz="4267" b="1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주제 선정</a:t>
            </a:r>
            <a:endParaRPr sz="3200" b="1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562259" y="1268759"/>
            <a:ext cx="1536171" cy="2339040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lt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이 유</a:t>
            </a:r>
            <a:endParaRPr sz="2400" b="1" dirty="0">
              <a:solidFill>
                <a:schemeClr val="lt1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2304251" y="1459106"/>
            <a:ext cx="9648400" cy="18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indent="-118530">
              <a:buSzPts val="1400"/>
              <a:buFont typeface="Malgun Gothic"/>
              <a:buChar char="•"/>
            </a:pP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일본의 주식과 부동산 시장 전반에 나타났던 거품경제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일본은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년부터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1992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년까지 비정상적인 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자산가치 상승 현상을 겪게 되는데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이후 거품이 붕괴되며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1,500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조 엔의 자산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(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무려 한화 약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경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6,500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조원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)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이 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공중분해 됐다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그리고 그 결과 이후 일본은 인구 고령화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금융시장 부실화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정부의 미약한 대응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디플레이션 등 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여러 요인과 결합해 지금까지도 극복했다고 보기 힘든 장기불황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잃어버린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년을 맞게 됐다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 indent="-118530">
              <a:buSzPts val="1400"/>
              <a:buFont typeface="Malgun Gothic"/>
              <a:buChar char="•"/>
            </a:pPr>
            <a:endParaRPr lang="en-US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indent="-118530">
              <a:buSzPts val="1400"/>
              <a:buFont typeface="Malgun Gothic"/>
              <a:buChar char="•"/>
            </a:pPr>
            <a:r>
              <a:rPr 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우리나라의 경제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 후는 지금의 일본경제라는 말이 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집값도 많이 상승했고 빚내서 주식을 사라는 말도 나왔던 상황에서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우리나라는 일본과 비교하여 얼마나 집값이 폭등했고 경제 상황은 어떤 지 확인하고 싶었다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</p:txBody>
      </p:sp>
      <p:cxnSp>
        <p:nvCxnSpPr>
          <p:cNvPr id="142" name="Google Shape;142;p27"/>
          <p:cNvCxnSpPr/>
          <p:nvPr/>
        </p:nvCxnSpPr>
        <p:spPr>
          <a:xfrm>
            <a:off x="2290451" y="1274447"/>
            <a:ext cx="931303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27"/>
          <p:cNvCxnSpPr/>
          <p:nvPr/>
        </p:nvCxnSpPr>
        <p:spPr>
          <a:xfrm>
            <a:off x="2290451" y="4050167"/>
            <a:ext cx="93132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3</a:t>
            </a:fld>
            <a:endParaRPr dirty="0"/>
          </a:p>
        </p:txBody>
      </p:sp>
      <p:sp>
        <p:nvSpPr>
          <p:cNvPr id="145" name="Google Shape;145;p27"/>
          <p:cNvSpPr/>
          <p:nvPr/>
        </p:nvSpPr>
        <p:spPr>
          <a:xfrm>
            <a:off x="562429" y="4050168"/>
            <a:ext cx="1536000" cy="2339033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lt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예 상 </a:t>
            </a:r>
            <a:endParaRPr lang="en-US" altLang="ko-KR" sz="2400" b="1" dirty="0">
              <a:solidFill>
                <a:schemeClr val="lt1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4251" y="4234826"/>
            <a:ext cx="9648400" cy="227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indent="-118530">
              <a:buSzPts val="1400"/>
              <a:buFont typeface="Malgun Gothic"/>
              <a:buChar char="•"/>
            </a:pPr>
            <a:r>
              <a:rPr lang="ko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en-US" altLang="ko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 엔화는 초 강세였지만 현재 원화는 차이가 별로 없다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따라서 엔화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&amp;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달러 환율은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250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엔에서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80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엔으로 크게 떨어졌지만 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원화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&amp;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달러 환율은 크게 떨어지지 않을 것 같다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 indent="-118530">
              <a:buSzPts val="1400"/>
              <a:buFont typeface="Malgun Gothic"/>
              <a:buChar char="•"/>
            </a:pP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indent="-118530">
              <a:buSzPts val="1400"/>
              <a:buFont typeface="Malgun Gothic"/>
              <a:buChar char="•"/>
            </a:pP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당시 일본의 경제 규모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(GDP)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는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OECD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총 경제 규모의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많은 부분을 차지했다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하지만 현재 한국의 경제 규모는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OECD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총 경제 규모의 큰 부분을 차지하고 있지는 않다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따라서 내수가 침체되어도 다시 성장하기 조금 더 수월하다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	</a:t>
            </a:r>
          </a:p>
          <a:p>
            <a:pPr indent="-118530">
              <a:buSzPts val="1400"/>
              <a:buFont typeface="Malgun Gothic"/>
              <a:buChar char="•"/>
            </a:pP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indent="-118530">
              <a:buSzPts val="1400"/>
              <a:buFont typeface="Malgun Gothic"/>
              <a:buChar char="•"/>
            </a:pP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일본의 교훈을 얻어 정부의 다른 대응이 있을 수 있기 때문에 상황은 다르게 흘러갈 것으로 예상된다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endParaRPr lang="en-US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172015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사용 데이터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(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 지표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)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4</a:t>
            </a:fld>
            <a:endParaRPr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CDFF-6AEA-4AC5-A6A2-A49ADB2C7D80}"/>
              </a:ext>
            </a:extLst>
          </p:cNvPr>
          <p:cNvSpPr txBox="1"/>
          <p:nvPr/>
        </p:nvSpPr>
        <p:spPr>
          <a:xfrm>
            <a:off x="959266" y="3761943"/>
            <a:ext cx="91720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월까지의 건축허가 동수</a:t>
            </a:r>
            <a:r>
              <a:rPr lang="en-US" altLang="ko-KR" dirty="0"/>
              <a:t>[182, 5]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월까지의 건축허가 연면적</a:t>
            </a:r>
            <a:r>
              <a:rPr lang="en-US" altLang="ko-KR" dirty="0"/>
              <a:t>[182, 5]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2007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월까지의 미분양 주택</a:t>
            </a:r>
            <a:r>
              <a:rPr lang="en-US" altLang="ko-KR" dirty="0"/>
              <a:t>[170, 17]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월까지의 부동산시장에 대한 지역별 소비 심리지수</a:t>
            </a:r>
            <a:r>
              <a:rPr lang="en-US" altLang="ko-KR" dirty="0"/>
              <a:t>[123,17]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월까지의 한국의 항목별 소비자물가지수</a:t>
            </a:r>
            <a:r>
              <a:rPr lang="en-US" altLang="ko-KR" dirty="0"/>
              <a:t>[184, 13]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월까지의 지역별 아파트 실거래가</a:t>
            </a:r>
            <a:r>
              <a:rPr lang="en-US" altLang="ko-KR" dirty="0"/>
              <a:t>[182, 17]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2003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월까지의 코스피지수</a:t>
            </a:r>
            <a:r>
              <a:rPr lang="en-US" altLang="ko-KR" dirty="0"/>
              <a:t>, </a:t>
            </a:r>
            <a:r>
              <a:rPr lang="ko-KR" altLang="en-US" dirty="0"/>
              <a:t>코스닥지수</a:t>
            </a:r>
            <a:r>
              <a:rPr lang="en-US" altLang="ko-KR" dirty="0"/>
              <a:t>[4562, 3]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월까지의 주택매매가격지수</a:t>
            </a:r>
            <a:r>
              <a:rPr lang="en-US" altLang="ko-KR" dirty="0"/>
              <a:t>[184, 5]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월까지의 채권 발행</a:t>
            </a:r>
            <a:r>
              <a:rPr lang="en-US" altLang="ko-KR" dirty="0"/>
              <a:t>[182, 5]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F80B4-DB96-4820-9B4B-4B7FA7DA1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66" y="1255485"/>
            <a:ext cx="5886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2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0041263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사용 데이터 출처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(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 부동산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)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5</a:t>
            </a:fld>
            <a:endParaRPr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952C9C-7826-4C0D-8FA7-83B6BD00F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14" y="1216402"/>
            <a:ext cx="5380139" cy="26089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CF6FDF-6DE5-4E0F-9C58-7C1961863D1A}"/>
              </a:ext>
            </a:extLst>
          </p:cNvPr>
          <p:cNvSpPr txBox="1"/>
          <p:nvPr/>
        </p:nvSpPr>
        <p:spPr>
          <a:xfrm>
            <a:off x="6095949" y="2307998"/>
            <a:ext cx="5531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https://ecos.bok.or.kr/flex/EasySearch.jsp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CD71CE-951F-4145-A313-64717F788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14" y="3967993"/>
            <a:ext cx="5380139" cy="27545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1F80EF-2180-4C48-BB6B-52C8F2F32142}"/>
              </a:ext>
            </a:extLst>
          </p:cNvPr>
          <p:cNvSpPr txBox="1"/>
          <p:nvPr/>
        </p:nvSpPr>
        <p:spPr>
          <a:xfrm>
            <a:off x="6095949" y="4938099"/>
            <a:ext cx="5856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https://www.r-one.co.kr/rone/resis/common/sub/sub.do?pageVal=page_4_6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68829D-2309-4490-8BC5-9341C1BD46F5}"/>
              </a:ext>
            </a:extLst>
          </p:cNvPr>
          <p:cNvSpPr txBox="1"/>
          <p:nvPr/>
        </p:nvSpPr>
        <p:spPr>
          <a:xfrm>
            <a:off x="6095949" y="1458236"/>
            <a:ext cx="5531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한국은행 경제통계시스템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227B6E-D970-4D49-97D4-258FC9DC36E5}"/>
              </a:ext>
            </a:extLst>
          </p:cNvPr>
          <p:cNvSpPr txBox="1"/>
          <p:nvPr/>
        </p:nvSpPr>
        <p:spPr>
          <a:xfrm>
            <a:off x="6095949" y="4164947"/>
            <a:ext cx="5531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부동산 통계정보 </a:t>
            </a:r>
            <a:r>
              <a:rPr lang="en-US" altLang="ko-KR" sz="3200" dirty="0"/>
              <a:t>R-ONE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8566665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사용 데이터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(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세계 지표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)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6</a:t>
            </a:fld>
            <a:endParaRPr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3B818-2321-4033-9D47-8EFD182842AA}"/>
              </a:ext>
            </a:extLst>
          </p:cNvPr>
          <p:cNvSpPr txBox="1"/>
          <p:nvPr/>
        </p:nvSpPr>
        <p:spPr>
          <a:xfrm>
            <a:off x="870751" y="3759631"/>
            <a:ext cx="91720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2020</a:t>
            </a:r>
            <a:r>
              <a:rPr lang="ko-KR" altLang="en-US" dirty="0"/>
              <a:t>년까지의 </a:t>
            </a:r>
            <a:r>
              <a:rPr lang="en-US" altLang="ko-KR" dirty="0"/>
              <a:t>OECD</a:t>
            </a:r>
            <a:r>
              <a:rPr lang="ko-KR" altLang="en-US" dirty="0"/>
              <a:t>국가의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GDP[41, 36]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2020</a:t>
            </a:r>
            <a:r>
              <a:rPr lang="ko-KR" altLang="en-US" dirty="0"/>
              <a:t>년까지의 분기별 한국과 일본의 경제 성장률</a:t>
            </a:r>
            <a:r>
              <a:rPr lang="en-US" altLang="ko-KR" dirty="0"/>
              <a:t>[165, 3]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2020</a:t>
            </a:r>
            <a:r>
              <a:rPr lang="ko-KR" altLang="en-US" dirty="0"/>
              <a:t>년까지의 </a:t>
            </a:r>
            <a:r>
              <a:rPr lang="en-US" altLang="ko-KR" dirty="0"/>
              <a:t>OECD</a:t>
            </a:r>
            <a:r>
              <a:rPr lang="ko-KR" altLang="en-US" dirty="0"/>
              <a:t>국가의 국내 총생산 </a:t>
            </a:r>
            <a:r>
              <a:rPr lang="en-US" altLang="ko-KR" dirty="0"/>
              <a:t>GDP[41, 36]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2020</a:t>
            </a:r>
            <a:r>
              <a:rPr lang="ko-KR" altLang="en-US" dirty="0"/>
              <a:t>년까지의 </a:t>
            </a:r>
            <a:r>
              <a:rPr lang="en-US" altLang="ko-KR" dirty="0"/>
              <a:t>OECD</a:t>
            </a:r>
            <a:r>
              <a:rPr lang="ko-KR" altLang="en-US" dirty="0"/>
              <a:t>국가의 국민 총소득 </a:t>
            </a:r>
            <a:r>
              <a:rPr lang="en-US" altLang="ko-KR" dirty="0"/>
              <a:t>GNI[41, 36]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월까지의 한국과 일본의 생산자</a:t>
            </a:r>
            <a:r>
              <a:rPr lang="en-US" altLang="ko-KR" dirty="0"/>
              <a:t> </a:t>
            </a:r>
            <a:r>
              <a:rPr lang="ko-KR" altLang="en-US" dirty="0"/>
              <a:t>물가 지수</a:t>
            </a:r>
            <a:r>
              <a:rPr lang="en-US" altLang="ko-KR" dirty="0"/>
              <a:t>[492, 3]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월까지의 한국과 일본의 소비자</a:t>
            </a:r>
            <a:r>
              <a:rPr lang="en-US" altLang="ko-KR" dirty="0"/>
              <a:t> </a:t>
            </a:r>
            <a:r>
              <a:rPr lang="ko-KR" altLang="en-US" dirty="0"/>
              <a:t>물가 지수</a:t>
            </a:r>
            <a:r>
              <a:rPr lang="en-US" altLang="ko-KR" dirty="0"/>
              <a:t>[492, 3]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1955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월까지의 분기별 일본 부동산 가격</a:t>
            </a:r>
            <a:r>
              <a:rPr lang="en-US" altLang="ko-KR" dirty="0"/>
              <a:t>[264, 2]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월까지의 한국</a:t>
            </a:r>
            <a:r>
              <a:rPr lang="en-US" altLang="ko-KR" dirty="0"/>
              <a:t>,</a:t>
            </a:r>
            <a:r>
              <a:rPr lang="ko-KR" altLang="en-US" dirty="0"/>
              <a:t> 일본과 미국의 중앙은행 정책금리</a:t>
            </a:r>
            <a:r>
              <a:rPr lang="en-US" altLang="ko-KR" dirty="0"/>
              <a:t>[495, 4]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월까지의 한국</a:t>
            </a:r>
            <a:r>
              <a:rPr lang="en-US" altLang="ko-KR" dirty="0"/>
              <a:t>,</a:t>
            </a:r>
            <a:r>
              <a:rPr lang="ko-KR" altLang="en-US" dirty="0"/>
              <a:t> 일본과 미국의 중앙은행 정책금리</a:t>
            </a:r>
            <a:r>
              <a:rPr lang="en-US" altLang="ko-KR" dirty="0"/>
              <a:t>[496, 4]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E8355C-77A9-4C47-8635-F47D3EE1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51" y="1243379"/>
            <a:ext cx="5943599" cy="21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8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6" y="188641"/>
            <a:ext cx="9177196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사용 데이터 출처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(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일본 부동산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)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7</a:t>
            </a:fld>
            <a:endParaRPr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37197-1C61-4102-B3FD-FBCA4B933D3C}"/>
              </a:ext>
            </a:extLst>
          </p:cNvPr>
          <p:cNvSpPr txBox="1"/>
          <p:nvPr/>
        </p:nvSpPr>
        <p:spPr>
          <a:xfrm>
            <a:off x="6094576" y="5355139"/>
            <a:ext cx="585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https://fred.stlouisfed.org/series/QJPN628BIS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A3DE6-3500-444C-BEF2-BD15791F13FD}"/>
              </a:ext>
            </a:extLst>
          </p:cNvPr>
          <p:cNvSpPr txBox="1"/>
          <p:nvPr/>
        </p:nvSpPr>
        <p:spPr>
          <a:xfrm>
            <a:off x="6095949" y="4113768"/>
            <a:ext cx="55316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i="0" dirty="0">
                <a:solidFill>
                  <a:srgbClr val="000000"/>
                </a:solidFill>
                <a:effectLst/>
                <a:latin typeface="Helvetica Neue"/>
              </a:rPr>
              <a:t>BIS 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Helvetica Neue"/>
              </a:rPr>
              <a:t>주거용 부동산 가격 </a:t>
            </a:r>
            <a:endParaRPr lang="en-US" altLang="ko-KR" sz="32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3200" i="0" dirty="0">
                <a:solidFill>
                  <a:srgbClr val="000000"/>
                </a:solidFill>
                <a:effectLst/>
                <a:latin typeface="Helvetica Neue"/>
              </a:rPr>
              <a:t>데이터베이스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E13B8-025A-42CE-9F20-E95C3C85A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13" y="1061079"/>
            <a:ext cx="5380139" cy="27545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68E79D-2C36-43A9-ABB8-515BD6D71D4A}"/>
              </a:ext>
            </a:extLst>
          </p:cNvPr>
          <p:cNvSpPr txBox="1"/>
          <p:nvPr/>
        </p:nvSpPr>
        <p:spPr>
          <a:xfrm>
            <a:off x="6095949" y="2307998"/>
            <a:ext cx="5531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https://www.e-stat.go.jp/stat-search/database?page=1&amp;bunya_l=08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A5CA1-BB10-4556-947D-900211211BA5}"/>
              </a:ext>
            </a:extLst>
          </p:cNvPr>
          <p:cNvSpPr txBox="1"/>
          <p:nvPr/>
        </p:nvSpPr>
        <p:spPr>
          <a:xfrm>
            <a:off x="6095949" y="1458236"/>
            <a:ext cx="5531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e-Stat </a:t>
            </a:r>
            <a:r>
              <a:rPr lang="ko-KR" altLang="en-US" sz="3200" dirty="0"/>
              <a:t>통계로 보는 일본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F3039B-029F-4C24-9E04-7DA6FFFB9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13" y="3904424"/>
            <a:ext cx="5380139" cy="28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0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3.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데이터 가공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8</a:t>
            </a:fld>
            <a:endParaRPr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27F6D4-71C0-4D20-8D84-C6E8B615B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49" y="1033034"/>
            <a:ext cx="2914650" cy="3390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1B326D-C2FF-4F8F-B627-C91D33C32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112" y="3429000"/>
            <a:ext cx="2924175" cy="337185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24D6287-0CAF-4A5B-9531-45278C4CF621}"/>
              </a:ext>
            </a:extLst>
          </p:cNvPr>
          <p:cNvSpPr/>
          <p:nvPr/>
        </p:nvSpPr>
        <p:spPr>
          <a:xfrm rot="3443860">
            <a:off x="1722124" y="3286387"/>
            <a:ext cx="352338" cy="285226"/>
          </a:xfrm>
          <a:prstGeom prst="rightArrow">
            <a:avLst/>
          </a:prstGeom>
          <a:solidFill>
            <a:srgbClr val="244061"/>
          </a:solidFill>
          <a:ln>
            <a:solidFill>
              <a:srgbClr val="24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CB6C600C-D261-4083-9DEA-5EB87C0DA462}"/>
              </a:ext>
            </a:extLst>
          </p:cNvPr>
          <p:cNvSpPr/>
          <p:nvPr/>
        </p:nvSpPr>
        <p:spPr>
          <a:xfrm>
            <a:off x="1954978" y="1851961"/>
            <a:ext cx="4470989" cy="582105"/>
          </a:xfrm>
          <a:prstGeom prst="wedgeRectCallout">
            <a:avLst>
              <a:gd name="adj1" fmla="val -37734"/>
              <a:gd name="adj2" fmla="val 134532"/>
            </a:avLst>
          </a:prstGeom>
          <a:solidFill>
            <a:srgbClr val="244061"/>
          </a:solidFill>
          <a:ln>
            <a:solidFill>
              <a:srgbClr val="24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9AB3C5-67DA-415D-AD6F-F2CF178D99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7136" y="1931526"/>
            <a:ext cx="4326671" cy="4257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892507-36F4-4E7B-A251-7871CFF28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4736" y="972776"/>
            <a:ext cx="2579558" cy="23216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055288-A6F7-4FDC-AA52-265996BD79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3985" y="4079530"/>
            <a:ext cx="5921060" cy="2486845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B4E1C53-F079-4665-A543-F924BDFB2CA0}"/>
              </a:ext>
            </a:extLst>
          </p:cNvPr>
          <p:cNvSpPr/>
          <p:nvPr/>
        </p:nvSpPr>
        <p:spPr>
          <a:xfrm rot="6736319">
            <a:off x="8985437" y="3660482"/>
            <a:ext cx="352338" cy="285226"/>
          </a:xfrm>
          <a:prstGeom prst="rightArrow">
            <a:avLst/>
          </a:prstGeom>
          <a:solidFill>
            <a:srgbClr val="244061"/>
          </a:solidFill>
          <a:ln>
            <a:solidFill>
              <a:srgbClr val="24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A1AB4C-45FA-4383-A206-AFC441DF3633}"/>
              </a:ext>
            </a:extLst>
          </p:cNvPr>
          <p:cNvGrpSpPr/>
          <p:nvPr/>
        </p:nvGrpSpPr>
        <p:grpSpPr>
          <a:xfrm>
            <a:off x="6590348" y="2632925"/>
            <a:ext cx="1737795" cy="1247746"/>
            <a:chOff x="6919644" y="2502133"/>
            <a:chExt cx="1737795" cy="1247746"/>
          </a:xfrm>
        </p:grpSpPr>
        <p:sp>
          <p:nvSpPr>
            <p:cNvPr id="16" name="말풍선: 타원형 15">
              <a:extLst>
                <a:ext uri="{FF2B5EF4-FFF2-40B4-BE49-F238E27FC236}">
                  <a16:creationId xmlns:a16="http://schemas.microsoft.com/office/drawing/2014/main" id="{A8ADED98-F134-4283-A03C-1C4B2D5B111F}"/>
                </a:ext>
              </a:extLst>
            </p:cNvPr>
            <p:cNvSpPr/>
            <p:nvPr/>
          </p:nvSpPr>
          <p:spPr>
            <a:xfrm>
              <a:off x="6919644" y="2502133"/>
              <a:ext cx="1737795" cy="1247746"/>
            </a:xfrm>
            <a:prstGeom prst="wedgeEllipseCallout">
              <a:avLst>
                <a:gd name="adj1" fmla="val 59939"/>
                <a:gd name="adj2" fmla="val 51203"/>
              </a:avLst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919208-7D44-49FF-A7FE-92E9AF19EEF2}"/>
                </a:ext>
              </a:extLst>
            </p:cNvPr>
            <p:cNvSpPr txBox="1"/>
            <p:nvPr/>
          </p:nvSpPr>
          <p:spPr>
            <a:xfrm>
              <a:off x="6969061" y="2669920"/>
              <a:ext cx="16613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주택 가격과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회귀 분석을 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위해 </a:t>
              </a:r>
              <a:r>
                <a:rPr lang="en-US" altLang="ko-KR" sz="1400" dirty="0">
                  <a:solidFill>
                    <a:schemeClr val="bg1"/>
                  </a:solidFill>
                </a:rPr>
                <a:t>join</a:t>
              </a:r>
              <a:r>
                <a:rPr lang="ko-KR" altLang="en-US" sz="1400" dirty="0">
                  <a:solidFill>
                    <a:schemeClr val="bg1"/>
                  </a:solidFill>
                </a:rPr>
                <a:t>함수 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사용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E30B6DD-7617-4C2F-99F3-742CF3FFE64B}"/>
              </a:ext>
            </a:extLst>
          </p:cNvPr>
          <p:cNvGrpSpPr/>
          <p:nvPr/>
        </p:nvGrpSpPr>
        <p:grpSpPr>
          <a:xfrm>
            <a:off x="3238556" y="2488649"/>
            <a:ext cx="1844436" cy="951944"/>
            <a:chOff x="3961912" y="2724945"/>
            <a:chExt cx="1384184" cy="778057"/>
          </a:xfrm>
        </p:grpSpPr>
        <p:sp>
          <p:nvSpPr>
            <p:cNvPr id="22" name="말풍선: 타원형 21">
              <a:extLst>
                <a:ext uri="{FF2B5EF4-FFF2-40B4-BE49-F238E27FC236}">
                  <a16:creationId xmlns:a16="http://schemas.microsoft.com/office/drawing/2014/main" id="{7061CA5B-9BAE-44C8-8BE3-AB9325FE0FF0}"/>
                </a:ext>
              </a:extLst>
            </p:cNvPr>
            <p:cNvSpPr/>
            <p:nvPr/>
          </p:nvSpPr>
          <p:spPr>
            <a:xfrm>
              <a:off x="4034177" y="2724945"/>
              <a:ext cx="1209155" cy="778057"/>
            </a:xfrm>
            <a:prstGeom prst="wedgeEllipseCallout">
              <a:avLst>
                <a:gd name="adj1" fmla="val -60991"/>
                <a:gd name="adj2" fmla="val 37081"/>
              </a:avLst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8BFCE6-F446-4845-BE78-E810BD77926D}"/>
                </a:ext>
              </a:extLst>
            </p:cNvPr>
            <p:cNvSpPr txBox="1"/>
            <p:nvPr/>
          </p:nvSpPr>
          <p:spPr>
            <a:xfrm>
              <a:off x="3961912" y="2762555"/>
              <a:ext cx="1384184" cy="679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Index</a:t>
              </a:r>
              <a:r>
                <a:rPr lang="ko-KR" altLang="en-US" sz="1200" dirty="0">
                  <a:solidFill>
                    <a:schemeClr val="bg1"/>
                  </a:solidFill>
                </a:rPr>
                <a:t>를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보기 편하게 바꿈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그래프의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y</a:t>
              </a:r>
              <a:r>
                <a:rPr lang="ko-KR" altLang="en-US" sz="1200" dirty="0">
                  <a:solidFill>
                    <a:schemeClr val="bg1"/>
                  </a:solidFill>
                </a:rPr>
                <a:t>축을 위해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DAC81C68-586F-4DB6-B8B4-63E16950B9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9036" y="1705519"/>
            <a:ext cx="2599397" cy="2321599"/>
          </a:xfrm>
          <a:prstGeom prst="rect">
            <a:avLst/>
          </a:prstGeom>
        </p:spPr>
      </p:pic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71D2E6B9-7DE8-4CB1-AE2E-BB92824CD1C8}"/>
              </a:ext>
            </a:extLst>
          </p:cNvPr>
          <p:cNvSpPr/>
          <p:nvPr/>
        </p:nvSpPr>
        <p:spPr>
          <a:xfrm>
            <a:off x="9207011" y="2357306"/>
            <a:ext cx="533603" cy="518052"/>
          </a:xfrm>
          <a:prstGeom prst="mathPlus">
            <a:avLst/>
          </a:prstGeom>
          <a:solidFill>
            <a:srgbClr val="244061"/>
          </a:solidFill>
          <a:ln>
            <a:solidFill>
              <a:srgbClr val="24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6" y="188641"/>
            <a:ext cx="9445644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 부동산 상승률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9</a:t>
            </a:fld>
            <a:endParaRPr kern="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9996E2-8EA4-4D1F-A399-7746AC8CC540}"/>
              </a:ext>
            </a:extLst>
          </p:cNvPr>
          <p:cNvGrpSpPr/>
          <p:nvPr/>
        </p:nvGrpSpPr>
        <p:grpSpPr>
          <a:xfrm>
            <a:off x="338380" y="1329463"/>
            <a:ext cx="11515137" cy="4847147"/>
            <a:chOff x="355642" y="1113224"/>
            <a:chExt cx="11515137" cy="4847147"/>
          </a:xfrm>
        </p:grpSpPr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08C39E4B-62DD-49DD-8B08-7051EE0E024E}"/>
                </a:ext>
              </a:extLst>
            </p:cNvPr>
            <p:cNvSpPr/>
            <p:nvPr/>
          </p:nvSpPr>
          <p:spPr>
            <a:xfrm>
              <a:off x="2487117" y="3929938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68EEF44-A455-4ED3-8274-C1631FCB3DE5}"/>
                </a:ext>
              </a:extLst>
            </p:cNvPr>
            <p:cNvGrpSpPr/>
            <p:nvPr/>
          </p:nvGrpSpPr>
          <p:grpSpPr>
            <a:xfrm>
              <a:off x="3553227" y="2472475"/>
              <a:ext cx="1728132" cy="805342"/>
              <a:chOff x="579160" y="4777959"/>
              <a:chExt cx="1728132" cy="80534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885B659-7C61-46CF-BB08-29794962AE29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B9B9549-3C5D-4790-9246-175EDFB8C2C5}"/>
                  </a:ext>
                </a:extLst>
              </p:cNvPr>
              <p:cNvSpPr txBox="1"/>
              <p:nvPr/>
            </p:nvSpPr>
            <p:spPr>
              <a:xfrm>
                <a:off x="579160" y="487322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건축허가 조사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연면적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D3217ED-C2B9-4572-A886-08EC6DA43FFB}"/>
                </a:ext>
              </a:extLst>
            </p:cNvPr>
            <p:cNvGrpSpPr/>
            <p:nvPr/>
          </p:nvGrpSpPr>
          <p:grpSpPr>
            <a:xfrm>
              <a:off x="3554449" y="4769531"/>
              <a:ext cx="1728132" cy="805342"/>
              <a:chOff x="561526" y="4777959"/>
              <a:chExt cx="1728132" cy="80534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CB3FAF82-4114-43F8-9670-953892869B39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3990DCE-AC03-4130-B0B1-9FA68955DFF4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미분양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주택 분석</a:t>
                </a:r>
              </a:p>
            </p:txBody>
          </p:sp>
        </p:grpSp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C4C3A95B-C005-48E7-8BC4-A35827C77C3D}"/>
                </a:ext>
              </a:extLst>
            </p:cNvPr>
            <p:cNvSpPr/>
            <p:nvPr/>
          </p:nvSpPr>
          <p:spPr>
            <a:xfrm rot="2202693">
              <a:off x="2471421" y="4642881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47176C90-FA3F-4732-93CC-0E6E676FE559}"/>
                </a:ext>
              </a:extLst>
            </p:cNvPr>
            <p:cNvSpPr/>
            <p:nvPr/>
          </p:nvSpPr>
          <p:spPr>
            <a:xfrm rot="19428219">
              <a:off x="9437131" y="5304578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19AAE18-C9BB-4F02-9F3D-B619DEB197AD}"/>
                </a:ext>
              </a:extLst>
            </p:cNvPr>
            <p:cNvGrpSpPr/>
            <p:nvPr/>
          </p:nvGrpSpPr>
          <p:grpSpPr>
            <a:xfrm>
              <a:off x="7279970" y="1925612"/>
              <a:ext cx="1728132" cy="805342"/>
              <a:chOff x="561526" y="4777959"/>
              <a:chExt cx="1728132" cy="805342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818D82-A168-457E-8402-C0BDF2AD19B2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FC8D7DF-5AC6-4859-B62C-8B2F18A1C2F1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소비자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물가 지수 분석</a:t>
                </a:r>
                <a:endParaRPr lang="en-US" altLang="ko-KR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BF5430A-3B8F-4D12-9821-D61256FE164F}"/>
                </a:ext>
              </a:extLst>
            </p:cNvPr>
            <p:cNvGrpSpPr/>
            <p:nvPr/>
          </p:nvGrpSpPr>
          <p:grpSpPr>
            <a:xfrm>
              <a:off x="7279970" y="2974913"/>
              <a:ext cx="1728132" cy="805342"/>
              <a:chOff x="561526" y="4777959"/>
              <a:chExt cx="1728132" cy="805342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B2180BE-1DEB-4B5E-B59B-9CDB878F9371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8FBCD95-BEF3-43EB-8FFE-9C8573B66AF3}"/>
                  </a:ext>
                </a:extLst>
              </p:cNvPr>
              <p:cNvSpPr txBox="1"/>
              <p:nvPr/>
            </p:nvSpPr>
            <p:spPr>
              <a:xfrm>
                <a:off x="561526" y="5013017"/>
                <a:ext cx="1728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채권 분석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283E04E-087E-42BE-BDFE-7732F0CA7CF3}"/>
                </a:ext>
              </a:extLst>
            </p:cNvPr>
            <p:cNvGrpSpPr/>
            <p:nvPr/>
          </p:nvGrpSpPr>
          <p:grpSpPr>
            <a:xfrm>
              <a:off x="355642" y="4215133"/>
              <a:ext cx="1728132" cy="805342"/>
              <a:chOff x="561526" y="4777959"/>
              <a:chExt cx="1728132" cy="805342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BC7793FA-D4C6-4DB5-B12B-2D452C0A5E10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8C2AA73-A7D5-40D8-9AD2-03EFA8983504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주택 매매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가격 그래프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EB5A779-E21A-4B92-82E0-15EED60E16BA}"/>
                </a:ext>
              </a:extLst>
            </p:cNvPr>
            <p:cNvGrpSpPr/>
            <p:nvPr/>
          </p:nvGrpSpPr>
          <p:grpSpPr>
            <a:xfrm>
              <a:off x="357330" y="3087423"/>
              <a:ext cx="1728132" cy="805342"/>
              <a:chOff x="561526" y="4777959"/>
              <a:chExt cx="1728132" cy="805342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7A3F232-6ED7-4183-96C5-672288ACC059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356696-AA13-4CEE-9939-89AA17653B11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아파트 실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 거래가 그래프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B803655A-E5A5-40B6-B788-9E4B3FEA73A2}"/>
                </a:ext>
              </a:extLst>
            </p:cNvPr>
            <p:cNvGrpSpPr/>
            <p:nvPr/>
          </p:nvGrpSpPr>
          <p:grpSpPr>
            <a:xfrm>
              <a:off x="10142647" y="3400047"/>
              <a:ext cx="1728132" cy="923330"/>
              <a:chOff x="588227" y="4718965"/>
              <a:chExt cx="1728132" cy="92333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54695B0-35C2-41D4-BFA7-57F18B4596BF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5B53849-3B52-44A5-A22D-EFFFEF924221}"/>
                  </a:ext>
                </a:extLst>
              </p:cNvPr>
              <p:cNvSpPr txBox="1"/>
              <p:nvPr/>
            </p:nvSpPr>
            <p:spPr>
              <a:xfrm>
                <a:off x="588227" y="4718965"/>
                <a:ext cx="17281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부동산 시장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소비 심리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지수 분석</a:t>
                </a:r>
              </a:p>
            </p:txBody>
          </p:sp>
        </p:grpSp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CF2B8B57-BC88-40C4-A0DE-A9983B250F5B}"/>
                </a:ext>
              </a:extLst>
            </p:cNvPr>
            <p:cNvSpPr/>
            <p:nvPr/>
          </p:nvSpPr>
          <p:spPr>
            <a:xfrm rot="2425141">
              <a:off x="9460813" y="2321041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AA7E2E4D-37EA-4D98-B5F4-9E377B6AEEE2}"/>
                </a:ext>
              </a:extLst>
            </p:cNvPr>
            <p:cNvSpPr/>
            <p:nvPr/>
          </p:nvSpPr>
          <p:spPr>
            <a:xfrm rot="20539749">
              <a:off x="6012495" y="3475747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화살표: 오른쪽 84">
              <a:extLst>
                <a:ext uri="{FF2B5EF4-FFF2-40B4-BE49-F238E27FC236}">
                  <a16:creationId xmlns:a16="http://schemas.microsoft.com/office/drawing/2014/main" id="{C92F9A04-1D4E-4D03-A689-E6C21BAD3C5F}"/>
                </a:ext>
              </a:extLst>
            </p:cNvPr>
            <p:cNvSpPr/>
            <p:nvPr/>
          </p:nvSpPr>
          <p:spPr>
            <a:xfrm rot="19683905">
              <a:off x="9475762" y="4358494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화살표: 오른쪽 85">
              <a:extLst>
                <a:ext uri="{FF2B5EF4-FFF2-40B4-BE49-F238E27FC236}">
                  <a16:creationId xmlns:a16="http://schemas.microsoft.com/office/drawing/2014/main" id="{8A7E4F84-D584-4B1E-83B3-59C090948907}"/>
                </a:ext>
              </a:extLst>
            </p:cNvPr>
            <p:cNvSpPr/>
            <p:nvPr/>
          </p:nvSpPr>
          <p:spPr>
            <a:xfrm rot="1829307">
              <a:off x="9432525" y="3339791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B93BD7F-9710-4878-B82A-153E3AD90C41}"/>
                </a:ext>
              </a:extLst>
            </p:cNvPr>
            <p:cNvGrpSpPr/>
            <p:nvPr/>
          </p:nvGrpSpPr>
          <p:grpSpPr>
            <a:xfrm>
              <a:off x="7288359" y="4123296"/>
              <a:ext cx="1728132" cy="805342"/>
              <a:chOff x="569915" y="4777959"/>
              <a:chExt cx="1728132" cy="805342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74090D1-FA83-4934-A2FC-DBFB34FDF4FD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A9B414-B93E-42D2-86C0-8923F747D315}"/>
                  </a:ext>
                </a:extLst>
              </p:cNvPr>
              <p:cNvSpPr txBox="1"/>
              <p:nvPr/>
            </p:nvSpPr>
            <p:spPr>
              <a:xfrm>
                <a:off x="569915" y="489735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중앙 은행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금리 분석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D5CE3F0-B65E-4CE2-9095-5199F8D0A3EF}"/>
                </a:ext>
              </a:extLst>
            </p:cNvPr>
            <p:cNvGrpSpPr/>
            <p:nvPr/>
          </p:nvGrpSpPr>
          <p:grpSpPr>
            <a:xfrm>
              <a:off x="7288359" y="5155029"/>
              <a:ext cx="1728132" cy="805342"/>
              <a:chOff x="569915" y="4777959"/>
              <a:chExt cx="1728132" cy="80534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4B8AE-8E7F-49F9-A7C0-777E331FF6F4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251665-DFA3-47AD-A763-181ECF0B506E}"/>
                  </a:ext>
                </a:extLst>
              </p:cNvPr>
              <p:cNvSpPr txBox="1"/>
              <p:nvPr/>
            </p:nvSpPr>
            <p:spPr>
              <a:xfrm>
                <a:off x="569915" y="489735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주식 시장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분석</a:t>
                </a:r>
              </a:p>
            </p:txBody>
          </p:sp>
        </p:grp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3B04D2D8-19CC-4ADA-8B3D-7B06511836B5}"/>
                </a:ext>
              </a:extLst>
            </p:cNvPr>
            <p:cNvSpPr/>
            <p:nvPr/>
          </p:nvSpPr>
          <p:spPr>
            <a:xfrm rot="2055445">
              <a:off x="6015210" y="4178111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49D895FE-6C15-4A90-B05D-0453569E98E7}"/>
                </a:ext>
              </a:extLst>
            </p:cNvPr>
            <p:cNvSpPr/>
            <p:nvPr/>
          </p:nvSpPr>
          <p:spPr>
            <a:xfrm rot="19655298">
              <a:off x="5996939" y="2571250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A268A7D8-5E5F-4529-BF62-70F5BD3E91DB}"/>
                </a:ext>
              </a:extLst>
            </p:cNvPr>
            <p:cNvSpPr/>
            <p:nvPr/>
          </p:nvSpPr>
          <p:spPr>
            <a:xfrm rot="19225511">
              <a:off x="2453013" y="3150870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id="{2ADE3A27-89EF-4C98-9C8D-824079C99B87}"/>
                </a:ext>
              </a:extLst>
            </p:cNvPr>
            <p:cNvSpPr/>
            <p:nvPr/>
          </p:nvSpPr>
          <p:spPr>
            <a:xfrm rot="3163615">
              <a:off x="5995793" y="4972965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D8DF006-DA0D-42F6-BD75-5B67D0F78B5F}"/>
                </a:ext>
              </a:extLst>
            </p:cNvPr>
            <p:cNvGrpSpPr/>
            <p:nvPr/>
          </p:nvGrpSpPr>
          <p:grpSpPr>
            <a:xfrm>
              <a:off x="3543982" y="3596668"/>
              <a:ext cx="1728132" cy="805342"/>
              <a:chOff x="562604" y="4777959"/>
              <a:chExt cx="1728132" cy="805342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B7A9764-BAA5-4E4D-AAF8-598A452CDAE8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F7B6BB-06E0-4981-B285-67A6725E16D2}"/>
                  </a:ext>
                </a:extLst>
              </p:cNvPr>
              <p:cNvSpPr txBox="1"/>
              <p:nvPr/>
            </p:nvSpPr>
            <p:spPr>
              <a:xfrm>
                <a:off x="562604" y="4879106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건축허가 조사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동수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75A942-5FE3-4CC9-95F1-6D88E2C6A6B8}"/>
                </a:ext>
              </a:extLst>
            </p:cNvPr>
            <p:cNvSpPr txBox="1"/>
            <p:nvPr/>
          </p:nvSpPr>
          <p:spPr>
            <a:xfrm>
              <a:off x="780536" y="1113224"/>
              <a:ext cx="1057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1st Step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BB08377-7B85-4BFF-9CEB-517C92B2609A}"/>
                </a:ext>
              </a:extLst>
            </p:cNvPr>
            <p:cNvSpPr txBox="1"/>
            <p:nvPr/>
          </p:nvSpPr>
          <p:spPr>
            <a:xfrm>
              <a:off x="3838138" y="1113224"/>
              <a:ext cx="1144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2nd Step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DE03B3D-36BC-4D25-BF70-04C85135315C}"/>
                </a:ext>
              </a:extLst>
            </p:cNvPr>
            <p:cNvSpPr txBox="1"/>
            <p:nvPr/>
          </p:nvSpPr>
          <p:spPr>
            <a:xfrm>
              <a:off x="7606350" y="1113224"/>
              <a:ext cx="1057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3rd Step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6C7D49-8FC1-4029-88F6-D6D0EB7499B9}"/>
                </a:ext>
              </a:extLst>
            </p:cNvPr>
            <p:cNvSpPr txBox="1"/>
            <p:nvPr/>
          </p:nvSpPr>
          <p:spPr>
            <a:xfrm>
              <a:off x="10318806" y="1113224"/>
              <a:ext cx="1261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Final Step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837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1738</Words>
  <Application>Microsoft Office PowerPoint</Application>
  <PresentationFormat>와이드스크린</PresentationFormat>
  <Paragraphs>279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Helvetica Neue</vt:lpstr>
      <vt:lpstr>Malgun Gothic</vt:lpstr>
      <vt:lpstr>Malgun Gothic</vt:lpstr>
      <vt:lpstr>한돈 삼겹살 300g</vt:lpstr>
      <vt:lpstr>Arial</vt:lpstr>
      <vt:lpstr>Office 테마</vt:lpstr>
      <vt:lpstr>Contents Slide Master</vt:lpstr>
      <vt:lpstr>1_Office 테마</vt:lpstr>
      <vt:lpstr>부동산 가격 변화 및  사회와의 관련성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A1161</dc:creator>
  <cp:lastModifiedBy>A1161</cp:lastModifiedBy>
  <cp:revision>157</cp:revision>
  <dcterms:created xsi:type="dcterms:W3CDTF">2021-05-10T06:03:19Z</dcterms:created>
  <dcterms:modified xsi:type="dcterms:W3CDTF">2021-06-08T13:00:01Z</dcterms:modified>
</cp:coreProperties>
</file>