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hayan Mukerjee" initials="SM" lastIdx="1" clrIdx="0">
    <p:extLst>
      <p:ext uri="{19B8F6BF-5375-455C-9EA6-DF929625EA0E}">
        <p15:presenceInfo xmlns:p15="http://schemas.microsoft.com/office/powerpoint/2012/main" userId="dff5f1418f8cb2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D6F7-DF3F-41E1-A5AB-BC510AA13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7DA36-027D-4FEA-BCCB-CC254FBD9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2390-2887-45B7-AE42-FEC06E23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E100-A894-4640-B0E5-D271618B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5C54-E959-40D3-B6FB-DB8692A5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9837-443C-47A0-92B6-A6927108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74B70-64F9-4DF1-9A19-14DCC27F3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9C7A-01D3-4CA2-BCEF-9BD67B5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DB36-B69B-4994-BACB-00BAAA16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85697-772A-48C5-BD4F-C20DA724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9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F28E7-D1CB-40C8-8DA1-72EFB8407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8184C-225A-4E7F-97AD-CE8C4D12F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5059-1A18-45C4-8AC3-AC393E7A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C38D-DFAD-445C-990D-188BBC5C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EC5FC-BC1D-480A-B4F9-F10064CB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B466-A0B8-45E5-89CC-24459429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61F3-2EF5-4D8C-A86B-91DC85C5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8E76-BA6A-451D-A0A0-52F6BD64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0416-B775-44D9-B38B-CA72644A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93CE-1A8C-415D-85D2-D8548CA2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AB02-0E42-4900-A68E-4A2FBBF4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97B50-E135-4826-B885-B4E770E8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A358-CBA0-4149-9C75-80B5514C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1282-8848-4ECD-9108-5EE06A09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509D-4F49-48B5-9CFC-47E9A762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BED6-0B07-4229-A38D-981ADC78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0D9B-51A8-4129-ADC2-D13B0433E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FC0C-C2BE-4CE2-82C5-17418813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E455F-0447-4A4F-B2CB-42F531A9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7F49-B4E6-4106-A0FF-5F42064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CA829-E444-440F-89D7-60B7A026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A577-A68A-4821-9339-7FB3EB36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C1CBC-5411-4559-A093-F6684CD0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1675-5409-4396-A1DB-6D03521A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88B6B-427B-4E9E-B3EC-1BBD82BBE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EF6A0-23ED-45A3-8A26-D1DA3AB56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CE8DB-3528-41D6-AAF9-0DA67973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AD646-AC70-4B58-B5F5-DE3BCEF6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BA197-71FF-4361-A899-085AAC0D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E25-C3CD-41F3-9DBC-8A2639D0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74F73-E6D6-4F43-967B-9B7CE83A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8C910-8E31-4076-BB5D-5A5F94E3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CCBA6-92BF-4709-95EF-30C061FF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541DB-349F-479F-8B55-0EABCC33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F8A63-2682-4848-A040-15F5E4B5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3A7E2-3168-4BD1-B3EF-1FF4E984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46E4-1D80-4D0B-BECB-958845BF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C2C8-B138-45A6-A9B8-CF8106AF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9210E-0976-4D26-B4CD-D5AE284C1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A2D6-8FE2-4C58-A414-8A44F1D8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78507-C372-494E-BB2C-5E1C56E0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860A-C49E-4ED8-B26A-91E6B59B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B413-7216-4F61-950C-AB9C2D83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23D75-1EDA-487A-A0C9-A577102F1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9572E-4FB7-4D49-B59E-E24C14B14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9D1F3-2748-48AF-899A-CC0E9D9B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DC71-7583-438F-89F7-2F5510DD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5F771-B20F-4BB2-B74E-7DAC3F37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4A521-3B36-4AC6-B26C-B45F7070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9FA92-F8F8-4063-97CA-C5D639A3D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325B-094D-406D-9D94-609E7410E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8D860-A431-4B45-9747-10C12476CDE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31B2-9BE9-4410-98AC-BDFB47B86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28947-FEF7-48B2-9A41-5AE138A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7BAE-3098-4F81-BBC8-D88CAA1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hyperlink" Target="mailto:mukerjee@nus.edu.s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78E555-CD29-4E87-A6A1-AC4D5FAF5A87}"/>
              </a:ext>
            </a:extLst>
          </p:cNvPr>
          <p:cNvCxnSpPr>
            <a:cxnSpLocks/>
          </p:cNvCxnSpPr>
          <p:nvPr/>
        </p:nvCxnSpPr>
        <p:spPr>
          <a:xfrm>
            <a:off x="324465" y="971640"/>
            <a:ext cx="11503422" cy="112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E35C30-6EDB-4965-8E40-BDBEC2115AD4}"/>
              </a:ext>
            </a:extLst>
          </p:cNvPr>
          <p:cNvSpPr txBox="1"/>
          <p:nvPr/>
        </p:nvSpPr>
        <p:spPr>
          <a:xfrm>
            <a:off x="237247" y="58827"/>
            <a:ext cx="115906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Angsana New" panose="020B0502040204020203" pitchFamily="18" charset="-34"/>
                <a:cs typeface="Angsana New" panose="020B0502040204020203" pitchFamily="18" charset="-34"/>
              </a:rPr>
              <a:t>A Network Model of Selective Exposure Using Community Detection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83CC3-19F7-421E-96BA-DDA058F843AB}"/>
              </a:ext>
            </a:extLst>
          </p:cNvPr>
          <p:cNvSpPr txBox="1"/>
          <p:nvPr/>
        </p:nvSpPr>
        <p:spPr>
          <a:xfrm>
            <a:off x="237247" y="1001356"/>
            <a:ext cx="274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Motivation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F8BC3-C021-48FC-8BB8-28A263C1676A}"/>
              </a:ext>
            </a:extLst>
          </p:cNvPr>
          <p:cNvSpPr txBox="1"/>
          <p:nvPr/>
        </p:nvSpPr>
        <p:spPr>
          <a:xfrm>
            <a:off x="237248" y="1249565"/>
            <a:ext cx="2903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Many studies use community detection techniques on audience co-exposure networks</a:t>
            </a:r>
            <a:r>
              <a:rPr lang="en-US" sz="1600" baseline="30000" dirty="0"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 to study selective exposure. However, their analytical choices are often arbitrary, rarely guided by systematic comparison of how different algorithms perform on audience co-exposure networks or grounded in network theory.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D52A-A00D-4C5C-8C30-5DDC01DF9333}"/>
              </a:ext>
            </a:extLst>
          </p:cNvPr>
          <p:cNvSpPr txBox="1"/>
          <p:nvPr/>
        </p:nvSpPr>
        <p:spPr>
          <a:xfrm>
            <a:off x="237248" y="2991926"/>
            <a:ext cx="267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 specification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A264D6-981A-496E-8667-F1C947FF2FAD}"/>
                  </a:ext>
                </a:extLst>
              </p:cNvPr>
              <p:cNvSpPr txBox="1"/>
              <p:nvPr/>
            </p:nvSpPr>
            <p:spPr>
              <a:xfrm>
                <a:off x="227111" y="3291461"/>
                <a:ext cx="286414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M = {m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m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2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m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3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…, m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n1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} media outlets with</a:t>
                </a:r>
              </a:p>
              <a:p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R = {r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r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2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r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3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…, r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n1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} reputation scores, drawn from a power-law distribution with exponent =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𝛼</m:t>
                    </m:r>
                  </m:oMath>
                </a14:m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;</a:t>
                </a:r>
              </a:p>
              <a:p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A = {a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a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2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a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3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…, a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n2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} agents;</a:t>
                </a:r>
              </a:p>
              <a:p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T = {t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t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2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t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3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…, t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n3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} types of media outlets and agents;</a:t>
                </a:r>
              </a:p>
              <a:p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Each agent a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visits v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outlets where v</a:t>
                </a:r>
                <a:r>
                  <a:rPr lang="en-US" sz="1600" baseline="-25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is drawn from a skewed normal distribution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ngsana New" panose="02020603050405020304" pitchFamily="18" charset="-34"/>
                      </a:rPr>
                      <m:t>𝑁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  <m:t>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  <m:t>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200" b="0" dirty="0">
                    <a:latin typeface="Angsana New" panose="02020603050405020304" pitchFamily="18" charset="-34"/>
                    <a:ea typeface="Cambria Math" panose="02040503050406030204" pitchFamily="18" charset="0"/>
                    <a:cs typeface="Angsana New" panose="02020603050405020304" pitchFamily="18" charset="-34"/>
                  </a:rPr>
                  <a:t>;</a:t>
                </a:r>
              </a:p>
              <a:p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Randomizing parameter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𝜌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a population level parameter that controls the selectivity in agent behavior. When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𝜌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=0</m:t>
                    </m:r>
                  </m:oMath>
                </a14:m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agents behave in a completely selective manner, visiting only outlets of the same type as themselves. When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𝜌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=1</m:t>
                    </m:r>
                  </m:oMath>
                </a14:m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agents behave completely randomly.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A264D6-981A-496E-8667-F1C947FF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1" y="3291461"/>
                <a:ext cx="2864148" cy="3539430"/>
              </a:xfrm>
              <a:prstGeom prst="rect">
                <a:avLst/>
              </a:prstGeom>
              <a:blipFill>
                <a:blip r:embed="rId2"/>
                <a:stretch>
                  <a:fillRect l="-1064" t="-516" r="-1702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41A42E6-4CC0-4B97-A11D-5F4EB3C70FEC}"/>
              </a:ext>
            </a:extLst>
          </p:cNvPr>
          <p:cNvSpPr txBox="1"/>
          <p:nvPr/>
        </p:nvSpPr>
        <p:spPr>
          <a:xfrm>
            <a:off x="3071126" y="1020457"/>
            <a:ext cx="357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Network Construction: Baseline vs Augmented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55AB5A-9F9E-42C9-AFD2-875417207F09}"/>
              </a:ext>
            </a:extLst>
          </p:cNvPr>
          <p:cNvSpPr txBox="1"/>
          <p:nvPr/>
        </p:nvSpPr>
        <p:spPr>
          <a:xfrm>
            <a:off x="9916891" y="3637398"/>
            <a:ext cx="111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References</a:t>
            </a:r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097BC7E2-4370-4372-9572-D81EF85808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7"/>
          <a:stretch/>
        </p:blipFill>
        <p:spPr>
          <a:xfrm>
            <a:off x="4831818" y="3836250"/>
            <a:ext cx="1361483" cy="1835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3EAEED-0481-4620-90D7-E0F4C0FDFAF6}"/>
                  </a:ext>
                </a:extLst>
              </p:cNvPr>
              <p:cNvSpPr txBox="1"/>
              <p:nvPr/>
            </p:nvSpPr>
            <p:spPr>
              <a:xfrm>
                <a:off x="3071127" y="1336120"/>
                <a:ext cx="3414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- If the bipartite network between media outlets and agents is given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ngsana New" panose="02020603050405020304" pitchFamily="18" charset="-34"/>
                      </a:rPr>
                      <m:t>𝐺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with incidence 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Angsana New" panose="02020603050405020304" pitchFamily="18" charset="-34"/>
                      </a:rPr>
                      <m:t>𝑩</m:t>
                    </m:r>
                  </m:oMath>
                </a14:m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the co-exposure network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ngsana New" panose="02020603050405020304" pitchFamily="18" charset="-34"/>
                      </a:rPr>
                      <m:t>𝐺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ngsana New" panose="02020603050405020304" pitchFamily="18" charset="-34"/>
                      </a:rPr>
                      <m:t>′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′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cs typeface="Angsana New" panose="02020603050405020304" pitchFamily="18" charset="-34"/>
                      </a:rPr>
                      <m:t> </m:t>
                    </m:r>
                  </m:oMath>
                </a14:m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is defined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𝑩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𝑻</m:t>
                        </m:r>
                      </m:sup>
                    </m:sSup>
                    <m:r>
                      <a:rPr lang="en-US" sz="1200" b="1" i="1" smtClean="0">
                        <a:latin typeface="Cambria Math" panose="02040503050406030204" pitchFamily="18" charset="0"/>
                        <a:cs typeface="Angsana New" panose="02020603050405020304" pitchFamily="18" charset="-34"/>
                      </a:rPr>
                      <m:t>𝑩</m:t>
                    </m:r>
                  </m:oMath>
                </a14:m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with main diagonal elements set to 0 </a:t>
                </a:r>
                <a:r>
                  <a:rPr lang="en-US" sz="1600" baseline="30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2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.</a:t>
                </a:r>
              </a:p>
              <a:p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- Prior work has shown that the main diagonal elements can affect the community structure revealed by community detection algorithms</a:t>
                </a:r>
                <a:r>
                  <a:rPr lang="en-US" sz="1600" baseline="30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3</a:t>
                </a:r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.</a:t>
                </a:r>
                <a:endParaRPr lang="en-US" sz="1600" baseline="300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3EAEED-0481-4620-90D7-E0F4C0FD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27" y="1336120"/>
                <a:ext cx="3414908" cy="1815882"/>
              </a:xfrm>
              <a:prstGeom prst="rect">
                <a:avLst/>
              </a:prstGeom>
              <a:blipFill>
                <a:blip r:embed="rId4"/>
                <a:stretch>
                  <a:fillRect l="-1071" t="-1007" r="-1071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74995B7-C759-44A9-A51F-9797750D30B5}"/>
              </a:ext>
            </a:extLst>
          </p:cNvPr>
          <p:cNvSpPr txBox="1"/>
          <p:nvPr/>
        </p:nvSpPr>
        <p:spPr>
          <a:xfrm>
            <a:off x="6432676" y="1015522"/>
            <a:ext cx="357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Results on Simulated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1E11DA-0E79-4BC9-89C6-B2367B7F9831}"/>
                  </a:ext>
                </a:extLst>
              </p:cNvPr>
              <p:cNvSpPr txBox="1"/>
              <p:nvPr/>
            </p:nvSpPr>
            <p:spPr>
              <a:xfrm>
                <a:off x="6511333" y="1297107"/>
                <a:ext cx="4440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100 simulations for each value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𝜌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.</m:t>
                    </m:r>
                  </m:oMath>
                </a14:m>
                <a:endParaRPr lang="en-US" sz="16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1E11DA-0E79-4BC9-89C6-B2367B7F9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333" y="1297107"/>
                <a:ext cx="4440784" cy="338554"/>
              </a:xfrm>
              <a:prstGeom prst="rect">
                <a:avLst/>
              </a:prstGeom>
              <a:blipFill>
                <a:blip r:embed="rId5"/>
                <a:stretch>
                  <a:fillRect l="-68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C82DA18D-633A-4D0F-981F-3E97763664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14"/>
          <a:stretch/>
        </p:blipFill>
        <p:spPr>
          <a:xfrm>
            <a:off x="6449761" y="1532986"/>
            <a:ext cx="3518889" cy="237311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FAEADEB-CBC9-4E53-BF2B-4C3F80D7CCC6}"/>
              </a:ext>
            </a:extLst>
          </p:cNvPr>
          <p:cNvSpPr/>
          <p:nvPr/>
        </p:nvSpPr>
        <p:spPr>
          <a:xfrm>
            <a:off x="3122507" y="3031688"/>
            <a:ext cx="3241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- So I define “baseline” vs “augmented” networks depending on whether the main diagonal elements are set to 0 or not.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C474F8F-FDF5-441B-B318-50EA4CE886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3" r="47598" b="22583"/>
          <a:stretch/>
        </p:blipFill>
        <p:spPr>
          <a:xfrm>
            <a:off x="3165587" y="3842623"/>
            <a:ext cx="1653000" cy="11232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A3907A5-A4F0-448B-9DFD-EDA2BE4D0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4878" y="4467095"/>
            <a:ext cx="3637461" cy="21487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990D81D-AE5E-4540-8C0B-D9E51C5BCA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6392" y="6169993"/>
            <a:ext cx="3127093" cy="5691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3EB195C-1659-40A5-A5AC-9C6D26C54B2B}"/>
              </a:ext>
            </a:extLst>
          </p:cNvPr>
          <p:cNvSpPr/>
          <p:nvPr/>
        </p:nvSpPr>
        <p:spPr>
          <a:xfrm>
            <a:off x="3235536" y="5645135"/>
            <a:ext cx="3028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- Performance of algorithm is measured using the Normalized Mutual Information (NMI) score: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50A5C6-454C-4FCD-B577-5C16B39FB401}"/>
              </a:ext>
            </a:extLst>
          </p:cNvPr>
          <p:cNvSpPr txBox="1"/>
          <p:nvPr/>
        </p:nvSpPr>
        <p:spPr>
          <a:xfrm>
            <a:off x="6486034" y="4119200"/>
            <a:ext cx="357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Results on Empirical Network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6C75F-BA3F-4215-94D7-A2FC48C39092}"/>
              </a:ext>
            </a:extLst>
          </p:cNvPr>
          <p:cNvSpPr txBox="1"/>
          <p:nvPr/>
        </p:nvSpPr>
        <p:spPr>
          <a:xfrm>
            <a:off x="9916891" y="3941011"/>
            <a:ext cx="2033319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1. Nir Grinberg, Kenneth Joseph, Lisa Friedland, Briony Swire-Thompson, Nir Grinberg, and David 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Lazer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. Fake news on twitter during the 2016 U.S. presidential election.Science,363(6425):374–378, 2019.</a:t>
            </a:r>
            <a:b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3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2. M. E. J. Newman. Networks. Oxford University Press, Second Edition</a:t>
            </a:r>
            <a:b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3. Alex Arenas, Alberto Fernandez, and Sergio Gomez. Analysis of the structure of complex networks at different resolution levels. </a:t>
            </a:r>
            <a:r>
              <a:rPr lang="en-US" sz="1200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New Journal of Physics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, 10(</a:t>
            </a:r>
            <a:r>
              <a:rPr lang="en-US" sz="1200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5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), 2008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B82396-24C5-4F7F-90FF-CDE2E2065FF0}"/>
              </a:ext>
            </a:extLst>
          </p:cNvPr>
          <p:cNvSpPr txBox="1"/>
          <p:nvPr/>
        </p:nvSpPr>
        <p:spPr>
          <a:xfrm>
            <a:off x="9876015" y="1015522"/>
            <a:ext cx="2014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Conclusion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BEF531-6488-4A73-816D-89A5EDD4B557}"/>
              </a:ext>
            </a:extLst>
          </p:cNvPr>
          <p:cNvSpPr txBox="1"/>
          <p:nvPr/>
        </p:nvSpPr>
        <p:spPr>
          <a:xfrm>
            <a:off x="2105975" y="529521"/>
            <a:ext cx="794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Subhayan Mukerjee, Ph.D. – National University of Singapore – email: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  <a:hlinkClick r:id="rId9"/>
              </a:rPr>
              <a:t>mukerjee@nus.edu.sg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– twitter: @wrahool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61068C-A944-4379-B38A-67CA90DE6E6E}"/>
              </a:ext>
            </a:extLst>
          </p:cNvPr>
          <p:cNvSpPr/>
          <p:nvPr/>
        </p:nvSpPr>
        <p:spPr>
          <a:xfrm>
            <a:off x="3318389" y="5041137"/>
            <a:ext cx="1557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Fig 1: the logic of network construction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8F18DD-2429-45E5-AFC6-621F9BDF9260}"/>
              </a:ext>
            </a:extLst>
          </p:cNvPr>
          <p:cNvSpPr/>
          <p:nvPr/>
        </p:nvSpPr>
        <p:spPr>
          <a:xfrm>
            <a:off x="6701291" y="3805621"/>
            <a:ext cx="31460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Fig 2: algorithm performance on simulated networks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BAB212-78D3-4F98-B384-9B664565F9AB}"/>
              </a:ext>
            </a:extLst>
          </p:cNvPr>
          <p:cNvSpPr/>
          <p:nvPr/>
        </p:nvSpPr>
        <p:spPr>
          <a:xfrm>
            <a:off x="6778703" y="6472445"/>
            <a:ext cx="2991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Fig 3: algorithm performance on empirical network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4F02CF-F555-404C-A120-406400899D88}"/>
              </a:ext>
            </a:extLst>
          </p:cNvPr>
          <p:cNvSpPr txBox="1"/>
          <p:nvPr/>
        </p:nvSpPr>
        <p:spPr>
          <a:xfrm>
            <a:off x="9888567" y="1309762"/>
            <a:ext cx="2122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- Fast Greedy and Multilevel perform best.</a:t>
            </a:r>
          </a:p>
          <a:p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- Their performances are further enhanced when the network is augmented</a:t>
            </a:r>
          </a:p>
          <a:p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- Performances are replicated on an empirical network tracking a nationwide online population for nearly 4 years.</a:t>
            </a:r>
          </a:p>
        </p:txBody>
      </p:sp>
      <p:pic>
        <p:nvPicPr>
          <p:cNvPr id="52" name="Picture 51" descr="Logo, company name&#10;&#10;Description automatically generated">
            <a:extLst>
              <a:ext uri="{FF2B5EF4-FFF2-40B4-BE49-F238E27FC236}">
                <a16:creationId xmlns:a16="http://schemas.microsoft.com/office/drawing/2014/main" id="{496310E3-3216-451E-A5C7-5C26424F372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8" b="6262"/>
          <a:stretch/>
        </p:blipFill>
        <p:spPr>
          <a:xfrm>
            <a:off x="235349" y="125504"/>
            <a:ext cx="1336868" cy="726979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1234BE-90D9-4806-A796-19B992324432}"/>
              </a:ext>
            </a:extLst>
          </p:cNvPr>
          <p:cNvCxnSpPr>
            <a:cxnSpLocks/>
          </p:cNvCxnSpPr>
          <p:nvPr/>
        </p:nvCxnSpPr>
        <p:spPr>
          <a:xfrm>
            <a:off x="324465" y="3052974"/>
            <a:ext cx="2584375" cy="2528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B770AA-490F-491A-A46F-CA523A4B867F}"/>
              </a:ext>
            </a:extLst>
          </p:cNvPr>
          <p:cNvCxnSpPr>
            <a:cxnSpLocks/>
          </p:cNvCxnSpPr>
          <p:nvPr/>
        </p:nvCxnSpPr>
        <p:spPr>
          <a:xfrm>
            <a:off x="6576161" y="4139411"/>
            <a:ext cx="3251543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6CE8C59-17AC-496D-BE9A-89EC4FAB298F}"/>
              </a:ext>
            </a:extLst>
          </p:cNvPr>
          <p:cNvCxnSpPr>
            <a:cxnSpLocks/>
          </p:cNvCxnSpPr>
          <p:nvPr/>
        </p:nvCxnSpPr>
        <p:spPr>
          <a:xfrm>
            <a:off x="9974101" y="3655534"/>
            <a:ext cx="198594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6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509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Subhayan Mukerjee</dc:creator>
  <cp:lastModifiedBy>Subhayan Mukerjee</cp:lastModifiedBy>
  <cp:revision>23</cp:revision>
  <dcterms:created xsi:type="dcterms:W3CDTF">2020-11-15T01:38:54Z</dcterms:created>
  <dcterms:modified xsi:type="dcterms:W3CDTF">2020-11-16T03:53:48Z</dcterms:modified>
</cp:coreProperties>
</file>