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7"/>
  </p:handoutMasterIdLst>
  <p:sldIdLst>
    <p:sldId id="256" r:id="rId3"/>
    <p:sldId id="285" r:id="rId5"/>
    <p:sldId id="286" r:id="rId6"/>
    <p:sldId id="313" r:id="rId7"/>
    <p:sldId id="315"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11" r:id="rId26"/>
    <p:sldId id="310" r:id="rId27"/>
    <p:sldId id="304" r:id="rId28"/>
    <p:sldId id="305" r:id="rId29"/>
    <p:sldId id="306" r:id="rId30"/>
    <p:sldId id="312" r:id="rId31"/>
    <p:sldId id="307" r:id="rId32"/>
    <p:sldId id="341" r:id="rId33"/>
    <p:sldId id="342" r:id="rId34"/>
    <p:sldId id="343" r:id="rId35"/>
    <p:sldId id="308" r:id="rId36"/>
  </p:sldIdLst>
  <p:sldSz cx="9144000" cy="6858000" type="screen4x3"/>
  <p:notesSz cx="6858000" cy="9144000"/>
  <p:custDataLst>
    <p:tags r:id="rId42"/>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66FF6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85"/>
  </p:normalViewPr>
  <p:slideViewPr>
    <p:cSldViewPr showGuides="1">
      <p:cViewPr>
        <p:scale>
          <a:sx n="25" d="100"/>
          <a:sy n="25" d="100"/>
        </p:scale>
        <p:origin x="-2456" y="-8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gs" Target="tags/tag9.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820"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a:xfrm>
            <a:off x="685800" y="4257040"/>
            <a:ext cx="5486400" cy="4114800"/>
          </a:xfrm>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884795" cy="75311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381000"/>
            <a:ext cx="7007860" cy="550545"/>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533400"/>
            <a:ext cx="8227060" cy="661035"/>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533400"/>
            <a:ext cx="7388860" cy="69723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6903720" cy="67437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381000"/>
            <a:ext cx="7807325" cy="728345"/>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8093710" cy="611505"/>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vl2pPr>
              <a:defRPr>
                <a:solidFill>
                  <a:schemeClr val="tx1">
                    <a:lumMod val="65000"/>
                    <a:lumOff val="35000"/>
                  </a:schemeClr>
                </a:solidFill>
                <a:latin typeface="微软雅黑" panose="020B0503020204020204" charset="-122"/>
                <a:ea typeface="微软雅黑" panose="020B0503020204020204" charset="-122"/>
              </a:defRPr>
            </a:lvl2pPr>
            <a:lvl3pPr>
              <a:defRPr>
                <a:solidFill>
                  <a:schemeClr val="tx1">
                    <a:lumMod val="65000"/>
                    <a:lumOff val="35000"/>
                  </a:schemeClr>
                </a:solidFill>
                <a:latin typeface="微软雅黑" panose="020B0503020204020204" charset="-122"/>
                <a:ea typeface="微软雅黑" panose="020B0503020204020204" charset="-122"/>
              </a:defRPr>
            </a:lvl3pPr>
            <a:lvl4pPr>
              <a:defRPr>
                <a:solidFill>
                  <a:schemeClr val="tx1">
                    <a:lumMod val="65000"/>
                    <a:lumOff val="35000"/>
                  </a:schemeClr>
                </a:solidFill>
                <a:latin typeface="微软雅黑" panose="020B0503020204020204" charset="-122"/>
                <a:ea typeface="微软雅黑" panose="020B0503020204020204" charset="-122"/>
              </a:defRPr>
            </a:lvl4pPr>
            <a:lvl5pPr>
              <a:defRPr>
                <a:solidFill>
                  <a:schemeClr val="tx1">
                    <a:lumMod val="65000"/>
                    <a:lumOff val="35000"/>
                  </a:schemeClr>
                </a:solidFill>
                <a:latin typeface="微软雅黑" panose="020B0503020204020204" charset="-122"/>
                <a:ea typeface="微软雅黑" panose="020B0503020204020204"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anose="020B0604020202020204" pitchFamily="34" charset="-122"/>
              </a:defRPr>
            </a:lvl1pPr>
          </a:lstStyle>
          <a:p>
            <a:pPr lvl="0"/>
            <a:r>
              <a:rPr lang="zh-CN" altLang="en-US" dirty="0" smtClean="0"/>
              <a:t>单击此处编辑母版文本样式</a:t>
            </a:r>
            <a:endParaRPr lang="zh-CN" altLang="en-US" dirty="0" smtClean="0"/>
          </a:p>
        </p:txBody>
      </p:sp>
      <p:sp>
        <p:nvSpPr>
          <p:cNvPr id="5" name="矩形 4"/>
          <p:cNvSpPr/>
          <p:nvPr userDrawn="1"/>
        </p:nvSpPr>
        <p:spPr>
          <a:xfrm flipV="1">
            <a:off x="-2273" y="884480"/>
            <a:ext cx="5581872" cy="432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TextBox 9"/>
          <p:cNvSpPr txBox="1"/>
          <p:nvPr userDrawn="1"/>
        </p:nvSpPr>
        <p:spPr>
          <a:xfrm>
            <a:off x="-27805" y="6504694"/>
            <a:ext cx="2132275" cy="242570"/>
          </a:xfrm>
          <a:prstGeom prst="rect">
            <a:avLst/>
          </a:prstGeom>
          <a:noFill/>
        </p:spPr>
        <p:txBody>
          <a:bodyPr wrap="square" lIns="58916" tIns="29458" rIns="58916" bIns="29458" rtlCol="0">
            <a:spAutoFit/>
          </a:bodyPr>
          <a:lstStyle/>
          <a:p>
            <a:pPr algn="r"/>
            <a:r>
              <a:rPr lang="zh-CN" altLang="en-US" sz="1200" b="0" dirty="0" smtClean="0">
                <a:solidFill>
                  <a:schemeClr val="bg1"/>
                </a:solidFill>
                <a:latin typeface="华文行楷" panose="02010800040101010101" pitchFamily="2" charset="-122"/>
                <a:ea typeface="华文行楷" panose="02010800040101010101" pitchFamily="2" charset="-122"/>
              </a:rPr>
              <a:t>计算  决定未来</a:t>
            </a:r>
            <a:endParaRPr lang="zh-CN" altLang="en-US" sz="1200" b="0" dirty="0">
              <a:solidFill>
                <a:schemeClr val="bg1"/>
              </a:solidFill>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7" name="灯片编号占位符 5"/>
          <p:cNvSpPr txBox="1"/>
          <p:nvPr userDrawn="1"/>
        </p:nvSpPr>
        <p:spPr>
          <a:xfrm>
            <a:off x="8299746" y="214290"/>
            <a:ext cx="590568"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35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anose="020B0604020202020204" pitchFamily="34" charset="-122"/>
              </a:defRPr>
            </a:lvl1pPr>
          </a:lstStyle>
          <a:p>
            <a:pPr lvl="0"/>
            <a:r>
              <a:rPr lang="zh-CN" altLang="en-US" dirty="0" smtClean="0"/>
              <a:t>单击此处编辑母版文本样式</a:t>
            </a:r>
            <a:endParaRPr lang="zh-CN" altLang="en-US" dirty="0" smtClean="0"/>
          </a:p>
        </p:txBody>
      </p:sp>
      <p:sp>
        <p:nvSpPr>
          <p:cNvPr id="5" name="矩形 4"/>
          <p:cNvSpPr/>
          <p:nvPr userDrawn="1"/>
        </p:nvSpPr>
        <p:spPr>
          <a:xfrm flipV="1">
            <a:off x="-2273" y="884480"/>
            <a:ext cx="5581872" cy="432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TextBox 9"/>
          <p:cNvSpPr txBox="1"/>
          <p:nvPr userDrawn="1"/>
        </p:nvSpPr>
        <p:spPr>
          <a:xfrm>
            <a:off x="-27805" y="6504694"/>
            <a:ext cx="2132275" cy="242570"/>
          </a:xfrm>
          <a:prstGeom prst="rect">
            <a:avLst/>
          </a:prstGeom>
          <a:noFill/>
        </p:spPr>
        <p:txBody>
          <a:bodyPr wrap="square" lIns="58916" tIns="29458" rIns="58916" bIns="29458" rtlCol="0">
            <a:spAutoFit/>
          </a:bodyPr>
          <a:lstStyle/>
          <a:p>
            <a:pPr algn="r"/>
            <a:r>
              <a:rPr lang="zh-CN" altLang="en-US" sz="1200" b="0" dirty="0" smtClean="0">
                <a:solidFill>
                  <a:schemeClr val="bg1"/>
                </a:solidFill>
                <a:latin typeface="华文行楷" panose="02010800040101010101" pitchFamily="2" charset="-122"/>
                <a:ea typeface="华文行楷" panose="02010800040101010101" pitchFamily="2" charset="-122"/>
              </a:rPr>
              <a:t>计算  决定未来</a:t>
            </a:r>
            <a:endParaRPr lang="zh-CN" altLang="en-US" sz="1200" b="0" dirty="0">
              <a:solidFill>
                <a:schemeClr val="bg1"/>
              </a:solidFill>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7" name="灯片编号占位符 5"/>
          <p:cNvSpPr txBox="1"/>
          <p:nvPr userDrawn="1"/>
        </p:nvSpPr>
        <p:spPr>
          <a:xfrm>
            <a:off x="8299746" y="214290"/>
            <a:ext cx="590568"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35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anose="020B0604020202020204" pitchFamily="34" charset="-122"/>
              </a:defRPr>
            </a:lvl1pPr>
          </a:lstStyle>
          <a:p>
            <a:pPr lvl="0"/>
            <a:r>
              <a:rPr lang="zh-CN" altLang="en-US" dirty="0" smtClean="0"/>
              <a:t>单击此处编辑母版文本样式</a:t>
            </a:r>
            <a:endParaRPr lang="zh-CN" altLang="en-US" dirty="0" smtClean="0"/>
          </a:p>
        </p:txBody>
      </p:sp>
      <p:sp>
        <p:nvSpPr>
          <p:cNvPr id="5" name="矩形 4"/>
          <p:cNvSpPr/>
          <p:nvPr userDrawn="1"/>
        </p:nvSpPr>
        <p:spPr>
          <a:xfrm flipV="1">
            <a:off x="-2273" y="884480"/>
            <a:ext cx="5581872" cy="432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TextBox 9"/>
          <p:cNvSpPr txBox="1"/>
          <p:nvPr userDrawn="1"/>
        </p:nvSpPr>
        <p:spPr>
          <a:xfrm>
            <a:off x="-27805" y="6504694"/>
            <a:ext cx="2132275" cy="242570"/>
          </a:xfrm>
          <a:prstGeom prst="rect">
            <a:avLst/>
          </a:prstGeom>
          <a:noFill/>
        </p:spPr>
        <p:txBody>
          <a:bodyPr wrap="square" lIns="58916" tIns="29458" rIns="58916" bIns="29458" rtlCol="0">
            <a:spAutoFit/>
          </a:bodyPr>
          <a:lstStyle/>
          <a:p>
            <a:pPr algn="r"/>
            <a:r>
              <a:rPr lang="zh-CN" altLang="en-US" sz="1200" b="0" dirty="0" smtClean="0">
                <a:solidFill>
                  <a:schemeClr val="bg1"/>
                </a:solidFill>
                <a:latin typeface="华文行楷" panose="02010800040101010101" pitchFamily="2" charset="-122"/>
                <a:ea typeface="华文行楷" panose="02010800040101010101" pitchFamily="2" charset="-122"/>
              </a:rPr>
              <a:t>计算  决定未来</a:t>
            </a:r>
            <a:endParaRPr lang="zh-CN" altLang="en-US" sz="1200" b="0" dirty="0">
              <a:solidFill>
                <a:schemeClr val="bg1"/>
              </a:solidFill>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7" name="灯片编号占位符 5"/>
          <p:cNvSpPr txBox="1"/>
          <p:nvPr userDrawn="1"/>
        </p:nvSpPr>
        <p:spPr>
          <a:xfrm>
            <a:off x="8299746" y="214290"/>
            <a:ext cx="590568"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35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anose="020B0604020202020204" pitchFamily="34" charset="-122"/>
              </a:defRPr>
            </a:lvl1pPr>
          </a:lstStyle>
          <a:p>
            <a:pPr lvl="0"/>
            <a:r>
              <a:rPr lang="zh-CN" altLang="en-US" dirty="0" smtClean="0"/>
              <a:t>单击此处编辑母版文本样式</a:t>
            </a:r>
            <a:endParaRPr lang="zh-CN" altLang="en-US" dirty="0" smtClean="0"/>
          </a:p>
        </p:txBody>
      </p:sp>
      <p:sp>
        <p:nvSpPr>
          <p:cNvPr id="5" name="矩形 4"/>
          <p:cNvSpPr/>
          <p:nvPr userDrawn="1"/>
        </p:nvSpPr>
        <p:spPr>
          <a:xfrm flipV="1">
            <a:off x="-2273" y="884480"/>
            <a:ext cx="5581872" cy="432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eaLnBrk="0" hangingPunct="0">
              <a:defRPr/>
            </a:lvl1pPr>
          </a:lstStyle>
          <a:p>
            <a:fld id="{068C4245-2DB4-4457-AC6A-D8E11794E114}" type="datetimeFigureOut">
              <a:rPr lang="en-US" altLang="en-US"/>
            </a:fld>
            <a:endParaRPr lang="en-US" altLang="en-US"/>
          </a:p>
        </p:txBody>
      </p:sp>
      <p:sp>
        <p:nvSpPr>
          <p:cNvPr id="3" name="Footer Placeholder 4"/>
          <p:cNvSpPr>
            <a:spLocks noGrp="1"/>
          </p:cNvSpPr>
          <p:nvPr>
            <p:ph type="ftr" sz="quarter" idx="11"/>
          </p:nvPr>
        </p:nvSpPr>
        <p:spPr/>
        <p:txBody>
          <a:bodyPr/>
          <a:lstStyle>
            <a:lvl1pPr eaLnBrk="0" hangingPunct="0">
              <a:defRPr/>
            </a:lvl1pPr>
          </a:lstStyle>
          <a:p>
            <a:endParaRPr lang="en-US" altLang="en-US"/>
          </a:p>
        </p:txBody>
      </p:sp>
      <p:sp>
        <p:nvSpPr>
          <p:cNvPr id="4" name="Slide Number Placeholder 5"/>
          <p:cNvSpPr>
            <a:spLocks noGrp="1"/>
          </p:cNvSpPr>
          <p:nvPr>
            <p:ph type="sldNum" sz="quarter" idx="12"/>
          </p:nvPr>
        </p:nvSpPr>
        <p:spPr/>
        <p:txBody>
          <a:bodyPr/>
          <a:lstStyle>
            <a:lvl1pPr eaLnBrk="0" hangingPunct="0">
              <a:defRPr/>
            </a:lvl1pPr>
          </a:lstStyle>
          <a:p>
            <a:fld id="{EBCD4427-F983-4DBA-B951-CD70FAFEE3E0}"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34975"/>
            <a:ext cx="7992110" cy="629285"/>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tags" Target="../tags/tag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
        <p:nvSpPr>
          <p:cNvPr id="16" name="矩形 15"/>
          <p:cNvSpPr/>
          <p:nvPr userDrawn="1"/>
        </p:nvSpPr>
        <p:spPr>
          <a:xfrm>
            <a:off x="-3334" y="-3175"/>
            <a:ext cx="5175885" cy="128270"/>
          </a:xfrm>
          <a:prstGeom prst="rect">
            <a:avLst/>
          </a:prstGeom>
          <a:solidFill>
            <a:srgbClr val="123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9" name="矩形 48"/>
          <p:cNvSpPr/>
          <p:nvPr userDrawn="1"/>
        </p:nvSpPr>
        <p:spPr>
          <a:xfrm>
            <a:off x="-3334" y="125095"/>
            <a:ext cx="5176361" cy="144145"/>
          </a:xfrm>
          <a:prstGeom prst="rect">
            <a:avLst/>
          </a:prstGeom>
          <a:solidFill>
            <a:srgbClr val="2B4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50" name="矩形 49"/>
          <p:cNvSpPr/>
          <p:nvPr userDrawn="1"/>
        </p:nvSpPr>
        <p:spPr>
          <a:xfrm>
            <a:off x="-3334" y="269240"/>
            <a:ext cx="5175885" cy="144145"/>
          </a:xfrm>
          <a:prstGeom prst="rect">
            <a:avLst/>
          </a:prstGeom>
          <a:solidFill>
            <a:srgbClr val="123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pic>
        <p:nvPicPr>
          <p:cNvPr id="3" name="图片 2"/>
          <p:cNvPicPr/>
          <p:nvPr userDrawn="1">
            <p:custDataLst>
              <p:tags r:id="rId17"/>
            </p:custDataLst>
          </p:nvPr>
        </p:nvPicPr>
        <p:blipFill>
          <a:blip r:embed="rId18" cstate="print">
            <a:extLst>
              <a:ext uri="{28A0092B-C50C-407E-A947-70E740481C1C}">
                <a14:useLocalDpi xmlns:a14="http://schemas.microsoft.com/office/drawing/2010/main" val="0"/>
              </a:ext>
            </a:extLst>
          </a:blip>
          <a:srcRect/>
          <a:stretch>
            <a:fillRect/>
          </a:stretch>
        </p:blipFill>
        <p:spPr>
          <a:xfrm>
            <a:off x="8001228" y="-3368"/>
            <a:ext cx="1130531" cy="113053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2.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xml"/><Relationship Id="rId1" Type="http://schemas.openxmlformats.org/officeDocument/2006/relationships/image" Target="../media/image12.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15.jpeg"/><Relationship Id="rId2" Type="http://schemas.openxmlformats.org/officeDocument/2006/relationships/image" Target="NULL" TargetMode="Externa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8"/>
          <p:cNvSpPr txBox="1">
            <a:spLocks noGrp="1" noChangeArrowheads="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8194" name="Rectangle 2"/>
          <p:cNvSpPr>
            <a:spLocks noGrp="1" noChangeArrowheads="1"/>
          </p:cNvSpPr>
          <p:nvPr>
            <p:ph type="ctrTitle"/>
          </p:nvPr>
        </p:nvSpPr>
        <p:spPr>
          <a:xfrm>
            <a:off x="1276350" y="3048000"/>
            <a:ext cx="7239000" cy="1444625"/>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第</a:t>
            </a:r>
            <a:r>
              <a:rPr kumimoji="0" lang="en-US" altLang="zh-CN" sz="4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2</a:t>
            </a:r>
            <a:r>
              <a:rPr kumimoji="0" lang="zh-CN" altLang="en-US" sz="4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章 软件质量工程体系 </a:t>
            </a:r>
            <a:endParaRPr kumimoji="0" lang="zh-CN" altLang="en-US" sz="4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endParaRPr>
          </a:p>
        </p:txBody>
      </p:sp>
      <p:grpSp>
        <p:nvGrpSpPr>
          <p:cNvPr id="3" name="组合 2"/>
          <p:cNvGrpSpPr/>
          <p:nvPr/>
        </p:nvGrpSpPr>
        <p:grpSpPr>
          <a:xfrm>
            <a:off x="-12065" y="0"/>
            <a:ext cx="7695565" cy="3054350"/>
            <a:chOff x="-7" y="-185"/>
            <a:chExt cx="19476" cy="5380"/>
          </a:xfrm>
        </p:grpSpPr>
        <p:sp>
          <p:nvSpPr>
            <p:cNvPr id="20" name="PA_任意多边形 19"/>
            <p:cNvSpPr/>
            <p:nvPr>
              <p:custDataLst>
                <p:tags r:id="rId1"/>
              </p:custDataLst>
            </p:nvPr>
          </p:nvSpPr>
          <p:spPr>
            <a:xfrm>
              <a:off x="0" y="-185"/>
              <a:ext cx="19200" cy="5381"/>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PA_任意多边形 23"/>
            <p:cNvSpPr/>
            <p:nvPr>
              <p:custDataLst>
                <p:tags r:id="rId2"/>
              </p:custDataLst>
            </p:nvPr>
          </p:nvSpPr>
          <p:spPr>
            <a:xfrm>
              <a:off x="-7" y="-136"/>
              <a:ext cx="19476" cy="5121"/>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5" name="PA_任意多边形 24"/>
            <p:cNvSpPr/>
            <p:nvPr>
              <p:custDataLst>
                <p:tags r:id="rId3"/>
              </p:custDataLst>
            </p:nvPr>
          </p:nvSpPr>
          <p:spPr>
            <a:xfrm>
              <a:off x="2" y="-136"/>
              <a:ext cx="19181" cy="5012"/>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 name="组合 1"/>
            <p:cNvGrpSpPr/>
            <p:nvPr/>
          </p:nvGrpSpPr>
          <p:grpSpPr>
            <a:xfrm>
              <a:off x="2" y="-185"/>
              <a:ext cx="18413" cy="4769"/>
              <a:chOff x="2" y="-185"/>
              <a:chExt cx="18413" cy="4769"/>
            </a:xfrm>
          </p:grpSpPr>
          <p:sp>
            <p:nvSpPr>
              <p:cNvPr id="26" name="PA_任意多边形 25"/>
              <p:cNvSpPr/>
              <p:nvPr>
                <p:custDataLst>
                  <p:tags r:id="rId4"/>
                </p:custDataLst>
              </p:nvPr>
            </p:nvSpPr>
            <p:spPr>
              <a:xfrm>
                <a:off x="3" y="-136"/>
                <a:ext cx="18412" cy="4721"/>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PA_任意多边形 26"/>
              <p:cNvSpPr/>
              <p:nvPr>
                <p:custDataLst>
                  <p:tags r:id="rId5"/>
                </p:custDataLst>
              </p:nvPr>
            </p:nvSpPr>
            <p:spPr>
              <a:xfrm>
                <a:off x="3" y="-136"/>
                <a:ext cx="18111" cy="4606"/>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PA_任意多边形 27"/>
              <p:cNvSpPr/>
              <p:nvPr>
                <p:custDataLst>
                  <p:tags r:id="rId6"/>
                </p:custDataLst>
              </p:nvPr>
            </p:nvSpPr>
            <p:spPr>
              <a:xfrm>
                <a:off x="3" y="-185"/>
                <a:ext cx="17343" cy="4315"/>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PA_任意多边形 29"/>
              <p:cNvSpPr/>
              <p:nvPr>
                <p:custDataLst>
                  <p:tags r:id="rId7"/>
                </p:custDataLst>
              </p:nvPr>
            </p:nvSpPr>
            <p:spPr>
              <a:xfrm>
                <a:off x="2" y="-185"/>
                <a:ext cx="17012" cy="4189"/>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rgbClr val="123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3315" name="Rectangle 2"/>
          <p:cNvSpPr>
            <a:spLocks noGrp="1"/>
          </p:cNvSpPr>
          <p:nvPr>
            <p:ph type="title"/>
          </p:nvPr>
        </p:nvSpPr>
        <p:spPr/>
        <p:txBody>
          <a:bodyPr vert="horz" wrap="square" lIns="91440" tIns="45720" rIns="91440" bIns="45720" anchor="b" anchorCtr="0"/>
          <a:p>
            <a:pPr eaLnBrk="1" hangingPunct="1"/>
            <a:r>
              <a:rPr lang="en-US" altLang="zh-CN" dirty="0"/>
              <a:t>SEI</a:t>
            </a:r>
            <a:r>
              <a:rPr lang="zh-CN" altLang="en-US" dirty="0"/>
              <a:t>风险管理模型 </a:t>
            </a:r>
            <a:endParaRPr lang="zh-CN" altLang="en-US" dirty="0"/>
          </a:p>
        </p:txBody>
      </p:sp>
      <p:sp>
        <p:nvSpPr>
          <p:cNvPr id="18" name="矩形 17"/>
          <p:cNvSpPr/>
          <p:nvPr/>
        </p:nvSpPr>
        <p:spPr>
          <a:xfrm>
            <a:off x="609600" y="5715000"/>
            <a:ext cx="7620000" cy="954088"/>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lt1"/>
                </a:solidFill>
                <a:effectLst/>
                <a:uLnTx/>
                <a:uFillTx/>
                <a:latin typeface="+mn-lt"/>
                <a:ea typeface="+mn-ea"/>
                <a:cs typeface="+mn-cs"/>
              </a:rPr>
              <a:t>风险识别、风险分析、风险计划、风险控制和风险跟踪</a:t>
            </a:r>
            <a:endParaRPr kumimoji="0" lang="zh-CN" altLang="en-US" sz="2800" b="0" i="0" u="none" strike="noStrike" kern="1200" cap="none" spc="0" normalizeH="0" baseline="0" noProof="0" dirty="0">
              <a:ln>
                <a:noFill/>
              </a:ln>
              <a:solidFill>
                <a:schemeClr val="lt1"/>
              </a:solidFill>
              <a:effectLst/>
              <a:uLnTx/>
              <a:uFillTx/>
              <a:latin typeface="+mn-lt"/>
              <a:ea typeface="+mn-ea"/>
              <a:cs typeface="+mn-cs"/>
            </a:endParaRPr>
          </a:p>
        </p:txBody>
      </p:sp>
      <p:pic>
        <p:nvPicPr>
          <p:cNvPr id="13317" name="Picture 17"/>
          <p:cNvPicPr>
            <a:picLocks noChangeAspect="1"/>
          </p:cNvPicPr>
          <p:nvPr/>
        </p:nvPicPr>
        <p:blipFill>
          <a:blip r:embed="rId1"/>
          <a:stretch>
            <a:fillRect/>
          </a:stretch>
        </p:blipFill>
        <p:spPr>
          <a:xfrm>
            <a:off x="1981200" y="1676400"/>
            <a:ext cx="6129338" cy="3733800"/>
          </a:xfrm>
          <a:prstGeom prst="rect">
            <a:avLst/>
          </a:prstGeom>
          <a:noFill/>
          <a:ln w="9525">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4339" name="Rectangle 2"/>
          <p:cNvSpPr>
            <a:spLocks noGrp="1"/>
          </p:cNvSpPr>
          <p:nvPr>
            <p:ph type="title"/>
          </p:nvPr>
        </p:nvSpPr>
        <p:spPr/>
        <p:txBody>
          <a:bodyPr vert="horz" wrap="square" lIns="91440" tIns="45720" rIns="91440" bIns="45720" anchor="b" anchorCtr="0"/>
          <a:p>
            <a:pPr eaLnBrk="1" hangingPunct="1"/>
            <a:r>
              <a:rPr lang="zh-CN" altLang="en-US" dirty="0"/>
              <a:t>软件项目各阶段的风险 </a:t>
            </a:r>
            <a:endParaRPr lang="zh-CN" altLang="en-US" dirty="0"/>
          </a:p>
        </p:txBody>
      </p:sp>
      <p:graphicFrame>
        <p:nvGraphicFramePr>
          <p:cNvPr id="48226" name="Group 98"/>
          <p:cNvGraphicFramePr>
            <a:graphicFrameLocks noGrp="1"/>
          </p:cNvGraphicFramePr>
          <p:nvPr>
            <p:ph idx="1"/>
          </p:nvPr>
        </p:nvGraphicFramePr>
        <p:xfrm>
          <a:off x="1370013" y="1827213"/>
          <a:ext cx="7313613" cy="4156075"/>
        </p:xfrm>
        <a:graphic>
          <a:graphicData uri="http://schemas.openxmlformats.org/drawingml/2006/table">
            <a:tbl>
              <a:tblPr/>
              <a:tblGrid>
                <a:gridCol w="1284287"/>
                <a:gridCol w="2582863"/>
                <a:gridCol w="3446462"/>
              </a:tblGrid>
              <a:tr h="39846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阶段</a:t>
                      </a:r>
                      <a:endParaRPr kumimoji="0" lang="zh-CN" altLang="en-US" sz="3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CCFFFF"/>
                    </a:solidFill>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可能面临的风险问题</a:t>
                      </a:r>
                      <a:endParaRPr kumimoji="0" lang="zh-CN" altLang="en-US" sz="3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CCFFFF"/>
                    </a:solidFill>
                  </a:tcPr>
                </a:tc>
                <a:tc hMerge="1">
                  <a:tcPr/>
                </a:tc>
              </a:tr>
              <a:tr h="8763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计划</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762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目标不清</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范围不清</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缺少沟通</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762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业务不清</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缺乏可行性分析</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r>
              <a:tr h="63658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设计</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762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缺乏经验</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没有变更控制计划</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762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项目计划仓促（进度风险）</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设计疏漏</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r>
              <a:tr h="15335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实施</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762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缺乏环境</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设计错误</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开发能力</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项目范围变更</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进度变更</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762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人员变更</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内部沟通不畅</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备选方案无效</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测试计划不充分或缺少经验</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r>
              <a:tr h="6699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发布</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762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质量差</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客户不满意</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762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设备未按时到货</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资金不能及时回收</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5363" name="Rectangle 2"/>
          <p:cNvSpPr>
            <a:spLocks noGrp="1"/>
          </p:cNvSpPr>
          <p:nvPr>
            <p:ph type="title"/>
          </p:nvPr>
        </p:nvSpPr>
        <p:spPr/>
        <p:txBody>
          <a:bodyPr vert="horz" wrap="square" lIns="91440" tIns="45720" rIns="91440" bIns="45720" anchor="b" anchorCtr="0"/>
          <a:p>
            <a:pPr eaLnBrk="1" hangingPunct="1"/>
            <a:r>
              <a:rPr lang="zh-CN" altLang="en-US" dirty="0"/>
              <a:t>风险严重程度等级 </a:t>
            </a:r>
            <a:endParaRPr lang="zh-CN" altLang="en-US" dirty="0"/>
          </a:p>
        </p:txBody>
      </p:sp>
      <p:graphicFrame>
        <p:nvGraphicFramePr>
          <p:cNvPr id="50295" name="Group 119"/>
          <p:cNvGraphicFramePr>
            <a:graphicFrameLocks noGrp="1"/>
          </p:cNvGraphicFramePr>
          <p:nvPr>
            <p:ph idx="1"/>
          </p:nvPr>
        </p:nvGraphicFramePr>
        <p:xfrm>
          <a:off x="1370013" y="1827213"/>
          <a:ext cx="7313613" cy="4178300"/>
        </p:xfrm>
        <a:graphic>
          <a:graphicData uri="http://schemas.openxmlformats.org/drawingml/2006/table">
            <a:tbl>
              <a:tblPr/>
              <a:tblGrid>
                <a:gridCol w="1154112"/>
                <a:gridCol w="4927600"/>
                <a:gridCol w="1231900"/>
              </a:tblGrid>
              <a:tr h="650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影响</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程度</a:t>
                      </a:r>
                      <a:endParaRPr kumimoji="0" lang="zh-CN" altLang="en-US" sz="4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标准</a:t>
                      </a:r>
                      <a:endParaRPr kumimoji="0" lang="zh-CN" altLang="en-US" sz="4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等级</a:t>
                      </a:r>
                      <a:endParaRPr kumimoji="0" lang="zh-CN" altLang="en-US" sz="40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68738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危险</a:t>
                      </a:r>
                      <a:endParaRPr kumimoji="0"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严重影响项目，可能导致项目取消或直接失败</a:t>
                      </a:r>
                      <a:endParaRPr kumimoji="0"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10~9</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53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高</a:t>
                      </a:r>
                      <a:endParaRPr kumimoji="0"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影响进度，导致延期，客户抱怨严重</a:t>
                      </a:r>
                      <a:endParaRPr kumimoji="0"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8~7</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64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a:t>
                      </a:r>
                      <a:endParaRPr kumimoji="0"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影响预算或软件性能差，客户不满意</a:t>
                      </a:r>
                      <a:endParaRPr kumimoji="0"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6~5</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15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低</a:t>
                      </a:r>
                      <a:endParaRPr kumimoji="0"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影响进程但很快解决，客户有些不满</a:t>
                      </a:r>
                      <a:endParaRPr kumimoji="0"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4~3</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小</a:t>
                      </a:r>
                      <a:endParaRPr kumimoji="0"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影响较小，客户未察觉或认可</a:t>
                      </a:r>
                      <a:endParaRPr kumimoji="0"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4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6387" name="Rectangle 2"/>
          <p:cNvSpPr>
            <a:spLocks noGrp="1"/>
          </p:cNvSpPr>
          <p:nvPr>
            <p:ph type="title"/>
          </p:nvPr>
        </p:nvSpPr>
        <p:spPr/>
        <p:txBody>
          <a:bodyPr vert="horz" wrap="square" lIns="91440" tIns="45720" rIns="91440" bIns="45720" anchor="b" anchorCtr="0"/>
          <a:p>
            <a:pPr eaLnBrk="1" hangingPunct="1"/>
            <a:r>
              <a:rPr lang="zh-CN" altLang="en-US" dirty="0"/>
              <a:t>风险控制方法</a:t>
            </a:r>
            <a:endParaRPr lang="zh-CN" altLang="en-US" dirty="0"/>
          </a:p>
        </p:txBody>
      </p:sp>
      <p:sp>
        <p:nvSpPr>
          <p:cNvPr id="16388" name="Rectangle 3"/>
          <p:cNvSpPr>
            <a:spLocks noGrp="1"/>
          </p:cNvSpPr>
          <p:nvPr>
            <p:ph idx="1"/>
          </p:nvPr>
        </p:nvSpPr>
        <p:spPr/>
        <p:txBody>
          <a:bodyPr vert="horz" wrap="square" lIns="91440" tIns="45720" rIns="91440" bIns="45720" anchor="t" anchorCtr="0"/>
          <a:p>
            <a:pPr eaLnBrk="1" hangingPunct="1"/>
            <a:r>
              <a:rPr lang="zh-CN" altLang="en-US" sz="2500" dirty="0"/>
              <a:t>在控制阶段主要用到的风险控制方法有风险避免、风险弱化、风险承担和风险转移等，分别叙述如下：</a:t>
            </a:r>
            <a:endParaRPr lang="zh-CN" altLang="en-US" sz="2500" dirty="0"/>
          </a:p>
          <a:p>
            <a:pPr lvl="1" eaLnBrk="1" hangingPunct="1"/>
            <a:r>
              <a:rPr lang="zh-CN" altLang="en-US" sz="2100" dirty="0"/>
              <a:t>风险避免，通过变更计划消除风险的触发条件，如采用成熟技术、增加资源、减少软件范围等。</a:t>
            </a:r>
            <a:endParaRPr lang="zh-CN" altLang="en-US" sz="2100" dirty="0"/>
          </a:p>
          <a:p>
            <a:pPr lvl="1" eaLnBrk="1" hangingPunct="1"/>
            <a:r>
              <a:rPr lang="zh-CN" altLang="en-US" sz="2100" dirty="0"/>
              <a:t>风险弱化，降低风险发生的概率，如简化流程、更多测试、开发原型系统等。</a:t>
            </a:r>
            <a:endParaRPr lang="zh-CN" altLang="en-US" sz="2100" dirty="0"/>
          </a:p>
          <a:p>
            <a:pPr lvl="1" eaLnBrk="1" hangingPunct="1"/>
            <a:r>
              <a:rPr lang="zh-CN" altLang="en-US" sz="2100" dirty="0"/>
              <a:t>风险承担，制定应急方案，随机应变。</a:t>
            </a:r>
            <a:endParaRPr lang="zh-CN" altLang="en-US" sz="2100" dirty="0"/>
          </a:p>
          <a:p>
            <a:pPr lvl="1" eaLnBrk="1" hangingPunct="1"/>
            <a:r>
              <a:rPr lang="zh-CN" altLang="en-US" sz="2100" dirty="0"/>
              <a:t>风险转移，将风险发生的结果连同应对权利转移给有承受能力的第三方。</a:t>
            </a:r>
            <a:endParaRPr lang="zh-CN" altLang="en-US" sz="2100" dirty="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7411" name="Rectangle 2"/>
          <p:cNvSpPr>
            <a:spLocks noGrp="1"/>
          </p:cNvSpPr>
          <p:nvPr>
            <p:ph type="title"/>
          </p:nvPr>
        </p:nvSpPr>
        <p:spPr/>
        <p:txBody>
          <a:bodyPr vert="horz" wrap="square" lIns="91440" tIns="45720" rIns="91440" bIns="45720" anchor="b" anchorCtr="0"/>
          <a:p>
            <a:pPr eaLnBrk="1" hangingPunct="1"/>
            <a:r>
              <a:rPr lang="en-US" altLang="zh-CN" dirty="0"/>
              <a:t>2.2	</a:t>
            </a:r>
            <a:r>
              <a:rPr lang="zh-CN" altLang="en-US" dirty="0"/>
              <a:t>软件质量控制模型和技术</a:t>
            </a:r>
            <a:endParaRPr lang="zh-CN" altLang="en-US" dirty="0"/>
          </a:p>
        </p:txBody>
      </p:sp>
      <p:sp>
        <p:nvSpPr>
          <p:cNvPr id="17412" name="Rectangle 3"/>
          <p:cNvSpPr>
            <a:spLocks noGrp="1"/>
          </p:cNvSpPr>
          <p:nvPr>
            <p:ph idx="1"/>
          </p:nvPr>
        </p:nvSpPr>
        <p:spPr/>
        <p:txBody>
          <a:bodyPr vert="horz" wrap="square" lIns="91440" tIns="45720" rIns="91440" bIns="45720" anchor="t" anchorCtr="0"/>
          <a:p>
            <a:pPr eaLnBrk="1" hangingPunct="1"/>
            <a:r>
              <a:rPr lang="en-US" altLang="zh-CN" dirty="0"/>
              <a:t>2.2.1 </a:t>
            </a:r>
            <a:r>
              <a:rPr lang="zh-CN" altLang="en-US" dirty="0"/>
              <a:t>软件质量控制模型 </a:t>
            </a:r>
            <a:endParaRPr lang="zh-CN" altLang="en-US" dirty="0"/>
          </a:p>
        </p:txBody>
      </p:sp>
      <p:sp>
        <p:nvSpPr>
          <p:cNvPr id="29" name="矩形 28"/>
          <p:cNvSpPr/>
          <p:nvPr/>
        </p:nvSpPr>
        <p:spPr>
          <a:xfrm>
            <a:off x="838200" y="5562600"/>
            <a:ext cx="7543800" cy="120015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lt1"/>
                </a:solidFill>
                <a:effectLst/>
                <a:uLnTx/>
                <a:uFillTx/>
                <a:latin typeface="+mn-lt"/>
                <a:ea typeface="+mn-ea"/>
                <a:cs typeface="+mn-cs"/>
              </a:rPr>
              <a:t>前基于</a:t>
            </a:r>
            <a:r>
              <a:rPr kumimoji="0" lang="en-US" sz="2400" b="0" i="0" u="none" strike="noStrike" kern="1200" cap="none" spc="0" normalizeH="0" baseline="0" noProof="0" dirty="0">
                <a:ln>
                  <a:noFill/>
                </a:ln>
                <a:solidFill>
                  <a:schemeClr val="lt1"/>
                </a:solidFill>
                <a:effectLst/>
                <a:uLnTx/>
                <a:uFillTx/>
                <a:latin typeface="+mn-lt"/>
                <a:ea typeface="+mn-ea"/>
                <a:cs typeface="+mn-cs"/>
              </a:rPr>
              <a:t>PDCA</a:t>
            </a:r>
            <a:r>
              <a:rPr kumimoji="0" lang="zh-CN" altLang="en-US" sz="2400" b="0" i="0" u="none" strike="noStrike" kern="1200" cap="none" spc="0" normalizeH="0" baseline="0" noProof="0" dirty="0">
                <a:ln>
                  <a:noFill/>
                </a:ln>
                <a:solidFill>
                  <a:schemeClr val="lt1"/>
                </a:solidFill>
                <a:effectLst/>
                <a:uLnTx/>
                <a:uFillTx/>
                <a:latin typeface="+mn-lt"/>
                <a:ea typeface="+mn-ea"/>
                <a:cs typeface="+mn-cs"/>
              </a:rPr>
              <a:t>的全面统计质量控制（</a:t>
            </a:r>
            <a:r>
              <a:rPr kumimoji="0" lang="en-US" sz="2400" b="0" i="0" u="none" strike="noStrike" kern="1200" cap="none" spc="0" normalizeH="0" baseline="0" noProof="0" dirty="0">
                <a:ln>
                  <a:noFill/>
                </a:ln>
                <a:solidFill>
                  <a:schemeClr val="lt1"/>
                </a:solidFill>
                <a:effectLst/>
                <a:uLnTx/>
                <a:uFillTx/>
                <a:latin typeface="+mn-lt"/>
                <a:ea typeface="+mn-ea"/>
                <a:cs typeface="+mn-cs"/>
              </a:rPr>
              <a:t>Total Statistical Quality Control</a:t>
            </a:r>
            <a:r>
              <a:rPr kumimoji="0" lang="zh-CN" altLang="en-US" sz="2400" b="0" i="0" u="none" strike="noStrike" kern="1200" cap="none" spc="0" normalizeH="0" baseline="0" noProof="0" dirty="0">
                <a:ln>
                  <a:noFill/>
                </a:ln>
                <a:solidFill>
                  <a:schemeClr val="lt1"/>
                </a:solidFill>
                <a:effectLst/>
                <a:uLnTx/>
                <a:uFillTx/>
                <a:latin typeface="+mn-lt"/>
                <a:ea typeface="+mn-ea"/>
                <a:cs typeface="+mn-cs"/>
              </a:rPr>
              <a:t>，</a:t>
            </a:r>
            <a:r>
              <a:rPr kumimoji="0" lang="en-US" sz="2400" b="0" i="0" u="none" strike="noStrike" kern="1200" cap="none" spc="0" normalizeH="0" baseline="0" noProof="0" dirty="0">
                <a:ln>
                  <a:noFill/>
                </a:ln>
                <a:solidFill>
                  <a:schemeClr val="lt1"/>
                </a:solidFill>
                <a:effectLst/>
                <a:uLnTx/>
                <a:uFillTx/>
                <a:latin typeface="+mn-lt"/>
                <a:ea typeface="+mn-ea"/>
                <a:cs typeface="+mn-cs"/>
              </a:rPr>
              <a:t>TSQC</a:t>
            </a:r>
            <a:r>
              <a:rPr kumimoji="0" lang="zh-CN" altLang="en-US" sz="2400" b="0" i="0" u="none" strike="noStrike" kern="1200" cap="none" spc="0" normalizeH="0" baseline="0" noProof="0" dirty="0">
                <a:ln>
                  <a:noFill/>
                </a:ln>
                <a:solidFill>
                  <a:schemeClr val="lt1"/>
                </a:solidFill>
                <a:effectLst/>
                <a:uLnTx/>
                <a:uFillTx/>
                <a:latin typeface="+mn-lt"/>
                <a:ea typeface="+mn-ea"/>
                <a:cs typeface="+mn-cs"/>
              </a:rPr>
              <a:t>）模型，是我国实际采用的模型之一</a:t>
            </a:r>
            <a:endParaRPr kumimoji="0"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pic>
        <p:nvPicPr>
          <p:cNvPr id="17414" name="Picture 27"/>
          <p:cNvPicPr>
            <a:picLocks noChangeAspect="1"/>
          </p:cNvPicPr>
          <p:nvPr/>
        </p:nvPicPr>
        <p:blipFill>
          <a:blip r:embed="rId1"/>
          <a:stretch>
            <a:fillRect/>
          </a:stretch>
        </p:blipFill>
        <p:spPr>
          <a:xfrm>
            <a:off x="1524000" y="2438400"/>
            <a:ext cx="5707063" cy="2895600"/>
          </a:xfrm>
          <a:prstGeom prst="rect">
            <a:avLst/>
          </a:prstGeom>
          <a:noFill/>
          <a:ln w="9525">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8435" name="Rectangle 2"/>
          <p:cNvSpPr>
            <a:spLocks noGrp="1"/>
          </p:cNvSpPr>
          <p:nvPr>
            <p:ph type="title"/>
          </p:nvPr>
        </p:nvSpPr>
        <p:spPr/>
        <p:txBody>
          <a:bodyPr vert="horz" wrap="square" lIns="91440" tIns="45720" rIns="91440" bIns="45720" anchor="b" anchorCtr="0"/>
          <a:p>
            <a:pPr eaLnBrk="1" hangingPunct="1"/>
            <a:r>
              <a:rPr lang="en-US" altLang="zh-CN" dirty="0"/>
              <a:t>2.2.2 </a:t>
            </a:r>
            <a:r>
              <a:rPr lang="zh-CN" altLang="en-US" dirty="0"/>
              <a:t>软件质量控制模型参数</a:t>
            </a:r>
            <a:endParaRPr lang="zh-CN" altLang="en-US" dirty="0"/>
          </a:p>
        </p:txBody>
      </p:sp>
      <p:sp>
        <p:nvSpPr>
          <p:cNvPr id="18436" name="Rectangle 3"/>
          <p:cNvSpPr>
            <a:spLocks noGrp="1"/>
          </p:cNvSpPr>
          <p:nvPr>
            <p:ph idx="1"/>
          </p:nvPr>
        </p:nvSpPr>
        <p:spPr/>
        <p:txBody>
          <a:bodyPr vert="horz" wrap="square" lIns="91440" tIns="45720" rIns="91440" bIns="45720" anchor="t" anchorCtr="0"/>
          <a:p>
            <a:pPr eaLnBrk="1" hangingPunct="1"/>
            <a:r>
              <a:rPr lang="zh-CN" altLang="en-US" sz="2000" dirty="0"/>
              <a:t>产品：软件生命周期中某个过程的输入输出</a:t>
            </a:r>
            <a:endParaRPr lang="zh-CN" altLang="en-US" sz="2000" dirty="0"/>
          </a:p>
          <a:p>
            <a:pPr eaLnBrk="1" hangingPunct="1"/>
            <a:r>
              <a:rPr lang="zh-CN" altLang="en-US" sz="2000" dirty="0"/>
              <a:t>过程：为完成开发、维护和为保证软件质量所进行的管理和技术活动，包括管理过程和技术过程。</a:t>
            </a:r>
            <a:endParaRPr lang="zh-CN" altLang="en-US" sz="2000" dirty="0"/>
          </a:p>
          <a:p>
            <a:pPr eaLnBrk="1" hangingPunct="1"/>
            <a:r>
              <a:rPr lang="zh-CN" altLang="en-US" sz="2000" dirty="0"/>
              <a:t>资源：资源指为得到要求的产品质量过程所需的时间、资金、人力、设备等。</a:t>
            </a:r>
            <a:endParaRPr lang="zh-CN" altLang="en-US" sz="2000" dirty="0"/>
          </a:p>
        </p:txBody>
      </p:sp>
      <p:pic>
        <p:nvPicPr>
          <p:cNvPr id="18437" name="Picture 29"/>
          <p:cNvPicPr>
            <a:picLocks noChangeAspect="1"/>
          </p:cNvPicPr>
          <p:nvPr/>
        </p:nvPicPr>
        <p:blipFill>
          <a:blip r:embed="rId1"/>
          <a:stretch>
            <a:fillRect/>
          </a:stretch>
        </p:blipFill>
        <p:spPr>
          <a:xfrm>
            <a:off x="1905000" y="3509645"/>
            <a:ext cx="5840413" cy="3211513"/>
          </a:xfrm>
          <a:prstGeom prst="rect">
            <a:avLst/>
          </a:prstGeom>
          <a:noFill/>
          <a:ln w="9525">
            <a:noFill/>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9459" name="Rectangle 2"/>
          <p:cNvSpPr>
            <a:spLocks noGrp="1"/>
          </p:cNvSpPr>
          <p:nvPr>
            <p:ph type="title"/>
          </p:nvPr>
        </p:nvSpPr>
        <p:spPr/>
        <p:txBody>
          <a:bodyPr vert="horz" wrap="square" lIns="91440" tIns="45720" rIns="91440" bIns="45720" anchor="b" anchorCtr="0"/>
          <a:p>
            <a:pPr eaLnBrk="1" hangingPunct="1"/>
            <a:r>
              <a:rPr lang="en-US" altLang="zh-CN" dirty="0"/>
              <a:t>2.2.3 </a:t>
            </a:r>
            <a:r>
              <a:rPr lang="zh-CN" altLang="en-US" dirty="0"/>
              <a:t>软件质量控制的实施过程</a:t>
            </a:r>
            <a:endParaRPr lang="zh-CN" altLang="en-US" dirty="0"/>
          </a:p>
        </p:txBody>
      </p:sp>
      <p:sp>
        <p:nvSpPr>
          <p:cNvPr id="19460" name="Rectangle 52"/>
          <p:cNvSpPr>
            <a:spLocks noGrp="1"/>
          </p:cNvSpPr>
          <p:nvPr>
            <p:ph idx="1"/>
          </p:nvPr>
        </p:nvSpPr>
        <p:spPr>
          <a:xfrm>
            <a:off x="1676400" y="1600200"/>
            <a:ext cx="7313613" cy="2513013"/>
          </a:xfrm>
        </p:spPr>
        <p:txBody>
          <a:bodyPr vert="horz" wrap="square" lIns="91440" tIns="45720" rIns="91440" bIns="45720" anchor="t" anchorCtr="0"/>
          <a:p>
            <a:pPr eaLnBrk="1" hangingPunct="1"/>
            <a:r>
              <a:rPr lang="zh-CN" altLang="en-US" dirty="0"/>
              <a:t>预开发阶段</a:t>
            </a:r>
            <a:endParaRPr lang="zh-CN" altLang="en-US" dirty="0"/>
          </a:p>
          <a:p>
            <a:pPr eaLnBrk="1" hangingPunct="1"/>
            <a:r>
              <a:rPr lang="zh-CN" altLang="en-US" dirty="0"/>
              <a:t>开发阶段</a:t>
            </a:r>
            <a:endParaRPr lang="zh-CN" altLang="en-US" dirty="0"/>
          </a:p>
          <a:p>
            <a:pPr eaLnBrk="1" hangingPunct="1"/>
            <a:r>
              <a:rPr lang="zh-CN" altLang="en-US" dirty="0"/>
              <a:t>维护阶段</a:t>
            </a:r>
            <a:endParaRPr lang="zh-CN" altLang="en-US" dirty="0"/>
          </a:p>
        </p:txBody>
      </p:sp>
      <p:pic>
        <p:nvPicPr>
          <p:cNvPr id="19461" name="Picture 53"/>
          <p:cNvPicPr>
            <a:picLocks noChangeAspect="1"/>
          </p:cNvPicPr>
          <p:nvPr/>
        </p:nvPicPr>
        <p:blipFill>
          <a:blip r:embed="rId1"/>
          <a:stretch>
            <a:fillRect/>
          </a:stretch>
        </p:blipFill>
        <p:spPr>
          <a:xfrm>
            <a:off x="609600" y="3581400"/>
            <a:ext cx="8075613" cy="2438400"/>
          </a:xfrm>
          <a:prstGeom prst="rect">
            <a:avLst/>
          </a:prstGeom>
          <a:noFill/>
          <a:ln w="9525">
            <a:noFill/>
          </a:ln>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 name="灯片编号占位符 6"/>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0483" name="Rectangle 2"/>
          <p:cNvSpPr>
            <a:spLocks noGrp="1"/>
          </p:cNvSpPr>
          <p:nvPr>
            <p:ph type="title"/>
          </p:nvPr>
        </p:nvSpPr>
        <p:spPr/>
        <p:txBody>
          <a:bodyPr vert="horz" wrap="square" lIns="91440" tIns="45720" rIns="91440" bIns="45720" anchor="b" anchorCtr="0"/>
          <a:p>
            <a:pPr eaLnBrk="1" hangingPunct="1"/>
            <a:r>
              <a:rPr lang="en-US" altLang="zh-CN" dirty="0"/>
              <a:t>2.2.3 </a:t>
            </a:r>
            <a:r>
              <a:rPr lang="zh-CN" altLang="en-US" dirty="0"/>
              <a:t>软件质量控制技术</a:t>
            </a:r>
            <a:endParaRPr lang="zh-CN" altLang="en-US" dirty="0"/>
          </a:p>
        </p:txBody>
      </p:sp>
      <p:sp>
        <p:nvSpPr>
          <p:cNvPr id="20484" name="Rectangle 3"/>
          <p:cNvSpPr>
            <a:spLocks noGrp="1"/>
          </p:cNvSpPr>
          <p:nvPr>
            <p:ph type="body" sz="half" idx="1"/>
          </p:nvPr>
        </p:nvSpPr>
        <p:spPr>
          <a:xfrm>
            <a:off x="0" y="0"/>
            <a:ext cx="5120005" cy="2359025"/>
          </a:xfrm>
        </p:spPr>
        <p:txBody>
          <a:bodyPr vert="horz" wrap="square" lIns="91440" tIns="45720" rIns="91440" bIns="45720" anchor="t" anchorCtr="0"/>
          <a:p>
            <a:pPr eaLnBrk="1" hangingPunct="1">
              <a:buClr>
                <a:schemeClr val="tx2"/>
              </a:buClr>
              <a:buSzPct val="70000"/>
              <a:buFont typeface="Wingdings" panose="05000000000000000000" pitchFamily="2" charset="2"/>
            </a:pPr>
            <a:r>
              <a:rPr lang="zh-CN" altLang="en-US" sz="2500" dirty="0"/>
              <a:t>软件质量控制技术的特征 </a:t>
            </a:r>
            <a:endParaRPr lang="zh-CN" altLang="en-US" sz="2500" dirty="0"/>
          </a:p>
        </p:txBody>
      </p:sp>
      <p:graphicFrame>
        <p:nvGraphicFramePr>
          <p:cNvPr id="58608" name="Group 1264"/>
          <p:cNvGraphicFramePr>
            <a:graphicFrameLocks noGrp="1"/>
          </p:cNvGraphicFramePr>
          <p:nvPr>
            <p:ph sz="half" idx="1"/>
          </p:nvPr>
        </p:nvGraphicFramePr>
        <p:xfrm>
          <a:off x="4800600" y="1828800"/>
          <a:ext cx="3581400" cy="4664075"/>
        </p:xfrm>
        <a:graphic>
          <a:graphicData uri="http://schemas.openxmlformats.org/drawingml/2006/table">
            <a:tbl>
              <a:tblPr/>
              <a:tblGrid>
                <a:gridCol w="815975"/>
                <a:gridCol w="1449388"/>
                <a:gridCol w="1316037"/>
              </a:tblGrid>
              <a:tr h="2730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质量控制技术</a:t>
                      </a:r>
                      <a:endPar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预防性特征</a:t>
                      </a:r>
                      <a:endPar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检测性特征</a:t>
                      </a:r>
                      <a:endPar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841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因果分析</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分析原因，提出改进建议，预防出错</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配置管理</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控制软件配置，防止引入新的错误</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独立的确认与验证</a:t>
                      </a: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IV&amp;V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及时发现和纠正需求、设计、编码的错误</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检查</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在测试之前检查并纠正设计和编码的缺陷</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检查和纠正设计、编码缺陷</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管理度量</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检查早期问题并调整质量控制参数</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性能工程</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提供某种方法避免潜在的性能问题</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度量实际性能，确认是否满足需求</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初样</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对早期需求和问题的确认，用户界面设计确认</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可靠性建模</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度量软件的可靠性，并预测附加测试</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软件审计</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识别关键风险并提出规避方法</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检测超时、超支和质量缺陷</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SEI</a:t>
                      </a: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软件能力评估</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评估组织的开发过程，确定成熟度等级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20535" name="Picture 1025" descr="Related image"/>
          <p:cNvPicPr>
            <a:picLocks noChangeAspect="1"/>
          </p:cNvPicPr>
          <p:nvPr/>
        </p:nvPicPr>
        <p:blipFill>
          <a:blip r:embed="rId1"/>
          <a:stretch>
            <a:fillRect/>
          </a:stretch>
        </p:blipFill>
        <p:spPr>
          <a:xfrm>
            <a:off x="533400" y="3352800"/>
            <a:ext cx="4038600" cy="3028950"/>
          </a:xfrm>
          <a:prstGeom prst="rect">
            <a:avLst/>
          </a:prstGeom>
          <a:noFill/>
          <a:ln w="9525">
            <a:noFill/>
          </a:ln>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1507" name="Rectangle 2"/>
          <p:cNvSpPr>
            <a:spLocks noGrp="1"/>
          </p:cNvSpPr>
          <p:nvPr>
            <p:ph type="title"/>
          </p:nvPr>
        </p:nvSpPr>
        <p:spPr>
          <a:xfrm>
            <a:off x="0" y="228600"/>
            <a:ext cx="8145145" cy="1509395"/>
          </a:xfrm>
        </p:spPr>
        <p:txBody>
          <a:bodyPr vert="horz" wrap="square" lIns="91440" tIns="45720" rIns="91440" bIns="45720" anchor="b" anchorCtr="0"/>
          <a:p>
            <a:pPr eaLnBrk="1" hangingPunct="1"/>
            <a:r>
              <a:rPr lang="zh-CN" altLang="en-US" sz="4000" dirty="0"/>
              <a:t>部分软件质量控制技术对质量参数的影响 </a:t>
            </a:r>
            <a:endParaRPr lang="zh-CN" altLang="en-US" sz="4000" dirty="0"/>
          </a:p>
        </p:txBody>
      </p:sp>
      <p:graphicFrame>
        <p:nvGraphicFramePr>
          <p:cNvPr id="59675" name="Group 283"/>
          <p:cNvGraphicFramePr>
            <a:graphicFrameLocks noGrp="1"/>
          </p:cNvGraphicFramePr>
          <p:nvPr>
            <p:ph idx="1"/>
          </p:nvPr>
        </p:nvGraphicFramePr>
        <p:xfrm>
          <a:off x="1370013" y="1827213"/>
          <a:ext cx="7313613" cy="4600575"/>
        </p:xfrm>
        <a:graphic>
          <a:graphicData uri="http://schemas.openxmlformats.org/drawingml/2006/table">
            <a:tbl>
              <a:tblPr/>
              <a:tblGrid>
                <a:gridCol w="1830387"/>
                <a:gridCol w="1831975"/>
                <a:gridCol w="1887538"/>
                <a:gridCol w="1763712"/>
              </a:tblGrid>
              <a:tr h="276225">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质量控制技术</a:t>
                      </a: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受影响的质量控制参数</a:t>
                      </a: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hMerge="1">
                  <a:tcPr/>
                </a:tc>
                <a:tc hMerge="1">
                  <a:tcPr/>
                </a:tc>
              </a:tr>
              <a:tr h="244475">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产品</a:t>
                      </a: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过程</a:t>
                      </a: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资源</a:t>
                      </a: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921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因果分析</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需求分析、开发与测试</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人力、设备、进度</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配置管理</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需求、接口、编码及文档</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配置管理、软件质量保障</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21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独立的确认与验证</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需求、设计、编码及测试文档</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需求分析、开发与测试</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设备</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检查</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设计、编码及文档</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管理度量</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需求、设计、编码</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需求分析、开发与测试、开发工具、软件状态</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计算机资源、人力、资金、进度</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21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性能工程</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设计、编码、定时分配、规模估计</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初样</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需求、客户界面</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开发与测试</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设备</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可靠性建模</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设计、编码</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为测试、评估确定进度计划</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46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软件审计</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需求、接口、定时分配和规模估计</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需求分析、开发与测试、初样工程、配置管理、</a:t>
                      </a: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SQA</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人力、管理、开发和测试设备</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2531" name="Rectangle 2"/>
          <p:cNvSpPr>
            <a:spLocks noGrp="1"/>
          </p:cNvSpPr>
          <p:nvPr>
            <p:ph type="title"/>
          </p:nvPr>
        </p:nvSpPr>
        <p:spPr/>
        <p:txBody>
          <a:bodyPr vert="horz" wrap="square" lIns="91440" tIns="45720" rIns="91440" bIns="45720" anchor="b" anchorCtr="0"/>
          <a:p>
            <a:pPr eaLnBrk="1" hangingPunct="1"/>
            <a:r>
              <a:rPr lang="zh-CN" altLang="en-US" sz="4000" dirty="0"/>
              <a:t>软件质量控制问题与质量控制技术 </a:t>
            </a:r>
            <a:endParaRPr lang="zh-CN" altLang="en-US" sz="4000" dirty="0"/>
          </a:p>
        </p:txBody>
      </p:sp>
      <p:sp>
        <p:nvSpPr>
          <p:cNvPr id="22532" name="Rectangle 3"/>
          <p:cNvSpPr>
            <a:spLocks noGrp="1"/>
          </p:cNvSpPr>
          <p:nvPr>
            <p:ph idx="1"/>
          </p:nvPr>
        </p:nvSpPr>
        <p:spPr/>
        <p:txBody>
          <a:bodyPr vert="horz" wrap="square" lIns="91440" tIns="45720" rIns="91440" bIns="45720" anchor="t" anchorCtr="0"/>
          <a:p>
            <a:pPr eaLnBrk="1" hangingPunct="1"/>
            <a:r>
              <a:rPr lang="zh-CN" altLang="en-US" dirty="0"/>
              <a:t>最终产品的质量需求是什么？</a:t>
            </a:r>
            <a:endParaRPr lang="zh-CN" altLang="en-US" dirty="0"/>
          </a:p>
          <a:p>
            <a:pPr eaLnBrk="1" hangingPunct="1"/>
            <a:r>
              <a:rPr lang="zh-CN" altLang="en-US" dirty="0"/>
              <a:t>选择什么样的开发组织？</a:t>
            </a:r>
            <a:endParaRPr lang="zh-CN" altLang="en-US" dirty="0"/>
          </a:p>
          <a:p>
            <a:pPr eaLnBrk="1" hangingPunct="1"/>
            <a:r>
              <a:rPr lang="zh-CN" altLang="en-US" dirty="0"/>
              <a:t>为预防软件质量缺陷应该做点儿什么？</a:t>
            </a:r>
            <a:endParaRPr lang="zh-CN" altLang="en-US" dirty="0"/>
          </a:p>
          <a:p>
            <a:pPr eaLnBrk="1" hangingPunct="1"/>
            <a:r>
              <a:rPr lang="zh-CN" altLang="en-US" dirty="0"/>
              <a:t>怎样检查软件质量？</a:t>
            </a:r>
            <a:endParaRPr lang="zh-CN" altLang="en-US" dirty="0"/>
          </a:p>
          <a:p>
            <a:pPr eaLnBrk="1" hangingPunct="1"/>
            <a:r>
              <a:rPr lang="zh-CN" altLang="en-US" dirty="0"/>
              <a:t>在检查点应该获得哪些信息？</a:t>
            </a:r>
            <a:endParaRPr lang="zh-CN" altLang="en-US" dirty="0"/>
          </a:p>
        </p:txBody>
      </p:sp>
      <p:pic>
        <p:nvPicPr>
          <p:cNvPr id="22533" name="Picture 5" descr="Image result for question"/>
          <p:cNvPicPr>
            <a:picLocks noChangeAspect="1"/>
          </p:cNvPicPr>
          <p:nvPr/>
        </p:nvPicPr>
        <p:blipFill>
          <a:blip r:embed="rId1"/>
          <a:stretch>
            <a:fillRect/>
          </a:stretch>
        </p:blipFill>
        <p:spPr>
          <a:xfrm>
            <a:off x="6934200" y="4038600"/>
            <a:ext cx="1919288" cy="2438400"/>
          </a:xfrm>
          <a:prstGeom prst="rect">
            <a:avLst/>
          </a:prstGeom>
          <a:noFill/>
          <a:ln w="9525">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099" name="Rectangle 2"/>
          <p:cNvSpPr>
            <a:spLocks noGrp="1"/>
          </p:cNvSpPr>
          <p:nvPr>
            <p:ph type="title"/>
          </p:nvPr>
        </p:nvSpPr>
        <p:spPr/>
        <p:txBody>
          <a:bodyPr vert="horz" wrap="square" lIns="91440" tIns="45720" rIns="91440" bIns="45720" anchor="b" anchorCtr="0"/>
          <a:p>
            <a:pPr eaLnBrk="1" hangingPunct="1"/>
            <a:r>
              <a:rPr lang="zh-CN" altLang="en-US" dirty="0"/>
              <a:t>内容提要</a:t>
            </a:r>
            <a:endParaRPr lang="zh-CN" altLang="en-US" dirty="0"/>
          </a:p>
        </p:txBody>
      </p:sp>
      <p:sp>
        <p:nvSpPr>
          <p:cNvPr id="4100" name="Rectangle 3"/>
          <p:cNvSpPr>
            <a:spLocks noGrp="1"/>
          </p:cNvSpPr>
          <p:nvPr>
            <p:ph idx="1"/>
          </p:nvPr>
        </p:nvSpPr>
        <p:spPr/>
        <p:txBody>
          <a:bodyPr vert="horz" wrap="square" lIns="91440" tIns="45720" rIns="91440" bIns="45720" anchor="t" anchorCtr="0"/>
          <a:p>
            <a:pPr eaLnBrk="1" hangingPunct="1"/>
            <a:r>
              <a:rPr lang="en-US" altLang="zh-CN" sz="2500" dirty="0">
                <a:solidFill>
                  <a:srgbClr val="FF0000"/>
                </a:solidFill>
              </a:rPr>
              <a:t>2.1</a:t>
            </a:r>
            <a:r>
              <a:rPr lang="zh-CN" altLang="en-US" sz="2500" dirty="0">
                <a:solidFill>
                  <a:srgbClr val="FF0000"/>
                </a:solidFill>
              </a:rPr>
              <a:t>软件质量控制的基本方法</a:t>
            </a:r>
            <a:r>
              <a:rPr lang="zh-CN" altLang="en-US" sz="2500" dirty="0"/>
              <a:t>	</a:t>
            </a:r>
            <a:endParaRPr lang="zh-CN" altLang="en-US" sz="2500" dirty="0"/>
          </a:p>
          <a:p>
            <a:pPr lvl="1" eaLnBrk="1" hangingPunct="1"/>
            <a:r>
              <a:rPr lang="en-US" altLang="zh-CN" sz="2100" dirty="0"/>
              <a:t>2.1.1 </a:t>
            </a:r>
            <a:r>
              <a:rPr lang="zh-CN" altLang="en-US" sz="2100" dirty="0"/>
              <a:t>软件质量控制基本概念	</a:t>
            </a:r>
            <a:endParaRPr lang="zh-CN" altLang="en-US" sz="2100" dirty="0"/>
          </a:p>
          <a:p>
            <a:pPr lvl="1" eaLnBrk="1" hangingPunct="1"/>
            <a:r>
              <a:rPr lang="en-US" altLang="zh-CN" sz="2100" dirty="0">
                <a:solidFill>
                  <a:schemeClr val="tx1"/>
                </a:solidFill>
              </a:rPr>
              <a:t>2.1.2 </a:t>
            </a:r>
            <a:r>
              <a:rPr lang="zh-CN" altLang="en-US" sz="2100" dirty="0">
                <a:solidFill>
                  <a:schemeClr val="tx1"/>
                </a:solidFill>
              </a:rPr>
              <a:t>软件质量控制的基本方法	</a:t>
            </a:r>
            <a:endParaRPr lang="zh-CN" altLang="en-US" sz="2100" dirty="0">
              <a:solidFill>
                <a:schemeClr val="tx1"/>
              </a:solidFill>
            </a:endParaRPr>
          </a:p>
          <a:p>
            <a:pPr eaLnBrk="1" hangingPunct="1"/>
            <a:r>
              <a:rPr lang="en-US" altLang="zh-CN" sz="2500" dirty="0"/>
              <a:t>2.2	</a:t>
            </a:r>
            <a:r>
              <a:rPr lang="zh-CN" altLang="en-US" sz="2500" dirty="0"/>
              <a:t>软件质量控制模型和技术	</a:t>
            </a:r>
            <a:endParaRPr lang="zh-CN" altLang="en-US" sz="2500" dirty="0"/>
          </a:p>
          <a:p>
            <a:pPr lvl="1" eaLnBrk="1" hangingPunct="1"/>
            <a:r>
              <a:rPr lang="en-US" altLang="zh-CN" sz="2100" dirty="0">
                <a:solidFill>
                  <a:srgbClr val="FF0000"/>
                </a:solidFill>
              </a:rPr>
              <a:t>2.2.1 </a:t>
            </a:r>
            <a:r>
              <a:rPr lang="zh-CN" altLang="en-US" sz="2100" dirty="0">
                <a:solidFill>
                  <a:srgbClr val="FF0000"/>
                </a:solidFill>
              </a:rPr>
              <a:t>软件质量控制模型</a:t>
            </a:r>
            <a:r>
              <a:rPr lang="zh-CN" altLang="en-US" sz="2100" dirty="0"/>
              <a:t>	</a:t>
            </a:r>
            <a:endParaRPr lang="zh-CN" altLang="en-US" sz="2100" dirty="0"/>
          </a:p>
          <a:p>
            <a:pPr lvl="1" eaLnBrk="1" hangingPunct="1"/>
            <a:r>
              <a:rPr lang="en-US" altLang="zh-CN" sz="2100" dirty="0"/>
              <a:t>2.2.2 </a:t>
            </a:r>
            <a:r>
              <a:rPr lang="zh-CN" altLang="en-US" sz="2100" dirty="0"/>
              <a:t>软件质量控制模型参数	</a:t>
            </a:r>
            <a:endParaRPr lang="zh-CN" altLang="en-US" sz="2100" dirty="0"/>
          </a:p>
          <a:p>
            <a:pPr lvl="1" eaLnBrk="1" hangingPunct="1"/>
            <a:r>
              <a:rPr lang="en-US" altLang="zh-CN" sz="2100" dirty="0"/>
              <a:t>2.2.3 </a:t>
            </a:r>
            <a:r>
              <a:rPr lang="zh-CN" altLang="en-US" sz="2100" dirty="0"/>
              <a:t>软件质量控制的实施过程	</a:t>
            </a:r>
            <a:endParaRPr lang="zh-CN" altLang="en-US" sz="2100" dirty="0"/>
          </a:p>
          <a:p>
            <a:pPr lvl="1" eaLnBrk="1" hangingPunct="1"/>
            <a:r>
              <a:rPr lang="en-US" altLang="zh-CN" sz="2100" dirty="0"/>
              <a:t>2.2.3 </a:t>
            </a:r>
            <a:r>
              <a:rPr lang="zh-CN" altLang="en-US" sz="2100" dirty="0"/>
              <a:t>软件质量控制技术	</a:t>
            </a:r>
            <a:endParaRPr lang="zh-CN" altLang="en-US" sz="2100" dirty="0"/>
          </a:p>
          <a:p>
            <a:pPr eaLnBrk="1" hangingPunct="1"/>
            <a:r>
              <a:rPr lang="en-US" altLang="zh-CN" sz="2500" dirty="0">
                <a:solidFill>
                  <a:srgbClr val="FF0000"/>
                </a:solidFill>
              </a:rPr>
              <a:t>2.3</a:t>
            </a:r>
            <a:r>
              <a:rPr lang="zh-CN" altLang="en-US" sz="2500" dirty="0">
                <a:solidFill>
                  <a:srgbClr val="FF0000"/>
                </a:solidFill>
              </a:rPr>
              <a:t>软件质量保证体系</a:t>
            </a:r>
            <a:r>
              <a:rPr lang="zh-CN" altLang="en-US" sz="2500" dirty="0"/>
              <a:t>	</a:t>
            </a:r>
            <a:endParaRPr lang="zh-CN" altLang="en-US" sz="2500" dirty="0"/>
          </a:p>
          <a:p>
            <a:pPr lvl="1" eaLnBrk="1" hangingPunct="1"/>
            <a:r>
              <a:rPr lang="en-US" altLang="zh-CN" sz="2100" dirty="0"/>
              <a:t>2.3.1</a:t>
            </a:r>
            <a:r>
              <a:rPr lang="zh-CN" altLang="en-US" sz="2100" dirty="0"/>
              <a:t>能力成熟度模型（</a:t>
            </a:r>
            <a:r>
              <a:rPr lang="en-US" altLang="zh-CN" sz="2100" dirty="0"/>
              <a:t>CCM</a:t>
            </a:r>
            <a:r>
              <a:rPr lang="zh-CN" altLang="en-US" sz="2100" dirty="0"/>
              <a:t>）	</a:t>
            </a:r>
            <a:endParaRPr lang="zh-CN" altLang="en-US" sz="2100" dirty="0"/>
          </a:p>
          <a:p>
            <a:pPr lvl="1" eaLnBrk="1" hangingPunct="1"/>
            <a:r>
              <a:rPr lang="en-US" altLang="zh-CN" sz="2100" dirty="0"/>
              <a:t>2.3.2</a:t>
            </a:r>
            <a:r>
              <a:rPr lang="zh-CN" altLang="en-US" sz="2100" dirty="0"/>
              <a:t>软件质量保证</a:t>
            </a:r>
            <a:r>
              <a:rPr lang="en-US" altLang="zh-CN" sz="2100" dirty="0"/>
              <a:t>SQA	</a:t>
            </a:r>
            <a:endParaRPr lang="en-US" altLang="zh-CN" sz="2100" dirty="0"/>
          </a:p>
          <a:p>
            <a:pPr eaLnBrk="1" hangingPunct="1"/>
            <a:r>
              <a:rPr lang="en-US" altLang="zh-CN" sz="2500" dirty="0"/>
              <a:t>2.4</a:t>
            </a:r>
            <a:r>
              <a:rPr lang="zh-CN" altLang="en-US" sz="2500" dirty="0"/>
              <a:t>小结	</a:t>
            </a:r>
            <a:r>
              <a:rPr lang="zh-CN" altLang="en-US" sz="1400" dirty="0"/>
              <a:t>	</a:t>
            </a:r>
            <a:endParaRPr lang="zh-CN" altLang="en-US" sz="1400" dirty="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3555" name="Rectangle 2"/>
          <p:cNvSpPr>
            <a:spLocks noGrp="1"/>
          </p:cNvSpPr>
          <p:nvPr>
            <p:ph type="title"/>
          </p:nvPr>
        </p:nvSpPr>
        <p:spPr/>
        <p:txBody>
          <a:bodyPr vert="horz" wrap="square" lIns="91440" tIns="45720" rIns="91440" bIns="45720" anchor="b" anchorCtr="0"/>
          <a:p>
            <a:pPr eaLnBrk="1" hangingPunct="1"/>
            <a:r>
              <a:rPr lang="zh-CN" altLang="en-US" dirty="0"/>
              <a:t>软件质量控制技术的选择 </a:t>
            </a:r>
            <a:endParaRPr lang="zh-CN" altLang="en-US" dirty="0"/>
          </a:p>
        </p:txBody>
      </p:sp>
      <p:sp>
        <p:nvSpPr>
          <p:cNvPr id="23556" name="Rectangle 3"/>
          <p:cNvSpPr>
            <a:spLocks noGrp="1"/>
          </p:cNvSpPr>
          <p:nvPr>
            <p:ph idx="1"/>
          </p:nvPr>
        </p:nvSpPr>
        <p:spPr/>
        <p:txBody>
          <a:bodyPr vert="horz" wrap="square" lIns="91440" tIns="45720" rIns="91440" bIns="45720" anchor="t" anchorCtr="0"/>
          <a:p>
            <a:pPr eaLnBrk="1" hangingPunct="1">
              <a:lnSpc>
                <a:spcPct val="90000"/>
              </a:lnSpc>
            </a:pPr>
            <a:r>
              <a:rPr lang="zh-CN" altLang="en-US" sz="2100" dirty="0"/>
              <a:t>选择控制技术需考虑的因素：</a:t>
            </a:r>
            <a:endParaRPr lang="zh-CN" altLang="en-US" sz="2100" dirty="0"/>
          </a:p>
          <a:p>
            <a:pPr lvl="1" eaLnBrk="1" hangingPunct="1">
              <a:lnSpc>
                <a:spcPct val="90000"/>
              </a:lnSpc>
            </a:pPr>
            <a:r>
              <a:rPr lang="zh-CN" altLang="en-US" sz="1900" dirty="0"/>
              <a:t>有些技术是任何时候都要考虑的，尽管它们的使用等级可以变化。</a:t>
            </a:r>
            <a:endParaRPr lang="zh-CN" altLang="en-US" sz="1900" dirty="0"/>
          </a:p>
          <a:p>
            <a:pPr lvl="1" eaLnBrk="1" hangingPunct="1">
              <a:lnSpc>
                <a:spcPct val="90000"/>
              </a:lnSpc>
            </a:pPr>
            <a:r>
              <a:rPr lang="zh-CN" altLang="en-US" sz="1900" dirty="0"/>
              <a:t>要考虑所选技术的效益并使需求、风险和限制得到平衡。</a:t>
            </a:r>
            <a:endParaRPr lang="zh-CN" altLang="en-US" sz="1900" dirty="0"/>
          </a:p>
          <a:p>
            <a:pPr lvl="1" eaLnBrk="1" hangingPunct="1">
              <a:lnSpc>
                <a:spcPct val="90000"/>
              </a:lnSpc>
            </a:pPr>
            <a:r>
              <a:rPr lang="zh-CN" altLang="en-US" sz="1900" dirty="0"/>
              <a:t>有些技术是冗余的或是矛盾的，只需或只能选择其一。</a:t>
            </a:r>
            <a:endParaRPr lang="zh-CN" altLang="en-US" sz="1900" dirty="0"/>
          </a:p>
          <a:p>
            <a:pPr lvl="1" eaLnBrk="1" hangingPunct="1">
              <a:lnSpc>
                <a:spcPct val="90000"/>
              </a:lnSpc>
            </a:pPr>
            <a:r>
              <a:rPr lang="zh-CN" altLang="en-US" sz="1900" dirty="0"/>
              <a:t>有些技术是互补的，同时使用可能提高效益。</a:t>
            </a:r>
            <a:endParaRPr lang="zh-CN" altLang="en-US" sz="1900" dirty="0"/>
          </a:p>
          <a:p>
            <a:pPr lvl="1" eaLnBrk="1" hangingPunct="1">
              <a:lnSpc>
                <a:spcPct val="90000"/>
              </a:lnSpc>
            </a:pPr>
            <a:r>
              <a:rPr lang="zh-CN" altLang="en-US" sz="1900" dirty="0"/>
              <a:t>控制技术的选用不能与约定相矛盾。</a:t>
            </a:r>
            <a:endParaRPr lang="zh-CN" altLang="en-US" sz="1900" dirty="0"/>
          </a:p>
          <a:p>
            <a:pPr lvl="1" eaLnBrk="1" hangingPunct="1">
              <a:lnSpc>
                <a:spcPct val="90000"/>
              </a:lnSpc>
            </a:pPr>
            <a:r>
              <a:rPr lang="zh-CN" altLang="en-US" sz="1900" dirty="0"/>
              <a:t>有些技术只能用于特定的开发阶段或特定的开发活动中。</a:t>
            </a:r>
            <a:endParaRPr lang="zh-CN" altLang="en-US" sz="1900" dirty="0"/>
          </a:p>
          <a:p>
            <a:pPr lvl="1" eaLnBrk="1" hangingPunct="1">
              <a:lnSpc>
                <a:spcPct val="90000"/>
              </a:lnSpc>
            </a:pPr>
            <a:r>
              <a:rPr lang="zh-CN" altLang="en-US" sz="1900" dirty="0"/>
              <a:t>检测性技术宜尽早使用，以防早期缺陷的产生和传播。</a:t>
            </a:r>
            <a:endParaRPr lang="zh-CN" altLang="en-US" sz="1900" dirty="0"/>
          </a:p>
          <a:p>
            <a:pPr lvl="1" eaLnBrk="1" hangingPunct="1">
              <a:lnSpc>
                <a:spcPct val="90000"/>
              </a:lnSpc>
            </a:pPr>
            <a:r>
              <a:rPr lang="zh-CN" altLang="en-US" sz="1900" dirty="0"/>
              <a:t>对于高风险的设计和程序，质量控制活动和检查点的安排时间上不要隔太久</a:t>
            </a:r>
            <a:endParaRPr lang="zh-CN" altLang="en-US" sz="1900" dirty="0"/>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4579" name="Rectangle 2"/>
          <p:cNvSpPr>
            <a:spLocks noGrp="1"/>
          </p:cNvSpPr>
          <p:nvPr>
            <p:ph type="title"/>
          </p:nvPr>
        </p:nvSpPr>
        <p:spPr/>
        <p:txBody>
          <a:bodyPr vert="horz" wrap="square" lIns="91440" tIns="45720" rIns="91440" bIns="45720" anchor="b" anchorCtr="0"/>
          <a:p>
            <a:pPr eaLnBrk="1" hangingPunct="1"/>
            <a:r>
              <a:rPr lang="en-US" altLang="zh-CN" dirty="0"/>
              <a:t>2.3</a:t>
            </a:r>
            <a:r>
              <a:rPr lang="zh-CN" altLang="en-US" dirty="0"/>
              <a:t>软件质量保证体系 </a:t>
            </a:r>
            <a:endParaRPr lang="zh-CN" altLang="en-US" dirty="0"/>
          </a:p>
        </p:txBody>
      </p:sp>
      <p:sp>
        <p:nvSpPr>
          <p:cNvPr id="24580" name="Rectangle 3"/>
          <p:cNvSpPr>
            <a:spLocks noGrp="1"/>
          </p:cNvSpPr>
          <p:nvPr>
            <p:ph idx="1"/>
          </p:nvPr>
        </p:nvSpPr>
        <p:spPr/>
        <p:txBody>
          <a:bodyPr vert="horz" wrap="square" lIns="91440" tIns="45720" rIns="91440" bIns="45720" anchor="t" anchorCtr="0"/>
          <a:p>
            <a:pPr eaLnBrk="1" hangingPunct="1">
              <a:lnSpc>
                <a:spcPct val="80000"/>
              </a:lnSpc>
            </a:pPr>
            <a:r>
              <a:rPr lang="zh-CN" altLang="en-US" sz="1900" dirty="0"/>
              <a:t>软件质量保证（</a:t>
            </a:r>
            <a:r>
              <a:rPr lang="en-US" altLang="zh-CN" sz="1900" dirty="0"/>
              <a:t>Software Quality Assure</a:t>
            </a:r>
            <a:r>
              <a:rPr lang="zh-CN" altLang="en-US" sz="1900" dirty="0"/>
              <a:t>，</a:t>
            </a:r>
            <a:r>
              <a:rPr lang="en-US" altLang="zh-CN" sz="1900" dirty="0"/>
              <a:t>SQA</a:t>
            </a:r>
            <a:r>
              <a:rPr lang="zh-CN" altLang="en-US" sz="1900" dirty="0"/>
              <a:t>）是建立一套有计划，有系统的方法，来向管理层保证拟定出的标准、步骤、实践和方法能够正确地被所有项目所采用。软件质量保证的目的是使软件过程对于管理人员来说是可见的。</a:t>
            </a:r>
            <a:endParaRPr lang="zh-CN" altLang="en-US" sz="1900" dirty="0"/>
          </a:p>
          <a:p>
            <a:pPr lvl="1" eaLnBrk="1" hangingPunct="1">
              <a:lnSpc>
                <a:spcPct val="80000"/>
              </a:lnSpc>
            </a:pPr>
            <a:r>
              <a:rPr lang="zh-CN" altLang="en-US" sz="1700" dirty="0"/>
              <a:t>它通过对软件产品和活动进行评审和审计来验证软件是合乎标准的。</a:t>
            </a:r>
            <a:endParaRPr lang="zh-CN" altLang="en-US" sz="1700" dirty="0"/>
          </a:p>
          <a:p>
            <a:pPr lvl="1" eaLnBrk="1" hangingPunct="1">
              <a:lnSpc>
                <a:spcPct val="80000"/>
              </a:lnSpc>
            </a:pPr>
            <a:r>
              <a:rPr lang="zh-CN" altLang="en-US" sz="1700" dirty="0"/>
              <a:t>软件质量保证组在项目开始时就一起参与建立计划、标准和过程。</a:t>
            </a:r>
            <a:endParaRPr lang="zh-CN" altLang="en-US" sz="1700" dirty="0"/>
          </a:p>
          <a:p>
            <a:pPr lvl="1" eaLnBrk="1" hangingPunct="1">
              <a:lnSpc>
                <a:spcPct val="80000"/>
              </a:lnSpc>
            </a:pPr>
            <a:r>
              <a:rPr lang="zh-CN" altLang="en-US" sz="1700" dirty="0"/>
              <a:t>这些将使软件项目满足机构方针的要求。</a:t>
            </a:r>
            <a:endParaRPr lang="zh-CN" altLang="en-US" sz="1700" dirty="0"/>
          </a:p>
          <a:p>
            <a:pPr eaLnBrk="1" hangingPunct="1">
              <a:lnSpc>
                <a:spcPct val="80000"/>
              </a:lnSpc>
            </a:pPr>
            <a:r>
              <a:rPr lang="en-US" altLang="zh-CN" sz="1900" dirty="0"/>
              <a:t>SQA</a:t>
            </a:r>
            <a:r>
              <a:rPr lang="zh-CN" altLang="en-US" sz="1900" dirty="0"/>
              <a:t>（软件质量保证）是</a:t>
            </a:r>
            <a:r>
              <a:rPr lang="en-US" altLang="zh-CN" sz="1900" dirty="0"/>
              <a:t>CMM</a:t>
            </a:r>
            <a:r>
              <a:rPr lang="zh-CN" altLang="en-US" sz="1900" dirty="0"/>
              <a:t>（软件能力成熟度）</a:t>
            </a:r>
            <a:r>
              <a:rPr lang="en-US" altLang="zh-CN" sz="1900" dirty="0"/>
              <a:t>2</a:t>
            </a:r>
            <a:r>
              <a:rPr lang="zh-CN" altLang="en-US" sz="1900" dirty="0"/>
              <a:t>级中的一个重要关键过程区域，它是贯穿于整个软件过程的第三方独立审查活动，在</a:t>
            </a:r>
            <a:r>
              <a:rPr lang="en-US" altLang="zh-CN" sz="1900" dirty="0"/>
              <a:t>CMM</a:t>
            </a:r>
            <a:r>
              <a:rPr lang="zh-CN" altLang="en-US" sz="1900" dirty="0"/>
              <a:t>的过程中充当重要角色。</a:t>
            </a:r>
            <a:endParaRPr lang="zh-CN" altLang="en-US" sz="1900" dirty="0"/>
          </a:p>
          <a:p>
            <a:pPr eaLnBrk="1" hangingPunct="1">
              <a:lnSpc>
                <a:spcPct val="80000"/>
              </a:lnSpc>
            </a:pPr>
            <a:r>
              <a:rPr lang="en-US" altLang="zh-CN" sz="1900" dirty="0"/>
              <a:t>SQA</a:t>
            </a:r>
            <a:r>
              <a:rPr lang="zh-CN" altLang="en-US" sz="1900" dirty="0"/>
              <a:t>的目的是向管理者提供对软件过程进行全面监控的手段，包括评审和审计软件产品和活动，验证它们是否符合相应的规程和标准，同时给项目管理者提供这些评审和审计的结果。</a:t>
            </a:r>
            <a:endParaRPr lang="zh-CN" altLang="en-US" sz="1900" dirty="0"/>
          </a:p>
          <a:p>
            <a:pPr lvl="1" eaLnBrk="1" hangingPunct="1">
              <a:lnSpc>
                <a:spcPct val="80000"/>
              </a:lnSpc>
            </a:pPr>
            <a:r>
              <a:rPr lang="zh-CN" altLang="en-US" sz="1700" dirty="0"/>
              <a:t>因此，满足</a:t>
            </a:r>
            <a:r>
              <a:rPr lang="en-US" altLang="zh-CN" sz="1700" dirty="0"/>
              <a:t>SQA</a:t>
            </a:r>
            <a:r>
              <a:rPr lang="zh-CN" altLang="en-US" sz="1700" dirty="0"/>
              <a:t>是达到</a:t>
            </a:r>
            <a:r>
              <a:rPr lang="en-US" altLang="zh-CN" sz="1700" dirty="0"/>
              <a:t>CMM2</a:t>
            </a:r>
            <a:r>
              <a:rPr lang="zh-CN" altLang="en-US" sz="1700" dirty="0"/>
              <a:t>级要求的重要步骤之一。 </a:t>
            </a:r>
            <a:endParaRPr lang="zh-CN" altLang="en-US" sz="1700" dirty="0"/>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5603" name="Rectangle 2"/>
          <p:cNvSpPr>
            <a:spLocks noGrp="1"/>
          </p:cNvSpPr>
          <p:nvPr>
            <p:ph type="title"/>
          </p:nvPr>
        </p:nvSpPr>
        <p:spPr/>
        <p:txBody>
          <a:bodyPr vert="horz" wrap="square" lIns="91440" tIns="45720" rIns="91440" bIns="45720" anchor="b" anchorCtr="0"/>
          <a:p>
            <a:pPr eaLnBrk="1" hangingPunct="1"/>
            <a:r>
              <a:rPr lang="en-US" altLang="zh-CN" dirty="0"/>
              <a:t>2.3.1</a:t>
            </a:r>
            <a:r>
              <a:rPr lang="zh-CN" altLang="en-US" dirty="0"/>
              <a:t>能力成熟度模型（</a:t>
            </a:r>
            <a:r>
              <a:rPr lang="en-US" altLang="zh-CN" dirty="0"/>
              <a:t>CMM</a:t>
            </a:r>
            <a:r>
              <a:rPr lang="zh-CN" altLang="en-US" dirty="0"/>
              <a:t>） </a:t>
            </a:r>
            <a:endParaRPr lang="zh-CN" altLang="en-US" dirty="0"/>
          </a:p>
        </p:txBody>
      </p:sp>
      <p:sp>
        <p:nvSpPr>
          <p:cNvPr id="25604" name="Rectangle 3"/>
          <p:cNvSpPr>
            <a:spLocks noGrp="1"/>
          </p:cNvSpPr>
          <p:nvPr>
            <p:ph idx="1"/>
          </p:nvPr>
        </p:nvSpPr>
        <p:spPr/>
        <p:txBody>
          <a:bodyPr vert="horz" wrap="square" lIns="91440" tIns="45720" rIns="91440" bIns="45720" anchor="t" anchorCtr="0"/>
          <a:p>
            <a:pPr eaLnBrk="1" hangingPunct="1">
              <a:lnSpc>
                <a:spcPct val="90000"/>
              </a:lnSpc>
            </a:pPr>
            <a:r>
              <a:rPr lang="zh-CN" altLang="en-US" sz="2100" dirty="0"/>
              <a:t>能力成熟度模型的历史和发展</a:t>
            </a:r>
            <a:endParaRPr lang="zh-CN" altLang="en-US" sz="2100" dirty="0"/>
          </a:p>
          <a:p>
            <a:pPr lvl="1" eaLnBrk="1" hangingPunct="1">
              <a:lnSpc>
                <a:spcPct val="90000"/>
              </a:lnSpc>
            </a:pPr>
            <a:r>
              <a:rPr lang="en-US" altLang="zh-CN" sz="1900" dirty="0"/>
              <a:t>1987</a:t>
            </a:r>
            <a:r>
              <a:rPr lang="zh-CN" altLang="en-US" sz="1900" dirty="0"/>
              <a:t>年，美国卡内基</a:t>
            </a:r>
            <a:r>
              <a:rPr lang="en-US" altLang="zh-CN" sz="1900" dirty="0">
                <a:latin typeface="Arial" panose="020B0604020202020204" pitchFamily="34" charset="0"/>
              </a:rPr>
              <a:t>·</a:t>
            </a:r>
            <a:r>
              <a:rPr lang="zh-CN" altLang="en-US" sz="1900" dirty="0"/>
              <a:t>梅隆大学软件研究所（</a:t>
            </a:r>
            <a:r>
              <a:rPr lang="en-US" altLang="zh-CN" sz="1900" dirty="0"/>
              <a:t>Software Engineering Institute</a:t>
            </a:r>
            <a:r>
              <a:rPr lang="zh-CN" altLang="en-US" sz="1900" dirty="0"/>
              <a:t>，</a:t>
            </a:r>
            <a:r>
              <a:rPr lang="en-US" altLang="zh-CN" sz="1900" dirty="0"/>
              <a:t>SEI</a:t>
            </a:r>
            <a:r>
              <a:rPr lang="zh-CN" altLang="en-US" sz="1900" dirty="0"/>
              <a:t>）受美国国防部的委托，率先在软件行业从软件过程能力的角度提出了软件过程成熟度模型（</a:t>
            </a:r>
            <a:r>
              <a:rPr lang="en-US" altLang="zh-CN" sz="1900" dirty="0"/>
              <a:t>Capability Maturity Model</a:t>
            </a:r>
            <a:r>
              <a:rPr lang="zh-CN" altLang="en-US" sz="1900" dirty="0"/>
              <a:t>，</a:t>
            </a:r>
            <a:r>
              <a:rPr lang="en-US" altLang="zh-CN" sz="1900" dirty="0"/>
              <a:t>CMM</a:t>
            </a:r>
            <a:r>
              <a:rPr lang="zh-CN" altLang="en-US" sz="1900" dirty="0"/>
              <a:t>），随后在全世界推广实施的一种软件评估标准，用于评价软件承包能力并帮助其改善软件质量的方法。</a:t>
            </a:r>
            <a:endParaRPr lang="zh-CN" altLang="en-US" sz="1900" dirty="0"/>
          </a:p>
          <a:p>
            <a:pPr lvl="2" eaLnBrk="1" hangingPunct="1">
              <a:lnSpc>
                <a:spcPct val="90000"/>
              </a:lnSpc>
            </a:pPr>
            <a:r>
              <a:rPr lang="zh-CN" altLang="en-US" sz="1800" dirty="0"/>
              <a:t>它主要用于软件开发过程和软件开发能力的评价和改进。</a:t>
            </a:r>
            <a:endParaRPr lang="zh-CN" altLang="en-US" sz="1800" dirty="0"/>
          </a:p>
          <a:p>
            <a:pPr lvl="2" eaLnBrk="1" hangingPunct="1">
              <a:lnSpc>
                <a:spcPct val="90000"/>
              </a:lnSpc>
            </a:pPr>
            <a:r>
              <a:rPr lang="zh-CN" altLang="en-US" sz="1800" dirty="0"/>
              <a:t>它侧重于软件开发过程的管理及工程能力的提高与评估。</a:t>
            </a:r>
            <a:endParaRPr lang="zh-CN" altLang="en-US" sz="1800" dirty="0"/>
          </a:p>
          <a:p>
            <a:pPr lvl="1" eaLnBrk="1" hangingPunct="1">
              <a:lnSpc>
                <a:spcPct val="90000"/>
              </a:lnSpc>
            </a:pPr>
            <a:r>
              <a:rPr lang="en-US" altLang="zh-CN" sz="1900" dirty="0"/>
              <a:t>CMM</a:t>
            </a:r>
            <a:r>
              <a:rPr lang="zh-CN" altLang="en-US" sz="1900" dirty="0"/>
              <a:t>自</a:t>
            </a:r>
            <a:r>
              <a:rPr lang="en-US" altLang="zh-CN" sz="1900" dirty="0"/>
              <a:t>1987</a:t>
            </a:r>
            <a:r>
              <a:rPr lang="zh-CN" altLang="en-US" sz="1900" dirty="0"/>
              <a:t>年开始实施认证，现已成为软件业最权威的评估认证体系。</a:t>
            </a:r>
            <a:endParaRPr lang="zh-CN" altLang="en-US" sz="1900" dirty="0"/>
          </a:p>
          <a:p>
            <a:pPr lvl="1" eaLnBrk="1" hangingPunct="1">
              <a:lnSpc>
                <a:spcPct val="90000"/>
              </a:lnSpc>
            </a:pPr>
            <a:r>
              <a:rPr lang="en-US" altLang="zh-CN" sz="1900" dirty="0"/>
              <a:t>CMM</a:t>
            </a:r>
            <a:r>
              <a:rPr lang="zh-CN" altLang="en-US" sz="1900" dirty="0"/>
              <a:t>包括</a:t>
            </a:r>
            <a:r>
              <a:rPr lang="en-US" altLang="zh-CN" sz="1900" dirty="0"/>
              <a:t>5</a:t>
            </a:r>
            <a:r>
              <a:rPr lang="zh-CN" altLang="en-US" sz="1900" dirty="0"/>
              <a:t>个等级，共计</a:t>
            </a:r>
            <a:r>
              <a:rPr lang="en-US" altLang="zh-CN" sz="1900" dirty="0"/>
              <a:t>18</a:t>
            </a:r>
            <a:r>
              <a:rPr lang="zh-CN" altLang="en-US" sz="1900" dirty="0"/>
              <a:t>个过程域，</a:t>
            </a:r>
            <a:r>
              <a:rPr lang="en-US" altLang="zh-CN" sz="1900" dirty="0"/>
              <a:t>52</a:t>
            </a:r>
            <a:r>
              <a:rPr lang="zh-CN" altLang="en-US" sz="1900" dirty="0"/>
              <a:t>个目标，</a:t>
            </a:r>
            <a:r>
              <a:rPr lang="en-US" altLang="zh-CN" sz="1900" dirty="0"/>
              <a:t>300</a:t>
            </a:r>
            <a:r>
              <a:rPr lang="zh-CN" altLang="en-US" sz="1900" dirty="0"/>
              <a:t>多个关键实践。</a:t>
            </a:r>
            <a:endParaRPr lang="zh-CN" altLang="en-US" sz="1900" dirty="0"/>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a:xfrm>
            <a:off x="609600" y="533400"/>
            <a:ext cx="7886700" cy="1325563"/>
          </a:xfrm>
        </p:spPr>
        <p:txBody>
          <a:bodyPr vert="horz" wrap="square" lIns="91440" tIns="45720" rIns="91440" bIns="45720" anchor="b" anchorCtr="0"/>
          <a:p>
            <a:pPr eaLnBrk="1" hangingPunct="1"/>
            <a:r>
              <a:rPr lang="zh-CN" altLang="en-US" dirty="0"/>
              <a:t>卡内基</a:t>
            </a:r>
            <a:r>
              <a:rPr lang="en-US" altLang="zh-CN" dirty="0"/>
              <a:t>·</a:t>
            </a:r>
            <a:r>
              <a:rPr lang="zh-CN" altLang="en-US" dirty="0"/>
              <a:t>梅隆大学和软件工程研究所</a:t>
            </a:r>
            <a:endParaRPr lang="zh-CN" altLang="en-US" dirty="0"/>
          </a:p>
        </p:txBody>
      </p:sp>
      <p:sp>
        <p:nvSpPr>
          <p:cNvPr id="28675" name="内容占位符 2"/>
          <p:cNvSpPr>
            <a:spLocks noGrp="1"/>
          </p:cNvSpPr>
          <p:nvPr>
            <p:ph idx="1"/>
          </p:nvPr>
        </p:nvSpPr>
        <p:spPr/>
        <p:txBody>
          <a:bodyPr vert="horz" wrap="square" lIns="91440" tIns="45720" rIns="91440" bIns="45720" anchor="t" anchorCtr="0"/>
          <a:p>
            <a:pPr eaLnBrk="1" hangingPunct="1"/>
            <a:r>
              <a:rPr lang="zh-CN" altLang="en-US" dirty="0"/>
              <a:t>全世界软件工程研究的圣地</a:t>
            </a:r>
            <a:endParaRPr lang="zh-CN" altLang="en-US" dirty="0"/>
          </a:p>
        </p:txBody>
      </p:sp>
      <p:sp>
        <p:nvSpPr>
          <p:cNvPr id="4" name="灯片编号占位符 3"/>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28677" name="Picture 2" descr="https://upload.wikimedia.org/wikipedia/en/thumb/b/bb/Carnegie_Mellon_University_seal.svg/1024px-Carnegie_Mellon_University_seal.svg.png"/>
          <p:cNvPicPr>
            <a:picLocks noChangeAspect="1"/>
          </p:cNvPicPr>
          <p:nvPr/>
        </p:nvPicPr>
        <p:blipFill>
          <a:blip r:embed="rId1" r:link="rId2"/>
          <a:stretch>
            <a:fillRect/>
          </a:stretch>
        </p:blipFill>
        <p:spPr>
          <a:xfrm>
            <a:off x="304800" y="3352800"/>
            <a:ext cx="2971800" cy="2971800"/>
          </a:xfrm>
          <a:prstGeom prst="rect">
            <a:avLst/>
          </a:prstGeom>
          <a:noFill/>
          <a:ln w="9525">
            <a:noFill/>
          </a:ln>
        </p:spPr>
      </p:pic>
      <p:pic>
        <p:nvPicPr>
          <p:cNvPr id="28678" name="Picture 1" descr="http://photos.wikimapia.org/p/00/00/08/00/89_big.jpg"/>
          <p:cNvPicPr>
            <a:picLocks noChangeAspect="1"/>
          </p:cNvPicPr>
          <p:nvPr/>
        </p:nvPicPr>
        <p:blipFill>
          <a:blip r:embed="rId3" r:link="rId2"/>
          <a:stretch>
            <a:fillRect/>
          </a:stretch>
        </p:blipFill>
        <p:spPr>
          <a:xfrm>
            <a:off x="3657600" y="2514600"/>
            <a:ext cx="4800600" cy="3219450"/>
          </a:xfrm>
          <a:prstGeom prst="rect">
            <a:avLst/>
          </a:prstGeom>
          <a:noFill/>
          <a:ln w="9525">
            <a:noFill/>
          </a:ln>
        </p:spPr>
      </p:pic>
      <p:sp>
        <p:nvSpPr>
          <p:cNvPr id="28679" name="Rectangle 3"/>
          <p:cNvSpPr/>
          <p:nvPr/>
        </p:nvSpPr>
        <p:spPr>
          <a:xfrm>
            <a:off x="0" y="0"/>
            <a:ext cx="9144000" cy="45720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sp>
        <p:nvSpPr>
          <p:cNvPr id="28680" name="Rectangle 4"/>
          <p:cNvSpPr/>
          <p:nvPr/>
        </p:nvSpPr>
        <p:spPr>
          <a:xfrm>
            <a:off x="0" y="1968500"/>
            <a:ext cx="9144000" cy="0"/>
          </a:xfrm>
          <a:prstGeom prst="rect">
            <a:avLst/>
          </a:prstGeom>
          <a:noFill/>
          <a:ln w="9525">
            <a:noFill/>
          </a:ln>
        </p:spPr>
        <p:txBody>
          <a:bodyPr wrap="none" anchor="ctr" anchorCtr="0">
            <a:spAutoFit/>
          </a:bodyPr>
          <a:p>
            <a:pPr algn="ctr"/>
            <a:r>
              <a:rPr lang="en-US" altLang="zh-CN" sz="1000" dirty="0">
                <a:latin typeface="Calibri" panose="020F0502020204030204" charset="0"/>
                <a:cs typeface="Calibri" panose="020F0502020204030204" charset="0"/>
              </a:rPr>
              <a:t> </a:t>
            </a:r>
            <a:endParaRPr lang="en-US" altLang="zh-CN" sz="1800" dirty="0">
              <a:latin typeface="Arial" panose="020B0604020202020204" pitchFamily="34" charset="0"/>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1"/>
          <p:cNvSpPr>
            <a:spLocks noGrp="1"/>
          </p:cNvSpPr>
          <p:nvPr>
            <p:ph type="title"/>
          </p:nvPr>
        </p:nvSpPr>
        <p:spPr>
          <a:xfrm>
            <a:off x="457200" y="457200"/>
            <a:ext cx="7886700" cy="989965"/>
          </a:xfrm>
        </p:spPr>
        <p:txBody>
          <a:bodyPr vert="horz" wrap="square" lIns="91440" tIns="45720" rIns="91440" bIns="45720" anchor="b" anchorCtr="0"/>
          <a:p>
            <a:pPr eaLnBrk="1" hangingPunct="1"/>
            <a:r>
              <a:rPr lang="zh-CN" altLang="en-US" dirty="0"/>
              <a:t>软件质量保证的内容</a:t>
            </a:r>
            <a:endParaRPr lang="zh-CN" altLang="en-US" dirty="0"/>
          </a:p>
        </p:txBody>
      </p:sp>
      <p:sp>
        <p:nvSpPr>
          <p:cNvPr id="4" name="灯片编号占位符 3"/>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26629" name="Picture 2"/>
          <p:cNvPicPr>
            <a:picLocks noChangeAspect="1"/>
          </p:cNvPicPr>
          <p:nvPr/>
        </p:nvPicPr>
        <p:blipFill>
          <a:blip r:embed="rId1"/>
          <a:stretch>
            <a:fillRect/>
          </a:stretch>
        </p:blipFill>
        <p:spPr>
          <a:xfrm>
            <a:off x="2252345" y="1295400"/>
            <a:ext cx="4205288" cy="4191000"/>
          </a:xfrm>
          <a:prstGeom prst="rect">
            <a:avLst/>
          </a:prstGeom>
          <a:noFill/>
          <a:ln w="9525">
            <a:noFill/>
          </a:ln>
        </p:spPr>
      </p:pic>
      <p:sp>
        <p:nvSpPr>
          <p:cNvPr id="6" name="矩形 5"/>
          <p:cNvSpPr/>
          <p:nvPr/>
        </p:nvSpPr>
        <p:spPr>
          <a:xfrm>
            <a:off x="457200" y="5537200"/>
            <a:ext cx="8153400" cy="101600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lt1"/>
                </a:solidFill>
                <a:effectLst/>
                <a:uLnTx/>
                <a:uFillTx/>
                <a:latin typeface="+mn-lt"/>
                <a:ea typeface="+mn-ea"/>
                <a:cs typeface="+mn-cs"/>
              </a:rPr>
              <a:t>软件质量保证（</a:t>
            </a:r>
            <a:r>
              <a:rPr kumimoji="0" lang="en-US" sz="2000" b="0" i="0" u="none" strike="noStrike" kern="1200" cap="none" spc="0" normalizeH="0" baseline="0" noProof="0" dirty="0">
                <a:ln>
                  <a:noFill/>
                </a:ln>
                <a:solidFill>
                  <a:schemeClr val="lt1"/>
                </a:solidFill>
                <a:effectLst/>
                <a:uLnTx/>
                <a:uFillTx/>
                <a:latin typeface="+mn-lt"/>
                <a:ea typeface="+mn-ea"/>
                <a:cs typeface="+mn-cs"/>
              </a:rPr>
              <a:t>Software Quality Assure</a:t>
            </a:r>
            <a:r>
              <a:rPr kumimoji="0" lang="zh-CN" altLang="en-US" sz="2000" b="0" i="0" u="none" strike="noStrike" kern="1200" cap="none" spc="0" normalizeH="0" baseline="0" noProof="0" dirty="0">
                <a:ln>
                  <a:noFill/>
                </a:ln>
                <a:solidFill>
                  <a:schemeClr val="lt1"/>
                </a:solidFill>
                <a:effectLst/>
                <a:uLnTx/>
                <a:uFillTx/>
                <a:latin typeface="+mn-lt"/>
                <a:ea typeface="+mn-ea"/>
                <a:cs typeface="+mn-cs"/>
              </a:rPr>
              <a:t>，</a:t>
            </a:r>
            <a:r>
              <a:rPr kumimoji="0" lang="en-US" sz="2000" b="0" i="0" u="none" strike="noStrike" kern="1200" cap="none" spc="0" normalizeH="0" baseline="0" noProof="0" dirty="0">
                <a:ln>
                  <a:noFill/>
                </a:ln>
                <a:solidFill>
                  <a:schemeClr val="lt1"/>
                </a:solidFill>
                <a:effectLst/>
                <a:uLnTx/>
                <a:uFillTx/>
                <a:latin typeface="+mn-lt"/>
                <a:ea typeface="+mn-ea"/>
                <a:cs typeface="+mn-cs"/>
              </a:rPr>
              <a:t>SQA</a:t>
            </a:r>
            <a:r>
              <a:rPr kumimoji="0" lang="zh-CN" altLang="en-US" sz="2000" b="0" i="0" u="none" strike="noStrike" kern="1200" cap="none" spc="0" normalizeH="0" baseline="0" noProof="0" dirty="0">
                <a:ln>
                  <a:noFill/>
                </a:ln>
                <a:solidFill>
                  <a:schemeClr val="lt1"/>
                </a:solidFill>
                <a:effectLst/>
                <a:uLnTx/>
                <a:uFillTx/>
                <a:latin typeface="+mn-lt"/>
                <a:ea typeface="+mn-ea"/>
                <a:cs typeface="+mn-cs"/>
              </a:rPr>
              <a:t>），是建立一套有计划，有系统的方法，来向管理层保证拟定出的标准、步骤、实践、方法，能够正确地被所有项目所采用。</a:t>
            </a:r>
            <a:endParaRPr kumimoji="0" lang="zh-CN" altLang="en-US" sz="20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7651" name="Rectangle 2"/>
          <p:cNvSpPr>
            <a:spLocks noGrp="1"/>
          </p:cNvSpPr>
          <p:nvPr>
            <p:ph type="title"/>
          </p:nvPr>
        </p:nvSpPr>
        <p:spPr/>
        <p:txBody>
          <a:bodyPr vert="horz" wrap="square" lIns="91440" tIns="45720" rIns="91440" bIns="45720" anchor="b" anchorCtr="0"/>
          <a:p>
            <a:pPr eaLnBrk="1" hangingPunct="1"/>
            <a:r>
              <a:rPr lang="zh-CN" altLang="en-US" dirty="0"/>
              <a:t>能力成熟度模型的基本概念 </a:t>
            </a:r>
            <a:endParaRPr lang="zh-CN" altLang="en-US" dirty="0"/>
          </a:p>
        </p:txBody>
      </p:sp>
      <p:sp>
        <p:nvSpPr>
          <p:cNvPr id="27652" name="Rectangle 3"/>
          <p:cNvSpPr>
            <a:spLocks noGrp="1"/>
          </p:cNvSpPr>
          <p:nvPr>
            <p:ph idx="1"/>
          </p:nvPr>
        </p:nvSpPr>
        <p:spPr/>
        <p:txBody>
          <a:bodyPr vert="horz" wrap="square" lIns="91440" tIns="45720" rIns="91440" bIns="45720" anchor="t" anchorCtr="0"/>
          <a:p>
            <a:pPr eaLnBrk="1" hangingPunct="1">
              <a:lnSpc>
                <a:spcPct val="80000"/>
              </a:lnSpc>
            </a:pPr>
            <a:r>
              <a:rPr lang="zh-CN" altLang="en-US" sz="2500" dirty="0"/>
              <a:t>能力成熟度模型（</a:t>
            </a:r>
            <a:r>
              <a:rPr lang="en-US" altLang="zh-CN" sz="2500" dirty="0"/>
              <a:t>Capability Maturity Model for Software</a:t>
            </a:r>
            <a:r>
              <a:rPr lang="zh-CN" altLang="en-US" sz="2500" dirty="0"/>
              <a:t>，英文缩写为</a:t>
            </a:r>
            <a:r>
              <a:rPr lang="en-US" altLang="zh-CN" sz="2500" dirty="0"/>
              <a:t>SW-CMM</a:t>
            </a:r>
            <a:r>
              <a:rPr lang="zh-CN" altLang="en-US" sz="2500" dirty="0"/>
              <a:t>，简称</a:t>
            </a:r>
            <a:r>
              <a:rPr lang="en-US" altLang="zh-CN" sz="2500" dirty="0"/>
              <a:t>CMM</a:t>
            </a:r>
            <a:r>
              <a:rPr lang="zh-CN" altLang="en-US" sz="2500" dirty="0"/>
              <a:t>）</a:t>
            </a:r>
            <a:endParaRPr lang="en-US" altLang="zh-CN" sz="2500" dirty="0"/>
          </a:p>
          <a:p>
            <a:pPr lvl="1" eaLnBrk="1" hangingPunct="1">
              <a:lnSpc>
                <a:spcPct val="80000"/>
              </a:lnSpc>
            </a:pPr>
            <a:r>
              <a:rPr lang="zh-CN" altLang="en-US" sz="2100" dirty="0"/>
              <a:t>是对于软件组织在定义、实施、度量、控制和改善其软件过程的实践中各个发展阶段的描述。</a:t>
            </a:r>
            <a:endParaRPr lang="zh-CN" altLang="en-US" sz="2100" dirty="0"/>
          </a:p>
          <a:p>
            <a:pPr eaLnBrk="1" hangingPunct="1">
              <a:lnSpc>
                <a:spcPct val="80000"/>
              </a:lnSpc>
            </a:pPr>
            <a:r>
              <a:rPr lang="zh-CN" altLang="en-US" sz="2500" dirty="0"/>
              <a:t>在美国国防部的指导下，由软件开发团体和软件工程学院（</a:t>
            </a:r>
            <a:r>
              <a:rPr lang="en-US" altLang="zh-CN" sz="2500" dirty="0"/>
              <a:t>SEI</a:t>
            </a:r>
            <a:r>
              <a:rPr lang="zh-CN" altLang="en-US" sz="2500" dirty="0"/>
              <a:t>）及</a:t>
            </a:r>
            <a:r>
              <a:rPr lang="en-US" altLang="zh-CN" sz="2500" dirty="0"/>
              <a:t>Carnegie Mellon</a:t>
            </a:r>
            <a:r>
              <a:rPr lang="zh-CN" altLang="en-US" sz="2500" dirty="0"/>
              <a:t>大学共同开发的。</a:t>
            </a:r>
            <a:endParaRPr lang="zh-CN" altLang="en-US" sz="2500" dirty="0"/>
          </a:p>
          <a:p>
            <a:pPr eaLnBrk="1" hangingPunct="1">
              <a:lnSpc>
                <a:spcPct val="80000"/>
              </a:lnSpc>
            </a:pPr>
            <a:r>
              <a:rPr lang="en-US" altLang="zh-CN" sz="2500" dirty="0"/>
              <a:t>CMM</a:t>
            </a:r>
            <a:r>
              <a:rPr lang="zh-CN" altLang="en-US" sz="2500" dirty="0"/>
              <a:t>的核心</a:t>
            </a:r>
            <a:endParaRPr lang="en-US" altLang="zh-CN" sz="2500" dirty="0"/>
          </a:p>
          <a:p>
            <a:pPr lvl="1" eaLnBrk="1" hangingPunct="1">
              <a:lnSpc>
                <a:spcPct val="80000"/>
              </a:lnSpc>
            </a:pPr>
            <a:r>
              <a:rPr lang="zh-CN" altLang="en-US" sz="2100" dirty="0"/>
              <a:t>是把软件开发视为一个过程，并根据这一原则对软件开发和维护进行过程监控和研究，以使其更加科学化、标准化、使企业能够更好地实现商业目标。 </a:t>
            </a:r>
            <a:endParaRPr lang="zh-CN" altLang="en-US" sz="2100" dirty="0"/>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9699" name="Rectangle 2"/>
          <p:cNvSpPr>
            <a:spLocks noGrp="1"/>
          </p:cNvSpPr>
          <p:nvPr>
            <p:ph type="title"/>
          </p:nvPr>
        </p:nvSpPr>
        <p:spPr/>
        <p:txBody>
          <a:bodyPr vert="horz" wrap="square" lIns="91440" tIns="45720" rIns="91440" bIns="45720" anchor="b" anchorCtr="0"/>
          <a:p>
            <a:pPr eaLnBrk="1" hangingPunct="1"/>
            <a:r>
              <a:rPr lang="en-US" altLang="zh-CN" dirty="0"/>
              <a:t>CMM</a:t>
            </a:r>
            <a:r>
              <a:rPr lang="zh-CN" altLang="en-US" dirty="0"/>
              <a:t>的基本思想 </a:t>
            </a:r>
            <a:endParaRPr lang="zh-CN" altLang="en-US" dirty="0"/>
          </a:p>
        </p:txBody>
      </p:sp>
      <p:sp>
        <p:nvSpPr>
          <p:cNvPr id="29700" name="Rectangle 3"/>
          <p:cNvSpPr>
            <a:spLocks noGrp="1"/>
          </p:cNvSpPr>
          <p:nvPr>
            <p:ph idx="1"/>
          </p:nvPr>
        </p:nvSpPr>
        <p:spPr/>
        <p:txBody>
          <a:bodyPr vert="horz" wrap="square" lIns="91440" tIns="45720" rIns="91440" bIns="45720" anchor="t" anchorCtr="0"/>
          <a:p>
            <a:pPr eaLnBrk="1" hangingPunct="1">
              <a:lnSpc>
                <a:spcPct val="80000"/>
              </a:lnSpc>
            </a:pPr>
            <a:r>
              <a:rPr lang="en-US" altLang="zh-CN" sz="2100" dirty="0"/>
              <a:t>CMM</a:t>
            </a:r>
            <a:r>
              <a:rPr lang="zh-CN" altLang="en-US" sz="2100" dirty="0"/>
              <a:t>的基本思想是基于已有</a:t>
            </a:r>
            <a:r>
              <a:rPr lang="en-US" altLang="zh-CN" sz="2100" dirty="0"/>
              <a:t>60</a:t>
            </a:r>
            <a:r>
              <a:rPr lang="zh-CN" altLang="en-US" sz="2100" dirty="0"/>
              <a:t>多年历史的产品质量原理。休哈特（</a:t>
            </a:r>
            <a:r>
              <a:rPr lang="en-US" altLang="zh-CN" sz="2100" dirty="0"/>
              <a:t>Walter Shewart</a:t>
            </a:r>
            <a:r>
              <a:rPr lang="zh-CN" altLang="en-US" sz="2100" dirty="0"/>
              <a:t>）在</a:t>
            </a:r>
            <a:r>
              <a:rPr lang="en-US" altLang="zh-CN" sz="2100" dirty="0"/>
              <a:t>30</a:t>
            </a:r>
            <a:r>
              <a:rPr lang="zh-CN" altLang="en-US" sz="2100" dirty="0"/>
              <a:t>年代发表了统计质量控制原理，戴明（</a:t>
            </a:r>
            <a:r>
              <a:rPr lang="en-US" altLang="zh-CN" sz="2100" dirty="0"/>
              <a:t>W. Edwards</a:t>
            </a:r>
            <a:r>
              <a:rPr lang="zh-CN" altLang="en-US" sz="2100" dirty="0"/>
              <a:t>）和朱兰（</a:t>
            </a:r>
            <a:r>
              <a:rPr lang="en-US" altLang="zh-CN" sz="2100" dirty="0"/>
              <a:t>Joseph Juran</a:t>
            </a:r>
            <a:r>
              <a:rPr lang="zh-CN" altLang="en-US" sz="2100" dirty="0"/>
              <a:t>）的关于质量的著作又进一步发展和论证了该原理。</a:t>
            </a:r>
            <a:endParaRPr lang="zh-CN" altLang="en-US" sz="2100" dirty="0"/>
          </a:p>
          <a:p>
            <a:pPr eaLnBrk="1" hangingPunct="1">
              <a:lnSpc>
                <a:spcPct val="80000"/>
              </a:lnSpc>
            </a:pPr>
            <a:r>
              <a:rPr lang="zh-CN" altLang="en-US" sz="2100" dirty="0"/>
              <a:t>实际上，将质量原理变为成熟度框架的思想是克劳斯比（</a:t>
            </a:r>
            <a:r>
              <a:rPr lang="en-US" altLang="zh-CN" sz="2100" dirty="0"/>
              <a:t>Philip Crosby</a:t>
            </a:r>
            <a:r>
              <a:rPr lang="zh-CN" altLang="en-US" sz="2100" dirty="0"/>
              <a:t>），他在著作</a:t>
            </a:r>
            <a:r>
              <a:rPr lang="en-US" altLang="zh-CN" sz="2100" dirty="0"/>
              <a:t>《</a:t>
            </a:r>
            <a:r>
              <a:rPr lang="zh-CN" altLang="en-US" sz="2100" dirty="0"/>
              <a:t>质量免费</a:t>
            </a:r>
            <a:r>
              <a:rPr lang="en-US" altLang="zh-CN" sz="2100" dirty="0"/>
              <a:t>》</a:t>
            </a:r>
            <a:r>
              <a:rPr lang="zh-CN" altLang="en-US" sz="2100" dirty="0"/>
              <a:t>（</a:t>
            </a:r>
            <a:r>
              <a:rPr lang="en-US" altLang="zh-CN" sz="2100" dirty="0"/>
              <a:t>Quality is Free</a:t>
            </a:r>
            <a:r>
              <a:rPr lang="zh-CN" altLang="en-US" sz="2100" dirty="0"/>
              <a:t>）中首先提出，他的质量管理成熟度网络描绘了采用质量实践时的</a:t>
            </a:r>
            <a:r>
              <a:rPr lang="en-US" altLang="zh-CN" sz="2100" dirty="0"/>
              <a:t>5</a:t>
            </a:r>
            <a:r>
              <a:rPr lang="zh-CN" altLang="en-US" sz="2100" dirty="0"/>
              <a:t>个进化阶段，而该框架后来又由</a:t>
            </a:r>
            <a:r>
              <a:rPr lang="en-US" altLang="zh-CN" sz="2100" dirty="0"/>
              <a:t>IBM</a:t>
            </a:r>
            <a:r>
              <a:rPr lang="zh-CN" altLang="en-US" sz="2100" dirty="0"/>
              <a:t>的拉迪斯（</a:t>
            </a:r>
            <a:r>
              <a:rPr lang="en-US" altLang="zh-CN" sz="2100" dirty="0"/>
              <a:t>Rom Radice</a:t>
            </a:r>
            <a:r>
              <a:rPr lang="zh-CN" altLang="en-US" sz="2100" dirty="0"/>
              <a:t>）和他的同事们在汉弗莱（</a:t>
            </a:r>
            <a:r>
              <a:rPr lang="en-US" altLang="zh-CN" sz="2100" dirty="0"/>
              <a:t>Watts Humphrey</a:t>
            </a:r>
            <a:r>
              <a:rPr lang="zh-CN" altLang="en-US" sz="2100" dirty="0"/>
              <a:t>）指导下进一步改进以适应软件过程的需要。</a:t>
            </a:r>
            <a:endParaRPr lang="zh-CN" altLang="en-US" sz="2100" dirty="0"/>
          </a:p>
          <a:p>
            <a:pPr eaLnBrk="1" hangingPunct="1">
              <a:lnSpc>
                <a:spcPct val="80000"/>
              </a:lnSpc>
            </a:pPr>
            <a:r>
              <a:rPr lang="en-US" altLang="zh-CN" sz="2100" dirty="0"/>
              <a:t>1986</a:t>
            </a:r>
            <a:r>
              <a:rPr lang="zh-CN" altLang="en-US" sz="2100" dirty="0"/>
              <a:t>年，汉弗莱将此成熟框架带到了</a:t>
            </a:r>
            <a:r>
              <a:rPr lang="en-US" altLang="zh-CN" sz="2100" dirty="0"/>
              <a:t>SEI</a:t>
            </a:r>
            <a:r>
              <a:rPr lang="zh-CN" altLang="en-US" sz="2100" dirty="0"/>
              <a:t>并增加了成熟度等级的概念，将这些原理应用于软件开发，发展成为软件过程成熟度框架，形成了当前软件产业界正在使用的框架。 </a:t>
            </a:r>
            <a:endParaRPr lang="zh-CN" altLang="en-US" sz="2100" dirty="0"/>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0723" name="Rectangle 2"/>
          <p:cNvSpPr>
            <a:spLocks noGrp="1"/>
          </p:cNvSpPr>
          <p:nvPr>
            <p:ph type="title"/>
          </p:nvPr>
        </p:nvSpPr>
        <p:spPr/>
        <p:txBody>
          <a:bodyPr vert="horz" wrap="square" lIns="91440" tIns="45720" rIns="91440" bIns="45720" anchor="b" anchorCtr="0"/>
          <a:p>
            <a:pPr eaLnBrk="1" hangingPunct="1"/>
            <a:r>
              <a:rPr lang="zh-CN" altLang="en-US" dirty="0"/>
              <a:t>实施</a:t>
            </a:r>
            <a:r>
              <a:rPr lang="en-US" altLang="zh-CN" dirty="0"/>
              <a:t>CMM</a:t>
            </a:r>
            <a:r>
              <a:rPr lang="zh-CN" altLang="en-US" dirty="0"/>
              <a:t>的必要性 </a:t>
            </a:r>
            <a:endParaRPr lang="zh-CN" altLang="en-US" dirty="0"/>
          </a:p>
        </p:txBody>
      </p:sp>
      <p:sp>
        <p:nvSpPr>
          <p:cNvPr id="30724" name="Rectangle 3"/>
          <p:cNvSpPr>
            <a:spLocks noGrp="1"/>
          </p:cNvSpPr>
          <p:nvPr>
            <p:ph idx="1"/>
          </p:nvPr>
        </p:nvSpPr>
        <p:spPr/>
        <p:txBody>
          <a:bodyPr vert="horz" wrap="square" lIns="91440" tIns="45720" rIns="91440" bIns="45720" anchor="t" anchorCtr="0"/>
          <a:p>
            <a:pPr eaLnBrk="1" hangingPunct="1">
              <a:lnSpc>
                <a:spcPct val="90000"/>
              </a:lnSpc>
            </a:pPr>
            <a:r>
              <a:rPr lang="zh-CN" altLang="en-US" sz="2100" dirty="0"/>
              <a:t>实施</a:t>
            </a:r>
            <a:r>
              <a:rPr lang="en-US" altLang="zh-CN" sz="2100" dirty="0"/>
              <a:t>CMM</a:t>
            </a:r>
            <a:r>
              <a:rPr lang="zh-CN" altLang="en-US" sz="2100" dirty="0"/>
              <a:t>是改进软件质量的有效方法</a:t>
            </a:r>
            <a:r>
              <a:rPr lang="en-US" altLang="zh-CN" sz="2100" dirty="0"/>
              <a:t>:</a:t>
            </a:r>
            <a:r>
              <a:rPr lang="zh-CN" altLang="en-US" sz="2100" dirty="0"/>
              <a:t>控制软件生产过程、提高软件生产者组织性和软件生产者个人能力的有效合理的方法软件工程和很多研究领域及实际问题有关，主要相关领域和因素有：</a:t>
            </a:r>
            <a:endParaRPr lang="zh-CN" altLang="en-US" sz="2100" dirty="0"/>
          </a:p>
          <a:p>
            <a:pPr lvl="1" eaLnBrk="1" hangingPunct="1">
              <a:lnSpc>
                <a:spcPct val="90000"/>
              </a:lnSpc>
            </a:pPr>
            <a:r>
              <a:rPr lang="zh-CN" altLang="en-US" sz="1900" dirty="0"/>
              <a:t>需求工程（</a:t>
            </a:r>
            <a:r>
              <a:rPr lang="en-US" altLang="zh-CN" sz="1900" dirty="0"/>
              <a:t>Requirements Engineering</a:t>
            </a:r>
            <a:r>
              <a:rPr lang="zh-CN" altLang="en-US" sz="1900" dirty="0"/>
              <a:t>）。</a:t>
            </a:r>
            <a:endParaRPr lang="zh-CN" altLang="en-US" sz="1900" dirty="0"/>
          </a:p>
          <a:p>
            <a:pPr eaLnBrk="1" hangingPunct="1">
              <a:lnSpc>
                <a:spcPct val="90000"/>
              </a:lnSpc>
            </a:pPr>
            <a:r>
              <a:rPr lang="zh-CN" altLang="en-US" sz="2100" dirty="0"/>
              <a:t>理论上，需求工程是应用已被证明的原理、技术和工具，帮助系统分析人员理解问题或描述产品的外在行为。</a:t>
            </a:r>
            <a:endParaRPr lang="zh-CN" altLang="en-US" sz="2100" dirty="0"/>
          </a:p>
          <a:p>
            <a:pPr eaLnBrk="1" hangingPunct="1">
              <a:lnSpc>
                <a:spcPct val="90000"/>
              </a:lnSpc>
            </a:pPr>
            <a:r>
              <a:rPr lang="zh-CN" altLang="en-US" sz="2100" dirty="0"/>
              <a:t>软件复用（</a:t>
            </a:r>
            <a:r>
              <a:rPr lang="en-US" altLang="zh-CN" sz="2100" dirty="0"/>
              <a:t>Software Reuse</a:t>
            </a:r>
            <a:r>
              <a:rPr lang="zh-CN" altLang="en-US" sz="2100" dirty="0"/>
              <a:t>），定义为利用工程知识或方法，由一已存在的系统，来建造一新系统。这种技术，可改进软件产品质量和生产率。</a:t>
            </a:r>
            <a:endParaRPr lang="zh-CN" altLang="en-US" sz="2100" dirty="0"/>
          </a:p>
          <a:p>
            <a:pPr lvl="1" eaLnBrk="1" hangingPunct="1">
              <a:lnSpc>
                <a:spcPct val="90000"/>
              </a:lnSpc>
            </a:pPr>
            <a:r>
              <a:rPr lang="zh-CN" altLang="en-US" sz="1900" dirty="0"/>
              <a:t>还有软件检查、软件计量、软件可靠性、软件可维修性、软件工具评估和选择等。</a:t>
            </a:r>
            <a:endParaRPr lang="zh-CN" altLang="en-US" sz="1900" dirty="0"/>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p:nvPr>
        </p:nvSpPr>
        <p:spPr/>
        <p:txBody>
          <a:bodyPr vert="horz" wrap="square" lIns="91440" tIns="45720" rIns="91440" bIns="45720" anchor="b" anchorCtr="0"/>
          <a:p>
            <a:pPr eaLnBrk="1" hangingPunct="1"/>
            <a:r>
              <a:rPr lang="zh-CN" altLang="en-US" dirty="0"/>
              <a:t>需求工程</a:t>
            </a:r>
            <a:endParaRPr lang="zh-CN" altLang="en-US" dirty="0"/>
          </a:p>
        </p:txBody>
      </p:sp>
      <p:sp>
        <p:nvSpPr>
          <p:cNvPr id="31747" name="内容占位符 2"/>
          <p:cNvSpPr>
            <a:spLocks noGrp="1"/>
          </p:cNvSpPr>
          <p:nvPr>
            <p:ph idx="1"/>
          </p:nvPr>
        </p:nvSpPr>
        <p:spPr/>
        <p:txBody>
          <a:bodyPr vert="horz" wrap="square" lIns="91440" tIns="45720" rIns="91440" bIns="45720" anchor="t" anchorCtr="0"/>
          <a:p>
            <a:pPr eaLnBrk="1" hangingPunct="1"/>
            <a:endParaRPr lang="zh-CN" altLang="en-US" dirty="0"/>
          </a:p>
        </p:txBody>
      </p:sp>
      <p:sp>
        <p:nvSpPr>
          <p:cNvPr id="4" name="灯片编号占位符 3"/>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31749" name="Picture 2" descr="Image result for Requirements Engineering"/>
          <p:cNvPicPr>
            <a:picLocks noChangeAspect="1"/>
          </p:cNvPicPr>
          <p:nvPr/>
        </p:nvPicPr>
        <p:blipFill>
          <a:blip r:embed="rId1"/>
          <a:stretch>
            <a:fillRect/>
          </a:stretch>
        </p:blipFill>
        <p:spPr>
          <a:xfrm>
            <a:off x="990600" y="1828800"/>
            <a:ext cx="6419850" cy="4648200"/>
          </a:xfrm>
          <a:prstGeom prst="rect">
            <a:avLst/>
          </a:prstGeom>
          <a:noFill/>
          <a:ln w="9525">
            <a:noFill/>
          </a:ln>
        </p:spPr>
      </p:pic>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2771" name="Rectangle 2"/>
          <p:cNvSpPr>
            <a:spLocks noGrp="1"/>
          </p:cNvSpPr>
          <p:nvPr>
            <p:ph type="title"/>
          </p:nvPr>
        </p:nvSpPr>
        <p:spPr/>
        <p:txBody>
          <a:bodyPr vert="horz" wrap="square" lIns="91440" tIns="45720" rIns="91440" bIns="45720" anchor="b" anchorCtr="0"/>
          <a:p>
            <a:pPr eaLnBrk="1" hangingPunct="1"/>
            <a:r>
              <a:rPr lang="en-US" altLang="zh-CN" dirty="0"/>
              <a:t>2.3.2</a:t>
            </a:r>
            <a:r>
              <a:rPr lang="zh-CN" altLang="en-US" dirty="0"/>
              <a:t>软件质量保证</a:t>
            </a:r>
            <a:r>
              <a:rPr lang="en-US" altLang="zh-CN" dirty="0"/>
              <a:t>SQA</a:t>
            </a:r>
            <a:endParaRPr lang="en-US" altLang="zh-CN" dirty="0"/>
          </a:p>
        </p:txBody>
      </p:sp>
      <p:sp>
        <p:nvSpPr>
          <p:cNvPr id="32772" name="Rectangle 3"/>
          <p:cNvSpPr>
            <a:spLocks noGrp="1"/>
          </p:cNvSpPr>
          <p:nvPr>
            <p:ph idx="1"/>
          </p:nvPr>
        </p:nvSpPr>
        <p:spPr/>
        <p:txBody>
          <a:bodyPr vert="horz" wrap="square" lIns="91440" tIns="45720" rIns="91440" bIns="45720" anchor="t" anchorCtr="0"/>
          <a:p>
            <a:pPr eaLnBrk="1" hangingPunct="1"/>
            <a:r>
              <a:rPr lang="en-US" altLang="zh-CN" dirty="0"/>
              <a:t>SQA</a:t>
            </a:r>
            <a:r>
              <a:rPr lang="zh-CN" altLang="en-US" dirty="0"/>
              <a:t>背景</a:t>
            </a:r>
            <a:endParaRPr lang="zh-CN" altLang="en-US" dirty="0"/>
          </a:p>
          <a:p>
            <a:pPr marL="0" indent="0" eaLnBrk="1" hangingPunct="1">
              <a:buNone/>
            </a:pPr>
            <a:r>
              <a:rPr lang="en-US" altLang="zh-CN" dirty="0"/>
              <a:t>      1961</a:t>
            </a:r>
            <a:r>
              <a:rPr lang="zh-CN" altLang="en-US" dirty="0"/>
              <a:t>贝尔实验室出现第一个正式</a:t>
            </a:r>
            <a:r>
              <a:rPr lang="zh-CN" altLang="en-US" dirty="0"/>
              <a:t>的质量保证和控制职能部门</a:t>
            </a:r>
            <a:endParaRPr lang="zh-CN" altLang="en-US" dirty="0"/>
          </a:p>
          <a:p>
            <a:pPr marL="0" indent="0" eaLnBrk="1" hangingPunct="1">
              <a:buNone/>
            </a:pPr>
            <a:r>
              <a:rPr lang="zh-CN" altLang="en-US" dirty="0"/>
              <a:t> </a:t>
            </a:r>
            <a:r>
              <a:rPr lang="en-US" altLang="zh-CN" dirty="0"/>
              <a:t>     软件的质量标准首先出现在20世纪70年代军方的软件开发合同中</a:t>
            </a:r>
            <a:endParaRPr lang="zh-CN" altLang="en-US" dirty="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123" name="Rectangle 2"/>
          <p:cNvSpPr>
            <a:spLocks noGrp="1"/>
          </p:cNvSpPr>
          <p:nvPr>
            <p:ph type="title"/>
          </p:nvPr>
        </p:nvSpPr>
        <p:spPr/>
        <p:txBody>
          <a:bodyPr vert="horz" wrap="square" lIns="91440" tIns="45720" rIns="91440" bIns="45720" anchor="b" anchorCtr="0"/>
          <a:p>
            <a:pPr eaLnBrk="1" hangingPunct="1"/>
            <a:r>
              <a:rPr lang="en-US" altLang="zh-CN" dirty="0"/>
              <a:t>2.1</a:t>
            </a:r>
            <a:r>
              <a:rPr lang="zh-CN" altLang="en-US" dirty="0"/>
              <a:t>软件质量控制的基本方法</a:t>
            </a:r>
            <a:endParaRPr lang="zh-CN" altLang="en-US" dirty="0"/>
          </a:p>
        </p:txBody>
      </p:sp>
      <p:sp>
        <p:nvSpPr>
          <p:cNvPr id="5124" name="Rectangle 3"/>
          <p:cNvSpPr>
            <a:spLocks noGrp="1"/>
          </p:cNvSpPr>
          <p:nvPr>
            <p:ph idx="1"/>
          </p:nvPr>
        </p:nvSpPr>
        <p:spPr/>
        <p:txBody>
          <a:bodyPr vert="horz" wrap="square" lIns="91440" tIns="45720" rIns="91440" bIns="45720" anchor="t" anchorCtr="0"/>
          <a:p>
            <a:pPr algn="just" eaLnBrk="1" hangingPunct="1">
              <a:lnSpc>
                <a:spcPct val="90000"/>
              </a:lnSpc>
            </a:pPr>
            <a:r>
              <a:rPr lang="en-US" altLang="zh-CN" sz="2100" dirty="0"/>
              <a:t>2.1.1 </a:t>
            </a:r>
            <a:r>
              <a:rPr lang="zh-CN" altLang="en-US" sz="2100" dirty="0"/>
              <a:t>软件质量控制的基本概念</a:t>
            </a:r>
            <a:endParaRPr lang="zh-CN" altLang="en-US" sz="2100" dirty="0"/>
          </a:p>
          <a:p>
            <a:pPr lvl="1" eaLnBrk="1" hangingPunct="1">
              <a:lnSpc>
                <a:spcPct val="90000"/>
              </a:lnSpc>
            </a:pPr>
            <a:r>
              <a:rPr lang="zh-CN" altLang="en-US" sz="1900" dirty="0"/>
              <a:t>从软件质量控制本身的技术意义上说，我们对软件质量控制作如下定义：</a:t>
            </a:r>
            <a:endParaRPr lang="zh-CN" altLang="en-US" sz="1900" dirty="0"/>
          </a:p>
          <a:p>
            <a:pPr lvl="2" eaLnBrk="1" hangingPunct="1">
              <a:lnSpc>
                <a:spcPct val="90000"/>
              </a:lnSpc>
            </a:pPr>
            <a:r>
              <a:rPr lang="zh-CN" altLang="en-US" sz="1800" dirty="0"/>
              <a:t>软件质量控制是一组由开发组织使用的程序和方法，使用它可在规定的资金投入和时间限制的条件下，提供满足客户质量要求的软件产品并持续不断地改善开发过程和开发组织本身，以提高将来生产高质量软件产品的能力。</a:t>
            </a:r>
            <a:endParaRPr lang="zh-CN" altLang="en-US" sz="1800" dirty="0"/>
          </a:p>
          <a:p>
            <a:pPr lvl="1" eaLnBrk="1" hangingPunct="1">
              <a:lnSpc>
                <a:spcPct val="90000"/>
              </a:lnSpc>
            </a:pPr>
            <a:r>
              <a:rPr lang="zh-CN" altLang="en-US" sz="1900" dirty="0"/>
              <a:t>根据这个定义，我们可以看到：</a:t>
            </a:r>
            <a:endParaRPr lang="zh-CN" altLang="en-US" sz="1900" dirty="0"/>
          </a:p>
          <a:p>
            <a:pPr lvl="2" eaLnBrk="1" hangingPunct="1">
              <a:lnSpc>
                <a:spcPct val="90000"/>
              </a:lnSpc>
            </a:pPr>
            <a:r>
              <a:rPr lang="zh-CN" altLang="en-US" sz="1800" dirty="0"/>
              <a:t>软件质量控制是开发组织执行的一系列过程。</a:t>
            </a:r>
            <a:endParaRPr lang="zh-CN" altLang="en-US" sz="1800" dirty="0"/>
          </a:p>
          <a:p>
            <a:pPr lvl="2" eaLnBrk="1" hangingPunct="1">
              <a:lnSpc>
                <a:spcPct val="90000"/>
              </a:lnSpc>
            </a:pPr>
            <a:r>
              <a:rPr lang="zh-CN" altLang="en-US" sz="1800" dirty="0"/>
              <a:t>软件质量控制的目标是以最低的代价获得客户满意的软件产品。</a:t>
            </a:r>
            <a:endParaRPr lang="zh-CN" altLang="en-US" sz="1800" dirty="0"/>
          </a:p>
          <a:p>
            <a:pPr lvl="2" eaLnBrk="1" hangingPunct="1">
              <a:lnSpc>
                <a:spcPct val="90000"/>
              </a:lnSpc>
            </a:pPr>
            <a:r>
              <a:rPr lang="zh-CN" altLang="en-US" sz="1800" dirty="0"/>
              <a:t>对于开发组织本身来说 软件质量控制的另一个目标是从每一次开发过程中学习 以便使软件质量控制一次比一次更好。</a:t>
            </a:r>
            <a:endParaRPr lang="zh-CN" altLang="en-US" sz="1800" dirty="0"/>
          </a:p>
        </p:txBody>
      </p:sp>
      <p:pic>
        <p:nvPicPr>
          <p:cNvPr id="5125" name="Picture 5" descr="Image result for software quality"/>
          <p:cNvPicPr>
            <a:picLocks noChangeAspect="1"/>
          </p:cNvPicPr>
          <p:nvPr/>
        </p:nvPicPr>
        <p:blipFill>
          <a:blip r:embed="rId1"/>
          <a:stretch>
            <a:fillRect/>
          </a:stretch>
        </p:blipFill>
        <p:spPr>
          <a:xfrm>
            <a:off x="152400" y="5562600"/>
            <a:ext cx="2170113" cy="1238250"/>
          </a:xfrm>
          <a:prstGeom prst="rect">
            <a:avLst/>
          </a:prstGeom>
          <a:noFill/>
          <a:ln w="9525">
            <a:noFill/>
          </a:ln>
        </p:spPr>
      </p:pic>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2771" name="Rectangle 2"/>
          <p:cNvSpPr>
            <a:spLocks noGrp="1"/>
          </p:cNvSpPr>
          <p:nvPr>
            <p:ph type="title"/>
          </p:nvPr>
        </p:nvSpPr>
        <p:spPr/>
        <p:txBody>
          <a:bodyPr vert="horz" wrap="square" lIns="91440" tIns="45720" rIns="91440" bIns="45720" anchor="b" anchorCtr="0"/>
          <a:p>
            <a:pPr eaLnBrk="1" hangingPunct="1"/>
            <a:r>
              <a:rPr lang="en-US" altLang="zh-CN" dirty="0"/>
              <a:t>2.3.2</a:t>
            </a:r>
            <a:r>
              <a:rPr lang="zh-CN" altLang="en-US" dirty="0"/>
              <a:t>软件质量保证</a:t>
            </a:r>
            <a:r>
              <a:rPr lang="en-US" altLang="zh-CN" dirty="0"/>
              <a:t>SQA</a:t>
            </a:r>
            <a:endParaRPr lang="en-US" altLang="zh-CN" dirty="0"/>
          </a:p>
        </p:txBody>
      </p:sp>
      <p:sp>
        <p:nvSpPr>
          <p:cNvPr id="32772" name="Rectangle 3"/>
          <p:cNvSpPr>
            <a:spLocks noGrp="1"/>
          </p:cNvSpPr>
          <p:nvPr>
            <p:ph idx="1"/>
          </p:nvPr>
        </p:nvSpPr>
        <p:spPr/>
        <p:txBody>
          <a:bodyPr vert="horz" wrap="square" lIns="91440" tIns="45720" rIns="91440" bIns="45720" anchor="t" anchorCtr="0"/>
          <a:p>
            <a:pPr eaLnBrk="1" hangingPunct="1"/>
            <a:r>
              <a:rPr lang="en-US" altLang="zh-CN" dirty="0"/>
              <a:t>SQA</a:t>
            </a:r>
            <a:r>
              <a:rPr lang="zh-CN" altLang="en-US" dirty="0"/>
              <a:t>目标</a:t>
            </a:r>
            <a:endParaRPr lang="zh-CN" altLang="en-US" dirty="0"/>
          </a:p>
          <a:p>
            <a:pPr marL="0" indent="0" eaLnBrk="1" hangingPunct="1">
              <a:buNone/>
            </a:pPr>
            <a:r>
              <a:rPr lang="zh-CN" altLang="en-US" dirty="0"/>
              <a:t>（</a:t>
            </a:r>
            <a:r>
              <a:rPr lang="en-US" altLang="zh-CN" dirty="0"/>
              <a:t>1</a:t>
            </a:r>
            <a:r>
              <a:rPr lang="zh-CN" altLang="en-US" dirty="0"/>
              <a:t>）通过监控软件的开发过程来保证产品的质量；</a:t>
            </a:r>
            <a:endParaRPr lang="zh-CN" altLang="en-US" dirty="0"/>
          </a:p>
          <a:p>
            <a:pPr marL="0" indent="0" eaLnBrk="1" hangingPunct="1">
              <a:buNone/>
            </a:pPr>
            <a:r>
              <a:rPr lang="zh-CN" altLang="en-US" dirty="0"/>
              <a:t>（2）保证生产出的软件和软件开发过程符合相应的标准与规程；</a:t>
            </a:r>
            <a:endParaRPr lang="zh-CN" altLang="en-US" dirty="0"/>
          </a:p>
          <a:p>
            <a:pPr marL="0" indent="0" eaLnBrk="1" hangingPunct="1">
              <a:buNone/>
            </a:pPr>
            <a:r>
              <a:rPr lang="zh-CN" altLang="en-US" dirty="0"/>
              <a:t>（3） 保证软件产品、软件过程中存在的不符合问题得到处理，必要时将问题反映给高级管理者。</a:t>
            </a:r>
            <a:endParaRPr lang="zh-CN" altLang="en-US" dirty="0"/>
          </a:p>
          <a:p>
            <a:pPr marL="0" indent="0" eaLnBrk="1" hangingPunct="1">
              <a:buNone/>
            </a:pPr>
            <a:endParaRPr lang="zh-CN" altLang="en-US" dirty="0"/>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2771" name="Rectangle 2"/>
          <p:cNvSpPr>
            <a:spLocks noGrp="1"/>
          </p:cNvSpPr>
          <p:nvPr>
            <p:ph type="title"/>
          </p:nvPr>
        </p:nvSpPr>
        <p:spPr/>
        <p:txBody>
          <a:bodyPr vert="horz" wrap="square" lIns="91440" tIns="45720" rIns="91440" bIns="45720" anchor="b" anchorCtr="0"/>
          <a:p>
            <a:pPr eaLnBrk="1" hangingPunct="1"/>
            <a:r>
              <a:rPr lang="en-US" altLang="zh-CN" dirty="0"/>
              <a:t>2.3.2</a:t>
            </a:r>
            <a:r>
              <a:rPr lang="zh-CN" altLang="en-US" dirty="0"/>
              <a:t>软件质量保证</a:t>
            </a:r>
            <a:r>
              <a:rPr lang="en-US" altLang="zh-CN" dirty="0"/>
              <a:t>SQA</a:t>
            </a:r>
            <a:endParaRPr lang="en-US" altLang="zh-CN" dirty="0"/>
          </a:p>
        </p:txBody>
      </p:sp>
      <p:sp>
        <p:nvSpPr>
          <p:cNvPr id="32772" name="Rectangle 3"/>
          <p:cNvSpPr>
            <a:spLocks noGrp="1"/>
          </p:cNvSpPr>
          <p:nvPr>
            <p:ph idx="1"/>
          </p:nvPr>
        </p:nvSpPr>
        <p:spPr>
          <a:xfrm>
            <a:off x="685800" y="1752600"/>
            <a:ext cx="7886700" cy="3791585"/>
          </a:xfrm>
        </p:spPr>
        <p:txBody>
          <a:bodyPr vert="horz" wrap="square" lIns="91440" tIns="45720" rIns="91440" bIns="45720" anchor="t" anchorCtr="0"/>
          <a:p>
            <a:pPr marL="0" indent="0" eaLnBrk="1" hangingPunct="1">
              <a:buNone/>
            </a:pPr>
            <a:endParaRPr lang="zh-CN" altLang="en-US" dirty="0"/>
          </a:p>
          <a:p>
            <a:pPr eaLnBrk="1" hangingPunct="1"/>
            <a:r>
              <a:rPr lang="en-US" altLang="zh-CN" dirty="0"/>
              <a:t>SQA</a:t>
            </a:r>
            <a:r>
              <a:rPr lang="zh-CN" altLang="en-US" dirty="0"/>
              <a:t>任务</a:t>
            </a:r>
            <a:endParaRPr lang="zh-CN" altLang="en-US" dirty="0"/>
          </a:p>
          <a:p>
            <a:pPr marL="0" indent="0" eaLnBrk="1" hangingPunct="1">
              <a:buNone/>
            </a:pPr>
            <a:r>
              <a:rPr lang="zh-CN" altLang="en-US" dirty="0"/>
              <a:t>（</a:t>
            </a:r>
            <a:r>
              <a:rPr lang="en-US" altLang="zh-CN" dirty="0"/>
              <a:t>1</a:t>
            </a:r>
            <a:r>
              <a:rPr lang="zh-CN" altLang="en-US" dirty="0"/>
              <a:t>）SQA审计与评审</a:t>
            </a:r>
            <a:endParaRPr lang="zh-CN" altLang="en-US" dirty="0"/>
          </a:p>
          <a:p>
            <a:pPr marL="0" indent="0" eaLnBrk="1" hangingPunct="1">
              <a:buNone/>
            </a:pPr>
            <a:r>
              <a:rPr lang="zh-CN" altLang="en-US" dirty="0"/>
              <a:t>（</a:t>
            </a:r>
            <a:r>
              <a:rPr lang="en-US" altLang="zh-CN" dirty="0"/>
              <a:t>2</a:t>
            </a:r>
            <a:r>
              <a:rPr lang="zh-CN" altLang="en-US" dirty="0"/>
              <a:t>）SQA报告</a:t>
            </a:r>
            <a:endParaRPr lang="zh-CN" altLang="en-US" dirty="0"/>
          </a:p>
          <a:p>
            <a:pPr marL="0" indent="0" eaLnBrk="1" hangingPunct="1">
              <a:buNone/>
            </a:pPr>
            <a:r>
              <a:rPr lang="zh-CN" altLang="en-US" dirty="0"/>
              <a:t>（</a:t>
            </a:r>
            <a:r>
              <a:rPr lang="en-US" altLang="zh-CN" dirty="0"/>
              <a:t>3</a:t>
            </a:r>
            <a:r>
              <a:rPr lang="zh-CN" altLang="en-US" dirty="0"/>
              <a:t>）处理不符合问题</a:t>
            </a:r>
            <a:endParaRPr lang="zh-CN" altLang="en-US" dirty="0"/>
          </a:p>
          <a:p>
            <a:pPr marL="0" indent="0" eaLnBrk="1" hangingPunct="1">
              <a:buNone/>
            </a:pPr>
            <a:endParaRPr lang="zh-CN" altLang="en-US" dirty="0"/>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2771" name="Rectangle 2"/>
          <p:cNvSpPr>
            <a:spLocks noGrp="1"/>
          </p:cNvSpPr>
          <p:nvPr>
            <p:ph type="title"/>
          </p:nvPr>
        </p:nvSpPr>
        <p:spPr/>
        <p:txBody>
          <a:bodyPr vert="horz" wrap="square" lIns="91440" tIns="45720" rIns="91440" bIns="45720" anchor="b" anchorCtr="0"/>
          <a:p>
            <a:pPr eaLnBrk="1" hangingPunct="1"/>
            <a:r>
              <a:rPr lang="en-US" altLang="zh-CN" dirty="0"/>
              <a:t>2.3.2</a:t>
            </a:r>
            <a:r>
              <a:rPr lang="zh-CN" altLang="en-US" dirty="0"/>
              <a:t>软件质量保证</a:t>
            </a:r>
            <a:r>
              <a:rPr lang="en-US" altLang="zh-CN" dirty="0"/>
              <a:t>SQA</a:t>
            </a:r>
            <a:endParaRPr lang="en-US" altLang="zh-CN" dirty="0"/>
          </a:p>
        </p:txBody>
      </p:sp>
      <p:sp>
        <p:nvSpPr>
          <p:cNvPr id="32772" name="Rectangle 3"/>
          <p:cNvSpPr>
            <a:spLocks noGrp="1"/>
          </p:cNvSpPr>
          <p:nvPr>
            <p:ph idx="1"/>
          </p:nvPr>
        </p:nvSpPr>
        <p:spPr>
          <a:xfrm>
            <a:off x="685800" y="1600200"/>
            <a:ext cx="7886700" cy="3791585"/>
          </a:xfrm>
        </p:spPr>
        <p:txBody>
          <a:bodyPr vert="horz" wrap="square" lIns="91440" tIns="45720" rIns="91440" bIns="45720" anchor="t" anchorCtr="0"/>
          <a:p>
            <a:pPr marL="0" indent="0" eaLnBrk="1" hangingPunct="1">
              <a:buNone/>
            </a:pPr>
            <a:endParaRPr lang="zh-CN" altLang="en-US" dirty="0"/>
          </a:p>
          <a:p>
            <a:pPr eaLnBrk="1" hangingPunct="1"/>
            <a:r>
              <a:rPr lang="en-US" altLang="zh-CN" dirty="0"/>
              <a:t>SQA</a:t>
            </a:r>
            <a:r>
              <a:rPr lang="zh-CN" altLang="en-US" dirty="0"/>
              <a:t>在软件开发不同阶段的目标</a:t>
            </a:r>
            <a:endParaRPr lang="zh-CN" altLang="en-US" dirty="0"/>
          </a:p>
          <a:p>
            <a:pPr eaLnBrk="1" hangingPunct="1"/>
            <a:r>
              <a:rPr lang="en-US" altLang="zh-CN" dirty="0"/>
              <a:t>1</a:t>
            </a:r>
            <a:r>
              <a:rPr lang="zh-CN" altLang="en-US" dirty="0"/>
              <a:t>）需求</a:t>
            </a:r>
            <a:r>
              <a:rPr lang="zh-CN" altLang="en-US" dirty="0"/>
              <a:t>分析</a:t>
            </a:r>
            <a:endParaRPr lang="zh-CN" altLang="en-US" dirty="0"/>
          </a:p>
          <a:p>
            <a:pPr eaLnBrk="1" hangingPunct="1"/>
            <a:r>
              <a:rPr lang="en-US" altLang="zh-CN" dirty="0"/>
              <a:t>2</a:t>
            </a:r>
            <a:r>
              <a:rPr lang="zh-CN" altLang="en-US" dirty="0"/>
              <a:t>）</a:t>
            </a:r>
            <a:r>
              <a:rPr lang="zh-CN" altLang="en-US" dirty="0"/>
              <a:t>规格定义</a:t>
            </a:r>
            <a:endParaRPr lang="zh-CN" altLang="en-US" dirty="0"/>
          </a:p>
          <a:p>
            <a:pPr eaLnBrk="1" hangingPunct="1"/>
            <a:r>
              <a:rPr lang="en-US" altLang="zh-CN" dirty="0"/>
              <a:t>3</a:t>
            </a:r>
            <a:r>
              <a:rPr lang="zh-CN" altLang="en-US" dirty="0"/>
              <a:t>）</a:t>
            </a:r>
            <a:r>
              <a:rPr lang="zh-CN" altLang="en-US" dirty="0"/>
              <a:t>设计</a:t>
            </a:r>
            <a:endParaRPr lang="zh-CN" altLang="en-US" dirty="0"/>
          </a:p>
          <a:p>
            <a:pPr eaLnBrk="1" hangingPunct="1"/>
            <a:r>
              <a:rPr lang="en-US" altLang="zh-CN" dirty="0"/>
              <a:t>4</a:t>
            </a:r>
            <a:r>
              <a:rPr lang="zh-CN" altLang="en-US" dirty="0"/>
              <a:t>）</a:t>
            </a:r>
            <a:r>
              <a:rPr lang="zh-CN" altLang="en-US" dirty="0"/>
              <a:t>编码</a:t>
            </a:r>
            <a:endParaRPr lang="zh-CN" altLang="en-US" dirty="0"/>
          </a:p>
          <a:p>
            <a:pPr eaLnBrk="1" hangingPunct="1"/>
            <a:r>
              <a:rPr lang="en-US" altLang="zh-CN" dirty="0"/>
              <a:t>5</a:t>
            </a:r>
            <a:r>
              <a:rPr lang="zh-CN" altLang="en-US" dirty="0"/>
              <a:t>）</a:t>
            </a:r>
            <a:r>
              <a:rPr lang="zh-CN" altLang="en-US" dirty="0"/>
              <a:t>测试</a:t>
            </a:r>
            <a:endParaRPr lang="zh-CN" altLang="en-US" dirty="0"/>
          </a:p>
          <a:p>
            <a:pPr eaLnBrk="1" hangingPunct="1"/>
            <a:r>
              <a:rPr lang="en-US" altLang="zh-CN" dirty="0"/>
              <a:t>6</a:t>
            </a:r>
            <a:r>
              <a:rPr lang="zh-CN" altLang="en-US" dirty="0"/>
              <a:t>）</a:t>
            </a:r>
            <a:r>
              <a:rPr lang="zh-CN" altLang="en-US" dirty="0"/>
              <a:t>维护</a:t>
            </a:r>
            <a:endParaRPr lang="zh-CN" altLang="en-US" dirty="0"/>
          </a:p>
          <a:p>
            <a:pPr eaLnBrk="1" hangingPunct="1"/>
            <a:r>
              <a:rPr lang="en-US" altLang="zh-CN" dirty="0"/>
              <a:t>SQA</a:t>
            </a:r>
            <a:r>
              <a:rPr lang="zh-CN" altLang="en-US" dirty="0"/>
              <a:t>活动</a:t>
            </a:r>
            <a:endParaRPr lang="zh-CN" altLang="en-US" dirty="0"/>
          </a:p>
          <a:p>
            <a:pPr eaLnBrk="1" hangingPunct="1"/>
            <a:r>
              <a:rPr lang="en-US" altLang="zh-CN" dirty="0"/>
              <a:t>SQA</a:t>
            </a:r>
            <a:r>
              <a:rPr lang="zh-CN" altLang="en-US" dirty="0"/>
              <a:t>的实施</a:t>
            </a:r>
            <a:endParaRPr lang="zh-CN" altLang="en-US" dirty="0"/>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3795" name="Rectangle 2"/>
          <p:cNvSpPr>
            <a:spLocks noGrp="1"/>
          </p:cNvSpPr>
          <p:nvPr>
            <p:ph type="title"/>
          </p:nvPr>
        </p:nvSpPr>
        <p:spPr/>
        <p:txBody>
          <a:bodyPr vert="horz" wrap="square" lIns="91440" tIns="45720" rIns="91440" bIns="45720" anchor="b" anchorCtr="0"/>
          <a:p>
            <a:pPr eaLnBrk="1" hangingPunct="1"/>
            <a:r>
              <a:rPr lang="en-US" altLang="zh-CN" dirty="0"/>
              <a:t>2.4</a:t>
            </a:r>
            <a:r>
              <a:rPr lang="zh-CN" altLang="en-US" dirty="0"/>
              <a:t>小结 </a:t>
            </a:r>
            <a:endParaRPr lang="zh-CN" altLang="en-US" dirty="0"/>
          </a:p>
        </p:txBody>
      </p:sp>
      <p:sp>
        <p:nvSpPr>
          <p:cNvPr id="33796" name="Rectangle 3"/>
          <p:cNvSpPr>
            <a:spLocks noGrp="1"/>
          </p:cNvSpPr>
          <p:nvPr>
            <p:ph idx="1"/>
          </p:nvPr>
        </p:nvSpPr>
        <p:spPr/>
        <p:txBody>
          <a:bodyPr vert="horz" wrap="square" lIns="91440" tIns="45720" rIns="91440" bIns="45720" anchor="t" anchorCtr="0"/>
          <a:p>
            <a:pPr eaLnBrk="1" hangingPunct="1">
              <a:lnSpc>
                <a:spcPct val="90000"/>
              </a:lnSpc>
            </a:pPr>
            <a:r>
              <a:rPr lang="zh-CN" altLang="en-US" sz="2100" dirty="0"/>
              <a:t>软件质量控制是一组由开发组织使用的程序和方法，使用它可在规定的资金投入和时间限制的条件下，提供满足客户质量要求的软件产品并持续不断地改善开发过程和开发组织本身，以提高将来生产高质量软件产品的能力。</a:t>
            </a:r>
            <a:endParaRPr lang="zh-CN" altLang="en-US" sz="2100" dirty="0"/>
          </a:p>
          <a:p>
            <a:pPr eaLnBrk="1" hangingPunct="1">
              <a:lnSpc>
                <a:spcPct val="90000"/>
              </a:lnSpc>
            </a:pPr>
            <a:r>
              <a:rPr lang="zh-CN" altLang="en-US" sz="2100" dirty="0"/>
              <a:t>用于软件控制的一般性方法有三种</a:t>
            </a:r>
            <a:r>
              <a:rPr lang="en-US" altLang="zh-CN" sz="2100" dirty="0"/>
              <a:t>: </a:t>
            </a:r>
            <a:r>
              <a:rPr lang="zh-CN" altLang="en-US" sz="2100" dirty="0"/>
              <a:t>目标问题度量法；风险管理法；</a:t>
            </a:r>
            <a:r>
              <a:rPr lang="en-US" altLang="zh-CN" sz="2100" dirty="0"/>
              <a:t>PDCA</a:t>
            </a:r>
            <a:r>
              <a:rPr lang="zh-CN" altLang="en-US" sz="2100" dirty="0"/>
              <a:t>质量控制法。其中在我国最常用的是模型是基于</a:t>
            </a:r>
            <a:r>
              <a:rPr lang="en-US" altLang="zh-CN" sz="2100" dirty="0"/>
              <a:t>PDCA</a:t>
            </a:r>
            <a:r>
              <a:rPr lang="zh-CN" altLang="en-US" sz="2100" dirty="0"/>
              <a:t>的全面服务质量管理（</a:t>
            </a:r>
            <a:r>
              <a:rPr lang="en-US" altLang="zh-CN" sz="2100" dirty="0"/>
              <a:t>TSQC</a:t>
            </a:r>
            <a:r>
              <a:rPr lang="zh-CN" altLang="en-US" sz="2100" dirty="0"/>
              <a:t>）模型。</a:t>
            </a:r>
            <a:endParaRPr lang="zh-CN" altLang="en-US" sz="2100" dirty="0"/>
          </a:p>
          <a:p>
            <a:pPr eaLnBrk="1" hangingPunct="1">
              <a:lnSpc>
                <a:spcPct val="90000"/>
              </a:lnSpc>
            </a:pPr>
            <a:r>
              <a:rPr lang="zh-CN" altLang="en-US" sz="2100" dirty="0"/>
              <a:t>软件质量保证（</a:t>
            </a:r>
            <a:r>
              <a:rPr lang="en-US" altLang="zh-CN" sz="2100" dirty="0"/>
              <a:t>SQA</a:t>
            </a:r>
            <a:r>
              <a:rPr lang="zh-CN" altLang="en-US" sz="2100" dirty="0"/>
              <a:t>）是建立一套有计划，有系统的方法，来向管理层保证拟定出的标准、步骤、实践和方法能够正确地被所有项目所采用。</a:t>
            </a:r>
            <a:endParaRPr lang="zh-CN" altLang="en-US" sz="2100" dirty="0"/>
          </a:p>
          <a:p>
            <a:pPr lvl="1" eaLnBrk="1" hangingPunct="1">
              <a:lnSpc>
                <a:spcPct val="90000"/>
              </a:lnSpc>
            </a:pPr>
            <a:r>
              <a:rPr lang="zh-CN" altLang="en-US" sz="1900" dirty="0"/>
              <a:t>在提高软件质量方面卓有成效。</a:t>
            </a:r>
            <a:endParaRPr lang="zh-CN" altLang="en-US" sz="1900" dirty="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
          <p:cNvSpPr>
            <a:spLocks noGrp="1"/>
          </p:cNvSpPr>
          <p:nvPr>
            <p:ph type="title"/>
          </p:nvPr>
        </p:nvSpPr>
        <p:spPr/>
        <p:txBody>
          <a:bodyPr vert="horz" wrap="square" lIns="91440" tIns="45720" rIns="91440" bIns="45720" anchor="b" anchorCtr="0"/>
          <a:p>
            <a:pPr eaLnBrk="1" hangingPunct="1"/>
            <a:r>
              <a:rPr lang="zh-CN" altLang="en-US" dirty="0"/>
              <a:t>软件质量因素</a:t>
            </a:r>
            <a:endParaRPr lang="zh-CN" altLang="en-US" dirty="0"/>
          </a:p>
        </p:txBody>
      </p:sp>
      <p:sp>
        <p:nvSpPr>
          <p:cNvPr id="4" name="灯片编号占位符 3"/>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6149" name="Picture 4" descr="Image result for software quality"/>
          <p:cNvPicPr>
            <a:picLocks noChangeAspect="1"/>
          </p:cNvPicPr>
          <p:nvPr/>
        </p:nvPicPr>
        <p:blipFill>
          <a:blip r:embed="rId1"/>
          <a:stretch>
            <a:fillRect/>
          </a:stretch>
        </p:blipFill>
        <p:spPr>
          <a:xfrm>
            <a:off x="457200" y="2362200"/>
            <a:ext cx="8359775" cy="3200400"/>
          </a:xfrm>
          <a:prstGeom prst="rect">
            <a:avLst/>
          </a:prstGeom>
          <a:noFill/>
          <a:ln w="9525">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a:spLocks noGrp="1"/>
          </p:cNvSpPr>
          <p:nvPr>
            <p:ph type="title"/>
          </p:nvPr>
        </p:nvSpPr>
        <p:spPr>
          <a:xfrm>
            <a:off x="609600" y="457200"/>
            <a:ext cx="7886700" cy="1118870"/>
          </a:xfrm>
        </p:spPr>
        <p:txBody>
          <a:bodyPr vert="horz" wrap="square" lIns="91440" tIns="45720" rIns="91440" bIns="45720" anchor="b" anchorCtr="0"/>
          <a:p>
            <a:pPr eaLnBrk="1" hangingPunct="1"/>
            <a:r>
              <a:rPr lang="zh-CN" altLang="en-US" dirty="0"/>
              <a:t>质量保证</a:t>
            </a:r>
            <a:endParaRPr lang="zh-CN" altLang="en-US" dirty="0"/>
          </a:p>
        </p:txBody>
      </p:sp>
      <p:sp>
        <p:nvSpPr>
          <p:cNvPr id="4" name="灯片编号占位符 3"/>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8197" name="Picture 2" descr="Image result for software quality architecture"/>
          <p:cNvPicPr>
            <a:picLocks noChangeAspect="1"/>
          </p:cNvPicPr>
          <p:nvPr/>
        </p:nvPicPr>
        <p:blipFill>
          <a:blip r:embed="rId1"/>
          <a:stretch>
            <a:fillRect/>
          </a:stretch>
        </p:blipFill>
        <p:spPr>
          <a:xfrm>
            <a:off x="1981200" y="1828800"/>
            <a:ext cx="5029200" cy="4775200"/>
          </a:xfrm>
          <a:prstGeom prst="rect">
            <a:avLst/>
          </a:prstGeom>
          <a:noFill/>
          <a:ln w="9525">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9219" name="Rectangle 2"/>
          <p:cNvSpPr>
            <a:spLocks noGrp="1"/>
          </p:cNvSpPr>
          <p:nvPr>
            <p:ph type="title"/>
          </p:nvPr>
        </p:nvSpPr>
        <p:spPr>
          <a:xfrm>
            <a:off x="628650" y="457200"/>
            <a:ext cx="7886700" cy="952500"/>
          </a:xfrm>
        </p:spPr>
        <p:txBody>
          <a:bodyPr vert="horz" wrap="square" lIns="91440" tIns="45720" rIns="91440" bIns="45720" anchor="b" anchorCtr="0"/>
          <a:p>
            <a:pPr eaLnBrk="1" hangingPunct="1"/>
            <a:r>
              <a:rPr lang="zh-CN" altLang="en-US" dirty="0"/>
              <a:t>软件质量控制和质量管理 </a:t>
            </a:r>
            <a:endParaRPr lang="zh-CN" altLang="en-US" dirty="0"/>
          </a:p>
        </p:txBody>
      </p:sp>
      <p:sp>
        <p:nvSpPr>
          <p:cNvPr id="56" name="矩形 55"/>
          <p:cNvSpPr/>
          <p:nvPr/>
        </p:nvSpPr>
        <p:spPr>
          <a:xfrm>
            <a:off x="895350" y="5562600"/>
            <a:ext cx="7620000" cy="830263"/>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lt1"/>
                </a:solidFill>
                <a:effectLst/>
                <a:uLnTx/>
                <a:uFillTx/>
                <a:latin typeface="+mn-lt"/>
                <a:ea typeface="+mn-ea"/>
                <a:cs typeface="+mn-cs"/>
              </a:rPr>
              <a:t>软件质量控制是软件质量管理的指向器和原动力，而软件质量管理，则是软件质量控制的执行机构</a:t>
            </a:r>
            <a:endParaRPr kumimoji="0"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pic>
        <p:nvPicPr>
          <p:cNvPr id="9221" name="Picture 57"/>
          <p:cNvPicPr>
            <a:picLocks noChangeAspect="1"/>
          </p:cNvPicPr>
          <p:nvPr/>
        </p:nvPicPr>
        <p:blipFill>
          <a:blip r:embed="rId1"/>
          <a:stretch>
            <a:fillRect/>
          </a:stretch>
        </p:blipFill>
        <p:spPr>
          <a:xfrm>
            <a:off x="1143000" y="1409700"/>
            <a:ext cx="6992938" cy="3200400"/>
          </a:xfrm>
          <a:prstGeom prst="rect">
            <a:avLst/>
          </a:prstGeom>
          <a:noFill/>
          <a:ln w="9525">
            <a:noFill/>
          </a:ln>
        </p:spPr>
      </p:pic>
      <p:sp>
        <p:nvSpPr>
          <p:cNvPr id="2" name="文本框 1"/>
          <p:cNvSpPr txBox="1"/>
          <p:nvPr/>
        </p:nvSpPr>
        <p:spPr>
          <a:xfrm>
            <a:off x="2362200" y="4800600"/>
            <a:ext cx="5681980" cy="398780"/>
          </a:xfrm>
          <a:prstGeom prst="rect">
            <a:avLst/>
          </a:prstGeom>
          <a:noFill/>
        </p:spPr>
        <p:txBody>
          <a:bodyPr wrap="square" rtlCol="0">
            <a:spAutoFit/>
          </a:bodyPr>
          <a:p>
            <a:r>
              <a:rPr lang="zh-CN" altLang="en-US" sz="2000">
                <a:latin typeface="+mj-ea"/>
                <a:ea typeface="+mj-ea"/>
                <a:cs typeface="+mj-ea"/>
              </a:rPr>
              <a:t>图</a:t>
            </a:r>
            <a:r>
              <a:rPr lang="en-US" altLang="zh-CN" sz="2000">
                <a:latin typeface="+mj-ea"/>
                <a:ea typeface="+mj-ea"/>
                <a:cs typeface="+mj-ea"/>
              </a:rPr>
              <a:t>2-1 </a:t>
            </a:r>
            <a:r>
              <a:rPr lang="zh-CN" altLang="en-US" sz="2000">
                <a:latin typeface="+mj-ea"/>
                <a:ea typeface="+mj-ea"/>
                <a:cs typeface="+mj-ea"/>
              </a:rPr>
              <a:t>软件质量控制系统的基本结构</a:t>
            </a:r>
            <a:endParaRPr lang="zh-CN" altLang="en-US" sz="2000">
              <a:latin typeface="+mj-ea"/>
              <a:ea typeface="+mj-ea"/>
              <a:cs typeface="+mj-ea"/>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0243" name="Rectangle 2"/>
          <p:cNvSpPr>
            <a:spLocks noGrp="1"/>
          </p:cNvSpPr>
          <p:nvPr>
            <p:ph type="title"/>
          </p:nvPr>
        </p:nvSpPr>
        <p:spPr/>
        <p:txBody>
          <a:bodyPr vert="horz" wrap="square" lIns="91440" tIns="45720" rIns="91440" bIns="45720" anchor="b" anchorCtr="0"/>
          <a:p>
            <a:pPr eaLnBrk="1" hangingPunct="1"/>
            <a:r>
              <a:rPr lang="en-US" altLang="zh-CN" dirty="0"/>
              <a:t>2.1.2 </a:t>
            </a:r>
            <a:r>
              <a:rPr lang="zh-CN" altLang="en-US" dirty="0"/>
              <a:t>软件质量控制的基本方法</a:t>
            </a:r>
            <a:endParaRPr lang="zh-CN" altLang="en-US" dirty="0"/>
          </a:p>
        </p:txBody>
      </p:sp>
      <p:sp>
        <p:nvSpPr>
          <p:cNvPr id="10244" name="Rectangle 3"/>
          <p:cNvSpPr>
            <a:spLocks noGrp="1"/>
          </p:cNvSpPr>
          <p:nvPr>
            <p:ph idx="1"/>
          </p:nvPr>
        </p:nvSpPr>
        <p:spPr/>
        <p:txBody>
          <a:bodyPr vert="horz" wrap="square" lIns="91440" tIns="45720" rIns="91440" bIns="45720" anchor="t" anchorCtr="0"/>
          <a:p>
            <a:pPr eaLnBrk="1" hangingPunct="1">
              <a:lnSpc>
                <a:spcPct val="80000"/>
              </a:lnSpc>
            </a:pPr>
            <a:r>
              <a:rPr lang="zh-CN" altLang="en-US" sz="2100" dirty="0"/>
              <a:t>目标问题度量法</a:t>
            </a:r>
            <a:endParaRPr lang="zh-CN" altLang="en-US" sz="2100" dirty="0"/>
          </a:p>
          <a:p>
            <a:pPr lvl="1" eaLnBrk="1" hangingPunct="1">
              <a:lnSpc>
                <a:spcPct val="80000"/>
              </a:lnSpc>
            </a:pPr>
            <a:r>
              <a:rPr lang="zh-CN" altLang="en-US" sz="1900" dirty="0"/>
              <a:t>对一个项目的各个方面（产品、过程和资源）规定具体的目标，这些目标的表达应非常明确。</a:t>
            </a:r>
            <a:endParaRPr lang="zh-CN" altLang="en-US" sz="1900" dirty="0"/>
          </a:p>
          <a:p>
            <a:pPr lvl="2" eaLnBrk="1" hangingPunct="1">
              <a:lnSpc>
                <a:spcPct val="80000"/>
              </a:lnSpc>
            </a:pPr>
            <a:r>
              <a:rPr lang="zh-CN" altLang="en-US" sz="1800" dirty="0"/>
              <a:t>这样做一方面是为了能更好地理解在开发期间发生了什么；另一方面，是为了更容易地评估已经做好了哪些方面，还有哪些方面需要改进。</a:t>
            </a:r>
            <a:endParaRPr lang="zh-CN" altLang="en-US" sz="1800" dirty="0"/>
          </a:p>
          <a:p>
            <a:pPr lvl="1" eaLnBrk="1" hangingPunct="1">
              <a:lnSpc>
                <a:spcPct val="80000"/>
              </a:lnSpc>
            </a:pPr>
            <a:r>
              <a:rPr lang="zh-CN" altLang="en-US" sz="1900" dirty="0"/>
              <a:t>对每一个目标，要引出一系列能反映出这个目标是否达到要求的问题，并要求对这些问题进行回答。这些问题的答案将有助于使目标定量化。</a:t>
            </a:r>
            <a:endParaRPr lang="zh-CN" altLang="en-US" sz="1900" dirty="0"/>
          </a:p>
          <a:p>
            <a:pPr lvl="1" eaLnBrk="1" hangingPunct="1">
              <a:lnSpc>
                <a:spcPct val="80000"/>
              </a:lnSpc>
            </a:pPr>
            <a:r>
              <a:rPr lang="zh-CN" altLang="en-US" sz="1900" dirty="0"/>
              <a:t>将回答这些问题的答案映射到对软件质量等级的度量上，根据这种度量得出软件目标是否达到的结论，或确认哪些做好了，哪些仍需改善。</a:t>
            </a:r>
            <a:endParaRPr lang="zh-CN" altLang="en-US" sz="1900" dirty="0"/>
          </a:p>
          <a:p>
            <a:pPr lvl="1" eaLnBrk="1" hangingPunct="1">
              <a:lnSpc>
                <a:spcPct val="80000"/>
              </a:lnSpc>
            </a:pPr>
            <a:r>
              <a:rPr lang="zh-CN" altLang="en-US" sz="1900" dirty="0"/>
              <a:t>收集数据。要为收集和分析数据做出计划。</a:t>
            </a:r>
            <a:endParaRPr lang="zh-CN" altLang="en-US" sz="1900" dirty="0"/>
          </a:p>
          <a:p>
            <a:pPr lvl="2" eaLnBrk="1" hangingPunct="1">
              <a:lnSpc>
                <a:spcPct val="80000"/>
              </a:lnSpc>
            </a:pPr>
            <a:r>
              <a:rPr lang="zh-CN" altLang="en-US" sz="1800" dirty="0"/>
              <a:t>所收集的数据不仅在分析和度量质量目标时是必不可少的，而且应当保存起来长期使用，以便使目标得到长期、持续的改善。</a:t>
            </a:r>
            <a:endParaRPr lang="zh-CN" altLang="en-US" sz="1800" dirty="0"/>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1267" name="Rectangle 2"/>
          <p:cNvSpPr>
            <a:spLocks noGrp="1"/>
          </p:cNvSpPr>
          <p:nvPr>
            <p:ph type="title"/>
          </p:nvPr>
        </p:nvSpPr>
        <p:spPr/>
        <p:txBody>
          <a:bodyPr vert="horz" wrap="square" lIns="91440" tIns="45720" rIns="91440" bIns="45720" anchor="b" anchorCtr="0"/>
          <a:p>
            <a:pPr eaLnBrk="1" hangingPunct="1"/>
            <a:r>
              <a:rPr lang="zh-CN" altLang="en-US" dirty="0"/>
              <a:t>目标问题度量法示例图 </a:t>
            </a:r>
            <a:endParaRPr lang="zh-CN" altLang="en-US" dirty="0"/>
          </a:p>
        </p:txBody>
      </p:sp>
      <p:sp>
        <p:nvSpPr>
          <p:cNvPr id="11268" name="Rectangle 3"/>
          <p:cNvSpPr>
            <a:spLocks noGrp="1"/>
          </p:cNvSpPr>
          <p:nvPr>
            <p:ph idx="1"/>
          </p:nvPr>
        </p:nvSpPr>
        <p:spPr>
          <a:xfrm>
            <a:off x="1371600" y="1828800"/>
            <a:ext cx="7313613" cy="4114800"/>
          </a:xfrm>
        </p:spPr>
        <p:txBody>
          <a:bodyPr vert="horz" wrap="square" lIns="91440" tIns="45720" rIns="91440" bIns="45720" anchor="t" anchorCtr="0"/>
          <a:p>
            <a:pPr eaLnBrk="1" hangingPunct="1"/>
            <a:r>
              <a:rPr lang="zh-CN" altLang="en-US" sz="2100" dirty="0"/>
              <a:t>在这个例子中的实际做法是：</a:t>
            </a:r>
            <a:endParaRPr lang="zh-CN" altLang="en-US" sz="2100" dirty="0"/>
          </a:p>
          <a:p>
            <a:pPr lvl="1" eaLnBrk="1" hangingPunct="1"/>
            <a:r>
              <a:rPr lang="zh-CN" altLang="en-US" sz="1900" dirty="0"/>
              <a:t>目标：改善现场使用中的软件产品的质量</a:t>
            </a:r>
            <a:endParaRPr lang="en-US" altLang="zh-CN" sz="1900" dirty="0"/>
          </a:p>
          <a:p>
            <a:pPr lvl="2" eaLnBrk="1" hangingPunct="1"/>
            <a:r>
              <a:rPr lang="zh-CN" altLang="en-US" sz="1600" dirty="0"/>
              <a:t>可维护性</a:t>
            </a:r>
            <a:endParaRPr lang="zh-CN" altLang="en-US" sz="1600" dirty="0"/>
          </a:p>
          <a:p>
            <a:pPr lvl="1" eaLnBrk="1" hangingPunct="1"/>
            <a:r>
              <a:rPr lang="zh-CN" altLang="en-US" sz="1900" dirty="0"/>
              <a:t>问题：可维护性开发过程在预防和阻止缺陷发生方面有效吗？正在发生哪些缺陷？产生缺陷的原因是什么？</a:t>
            </a:r>
            <a:endParaRPr lang="zh-CN" altLang="en-US" sz="1900" dirty="0"/>
          </a:p>
          <a:p>
            <a:pPr lvl="1" eaLnBrk="1" hangingPunct="1"/>
            <a:r>
              <a:rPr lang="zh-CN" altLang="en-US" sz="1900" dirty="0"/>
              <a:t>度量：产品的缺陷密度；按缺陷类别划分的产品缺陷的发生频率；缺陷产生的频率分布以及缺陷发生所在阶段的频率分布。</a:t>
            </a:r>
            <a:endParaRPr lang="zh-CN" altLang="en-US" sz="1900" dirty="0"/>
          </a:p>
        </p:txBody>
      </p:sp>
      <p:pic>
        <p:nvPicPr>
          <p:cNvPr id="11269" name="Picture 24"/>
          <p:cNvPicPr>
            <a:picLocks noChangeAspect="1"/>
          </p:cNvPicPr>
          <p:nvPr/>
        </p:nvPicPr>
        <p:blipFill>
          <a:blip r:embed="rId1"/>
          <a:stretch>
            <a:fillRect/>
          </a:stretch>
        </p:blipFill>
        <p:spPr>
          <a:xfrm>
            <a:off x="1981200" y="4343400"/>
            <a:ext cx="6419850" cy="2057400"/>
          </a:xfrm>
          <a:prstGeom prst="rect">
            <a:avLst/>
          </a:prstGeom>
          <a:noFill/>
          <a:ln w="9525">
            <a:noFill/>
          </a:ln>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0" name="Picture 5" descr="Image result for risk management"/>
          <p:cNvPicPr>
            <a:picLocks noChangeAspect="1"/>
          </p:cNvPicPr>
          <p:nvPr/>
        </p:nvPicPr>
        <p:blipFill>
          <a:blip r:embed="rId1"/>
          <a:stretch>
            <a:fillRect/>
          </a:stretch>
        </p:blipFill>
        <p:spPr>
          <a:xfrm>
            <a:off x="2971800" y="4059238"/>
            <a:ext cx="3733800" cy="2798762"/>
          </a:xfrm>
          <a:prstGeom prst="rect">
            <a:avLst/>
          </a:prstGeom>
          <a:noFill/>
          <a:ln w="9525">
            <a:noFill/>
          </a:ln>
        </p:spPr>
      </p:pic>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2292" name="Rectangle 2"/>
          <p:cNvSpPr>
            <a:spLocks noGrp="1"/>
          </p:cNvSpPr>
          <p:nvPr>
            <p:ph type="title"/>
          </p:nvPr>
        </p:nvSpPr>
        <p:spPr/>
        <p:txBody>
          <a:bodyPr vert="horz" wrap="square" lIns="91440" tIns="45720" rIns="91440" bIns="45720" anchor="b" anchorCtr="0"/>
          <a:p>
            <a:pPr eaLnBrk="1" hangingPunct="1"/>
            <a:r>
              <a:rPr lang="zh-CN" altLang="en-US" dirty="0"/>
              <a:t>风险管理法 </a:t>
            </a:r>
            <a:endParaRPr lang="zh-CN" altLang="en-US" dirty="0"/>
          </a:p>
        </p:txBody>
      </p:sp>
      <p:sp>
        <p:nvSpPr>
          <p:cNvPr id="12293" name="Rectangle 3"/>
          <p:cNvSpPr>
            <a:spLocks noGrp="1"/>
          </p:cNvSpPr>
          <p:nvPr>
            <p:ph idx="1"/>
          </p:nvPr>
        </p:nvSpPr>
        <p:spPr/>
        <p:txBody>
          <a:bodyPr vert="horz" wrap="square" lIns="91440" tIns="45720" rIns="91440" bIns="45720" anchor="t" anchorCtr="0"/>
          <a:p>
            <a:pPr marL="933450" lvl="1" indent="-476250" eaLnBrk="1" hangingPunct="1"/>
            <a:r>
              <a:rPr lang="zh-CN" altLang="en-US" dirty="0"/>
              <a:t>根据经验识别项目要素的有关风险；</a:t>
            </a:r>
            <a:endParaRPr lang="zh-CN" altLang="en-US" dirty="0"/>
          </a:p>
          <a:p>
            <a:pPr marL="933450" lvl="1" indent="-476250" eaLnBrk="1" hangingPunct="1"/>
            <a:r>
              <a:rPr lang="zh-CN" altLang="en-US" dirty="0"/>
              <a:t>评估风险发生的概率和发生的代价；</a:t>
            </a:r>
            <a:endParaRPr lang="zh-CN" altLang="en-US" dirty="0"/>
          </a:p>
          <a:p>
            <a:pPr marL="933450" lvl="1" indent="-476250" eaLnBrk="1" hangingPunct="1"/>
            <a:r>
              <a:rPr lang="zh-CN" altLang="en-US" dirty="0"/>
              <a:t>按发生概率和代价划分风险等级并排序；</a:t>
            </a:r>
            <a:endParaRPr lang="zh-CN" altLang="en-US" dirty="0"/>
          </a:p>
          <a:p>
            <a:pPr marL="933450" lvl="1" indent="-476250" eaLnBrk="1" hangingPunct="1"/>
            <a:r>
              <a:rPr lang="zh-CN" altLang="en-US" dirty="0"/>
              <a:t>在项目限定条件下选择控制风险的技术并制定计划；</a:t>
            </a:r>
            <a:endParaRPr lang="zh-CN" altLang="en-US" dirty="0"/>
          </a:p>
          <a:p>
            <a:pPr marL="933450" lvl="1" indent="-476250" eaLnBrk="1" hangingPunct="1"/>
            <a:r>
              <a:rPr lang="zh-CN" altLang="en-US" dirty="0"/>
              <a:t>执行计划并监视进程；</a:t>
            </a:r>
            <a:endParaRPr lang="zh-CN" altLang="en-US" dirty="0"/>
          </a:p>
          <a:p>
            <a:pPr marL="933450" lvl="1" indent="-476250" eaLnBrk="1" hangingPunct="1"/>
            <a:r>
              <a:rPr lang="zh-CN" altLang="en-US" dirty="0"/>
              <a:t>持续评估风险状态并采取正确的措施。</a:t>
            </a:r>
            <a:endParaRPr lang="zh-CN" altLang="en-US" dirty="0"/>
          </a:p>
        </p:txBody>
      </p:sp>
    </p:spTree>
  </p:cSld>
  <p:clrMapOvr>
    <a:masterClrMapping/>
  </p:clrMapOvr>
  <p:transition>
    <p:fade thruBlk="1"/>
  </p:transition>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PA" val="v3.0.0"/>
  <p:tag name="KSO_WM_BEAUTIFY_FLAG" val=""/>
</p:tagLst>
</file>

<file path=ppt/tags/tag3.xml><?xml version="1.0" encoding="utf-8"?>
<p:tagLst xmlns:p="http://schemas.openxmlformats.org/presentationml/2006/main">
  <p:tag name="PA" val="v3.0.0"/>
  <p:tag name="KSO_WM_BEAUTIFY_FLAG" val=""/>
</p:tagLst>
</file>

<file path=ppt/tags/tag4.xml><?xml version="1.0" encoding="utf-8"?>
<p:tagLst xmlns:p="http://schemas.openxmlformats.org/presentationml/2006/main">
  <p:tag name="PA" val="v3.0.0"/>
  <p:tag name="KSO_WM_BEAUTIFY_FLAG" val=""/>
</p:tagLst>
</file>

<file path=ppt/tags/tag5.xml><?xml version="1.0" encoding="utf-8"?>
<p:tagLst xmlns:p="http://schemas.openxmlformats.org/presentationml/2006/main">
  <p:tag name="PA" val="v3.0.0"/>
  <p:tag name="KSO_WM_BEAUTIFY_FLAG" val=""/>
</p:tagLst>
</file>

<file path=ppt/tags/tag6.xml><?xml version="1.0" encoding="utf-8"?>
<p:tagLst xmlns:p="http://schemas.openxmlformats.org/presentationml/2006/main">
  <p:tag name="PA" val="v3.0.0"/>
  <p:tag name="KSO_WM_BEAUTIFY_FLAG" val=""/>
</p:tagLst>
</file>

<file path=ppt/tags/tag7.xml><?xml version="1.0" encoding="utf-8"?>
<p:tagLst xmlns:p="http://schemas.openxmlformats.org/presentationml/2006/main">
  <p:tag name="PA" val="v3.0.0"/>
  <p:tag name="KSO_WM_BEAUTIFY_FLAG" val=""/>
</p:tagLst>
</file>

<file path=ppt/tags/tag8.xml><?xml version="1.0" encoding="utf-8"?>
<p:tagLst xmlns:p="http://schemas.openxmlformats.org/presentationml/2006/main">
  <p:tag name="PA" val="v3.0.0"/>
  <p:tag name="KSO_WM_BEAUTIFY_FLAG" val=""/>
</p:tagLst>
</file>

<file path=ppt/tags/tag9.xml><?xml version="1.0" encoding="utf-8"?>
<p:tagLst xmlns:p="http://schemas.openxmlformats.org/presentationml/2006/main">
  <p:tag name="commondata" val="eyJoZGlkIjoiNTJiMjBkMDA4MGIwOWVjODI0Zjk4NWJiYzJhZWEzMjkifQ=="/>
</p:tagLst>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5400">
          <a:prstDash val="dash"/>
        </a:ln>
      </a:spPr>
      <a:bodyPr rtlCol="0" anchor="ctr"/>
      <a:lstStyle>
        <a:defPPr algn="ctr">
          <a:defRPr lang="zh-CN" altLang="en-US"/>
        </a:defPPr>
      </a:lstStyle>
      <a:style>
        <a:lnRef idx="2">
          <a:schemeClr val="dk1"/>
        </a:lnRef>
        <a:fillRef idx="1">
          <a:schemeClr val="lt1"/>
        </a:fillRef>
        <a:effectRef idx="0">
          <a:schemeClr val="dk1"/>
        </a:effectRef>
        <a:fontRef idx="minor">
          <a:schemeClr val="dk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5157</Words>
  <Application>WPS 演示</Application>
  <PresentationFormat>全屏显示(4:3)</PresentationFormat>
  <Paragraphs>519</Paragraphs>
  <Slides>33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33</vt:i4>
      </vt:variant>
    </vt:vector>
  </HeadingPairs>
  <TitlesOfParts>
    <vt:vector size="46" baseType="lpstr">
      <vt:lpstr>Arial</vt:lpstr>
      <vt:lpstr>宋体</vt:lpstr>
      <vt:lpstr>Wingdings</vt:lpstr>
      <vt:lpstr>微软雅黑</vt:lpstr>
      <vt:lpstr>Arial Unicode MS</vt:lpstr>
      <vt:lpstr>华文行楷</vt:lpstr>
      <vt:lpstr>Verdana</vt:lpstr>
      <vt:lpstr>黑体</vt:lpstr>
      <vt:lpstr>Calibri</vt:lpstr>
      <vt:lpstr>Calibri Light</vt:lpstr>
      <vt:lpstr>Arial Unicode MS</vt:lpstr>
      <vt:lpstr>Times New Roman</vt:lpstr>
      <vt:lpstr>2_自定义设计方案</vt:lpstr>
      <vt:lpstr>第2章 软件质量工程体系 </vt:lpstr>
      <vt:lpstr>内容提要</vt:lpstr>
      <vt:lpstr>2.1软件质量控制的基本方法</vt:lpstr>
      <vt:lpstr>软件质量因素</vt:lpstr>
      <vt:lpstr>质量保证</vt:lpstr>
      <vt:lpstr>软件质量控制和质量管理 </vt:lpstr>
      <vt:lpstr>2.1.2 软件质量控制的基本方法</vt:lpstr>
      <vt:lpstr>目标问题度量法示例图 </vt:lpstr>
      <vt:lpstr>风险管理法 </vt:lpstr>
      <vt:lpstr>SEI风险管理模型 </vt:lpstr>
      <vt:lpstr>软件项目各阶段的风险 </vt:lpstr>
      <vt:lpstr>风险严重程度等级 </vt:lpstr>
      <vt:lpstr>风险控制方法</vt:lpstr>
      <vt:lpstr>2.2	软件质量控制模型和技术</vt:lpstr>
      <vt:lpstr>2.2.2 软件质量控制模型参数</vt:lpstr>
      <vt:lpstr>2.2.3 软件质量控制的实施过程</vt:lpstr>
      <vt:lpstr>2.2.3 软件质量控制技术</vt:lpstr>
      <vt:lpstr>部分软件质量控制技术对质量参数的影响 </vt:lpstr>
      <vt:lpstr>软件质量控制问题与质量控制技术 </vt:lpstr>
      <vt:lpstr>软件质量控制技术的选择 </vt:lpstr>
      <vt:lpstr>2.3软件质量保证体系 </vt:lpstr>
      <vt:lpstr>2.3.1能力成熟度模型（CMM） </vt:lpstr>
      <vt:lpstr>卡内基·梅隆大学和软件工程研究所</vt:lpstr>
      <vt:lpstr>软件质量保证的内容</vt:lpstr>
      <vt:lpstr>能力成熟度模型的基本概念 </vt:lpstr>
      <vt:lpstr>CMM的基本思想 </vt:lpstr>
      <vt:lpstr>实施CMM的必要性 </vt:lpstr>
      <vt:lpstr>需求工程</vt:lpstr>
      <vt:lpstr>2.3.2软件质量保证SQA</vt:lpstr>
      <vt:lpstr>2.3.2软件质量保证SQA</vt:lpstr>
      <vt:lpstr>2.3.2软件质量保证SQA</vt:lpstr>
      <vt:lpstr>2.3.2软件质量保证SQA</vt:lpstr>
      <vt:lpstr>2.4小结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Lidan</cp:lastModifiedBy>
  <cp:revision>51</cp:revision>
  <dcterms:created xsi:type="dcterms:W3CDTF">2024-02-29T06:06:00Z</dcterms:created>
  <dcterms:modified xsi:type="dcterms:W3CDTF">2024-05-08T02:05:16Z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B51B6B7BB9FC4264965CB64B8AFFA4D4_13</vt:lpwstr>
  </property>
  <property fmtid="{D5CDD505-2E9C-101B-9397-08002B2CF9AE}" pid="4" name="KSOProductBuildVer">
    <vt:lpwstr>2052-12.1.0.16729</vt:lpwstr>
  </property>
</Properties>
</file>