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85" r:id="rId4"/>
    <p:sldId id="299" r:id="rId5"/>
    <p:sldId id="287" r:id="rId6"/>
    <p:sldId id="288" r:id="rId7"/>
    <p:sldId id="289" r:id="rId8"/>
    <p:sldId id="290" r:id="rId9"/>
    <p:sldId id="291" r:id="rId11"/>
    <p:sldId id="292" r:id="rId12"/>
    <p:sldId id="293" r:id="rId13"/>
    <p:sldId id="321" r:id="rId14"/>
    <p:sldId id="294" r:id="rId15"/>
    <p:sldId id="313" r:id="rId16"/>
    <p:sldId id="318" r:id="rId17"/>
    <p:sldId id="295" r:id="rId18"/>
    <p:sldId id="296" r:id="rId19"/>
    <p:sldId id="314" r:id="rId20"/>
    <p:sldId id="297" r:id="rId21"/>
    <p:sldId id="298" r:id="rId22"/>
    <p:sldId id="300" r:id="rId23"/>
    <p:sldId id="323" r:id="rId24"/>
    <p:sldId id="324" r:id="rId25"/>
    <p:sldId id="315" r:id="rId26"/>
    <p:sldId id="301" r:id="rId27"/>
    <p:sldId id="316" r:id="rId28"/>
    <p:sldId id="302" r:id="rId29"/>
    <p:sldId id="317" r:id="rId30"/>
    <p:sldId id="303" r:id="rId31"/>
    <p:sldId id="304" r:id="rId32"/>
    <p:sldId id="305" r:id="rId33"/>
    <p:sldId id="306" r:id="rId34"/>
    <p:sldId id="307" r:id="rId35"/>
    <p:sldId id="308" r:id="rId36"/>
    <p:sldId id="309" r:id="rId37"/>
    <p:sldId id="310" r:id="rId38"/>
    <p:sldId id="311" r:id="rId39"/>
    <p:sldId id="322" r:id="rId40"/>
    <p:sldId id="312" r:id="rId41"/>
  </p:sldIdLst>
  <p:sldSz cx="9144000" cy="6858000" type="screen4x3"/>
  <p:notesSz cx="6858000" cy="9144000"/>
  <p:custDataLst>
    <p:tags r:id="rId46"/>
  </p:custDataLst>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66FF66"/>
    <a:srgbClr val="FFFF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85"/>
  </p:normalViewPr>
  <p:slideViewPr>
    <p:cSldViewPr showGuides="1">
      <p:cViewPr>
        <p:scale>
          <a:sx n="50" d="100"/>
          <a:sy n="50" d="100"/>
        </p:scale>
        <p:origin x="-1736"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gs" Target="tags/tag9.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TextEdit="1"/>
          </p:cNvSpPr>
          <p:nvPr>
            <p:ph type="sldImg"/>
          </p:nvPr>
        </p:nvSpPr>
        <p:spPr/>
      </p:sp>
      <p:sp>
        <p:nvSpPr>
          <p:cNvPr id="15362"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TextEdit="1"/>
          </p:cNvSpPr>
          <p:nvPr>
            <p:ph type="sldImg"/>
          </p:nvPr>
        </p:nvSpPr>
        <p:spPr/>
      </p:sp>
      <p:sp>
        <p:nvSpPr>
          <p:cNvPr id="35842"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TextEdit="1"/>
          </p:cNvSpPr>
          <p:nvPr>
            <p:ph type="sldImg"/>
          </p:nvPr>
        </p:nvSpPr>
        <p:spPr/>
      </p:sp>
      <p:sp>
        <p:nvSpPr>
          <p:cNvPr id="37890"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TextEdit="1"/>
          </p:cNvSpPr>
          <p:nvPr>
            <p:ph type="sldImg"/>
          </p:nvPr>
        </p:nvSpPr>
        <p:spPr/>
      </p:sp>
      <p:sp>
        <p:nvSpPr>
          <p:cNvPr id="39938"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TextEdit="1"/>
          </p:cNvSpPr>
          <p:nvPr>
            <p:ph type="sldImg"/>
          </p:nvPr>
        </p:nvSpPr>
        <p:spPr/>
      </p:sp>
      <p:sp>
        <p:nvSpPr>
          <p:cNvPr id="41986"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TextEdit="1"/>
          </p:cNvSpPr>
          <p:nvPr>
            <p:ph type="sldImg"/>
          </p:nvPr>
        </p:nvSpPr>
        <p:spPr/>
      </p:sp>
      <p:sp>
        <p:nvSpPr>
          <p:cNvPr id="46082"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TextEdit="1"/>
          </p:cNvSpPr>
          <p:nvPr>
            <p:ph type="sldImg"/>
          </p:nvPr>
        </p:nvSpPr>
        <p:spPr/>
      </p:sp>
      <p:sp>
        <p:nvSpPr>
          <p:cNvPr id="48130"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TextEdit="1"/>
          </p:cNvSpPr>
          <p:nvPr>
            <p:ph type="sldImg"/>
          </p:nvPr>
        </p:nvSpPr>
        <p:spPr/>
      </p:sp>
      <p:sp>
        <p:nvSpPr>
          <p:cNvPr id="50178"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TextEdit="1"/>
          </p:cNvSpPr>
          <p:nvPr>
            <p:ph type="sldImg"/>
          </p:nvPr>
        </p:nvSpPr>
        <p:spPr/>
      </p:sp>
      <p:sp>
        <p:nvSpPr>
          <p:cNvPr id="52226"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TextEdit="1"/>
          </p:cNvSpPr>
          <p:nvPr>
            <p:ph type="sldImg"/>
          </p:nvPr>
        </p:nvSpPr>
        <p:spPr/>
      </p:sp>
      <p:sp>
        <p:nvSpPr>
          <p:cNvPr id="54274"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TextEdit="1"/>
          </p:cNvSpPr>
          <p:nvPr>
            <p:ph type="sldImg"/>
          </p:nvPr>
        </p:nvSpPr>
        <p:spPr/>
      </p:sp>
      <p:sp>
        <p:nvSpPr>
          <p:cNvPr id="17410"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TextEdit="1"/>
          </p:cNvSpPr>
          <p:nvPr>
            <p:ph type="sldImg"/>
          </p:nvPr>
        </p:nvSpPr>
        <p:spPr/>
      </p:sp>
      <p:sp>
        <p:nvSpPr>
          <p:cNvPr id="20482" name="文本占位符 2"/>
          <p:cNvSpPr>
            <a:spLocks noGrp="1"/>
          </p:cNvSpPr>
          <p:nvPr>
            <p:ph type="body"/>
          </p:nvPr>
        </p:nvSpPr>
        <p:spPr/>
        <p:txBody>
          <a:bodyPr wrap="square" lIns="91440" tIns="45720" rIns="91440" bIns="45720" anchor="t" anchorCtr="0"/>
          <a:p>
            <a:pPr lvl="0"/>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TextEdit="1"/>
          </p:cNvSpPr>
          <p:nvPr>
            <p:ph type="sldImg"/>
          </p:nvPr>
        </p:nvSpPr>
        <p:spPr/>
      </p:sp>
      <p:sp>
        <p:nvSpPr>
          <p:cNvPr id="23554" name="文本占位符 2"/>
          <p:cNvSpPr>
            <a:spLocks noGrp="1"/>
          </p:cNvSpPr>
          <p:nvPr>
            <p:ph type="body"/>
          </p:nvPr>
        </p:nvSpPr>
        <p:spPr/>
        <p:txBody>
          <a:bodyPr wrap="square" lIns="91440" tIns="45720" rIns="91440" bIns="45720" anchor="t" anchorCtr="0"/>
          <a:p>
            <a:pPr lvl="0"/>
            <a:endParaRPr lang="zh-CN" altLang="en-US" dirty="0">
              <a:solidFill>
                <a:srgbClr val="595959"/>
              </a:solidFill>
              <a:latin typeface="微软雅黑" panose="020B0503020204020204" charset="-122"/>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TextEdit="1"/>
          </p:cNvSpPr>
          <p:nvPr>
            <p:ph type="sldImg"/>
          </p:nvPr>
        </p:nvSpPr>
        <p:spPr/>
      </p:sp>
      <p:sp>
        <p:nvSpPr>
          <p:cNvPr id="25602"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TextEdit="1"/>
          </p:cNvSpPr>
          <p:nvPr>
            <p:ph type="sldImg"/>
          </p:nvPr>
        </p:nvSpPr>
        <p:spPr/>
      </p:sp>
      <p:sp>
        <p:nvSpPr>
          <p:cNvPr id="27650"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TextEdit="1"/>
          </p:cNvSpPr>
          <p:nvPr>
            <p:ph type="sldImg"/>
          </p:nvPr>
        </p:nvSpPr>
        <p:spPr/>
      </p:sp>
      <p:sp>
        <p:nvSpPr>
          <p:cNvPr id="29698"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TextEdit="1"/>
          </p:cNvSpPr>
          <p:nvPr>
            <p:ph type="sldImg"/>
          </p:nvPr>
        </p:nvSpPr>
        <p:spPr/>
      </p:sp>
      <p:sp>
        <p:nvSpPr>
          <p:cNvPr id="31746"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TextEdit="1"/>
          </p:cNvSpPr>
          <p:nvPr>
            <p:ph type="sldImg"/>
          </p:nvPr>
        </p:nvSpPr>
        <p:spPr/>
      </p:sp>
      <p:sp>
        <p:nvSpPr>
          <p:cNvPr id="33794" name="文本占位符 2"/>
          <p:cNvSpPr>
            <a:spLocks noGrp="1"/>
          </p:cNvSpPr>
          <p:nvPr>
            <p:ph type="body"/>
          </p:nvPr>
        </p:nvSpPr>
        <p:spPr/>
        <p:txBody>
          <a:bodyPr wrap="square"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884795" cy="7531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7007860" cy="5505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8227060" cy="6610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388860" cy="69723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03720" cy="67437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381000"/>
            <a:ext cx="7807325" cy="72834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8093710" cy="61150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883525" cy="163639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7607935" cy="14770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197725" cy="16573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6954520" cy="138747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533400"/>
            <a:ext cx="7103110" cy="12388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093585" cy="10293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416800" cy="10864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6200" y="457200"/>
            <a:ext cx="8224520" cy="135953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8312785" cy="216281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57200"/>
            <a:ext cx="7788910" cy="1200150"/>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055"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3080"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4104" name="TextBox 9"/>
          <p:cNvSpPr txBox="1"/>
          <p:nvPr userDrawn="1"/>
        </p:nvSpPr>
        <p:spPr>
          <a:xfrm>
            <a:off x="-28575" y="6503988"/>
            <a:ext cx="2133600" cy="242887"/>
          </a:xfrm>
          <a:prstGeom prst="rect">
            <a:avLst/>
          </a:prstGeom>
          <a:noFill/>
          <a:ln w="9525">
            <a:noFill/>
          </a:ln>
        </p:spPr>
        <p:txBody>
          <a:bodyPr wrap="square" lIns="58916" tIns="29458" rIns="58916" bIns="29458" anchor="t" anchorCtr="0">
            <a:spAutoFit/>
          </a:bodyPr>
          <a:p>
            <a:pPr lvl="0" algn="r"/>
            <a:r>
              <a:rPr lang="zh-CN" altLang="en-US" sz="1200" dirty="0">
                <a:solidFill>
                  <a:schemeClr val="bg1"/>
                </a:solidFill>
                <a:latin typeface="华文行楷" panose="02010800040101010101" pitchFamily="2" charset="-122"/>
                <a:ea typeface="华文行楷" panose="02010800040101010101" pitchFamily="2" charset="-122"/>
              </a:rPr>
              <a:t>计算  决定未来</a:t>
            </a:r>
            <a:endParaRPr lang="zh-CN" altLang="en-US" sz="1200" dirty="0">
              <a:solidFill>
                <a:schemeClr val="bg1"/>
              </a:solidFill>
              <a:latin typeface="华文行楷" panose="02010800040101010101" pitchFamily="2" charset="-122"/>
              <a:ea typeface="华文行楷" panose="02010800040101010101" pitchFamily="2" charset="-122"/>
            </a:endParaRPr>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8299450" y="214313"/>
            <a:ext cx="590550"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350" b="0" i="0" u="none" strike="noStrike" kern="1200" cap="none" spc="0" normalizeH="0" baseline="0" noProof="0" smtClean="0">
                <a:ln>
                  <a:noFill/>
                </a:ln>
                <a:solidFill>
                  <a:schemeClr val="bg1"/>
                </a:solidFill>
                <a:effectLst/>
                <a:uLnTx/>
                <a:uFillTx/>
                <a:latin typeface="+mn-lt"/>
                <a:ea typeface="+mn-ea"/>
                <a:cs typeface="+mn-cs"/>
              </a:rPr>
            </a:fld>
            <a:endParaRPr kumimoji="0" lang="en-US" altLang="zh-CN" sz="135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矩形 4"/>
          <p:cNvSpPr/>
          <p:nvPr userDrawn="1"/>
        </p:nvSpPr>
        <p:spPr>
          <a:xfrm flipV="1">
            <a:off x="-1587" y="884238"/>
            <a:ext cx="5581650" cy="428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内容占位符 8"/>
          <p:cNvSpPr>
            <a:spLocks noGrp="1"/>
          </p:cNvSpPr>
          <p:nvPr>
            <p:ph sz="quarter" idx="13"/>
          </p:nvPr>
        </p:nvSpPr>
        <p:spPr>
          <a:xfrm>
            <a:off x="525484" y="1268760"/>
            <a:ext cx="8078964"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11" name="文本占位符 10"/>
          <p:cNvSpPr>
            <a:spLocks noGrp="1"/>
          </p:cNvSpPr>
          <p:nvPr>
            <p:ph type="body" sz="quarter" idx="14"/>
          </p:nvPr>
        </p:nvSpPr>
        <p:spPr>
          <a:xfrm>
            <a:off x="539751" y="203624"/>
            <a:ext cx="6480175" cy="620688"/>
          </a:xfrm>
          <a:prstGeom prst="rect">
            <a:avLst/>
          </a:prstGeom>
        </p:spPr>
        <p:txBody>
          <a:bodyPr/>
          <a:lstStyle>
            <a:lvl1pPr>
              <a:buFontTx/>
              <a:buNone/>
              <a:defRPr>
                <a:latin typeface="微软雅黑" panose="020B0503020204020204" charset="-122"/>
                <a:ea typeface="微软雅黑" panose="020B0503020204020204" charset="-122"/>
                <a:cs typeface="Arial Unicode MS" pitchFamily="34" charset="-122"/>
              </a:defRPr>
            </a:lvl1pPr>
          </a:lstStyle>
          <a:p>
            <a:pPr lvl="0" fontAlgn="auto"/>
            <a:r>
              <a:rPr lang="zh-CN" altLang="en-US" strike="noStrike" noProof="1" dirty="0" smtClean="0"/>
              <a:t>单击此处编辑母版文本样式</a:t>
            </a:r>
            <a:endParaRPr lang="zh-CN" altLang="en-US" strike="noStrike" noProof="1" dirty="0" smtClean="0"/>
          </a:p>
        </p:txBody>
      </p:sp>
      <p:sp>
        <p:nvSpPr>
          <p:cNvPr id="2" name="日期占位符 1"/>
          <p:cNvSpPr>
            <a:spLocks noGrp="1"/>
          </p:cNvSpPr>
          <p:nvPr>
            <p:ph type="dt" sz="half" idx="15"/>
          </p:nvPr>
        </p:nvSpPr>
        <p:spPr>
          <a:xfrm>
            <a:off x="628650" y="6356350"/>
            <a:ext cx="2057400" cy="365125"/>
          </a:xfrm>
          <a:prstGeom prst="rect">
            <a:avLst/>
          </a:prstGeom>
        </p:spPr>
        <p:txBody>
          <a:bodyPr vert="horz" lIns="91440" tIns="45720" rIns="91440" bIns="45720" rtlCol="0" anchor="ct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6"/>
          </p:nvPr>
        </p:nvSpPr>
        <p:spPr>
          <a:xfrm>
            <a:off x="3028950" y="6356350"/>
            <a:ext cx="3086100" cy="365125"/>
          </a:xfrm>
          <a:prstGeom prst="rect">
            <a:avLst/>
          </a:prstGeom>
        </p:spPr>
        <p:txBody>
          <a:bodyPr vert="horz" lIns="91440" tIns="45720" rIns="91440" bIns="45720" rtlCol="0" anchor="ctr"/>
          <a:p>
            <a:pPr fontAlgn="base"/>
            <a:endParaRPr lang="zh-CN" altLang="en-US" strike="noStrike" noProof="1"/>
          </a:p>
        </p:txBody>
      </p:sp>
      <p:sp>
        <p:nvSpPr>
          <p:cNvPr id="4" name="灯片编号占位符 3"/>
          <p:cNvSpPr>
            <a:spLocks noGrp="1"/>
          </p:cNvSpPr>
          <p:nvPr>
            <p:ph type="sldNum" sz="quarter" idx="17"/>
          </p:nvPr>
        </p:nvSpPr>
        <p:spPr>
          <a:xfrm>
            <a:off x="6457950" y="6356350"/>
            <a:ext cx="2057400" cy="365125"/>
          </a:xfrm>
          <a:prstGeom prst="rect">
            <a:avLst/>
          </a:prstGeom>
        </p:spPr>
        <p:txBody>
          <a:bodyPr vert="horz" lIns="91440" tIns="45720" rIns="91440" bIns="45720" rtlCol="0" anchor="ct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1+#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28650" y="6356350"/>
            <a:ext cx="2057400" cy="365125"/>
          </a:xfrm>
          <a:prstGeom prst="rect">
            <a:avLst/>
          </a:prstGeom>
        </p:spPr>
        <p:txBody>
          <a:bodyPr vert="horz" lIns="91440" tIns="45720" rIns="91440" bIns="45720" rtlCol="0" anchor="ctr"/>
          <a:lstStyle>
            <a:lvl1pPr eaLnBrk="0" hangingPunct="0">
              <a:defRPr/>
            </a:lvl1pPr>
          </a:lstStyle>
          <a:p>
            <a:pPr fontAlgn="base"/>
            <a:fld id="{068C4245-2DB4-4457-AC6A-D8E11794E114}" type="datetimeFigureOut">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
        <p:nvSpPr>
          <p:cNvPr id="3" name="Footer Placeholder 4"/>
          <p:cNvSpPr>
            <a:spLocks noGrp="1"/>
          </p:cNvSpPr>
          <p:nvPr>
            <p:ph type="ftr" sz="quarter" idx="11"/>
          </p:nvPr>
        </p:nvSpPr>
        <p:spPr>
          <a:xfrm>
            <a:off x="3028950" y="6356350"/>
            <a:ext cx="3086100" cy="365125"/>
          </a:xfrm>
          <a:prstGeom prst="rect">
            <a:avLst/>
          </a:prstGeom>
        </p:spPr>
        <p:txBody>
          <a:bodyPr vert="horz" lIns="91440" tIns="45720" rIns="91440" bIns="45720" rtlCol="0" anchor="ctr"/>
          <a:lstStyle>
            <a:lvl1pPr eaLnBrk="0" hangingPunct="0">
              <a:defRPr/>
            </a:lvl1pPr>
          </a:lstStyle>
          <a:p>
            <a:pPr fontAlgn="base"/>
            <a:endParaRPr lang="en-US" altLang="en-US" strike="noStrike" noProof="1"/>
          </a:p>
        </p:txBody>
      </p:sp>
      <p:sp>
        <p:nvSpPr>
          <p:cNvPr id="4" name="Slide Number Placeholder 5"/>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lvl1pPr eaLnBrk="0" hangingPunct="0">
              <a:defRPr/>
            </a:lvl1pPr>
          </a:lstStyle>
          <a:p>
            <a:pPr fontAlgn="base"/>
            <a:fld id="{EBCD4427-F983-4DBA-B951-CD70FAFEE3E0}" type="slidenum">
              <a:rPr lang="en-US" altLang="en-US" strike="noStrike" noProof="1">
                <a:latin typeface="Arial" panose="020B0604020202020204" pitchFamily="34" charset="0"/>
                <a:ea typeface="宋体" panose="02010600030101010101" pitchFamily="2" charset="-122"/>
                <a:cs typeface="+mn-cs"/>
              </a:rPr>
            </a:fld>
            <a:endParaRPr lang="en-US"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434975"/>
            <a:ext cx="7992110" cy="629285"/>
          </a:xfr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image" Target="../media/image1.png"/><Relationship Id="rId27" Type="http://schemas.openxmlformats.org/officeDocument/2006/relationships/tags" Target="../tags/tag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fld id="{82F288E0-7875-42C4-84C8-98DBBD3BF4D2}"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7D9BB5D0-35E4-459D-AEF3-FE4D7C45CC19}"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6" name="矩形 15"/>
          <p:cNvSpPr/>
          <p:nvPr userDrawn="1"/>
        </p:nvSpPr>
        <p:spPr>
          <a:xfrm>
            <a:off x="-3175" y="-3175"/>
            <a:ext cx="5175250" cy="128588"/>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49" name="矩形 48"/>
          <p:cNvSpPr/>
          <p:nvPr userDrawn="1"/>
        </p:nvSpPr>
        <p:spPr>
          <a:xfrm>
            <a:off x="-3175" y="125413"/>
            <a:ext cx="5176838" cy="144463"/>
          </a:xfrm>
          <a:prstGeom prst="rect">
            <a:avLst/>
          </a:prstGeom>
          <a:solidFill>
            <a:srgbClr val="2B4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0" name="矩形 49"/>
          <p:cNvSpPr/>
          <p:nvPr userDrawn="1"/>
        </p:nvSpPr>
        <p:spPr>
          <a:xfrm>
            <a:off x="-3175" y="269875"/>
            <a:ext cx="5175250" cy="142875"/>
          </a:xfrm>
          <a:prstGeom prst="rect">
            <a:avLst/>
          </a:pr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pic>
        <p:nvPicPr>
          <p:cNvPr id="1032" name="图片 2"/>
          <p:cNvPicPr/>
          <p:nvPr userDrawn="1">
            <p:custDataLst>
              <p:tags r:id="rId27"/>
            </p:custDataLst>
          </p:nvPr>
        </p:nvPicPr>
        <p:blipFill>
          <a:blip r:embed="rId28"/>
          <a:stretch>
            <a:fillRect/>
          </a:stretch>
        </p:blipFill>
        <p:spPr>
          <a:xfrm>
            <a:off x="8001000" y="-3175"/>
            <a:ext cx="1130300" cy="1130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8"/>
          <p:cNvSpPr>
            <a:spLocks noGrp="1"/>
          </p:cNvSpPr>
          <p:nvPr>
            <p:ph type="sldNum" sz="quarter" idx="12"/>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4" name="Rectangle 2"/>
          <p:cNvSpPr>
            <a:spLocks noGrp="1" noChangeArrowheads="1"/>
          </p:cNvSpPr>
          <p:nvPr>
            <p:ph type="title"/>
          </p:nvPr>
        </p:nvSpPr>
        <p:spPr>
          <a:xfrm>
            <a:off x="1295400" y="3124200"/>
            <a:ext cx="7239000" cy="14446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第</a:t>
            </a:r>
            <a:r>
              <a:rPr kumimoji="0" lang="en-US" altLang="zh-CN"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5</a:t>
            </a:r>
            <a:r>
              <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rPr>
              <a:t>章 软件质量标准 </a:t>
            </a:r>
            <a:endParaRPr kumimoji="0" lang="zh-CN" altLang="en-US" sz="4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黑体" panose="02010609060101010101" pitchFamily="49" charset="-122"/>
              <a:cs typeface="+mj-cs"/>
            </a:endParaRPr>
          </a:p>
        </p:txBody>
      </p:sp>
      <p:sp>
        <p:nvSpPr>
          <p:cNvPr id="5" name="Rectangle 2"/>
          <p:cNvSpPr txBox="1">
            <a:spLocks noChangeArrowheads="1"/>
          </p:cNvSpPr>
          <p:nvPr/>
        </p:nvSpPr>
        <p:spPr bwMode="auto">
          <a:xfrm>
            <a:off x="838200" y="3200400"/>
            <a:ext cx="7239000" cy="2371725"/>
          </a:xfrm>
          <a:prstGeom prst="rect">
            <a:avLst/>
          </a:prstGeom>
          <a:noFill/>
          <a:ln w="9525">
            <a:noFill/>
            <a:miter lim="800000"/>
          </a:ln>
        </p:spPr>
        <p:txBody>
          <a:bodyPr vert="horz" wrap="square" lIns="91440" tIns="45720" rIns="91440" bIns="45720" numCol="1" anchor="b" anchorCtr="0" compatLnSpc="1"/>
          <a:lstStyle/>
          <a:p>
            <a:pPr marR="0" algn="ctr" defTabSz="914400">
              <a:buClrTx/>
              <a:buSzTx/>
              <a:buFontTx/>
              <a:buNone/>
              <a:defRPr/>
            </a:pPr>
            <a:endParaRPr kumimoji="0" lang="en-US" altLang="zh-CN" sz="4800" b="1" kern="0" cap="none" spc="0" normalizeH="0" baseline="0" noProof="0" dirty="0" smtClean="0">
              <a:solidFill>
                <a:schemeClr val="bg2"/>
              </a:solidFill>
              <a:effectLst>
                <a:outerShdw blurRad="38100" dist="38100" dir="2700000" algn="tl">
                  <a:srgbClr val="C0C0C0"/>
                </a:outerShdw>
              </a:effectLst>
              <a:latin typeface="+mj-lt"/>
              <a:ea typeface="黑体" panose="02010609060101010101" pitchFamily="49" charset="-122"/>
              <a:cs typeface="+mj-cs"/>
            </a:endParaRPr>
          </a:p>
          <a:p>
            <a:pPr marR="0" algn="ctr" defTabSz="914400">
              <a:buClrTx/>
              <a:buSzTx/>
              <a:buFontTx/>
              <a:buNone/>
              <a:defRPr/>
            </a:pPr>
            <a:br>
              <a:rPr kumimoji="0" lang="zh-CN" altLang="en-US" sz="4400" b="1" kern="0" cap="none" spc="0" normalizeH="0" baseline="0" noProof="0" dirty="0" smtClean="0">
                <a:effectLst>
                  <a:outerShdw blurRad="38100" dist="38100" dir="2700000" algn="tl">
                    <a:srgbClr val="C0C0C0"/>
                  </a:outerShdw>
                </a:effectLst>
                <a:latin typeface="+mj-lt"/>
                <a:ea typeface="黑体" panose="02010609060101010101" pitchFamily="49" charset="-122"/>
                <a:cs typeface="+mj-cs"/>
              </a:rPr>
            </a:br>
            <a:r>
              <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rPr>
              <a:t>主编：秦 航</a:t>
            </a:r>
            <a:endParaRPr kumimoji="0" lang="zh-CN" altLang="en-US" sz="3600" b="1" kern="0" cap="none" spc="0" normalizeH="0" baseline="0" noProof="0" dirty="0" smtClean="0">
              <a:effectLst>
                <a:outerShdw blurRad="38100" dist="38100" dir="2700000" algn="tl">
                  <a:srgbClr val="C0C0C0"/>
                </a:outerShdw>
              </a:effectLst>
              <a:latin typeface="+mj-lt"/>
              <a:ea typeface="楷体_GB2312" pitchFamily="49" charset="-122"/>
              <a:cs typeface="+mj-cs"/>
            </a:endParaRPr>
          </a:p>
        </p:txBody>
      </p:sp>
      <p:grpSp>
        <p:nvGrpSpPr>
          <p:cNvPr id="8196" name="组合 2"/>
          <p:cNvGrpSpPr/>
          <p:nvPr/>
        </p:nvGrpSpPr>
        <p:grpSpPr>
          <a:xfrm>
            <a:off x="-12700" y="0"/>
            <a:ext cx="7696200" cy="3054350"/>
            <a:chOff x="-7" y="-185"/>
            <a:chExt cx="19476" cy="5380"/>
          </a:xfrm>
        </p:grpSpPr>
        <p:sp>
          <p:nvSpPr>
            <p:cNvPr id="20" name="PA_任意多边形 19"/>
            <p:cNvSpPr/>
            <p:nvPr>
              <p:custDataLst>
                <p:tags r:id="rId1"/>
              </p:custDataLst>
            </p:nvPr>
          </p:nvSpPr>
          <p:spPr>
            <a:xfrm>
              <a:off x="0" y="-185"/>
              <a:ext cx="19200" cy="5381"/>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4" name="PA_任意多边形 23"/>
            <p:cNvSpPr/>
            <p:nvPr>
              <p:custDataLst>
                <p:tags r:id="rId2"/>
              </p:custDataLst>
            </p:nvPr>
          </p:nvSpPr>
          <p:spPr>
            <a:xfrm>
              <a:off x="-7" y="-136"/>
              <a:ext cx="19476" cy="5121"/>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dirty="0"/>
            </a:p>
          </p:txBody>
        </p:sp>
        <p:sp>
          <p:nvSpPr>
            <p:cNvPr id="25" name="PA_任意多边形 24"/>
            <p:cNvSpPr/>
            <p:nvPr>
              <p:custDataLst>
                <p:tags r:id="rId3"/>
              </p:custDataLst>
            </p:nvPr>
          </p:nvSpPr>
          <p:spPr>
            <a:xfrm>
              <a:off x="2" y="-136"/>
              <a:ext cx="19181" cy="5012"/>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nvGrpSpPr>
            <p:cNvPr id="8200" name="组合 1"/>
            <p:cNvGrpSpPr/>
            <p:nvPr/>
          </p:nvGrpSpPr>
          <p:grpSpPr>
            <a:xfrm>
              <a:off x="2" y="-185"/>
              <a:ext cx="18413" cy="4769"/>
              <a:chOff x="2" y="-185"/>
              <a:chExt cx="18413" cy="4769"/>
            </a:xfrm>
          </p:grpSpPr>
          <p:sp>
            <p:nvSpPr>
              <p:cNvPr id="26" name="PA_任意多边形 25"/>
              <p:cNvSpPr/>
              <p:nvPr>
                <p:custDataLst>
                  <p:tags r:id="rId4"/>
                </p:custDataLst>
              </p:nvPr>
            </p:nvSpPr>
            <p:spPr>
              <a:xfrm>
                <a:off x="3" y="-136"/>
                <a:ext cx="18412" cy="4721"/>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 name="PA_任意多边形 26"/>
              <p:cNvSpPr/>
              <p:nvPr>
                <p:custDataLst>
                  <p:tags r:id="rId5"/>
                </p:custDataLst>
              </p:nvPr>
            </p:nvSpPr>
            <p:spPr>
              <a:xfrm>
                <a:off x="3" y="-136"/>
                <a:ext cx="18111" cy="4606"/>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8" name="PA_任意多边形 27"/>
              <p:cNvSpPr/>
              <p:nvPr>
                <p:custDataLst>
                  <p:tags r:id="rId6"/>
                </p:custDataLst>
              </p:nvPr>
            </p:nvSpPr>
            <p:spPr>
              <a:xfrm>
                <a:off x="3" y="-185"/>
                <a:ext cx="17343" cy="431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PA_任意多边形 29"/>
              <p:cNvSpPr/>
              <p:nvPr>
                <p:custDataLst>
                  <p:tags r:id="rId7"/>
                </p:custDataLst>
              </p:nvPr>
            </p:nvSpPr>
            <p:spPr>
              <a:xfrm>
                <a:off x="2" y="-185"/>
                <a:ext cx="17012" cy="4189"/>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123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9458" name="Rectangle 2"/>
          <p:cNvSpPr>
            <a:spLocks noGrp="1"/>
          </p:cNvSpPr>
          <p:nvPr>
            <p:ph type="title"/>
          </p:nvPr>
        </p:nvSpPr>
        <p:spPr>
          <a:xfrm>
            <a:off x="228600" y="365125"/>
            <a:ext cx="7886700" cy="1325563"/>
          </a:xfrm>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5.2 ISO9001</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19459" name="Rectangle 3"/>
          <p:cNvSpPr>
            <a:spLocks noGrp="1"/>
          </p:cNvSpPr>
          <p:nvPr>
            <p:ph idx="1"/>
          </p:nvPr>
        </p:nvSpPr>
        <p:spPr>
          <a:xfrm>
            <a:off x="381000" y="1847850"/>
            <a:ext cx="7886700" cy="4351338"/>
          </a:xfrm>
          <a:prstGeom prst="rect">
            <a:avLst/>
          </a:prstGeom>
          <a:noFill/>
          <a:ln>
            <a:noFill/>
          </a:ln>
        </p:spPr>
        <p:txBody>
          <a:bodyPr vert="horz" wrap="square" lIns="91440" tIns="45720" rIns="91440" bIns="45720" anchor="t" anchorCtr="0"/>
          <a:p>
            <a:pPr defTabSz="914400">
              <a:lnSpc>
                <a:spcPct val="80000"/>
              </a:lnSpc>
            </a:pPr>
            <a:r>
              <a:rPr lang="en-US" altLang="zh-CN" kern="1200" dirty="0">
                <a:solidFill>
                  <a:srgbClr val="595959"/>
                </a:solidFill>
                <a:latin typeface="微软雅黑" panose="020B0503020204020204" charset="-122"/>
                <a:ea typeface="+mn-ea"/>
                <a:cs typeface="+mn-cs"/>
              </a:rPr>
              <a:t>ISO 9001</a:t>
            </a:r>
            <a:r>
              <a:rPr lang="zh-CN" altLang="en-US" kern="1200" dirty="0">
                <a:solidFill>
                  <a:srgbClr val="595959"/>
                </a:solidFill>
                <a:latin typeface="微软雅黑" panose="020B0503020204020204" charset="-122"/>
                <a:ea typeface="微软雅黑" panose="020B0503020204020204" charset="-122"/>
                <a:cs typeface="+mn-cs"/>
              </a:rPr>
              <a:t>描述的</a:t>
            </a:r>
            <a:r>
              <a:rPr lang="en-US" altLang="zh-CN" kern="1200" dirty="0">
                <a:solidFill>
                  <a:srgbClr val="595959"/>
                </a:solidFill>
                <a:latin typeface="微软雅黑" panose="020B0503020204020204" charset="-122"/>
                <a:ea typeface="+mn-ea"/>
                <a:cs typeface="+mn-cs"/>
              </a:rPr>
              <a:t>20</a:t>
            </a:r>
            <a:r>
              <a:rPr lang="zh-CN" altLang="en-US" kern="1200" dirty="0">
                <a:solidFill>
                  <a:srgbClr val="595959"/>
                </a:solidFill>
                <a:latin typeface="微软雅黑" panose="020B0503020204020204" charset="-122"/>
                <a:ea typeface="微软雅黑" panose="020B0503020204020204" charset="-122"/>
                <a:cs typeface="+mn-cs"/>
              </a:rPr>
              <a:t>条需求所面向的是以下问题。</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管理职责；</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质量系统；</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合同复审；</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设计控制；</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文档和数据控制；</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对客户提供产品控制；</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产品标识和可跟踪性；</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过程控制；</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审查和测试；</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19460" name="Picture 6" descr="Image result for ISO 9001"/>
          <p:cNvPicPr>
            <a:picLocks noChangeAspect="1"/>
          </p:cNvPicPr>
          <p:nvPr/>
        </p:nvPicPr>
        <p:blipFill>
          <a:blip r:embed="rId1"/>
          <a:stretch>
            <a:fillRect/>
          </a:stretch>
        </p:blipFill>
        <p:spPr>
          <a:xfrm>
            <a:off x="5638800" y="2743200"/>
            <a:ext cx="3209925" cy="3209925"/>
          </a:xfrm>
          <a:prstGeom prst="rect">
            <a:avLst/>
          </a:prstGeom>
          <a:noFill/>
          <a:ln w="9525">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150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5.2 ISO9001</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21507"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en-US" altLang="zh-CN" kern="1200" dirty="0">
                <a:solidFill>
                  <a:srgbClr val="595959"/>
                </a:solidFill>
                <a:latin typeface="微软雅黑" panose="020B0503020204020204" charset="-122"/>
                <a:ea typeface="+mn-ea"/>
                <a:cs typeface="+mn-cs"/>
              </a:rPr>
              <a:t>ISO 9001</a:t>
            </a:r>
            <a:r>
              <a:rPr lang="zh-CN" altLang="en-US" kern="1200" dirty="0">
                <a:solidFill>
                  <a:srgbClr val="595959"/>
                </a:solidFill>
                <a:latin typeface="微软雅黑" panose="020B0503020204020204" charset="-122"/>
                <a:ea typeface="微软雅黑" panose="020B0503020204020204" charset="-122"/>
                <a:cs typeface="+mn-cs"/>
              </a:rPr>
              <a:t>描述的</a:t>
            </a:r>
            <a:r>
              <a:rPr lang="en-US" altLang="zh-CN" kern="1200" dirty="0">
                <a:solidFill>
                  <a:srgbClr val="595959"/>
                </a:solidFill>
                <a:latin typeface="微软雅黑" panose="020B0503020204020204" charset="-122"/>
                <a:ea typeface="+mn-ea"/>
                <a:cs typeface="+mn-cs"/>
              </a:rPr>
              <a:t>20</a:t>
            </a:r>
            <a:r>
              <a:rPr lang="zh-CN" altLang="en-US" kern="1200" dirty="0">
                <a:solidFill>
                  <a:srgbClr val="595959"/>
                </a:solidFill>
                <a:latin typeface="微软雅黑" panose="020B0503020204020204" charset="-122"/>
                <a:ea typeface="微软雅黑" panose="020B0503020204020204" charset="-122"/>
                <a:cs typeface="+mn-cs"/>
              </a:rPr>
              <a:t>条需求所面向的是以下问题。</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审查、度量和测试设备的控制；</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审查和测试状态；</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对不符合标准产品的控制；</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改正和预防行为；</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处理、存储、包装、保存和交付；</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质量记录的控制；</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内部质量审计；</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培训；</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服务；</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统计技术；</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kern="1200" dirty="0">
                <a:solidFill>
                  <a:srgbClr val="595959"/>
                </a:solidFill>
                <a:latin typeface="微软雅黑" panose="020B0503020204020204" charset="-122"/>
                <a:ea typeface="微软雅黑" panose="020B0503020204020204" charset="-122"/>
                <a:cs typeface="+mn-cs"/>
              </a:rPr>
              <a:t>采购。</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21508" name="Picture 6" descr="Image result for ISO 9001"/>
          <p:cNvPicPr>
            <a:picLocks noChangeAspect="1"/>
          </p:cNvPicPr>
          <p:nvPr/>
        </p:nvPicPr>
        <p:blipFill>
          <a:blip r:embed="rId1"/>
          <a:stretch>
            <a:fillRect/>
          </a:stretch>
        </p:blipFill>
        <p:spPr>
          <a:xfrm>
            <a:off x="6553200" y="3810000"/>
            <a:ext cx="2590800" cy="2590800"/>
          </a:xfrm>
          <a:prstGeom prst="rect">
            <a:avLst/>
          </a:prstGeom>
          <a:noFill/>
          <a:ln w="9525">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2530" name="Rectangle 2"/>
          <p:cNvSpPr>
            <a:spLocks noGrp="1"/>
          </p:cNvSpPr>
          <p:nvPr>
            <p:ph type="title"/>
          </p:nvPr>
        </p:nvSpPr>
        <p:spPr>
          <a:xfrm>
            <a:off x="76200" y="381000"/>
            <a:ext cx="8688388" cy="132556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5.3 </a:t>
            </a:r>
            <a:r>
              <a:rPr lang="zh-CN" altLang="en-US" kern="1200" dirty="0">
                <a:solidFill>
                  <a:srgbClr val="595959"/>
                </a:solidFill>
                <a:latin typeface="微软雅黑" panose="020B0503020204020204" charset="-122"/>
                <a:ea typeface="微软雅黑" panose="020B0503020204020204" charset="-122"/>
                <a:cs typeface="+mj-cs"/>
              </a:rPr>
              <a:t>能力成熟模型</a:t>
            </a:r>
            <a:r>
              <a:rPr lang="en-US" altLang="zh-CN" kern="1200" dirty="0">
                <a:solidFill>
                  <a:srgbClr val="595959"/>
                </a:solidFill>
                <a:latin typeface="微软雅黑" panose="020B0503020204020204" charset="-122"/>
                <a:ea typeface="+mj-ea"/>
                <a:cs typeface="+mj-cs"/>
              </a:rPr>
              <a:t>CMM&amp;CMMI</a:t>
            </a:r>
            <a:endParaRPr lang="en-US" altLang="zh-CN" kern="1200" dirty="0">
              <a:solidFill>
                <a:srgbClr val="595959"/>
              </a:solidFill>
              <a:latin typeface="微软雅黑" panose="020B0503020204020204" charset="-122"/>
              <a:ea typeface="+mj-ea"/>
              <a:cs typeface="+mj-cs"/>
            </a:endParaRPr>
          </a:p>
        </p:txBody>
      </p:sp>
      <p:sp>
        <p:nvSpPr>
          <p:cNvPr id="22531" name="Rectangle 3"/>
          <p:cNvSpPr>
            <a:spLocks noGrp="1"/>
          </p:cNvSpPr>
          <p:nvPr>
            <p:ph idx="1"/>
          </p:nvPr>
        </p:nvSpPr>
        <p:spPr>
          <a:xfrm>
            <a:off x="242888" y="1827213"/>
            <a:ext cx="8440737" cy="4114800"/>
          </a:xfrm>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能力成熟度模型（</a:t>
            </a:r>
            <a:r>
              <a:rPr lang="en-US" altLang="zh-CN" kern="1200" dirty="0">
                <a:solidFill>
                  <a:srgbClr val="595959"/>
                </a:solidFill>
                <a:latin typeface="微软雅黑" panose="020B0503020204020204" charset="-122"/>
                <a:ea typeface="+mn-ea"/>
                <a:cs typeface="+mn-cs"/>
              </a:rPr>
              <a:t>Capability Maturity Model</a:t>
            </a:r>
            <a:r>
              <a:rPr lang="zh-CN" altLang="en-US" kern="1200" dirty="0">
                <a:solidFill>
                  <a:srgbClr val="595959"/>
                </a:solidFill>
                <a:latin typeface="微软雅黑" panose="020B0503020204020204" charset="-122"/>
                <a:ea typeface="微软雅黑" panose="020B0503020204020204" charset="-122"/>
                <a:cs typeface="+mn-cs"/>
              </a:rPr>
              <a:t>，</a:t>
            </a:r>
            <a:r>
              <a:rPr lang="en-US" altLang="zh-CN" kern="1200" dirty="0">
                <a:solidFill>
                  <a:srgbClr val="595959"/>
                </a:solidFill>
                <a:latin typeface="微软雅黑" panose="020B0503020204020204" charset="-122"/>
                <a:ea typeface="+mn-ea"/>
                <a:cs typeface="+mn-cs"/>
              </a:rPr>
              <a:t>CMM</a:t>
            </a:r>
            <a:r>
              <a:rPr lang="zh-CN" altLang="en-US" kern="1200" dirty="0">
                <a:solidFill>
                  <a:srgbClr val="595959"/>
                </a:solidFill>
                <a:latin typeface="微软雅黑" panose="020B0503020204020204" charset="-122"/>
                <a:ea typeface="微软雅黑" panose="020B0503020204020204" charset="-122"/>
                <a:cs typeface="+mn-cs"/>
              </a:rPr>
              <a:t>）的本质是软件管理工程的一个部分。</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它是对于软件组织在定义，实现，度量，控制和改善其软件过程的进程中各个发展阶段的描述。</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通过</a:t>
            </a:r>
            <a:r>
              <a:rPr lang="en-US" altLang="zh-CN" kern="1200" dirty="0">
                <a:solidFill>
                  <a:srgbClr val="595959"/>
                </a:solidFill>
                <a:latin typeface="微软雅黑" panose="020B0503020204020204" charset="-122"/>
                <a:ea typeface="+mn-ea"/>
                <a:cs typeface="+mn-cs"/>
              </a:rPr>
              <a:t>5</a:t>
            </a:r>
            <a:r>
              <a:rPr lang="zh-CN" altLang="en-US" kern="1200" dirty="0">
                <a:solidFill>
                  <a:srgbClr val="595959"/>
                </a:solidFill>
                <a:latin typeface="微软雅黑" panose="020B0503020204020204" charset="-122"/>
                <a:ea typeface="微软雅黑" panose="020B0503020204020204" charset="-122"/>
                <a:cs typeface="+mn-cs"/>
              </a:rPr>
              <a:t>个不断进化的层次来评定软件生产的历史与现状。</a:t>
            </a:r>
            <a:endParaRPr lang="en-US" altLang="zh-CN" kern="1200" dirty="0">
              <a:solidFill>
                <a:srgbClr val="595959"/>
              </a:solidFill>
              <a:latin typeface="微软雅黑" panose="020B0503020204020204" charset="-122"/>
              <a:ea typeface="+mn-ea"/>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关系到软件项目成功与否的众多因素中，</a:t>
            </a:r>
            <a:r>
              <a:rPr lang="zh-CN" altLang="en-US" kern="1200" dirty="0">
                <a:solidFill>
                  <a:srgbClr val="FF0000"/>
                </a:solidFill>
                <a:latin typeface="微软雅黑" panose="020B0503020204020204" charset="-122"/>
                <a:ea typeface="微软雅黑" panose="020B0503020204020204" charset="-122"/>
                <a:cs typeface="+mn-cs"/>
              </a:rPr>
              <a:t>软件度量、工作量估计、项目规划、进展控制、需求变化、风险管理</a:t>
            </a:r>
            <a:r>
              <a:rPr lang="zh-CN" altLang="en-US" kern="1200" dirty="0">
                <a:solidFill>
                  <a:srgbClr val="595959"/>
                </a:solidFill>
                <a:latin typeface="微软雅黑" panose="020B0503020204020204" charset="-122"/>
                <a:ea typeface="微软雅黑" panose="020B0503020204020204" charset="-122"/>
                <a:cs typeface="+mn-cs"/>
              </a:rPr>
              <a:t>等，都是与工程管理直接相关的因素。</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CMM</a:t>
            </a:r>
            <a:r>
              <a:rPr lang="zh-CN" altLang="en-US" kern="1200" dirty="0">
                <a:solidFill>
                  <a:srgbClr val="595959"/>
                </a:solidFill>
                <a:latin typeface="微软雅黑" panose="020B0503020204020204" charset="-122"/>
                <a:ea typeface="微软雅黑" panose="020B0503020204020204" charset="-122"/>
                <a:cs typeface="+mj-cs"/>
              </a:rPr>
              <a:t>的</a:t>
            </a:r>
            <a:r>
              <a:rPr lang="en-US" altLang="zh-CN" kern="1200" dirty="0">
                <a:solidFill>
                  <a:srgbClr val="595959"/>
                </a:solidFill>
                <a:latin typeface="微软雅黑" panose="020B0503020204020204" charset="-122"/>
                <a:ea typeface="+mj-ea"/>
                <a:cs typeface="+mj-cs"/>
              </a:rPr>
              <a:t>5</a:t>
            </a:r>
            <a:r>
              <a:rPr lang="zh-CN" altLang="en-US" kern="1200" dirty="0">
                <a:solidFill>
                  <a:srgbClr val="595959"/>
                </a:solidFill>
                <a:latin typeface="微软雅黑" panose="020B0503020204020204" charset="-122"/>
                <a:ea typeface="微软雅黑" panose="020B0503020204020204" charset="-122"/>
                <a:cs typeface="+mj-cs"/>
              </a:rPr>
              <a:t>个层次</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4578"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24579"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24580" name="Picture 2"/>
          <p:cNvPicPr>
            <a:picLocks noChangeAspect="1"/>
          </p:cNvPicPr>
          <p:nvPr/>
        </p:nvPicPr>
        <p:blipFill>
          <a:blip r:embed="rId1"/>
          <a:stretch>
            <a:fillRect/>
          </a:stretch>
        </p:blipFill>
        <p:spPr>
          <a:xfrm>
            <a:off x="838200" y="1477963"/>
            <a:ext cx="7696200" cy="4229100"/>
          </a:xfrm>
          <a:prstGeom prst="rect">
            <a:avLst/>
          </a:prstGeom>
          <a:noFill/>
          <a:ln w="9525">
            <a:noFill/>
          </a:ln>
        </p:spPr>
      </p:pic>
      <p:sp>
        <p:nvSpPr>
          <p:cNvPr id="6" name="矩形 5"/>
          <p:cNvSpPr/>
          <p:nvPr/>
        </p:nvSpPr>
        <p:spPr>
          <a:xfrm>
            <a:off x="838200" y="5257800"/>
            <a:ext cx="6400800" cy="107791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lt1"/>
                </a:solidFill>
                <a:effectLst/>
                <a:uLnTx/>
                <a:uFillTx/>
                <a:latin typeface="+mn-lt"/>
                <a:ea typeface="+mn-ea"/>
                <a:cs typeface="+mn-cs"/>
              </a:rPr>
              <a:t>CMM</a:t>
            </a:r>
            <a:r>
              <a:rPr kumimoji="0" lang="zh-CN" altLang="en-US" sz="3200" b="0" i="0" u="none" strike="noStrike" kern="1200" cap="none" spc="0" normalizeH="0" baseline="0" noProof="0" dirty="0">
                <a:ln>
                  <a:noFill/>
                </a:ln>
                <a:solidFill>
                  <a:schemeClr val="lt1"/>
                </a:solidFill>
                <a:effectLst/>
                <a:uLnTx/>
                <a:uFillTx/>
                <a:latin typeface="+mn-lt"/>
                <a:ea typeface="+mn-ea"/>
                <a:cs typeface="+mn-cs"/>
              </a:rPr>
              <a:t>包括</a:t>
            </a:r>
            <a:r>
              <a:rPr kumimoji="0" lang="en-US" sz="3200" b="0" i="0" u="none" strike="noStrike" kern="1200" cap="none" spc="0" normalizeH="0" baseline="0" noProof="0" dirty="0">
                <a:ln>
                  <a:noFill/>
                </a:ln>
                <a:solidFill>
                  <a:schemeClr val="lt1"/>
                </a:solidFill>
                <a:effectLst/>
                <a:uLnTx/>
                <a:uFillTx/>
                <a:latin typeface="+mn-lt"/>
                <a:ea typeface="+mn-ea"/>
                <a:cs typeface="+mn-cs"/>
              </a:rPr>
              <a:t>5</a:t>
            </a:r>
            <a:r>
              <a:rPr kumimoji="0" lang="zh-CN" altLang="en-US" sz="3200" b="0" i="0" u="none" strike="noStrike" kern="1200" cap="none" spc="0" normalizeH="0" baseline="0" noProof="0" dirty="0">
                <a:ln>
                  <a:noFill/>
                </a:ln>
                <a:solidFill>
                  <a:schemeClr val="lt1"/>
                </a:solidFill>
                <a:effectLst/>
                <a:uLnTx/>
                <a:uFillTx/>
                <a:latin typeface="+mn-lt"/>
                <a:ea typeface="+mn-ea"/>
                <a:cs typeface="+mn-cs"/>
              </a:rPr>
              <a:t>个等级，共计</a:t>
            </a:r>
            <a:r>
              <a:rPr kumimoji="0" lang="en-US" sz="3200" b="0" i="0" u="none" strike="noStrike" kern="1200" cap="none" spc="0" normalizeH="0" baseline="0" noProof="0" dirty="0">
                <a:ln>
                  <a:noFill/>
                </a:ln>
                <a:solidFill>
                  <a:schemeClr val="lt1"/>
                </a:solidFill>
                <a:effectLst/>
                <a:uLnTx/>
                <a:uFillTx/>
                <a:latin typeface="+mn-lt"/>
                <a:ea typeface="+mn-ea"/>
                <a:cs typeface="+mn-cs"/>
              </a:rPr>
              <a:t>18</a:t>
            </a:r>
            <a:r>
              <a:rPr kumimoji="0" lang="zh-CN" altLang="en-US" sz="3200" b="0" i="0" u="none" strike="noStrike" kern="1200" cap="none" spc="0" normalizeH="0" baseline="0" noProof="0" dirty="0">
                <a:ln>
                  <a:noFill/>
                </a:ln>
                <a:solidFill>
                  <a:schemeClr val="lt1"/>
                </a:solidFill>
                <a:effectLst/>
                <a:uLnTx/>
                <a:uFillTx/>
                <a:latin typeface="+mn-lt"/>
                <a:ea typeface="+mn-ea"/>
                <a:cs typeface="+mn-cs"/>
              </a:rPr>
              <a:t>个过程域，</a:t>
            </a:r>
            <a:r>
              <a:rPr kumimoji="0" lang="en-US" sz="3200" b="0" i="0" u="none" strike="noStrike" kern="1200" cap="none" spc="0" normalizeH="0" baseline="0" noProof="0" dirty="0">
                <a:ln>
                  <a:noFill/>
                </a:ln>
                <a:solidFill>
                  <a:schemeClr val="lt1"/>
                </a:solidFill>
                <a:effectLst/>
                <a:uLnTx/>
                <a:uFillTx/>
                <a:latin typeface="+mn-lt"/>
                <a:ea typeface="+mn-ea"/>
                <a:cs typeface="+mn-cs"/>
              </a:rPr>
              <a:t>52</a:t>
            </a:r>
            <a:r>
              <a:rPr kumimoji="0" lang="zh-CN" altLang="en-US" sz="3200" b="0" i="0" u="none" strike="noStrike" kern="1200" cap="none" spc="0" normalizeH="0" baseline="0" noProof="0" dirty="0">
                <a:ln>
                  <a:noFill/>
                </a:ln>
                <a:solidFill>
                  <a:schemeClr val="lt1"/>
                </a:solidFill>
                <a:effectLst/>
                <a:uLnTx/>
                <a:uFillTx/>
                <a:latin typeface="+mn-lt"/>
                <a:ea typeface="+mn-ea"/>
                <a:cs typeface="+mn-cs"/>
              </a:rPr>
              <a:t>个目标，</a:t>
            </a:r>
            <a:r>
              <a:rPr kumimoji="0" lang="en-US" sz="3200" b="0" i="0" u="none" strike="noStrike" kern="1200" cap="none" spc="0" normalizeH="0" baseline="0" noProof="0" dirty="0">
                <a:ln>
                  <a:noFill/>
                </a:ln>
                <a:solidFill>
                  <a:schemeClr val="lt1"/>
                </a:solidFill>
                <a:effectLst/>
                <a:uLnTx/>
                <a:uFillTx/>
                <a:latin typeface="+mn-lt"/>
                <a:ea typeface="+mn-ea"/>
                <a:cs typeface="+mn-cs"/>
              </a:rPr>
              <a:t>300</a:t>
            </a:r>
            <a:r>
              <a:rPr kumimoji="0" lang="zh-CN" altLang="en-US" sz="3200" b="0" i="0" u="none" strike="noStrike" kern="1200" cap="none" spc="0" normalizeH="0" baseline="0" noProof="0" dirty="0">
                <a:ln>
                  <a:noFill/>
                </a:ln>
                <a:solidFill>
                  <a:schemeClr val="lt1"/>
                </a:solidFill>
                <a:effectLst/>
                <a:uLnTx/>
                <a:uFillTx/>
                <a:latin typeface="+mn-lt"/>
                <a:ea typeface="+mn-ea"/>
                <a:cs typeface="+mn-cs"/>
              </a:rPr>
              <a:t>多个关键实践</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CMM</a:t>
            </a:r>
            <a:r>
              <a:rPr lang="zh-CN" altLang="en-US" kern="1200" dirty="0">
                <a:solidFill>
                  <a:srgbClr val="595959"/>
                </a:solidFill>
                <a:latin typeface="微软雅黑" panose="020B0503020204020204" charset="-122"/>
                <a:ea typeface="微软雅黑" panose="020B0503020204020204" charset="-122"/>
                <a:cs typeface="+mj-cs"/>
              </a:rPr>
              <a:t>的</a:t>
            </a:r>
            <a:r>
              <a:rPr lang="en-US" altLang="zh-CN" kern="1200" dirty="0">
                <a:solidFill>
                  <a:srgbClr val="595959"/>
                </a:solidFill>
                <a:latin typeface="微软雅黑" panose="020B0503020204020204" charset="-122"/>
                <a:ea typeface="+mj-ea"/>
                <a:cs typeface="+mj-cs"/>
              </a:rPr>
              <a:t>5</a:t>
            </a:r>
            <a:r>
              <a:rPr lang="zh-CN" altLang="en-US" kern="1200" dirty="0">
                <a:solidFill>
                  <a:srgbClr val="595959"/>
                </a:solidFill>
                <a:latin typeface="微软雅黑" panose="020B0503020204020204" charset="-122"/>
                <a:ea typeface="微软雅黑" panose="020B0503020204020204" charset="-122"/>
                <a:cs typeface="+mj-cs"/>
              </a:rPr>
              <a:t>个层次</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26626"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26627"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26628" name="Picture 2" descr="Image result for software quality standards"/>
          <p:cNvPicPr>
            <a:picLocks noChangeAspect="1"/>
          </p:cNvPicPr>
          <p:nvPr/>
        </p:nvPicPr>
        <p:blipFill>
          <a:blip r:embed="rId1"/>
          <a:stretch>
            <a:fillRect/>
          </a:stretch>
        </p:blipFill>
        <p:spPr>
          <a:xfrm>
            <a:off x="1295400" y="1643063"/>
            <a:ext cx="7162800" cy="5078412"/>
          </a:xfrm>
          <a:prstGeom prst="rect">
            <a:avLst/>
          </a:prstGeom>
          <a:noFill/>
          <a:ln w="9525">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4" name="Rectangle 2"/>
          <p:cNvSpPr>
            <a:spLocks noGrp="1"/>
          </p:cNvSpPr>
          <p:nvPr>
            <p:ph type="title"/>
          </p:nvPr>
        </p:nvSpPr>
        <p:spPr>
          <a:xfrm>
            <a:off x="0" y="381000"/>
            <a:ext cx="8312150" cy="1117600"/>
          </a:xfrm>
          <a:prstGeom prst="rect">
            <a:avLst/>
          </a:prstGeom>
          <a:noFill/>
          <a:ln>
            <a:noFill/>
          </a:ln>
        </p:spPr>
        <p:txBody>
          <a:bodyPr vert="horz" wrap="square" lIns="91440" tIns="45720" rIns="91440" bIns="45720" anchor="b" anchorCtr="0"/>
          <a:p>
            <a:r>
              <a:rPr lang="en-US" altLang="zh-CN" dirty="0"/>
              <a:t>5.3.1 CMM</a:t>
            </a:r>
            <a:r>
              <a:rPr lang="zh-CN" altLang="en-US" dirty="0"/>
              <a:t>质量思想</a:t>
            </a:r>
            <a:endParaRPr lang="zh-CN" altLang="en-US" dirty="0"/>
          </a:p>
        </p:txBody>
      </p:sp>
      <p:graphicFrame>
        <p:nvGraphicFramePr>
          <p:cNvPr id="156914" name="Group 242"/>
          <p:cNvGraphicFramePr>
            <a:graphicFrameLocks noGrp="1"/>
          </p:cNvGraphicFramePr>
          <p:nvPr>
            <p:ph idx="1"/>
          </p:nvPr>
        </p:nvGraphicFramePr>
        <p:xfrm>
          <a:off x="838200" y="1498600"/>
          <a:ext cx="7313613" cy="4933950"/>
        </p:xfrm>
        <a:graphic>
          <a:graphicData uri="http://schemas.openxmlformats.org/drawingml/2006/table">
            <a:tbl>
              <a:tblPr/>
              <a:tblGrid>
                <a:gridCol w="209550"/>
                <a:gridCol w="296862"/>
                <a:gridCol w="2787650"/>
                <a:gridCol w="1304925"/>
                <a:gridCol w="2311400"/>
                <a:gridCol w="403225"/>
              </a:tblGrid>
              <a:tr h="438150">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等</a:t>
                      </a:r>
                      <a:endPar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级</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特征</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主要解决问题</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关键域</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结</a:t>
                      </a:r>
                      <a:endPar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果</a:t>
                      </a:r>
                      <a:endParaRPr kumimoji="0" lang="zh-CN" altLang="en-US"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9032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优</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化</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软件过程的量化反馈和新的思想和技术促进过</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程的不断改进</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保持优化的机构</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缺陷预防，过程变更和技术变更管理</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9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32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已</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管</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理</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收集软件过程、产品质量的详细度量，对软件</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过程和产品质量有定量的理解和控制</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技术变更、问题分</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析、问题预防</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定量的软件过程管理和产品质量管理</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9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III</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已</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定</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义</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已经将软件管理和过程文档化，标准化，同时</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综合成该组织的标准软件过程，所有的软件开</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发都使用该标准软件过程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过程度量、过程分</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析量化质量计划</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组织过程定义，组织过程焦点，培训</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大纲，软件集成管理，软件产品工</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程，组织协调，专家评审</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产</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率</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质</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量</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II</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重</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复</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建立了基本的项目管理来跟踪进度，费用和功</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能特征，制定了必要的项目管理，能够利用以</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前类似项目应用取得成功</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培训、测试、技术</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常规和评审过程关</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注、标准和过程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需求管理，项目计划，项目跟踪和监</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控，软件子合同管理，软件配置管</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理，软件质量保证</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风</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险</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32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初</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始</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软件过程是混乱无序的，对过程几乎没有定</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义，成功依靠的是个人的才能和经验，管理方</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式属于反应式</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项目管理、项目策</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划、配置管理软件</a:t>
                      </a:r>
                      <a:endPar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质量保证</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9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9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5.3.2 CMM</a:t>
            </a:r>
            <a:r>
              <a:rPr lang="zh-CN" altLang="en-US" kern="1200" dirty="0">
                <a:solidFill>
                  <a:srgbClr val="595959"/>
                </a:solidFill>
                <a:latin typeface="微软雅黑" panose="020B0503020204020204" charset="-122"/>
                <a:ea typeface="微软雅黑" panose="020B0503020204020204" charset="-122"/>
                <a:cs typeface="+mj-cs"/>
              </a:rPr>
              <a:t>关键域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072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初始级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可重复级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已定义级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已管理级</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优化级</a:t>
            </a:r>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6" name="矩形 5"/>
          <p:cNvSpPr/>
          <p:nvPr/>
        </p:nvSpPr>
        <p:spPr>
          <a:xfrm>
            <a:off x="3962400" y="2895600"/>
            <a:ext cx="4572000" cy="206216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mn-lt"/>
                <a:ea typeface="+mn-ea"/>
                <a:cs typeface="+mn-cs"/>
              </a:rPr>
              <a:t>每一级中，定义了达到该级过程管理水平所应解决的主要问题和关键域。</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CMM</a:t>
            </a:r>
            <a:r>
              <a:rPr lang="zh-CN" altLang="en-US" kern="1200" dirty="0">
                <a:solidFill>
                  <a:srgbClr val="595959"/>
                </a:solidFill>
                <a:latin typeface="微软雅黑" panose="020B0503020204020204" charset="-122"/>
                <a:ea typeface="微软雅黑" panose="020B0503020204020204" charset="-122"/>
                <a:cs typeface="+mj-cs"/>
              </a:rPr>
              <a:t>的内容结构</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32770"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32771" name="Picture 2"/>
          <p:cNvPicPr>
            <a:picLocks noChangeAspect="1"/>
          </p:cNvPicPr>
          <p:nvPr/>
        </p:nvPicPr>
        <p:blipFill>
          <a:blip r:embed="rId1"/>
          <a:stretch>
            <a:fillRect/>
          </a:stretch>
        </p:blipFill>
        <p:spPr>
          <a:xfrm>
            <a:off x="228600" y="1981200"/>
            <a:ext cx="5562600" cy="3209925"/>
          </a:xfrm>
          <a:prstGeom prst="rect">
            <a:avLst/>
          </a:prstGeom>
          <a:noFill/>
          <a:ln w="9525">
            <a:noFill/>
          </a:ln>
        </p:spPr>
      </p:pic>
      <p:sp>
        <p:nvSpPr>
          <p:cNvPr id="6" name="矩形 5"/>
          <p:cNvSpPr/>
          <p:nvPr/>
        </p:nvSpPr>
        <p:spPr>
          <a:xfrm>
            <a:off x="5791200" y="1676400"/>
            <a:ext cx="3048000" cy="50165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mn-lt"/>
                <a:ea typeface="+mn-ea"/>
                <a:cs typeface="+mn-cs"/>
              </a:rPr>
              <a:t>实施所需要的关键活动，从而保证关键域的总体目标的实现，随着组织晋升到过程成熟度的更高等级，在关键域上，应进行的具体实践，在内容上将有所发展</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481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处于</a:t>
            </a:r>
            <a:r>
              <a:rPr lang="en-US" altLang="zh-CN" kern="1200" dirty="0">
                <a:solidFill>
                  <a:srgbClr val="595959"/>
                </a:solidFill>
                <a:latin typeface="微软雅黑" panose="020B0503020204020204" charset="-122"/>
                <a:ea typeface="+mj-ea"/>
                <a:cs typeface="+mj-cs"/>
              </a:rPr>
              <a:t>CMM</a:t>
            </a:r>
            <a:r>
              <a:rPr lang="zh-CN" altLang="en-US" kern="1200" dirty="0">
                <a:solidFill>
                  <a:srgbClr val="595959"/>
                </a:solidFill>
                <a:latin typeface="微软雅黑" panose="020B0503020204020204" charset="-122"/>
                <a:ea typeface="微软雅黑" panose="020B0503020204020204" charset="-122"/>
                <a:cs typeface="+mj-cs"/>
              </a:rPr>
              <a:t>初始级项目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34819" name="Picture 14"/>
          <p:cNvPicPr>
            <a:picLocks noChangeAspect="1"/>
          </p:cNvPicPr>
          <p:nvPr/>
        </p:nvPicPr>
        <p:blipFill>
          <a:blip r:embed="rId1"/>
          <a:stretch>
            <a:fillRect/>
          </a:stretch>
        </p:blipFill>
        <p:spPr>
          <a:xfrm>
            <a:off x="1752600" y="2286000"/>
            <a:ext cx="6130925" cy="1524000"/>
          </a:xfrm>
          <a:prstGeom prst="rect">
            <a:avLst/>
          </a:prstGeom>
          <a:noFill/>
          <a:ln w="9525">
            <a:noFill/>
          </a:ln>
        </p:spPr>
      </p:pic>
      <p:sp>
        <p:nvSpPr>
          <p:cNvPr id="16" name="矩形 15"/>
          <p:cNvSpPr/>
          <p:nvPr/>
        </p:nvSpPr>
        <p:spPr>
          <a:xfrm>
            <a:off x="1143000" y="4343400"/>
            <a:ext cx="7239000" cy="1570038"/>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mn-lt"/>
                <a:ea typeface="+mn-ea"/>
                <a:cs typeface="+mn-cs"/>
              </a:rPr>
              <a:t>初始级处于这个最低级的组织，基本上没有健全的软件工程管理制度，每件事情，都以特殊的方法来做。</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 CMM2 </a:t>
            </a:r>
            <a:r>
              <a:rPr lang="zh-CN" altLang="en-US" kern="1200" dirty="0">
                <a:solidFill>
                  <a:srgbClr val="595959"/>
                </a:solidFill>
                <a:latin typeface="微软雅黑" panose="020B0503020204020204" charset="-122"/>
                <a:ea typeface="微软雅黑" panose="020B0503020204020204" charset="-122"/>
                <a:cs typeface="+mj-cs"/>
              </a:rPr>
              <a:t>项目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36867" name="Picture 34"/>
          <p:cNvPicPr>
            <a:picLocks noChangeAspect="1"/>
          </p:cNvPicPr>
          <p:nvPr/>
        </p:nvPicPr>
        <p:blipFill>
          <a:blip r:embed="rId1"/>
          <a:stretch>
            <a:fillRect/>
          </a:stretch>
        </p:blipFill>
        <p:spPr>
          <a:xfrm>
            <a:off x="1371600" y="1562100"/>
            <a:ext cx="5638800" cy="3446463"/>
          </a:xfrm>
          <a:prstGeom prst="rect">
            <a:avLst/>
          </a:prstGeom>
          <a:noFill/>
          <a:ln w="9525">
            <a:noFill/>
          </a:ln>
        </p:spPr>
      </p:pic>
      <p:sp>
        <p:nvSpPr>
          <p:cNvPr id="36" name="矩形 35"/>
          <p:cNvSpPr/>
          <p:nvPr/>
        </p:nvSpPr>
        <p:spPr>
          <a:xfrm>
            <a:off x="381000" y="5029200"/>
            <a:ext cx="8305800" cy="1570038"/>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mn-lt"/>
                <a:ea typeface="+mn-ea"/>
                <a:cs typeface="+mn-cs"/>
              </a:rPr>
              <a:t>在这一级，有些基本的软件项目的管理行为、设计、管理技术是基于相似产品中的经验，故称为“可重复”。</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21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921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sz="2100" kern="1200" dirty="0">
                <a:solidFill>
                  <a:srgbClr val="595959"/>
                </a:solidFill>
                <a:latin typeface="微软雅黑" panose="020B0503020204020204" charset="-122"/>
                <a:ea typeface="+mn-ea"/>
                <a:cs typeface="+mn-cs"/>
              </a:rPr>
              <a:t>5.1 </a:t>
            </a:r>
            <a:r>
              <a:rPr lang="zh-CN" altLang="en-US" sz="2100" kern="1200" dirty="0">
                <a:solidFill>
                  <a:srgbClr val="FF0000"/>
                </a:solidFill>
                <a:latin typeface="微软雅黑" panose="020B0503020204020204" charset="-122"/>
                <a:ea typeface="微软雅黑" panose="020B0503020204020204" charset="-122"/>
                <a:cs typeface="+mn-cs"/>
              </a:rPr>
              <a:t>软件质量标准概述</a:t>
            </a:r>
            <a:r>
              <a:rPr lang="zh-CN" altLang="en-US" sz="2100" kern="1200" dirty="0">
                <a:solidFill>
                  <a:srgbClr val="595959"/>
                </a:solidFill>
                <a:latin typeface="微软雅黑" panose="020B0503020204020204" charset="-122"/>
                <a:ea typeface="微软雅黑" panose="020B0503020204020204" charset="-122"/>
                <a:cs typeface="+mn-cs"/>
              </a:rPr>
              <a:t>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5.1.1 </a:t>
            </a:r>
            <a:r>
              <a:rPr lang="zh-CN" altLang="en-US" sz="1900" kern="1200" dirty="0">
                <a:solidFill>
                  <a:srgbClr val="595959"/>
                </a:solidFill>
                <a:latin typeface="微软雅黑" panose="020B0503020204020204" charset="-122"/>
                <a:ea typeface="微软雅黑" panose="020B0503020204020204" charset="-122"/>
                <a:cs typeface="+mn-cs"/>
              </a:rPr>
              <a:t>国际标准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5.1.2 </a:t>
            </a:r>
            <a:r>
              <a:rPr lang="zh-CN" altLang="en-US" sz="1900" kern="1200" dirty="0">
                <a:solidFill>
                  <a:srgbClr val="595959"/>
                </a:solidFill>
                <a:latin typeface="微软雅黑" panose="020B0503020204020204" charset="-122"/>
                <a:ea typeface="微软雅黑" panose="020B0503020204020204" charset="-122"/>
                <a:cs typeface="+mn-cs"/>
              </a:rPr>
              <a:t>国家标准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5.1.3 </a:t>
            </a:r>
            <a:r>
              <a:rPr lang="zh-CN" altLang="en-US" sz="1900" kern="1200" dirty="0">
                <a:solidFill>
                  <a:srgbClr val="595959"/>
                </a:solidFill>
                <a:latin typeface="微软雅黑" panose="020B0503020204020204" charset="-122"/>
                <a:ea typeface="微软雅黑" panose="020B0503020204020204" charset="-122"/>
                <a:cs typeface="+mn-cs"/>
              </a:rPr>
              <a:t>行业标准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5.1.4 </a:t>
            </a:r>
            <a:r>
              <a:rPr lang="zh-CN" altLang="en-US" sz="1900" kern="1200" dirty="0">
                <a:solidFill>
                  <a:srgbClr val="595959"/>
                </a:solidFill>
                <a:latin typeface="微软雅黑" panose="020B0503020204020204" charset="-122"/>
                <a:ea typeface="微软雅黑" panose="020B0503020204020204" charset="-122"/>
                <a:cs typeface="+mn-cs"/>
              </a:rPr>
              <a:t>企业规范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5.1.5 </a:t>
            </a:r>
            <a:r>
              <a:rPr lang="zh-CN" altLang="en-US" sz="1900" kern="1200" dirty="0">
                <a:solidFill>
                  <a:srgbClr val="595959"/>
                </a:solidFill>
                <a:latin typeface="微软雅黑" panose="020B0503020204020204" charset="-122"/>
                <a:ea typeface="微软雅黑" panose="020B0503020204020204" charset="-122"/>
                <a:cs typeface="+mn-cs"/>
              </a:rPr>
              <a:t>项目规范	</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r>
              <a:rPr lang="en-US" altLang="zh-CN" sz="2100" kern="1200" dirty="0">
                <a:solidFill>
                  <a:srgbClr val="595959"/>
                </a:solidFill>
                <a:latin typeface="微软雅黑" panose="020B0503020204020204" charset="-122"/>
                <a:ea typeface="+mn-ea"/>
                <a:cs typeface="+mn-cs"/>
              </a:rPr>
              <a:t>5.2 ISO9001</a:t>
            </a:r>
            <a:r>
              <a:rPr lang="zh-CN" altLang="en-US" sz="2100" kern="1200" dirty="0">
                <a:solidFill>
                  <a:srgbClr val="595959"/>
                </a:solidFill>
                <a:latin typeface="微软雅黑" panose="020B0503020204020204" charset="-122"/>
                <a:ea typeface="微软雅黑" panose="020B0503020204020204" charset="-122"/>
                <a:cs typeface="+mn-cs"/>
              </a:rPr>
              <a:t>和</a:t>
            </a:r>
            <a:r>
              <a:rPr lang="en-US" altLang="zh-CN" sz="2100" kern="1200" dirty="0">
                <a:solidFill>
                  <a:srgbClr val="595959"/>
                </a:solidFill>
                <a:latin typeface="微软雅黑" panose="020B0503020204020204" charset="-122"/>
                <a:ea typeface="+mn-ea"/>
                <a:cs typeface="+mn-cs"/>
              </a:rPr>
              <a:t>9000-3</a:t>
            </a:r>
            <a:r>
              <a:rPr lang="zh-CN" altLang="en-US" sz="2100" kern="1200" dirty="0">
                <a:solidFill>
                  <a:srgbClr val="595959"/>
                </a:solidFill>
                <a:latin typeface="微软雅黑" panose="020B0503020204020204" charset="-122"/>
                <a:ea typeface="微软雅黑" panose="020B0503020204020204" charset="-122"/>
                <a:cs typeface="+mn-cs"/>
              </a:rPr>
              <a:t>在软件中的应用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100" kern="1200" dirty="0">
                <a:solidFill>
                  <a:srgbClr val="595959"/>
                </a:solidFill>
                <a:latin typeface="微软雅黑" panose="020B0503020204020204" charset="-122"/>
                <a:ea typeface="+mn-ea"/>
                <a:cs typeface="+mn-cs"/>
              </a:rPr>
              <a:t>5.3 </a:t>
            </a:r>
            <a:r>
              <a:rPr lang="zh-CN" altLang="en-US" sz="2100" kern="1200" dirty="0">
                <a:solidFill>
                  <a:srgbClr val="FF0000"/>
                </a:solidFill>
                <a:latin typeface="微软雅黑" panose="020B0503020204020204" charset="-122"/>
                <a:ea typeface="微软雅黑" panose="020B0503020204020204" charset="-122"/>
                <a:cs typeface="+mn-cs"/>
              </a:rPr>
              <a:t>能力成熟模型</a:t>
            </a:r>
            <a:r>
              <a:rPr lang="en-US" altLang="zh-CN" sz="2100" kern="1200" dirty="0">
                <a:solidFill>
                  <a:srgbClr val="FF0000"/>
                </a:solidFill>
                <a:latin typeface="微软雅黑" panose="020B0503020204020204" charset="-122"/>
                <a:ea typeface="+mn-ea"/>
                <a:cs typeface="+mn-cs"/>
              </a:rPr>
              <a:t>CMM&amp;CMMI</a:t>
            </a:r>
            <a:r>
              <a:rPr lang="en-US" altLang="zh-CN" sz="2100" kern="1200" dirty="0">
                <a:solidFill>
                  <a:srgbClr val="595959"/>
                </a:solidFill>
                <a:latin typeface="微软雅黑" panose="020B0503020204020204" charset="-122"/>
                <a:ea typeface="+mn-ea"/>
                <a:cs typeface="+mn-cs"/>
              </a:rPr>
              <a:t>	</a:t>
            </a:r>
            <a:endParaRPr lang="en-US" altLang="zh-CN" sz="2100" kern="1200" dirty="0">
              <a:solidFill>
                <a:srgbClr val="595959"/>
              </a:solidFill>
              <a:latin typeface="微软雅黑" panose="020B0503020204020204" charset="-122"/>
              <a:ea typeface="+mn-ea"/>
              <a:cs typeface="+mn-cs"/>
            </a:endParaRPr>
          </a:p>
          <a:p>
            <a:pPr lvl="1" defTabSz="914400"/>
            <a:r>
              <a:rPr lang="en-US" altLang="zh-CN" sz="1900" kern="1200" dirty="0">
                <a:solidFill>
                  <a:srgbClr val="595959"/>
                </a:solidFill>
                <a:latin typeface="微软雅黑" panose="020B0503020204020204" charset="-122"/>
                <a:ea typeface="+mn-ea"/>
                <a:cs typeface="+mn-cs"/>
              </a:rPr>
              <a:t>5.3.1 CMM</a:t>
            </a:r>
            <a:r>
              <a:rPr lang="zh-CN" altLang="en-US" sz="1900" kern="1200" dirty="0">
                <a:solidFill>
                  <a:srgbClr val="595959"/>
                </a:solidFill>
                <a:latin typeface="微软雅黑" panose="020B0503020204020204" charset="-122"/>
                <a:ea typeface="微软雅黑" panose="020B0503020204020204" charset="-122"/>
                <a:cs typeface="+mn-cs"/>
              </a:rPr>
              <a:t>质量思想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5.3.2 CMM</a:t>
            </a:r>
            <a:r>
              <a:rPr lang="zh-CN" altLang="en-US" sz="1900" kern="1200" dirty="0">
                <a:solidFill>
                  <a:srgbClr val="595959"/>
                </a:solidFill>
                <a:latin typeface="微软雅黑" panose="020B0503020204020204" charset="-122"/>
                <a:ea typeface="微软雅黑" panose="020B0503020204020204" charset="-122"/>
                <a:cs typeface="+mn-cs"/>
              </a:rPr>
              <a:t>关键域	</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1900" kern="1200" dirty="0">
                <a:solidFill>
                  <a:srgbClr val="595959"/>
                </a:solidFill>
                <a:latin typeface="微软雅黑" panose="020B0503020204020204" charset="-122"/>
                <a:ea typeface="+mn-ea"/>
                <a:cs typeface="+mn-cs"/>
              </a:rPr>
              <a:t>5.3.3 PSP</a:t>
            </a:r>
            <a:r>
              <a:rPr lang="zh-CN" altLang="en-US" sz="1900" kern="1200" dirty="0">
                <a:solidFill>
                  <a:srgbClr val="595959"/>
                </a:solidFill>
                <a:latin typeface="微软雅黑" panose="020B0503020204020204" charset="-122"/>
                <a:ea typeface="微软雅黑" panose="020B0503020204020204" charset="-122"/>
                <a:cs typeface="+mn-cs"/>
              </a:rPr>
              <a:t>和</a:t>
            </a:r>
            <a:r>
              <a:rPr lang="en-US" altLang="zh-CN" sz="1900" kern="1200" dirty="0">
                <a:solidFill>
                  <a:srgbClr val="595959"/>
                </a:solidFill>
                <a:latin typeface="微软雅黑" panose="020B0503020204020204" charset="-122"/>
                <a:ea typeface="+mn-ea"/>
                <a:cs typeface="+mn-cs"/>
              </a:rPr>
              <a:t>TSP	</a:t>
            </a:r>
            <a:endParaRPr lang="en-US" altLang="zh-CN" sz="1900" kern="1200" dirty="0">
              <a:solidFill>
                <a:srgbClr val="595959"/>
              </a:solidFill>
              <a:latin typeface="微软雅黑" panose="020B0503020204020204" charset="-122"/>
              <a:ea typeface="+mn-ea"/>
              <a:cs typeface="+mn-cs"/>
            </a:endParaRPr>
          </a:p>
          <a:p>
            <a:pPr lvl="1" defTabSz="914400"/>
            <a:r>
              <a:rPr lang="en-US" altLang="zh-CN" sz="1900" kern="1200" dirty="0">
                <a:solidFill>
                  <a:srgbClr val="595959"/>
                </a:solidFill>
                <a:latin typeface="微软雅黑" panose="020B0503020204020204" charset="-122"/>
                <a:ea typeface="+mn-ea"/>
                <a:cs typeface="+mn-cs"/>
              </a:rPr>
              <a:t>5.3.4 CMMI	</a:t>
            </a:r>
            <a:endParaRPr lang="en-US" altLang="zh-CN" sz="1900" kern="1200" dirty="0">
              <a:solidFill>
                <a:srgbClr val="595959"/>
              </a:solidFill>
              <a:latin typeface="微软雅黑" panose="020B0503020204020204" charset="-122"/>
              <a:ea typeface="+mn-ea"/>
              <a:cs typeface="+mn-cs"/>
            </a:endParaRPr>
          </a:p>
          <a:p>
            <a:pPr lvl="1" defTabSz="914400"/>
            <a:r>
              <a:rPr lang="en-US" altLang="zh-CN" sz="1900" kern="1200" dirty="0">
                <a:solidFill>
                  <a:srgbClr val="595959"/>
                </a:solidFill>
                <a:latin typeface="微软雅黑" panose="020B0503020204020204" charset="-122"/>
                <a:ea typeface="+mn-ea"/>
                <a:cs typeface="+mn-cs"/>
              </a:rPr>
              <a:t>5.3.5 CMM</a:t>
            </a:r>
            <a:r>
              <a:rPr lang="zh-CN" altLang="en-US" sz="1900" kern="1200" dirty="0">
                <a:solidFill>
                  <a:srgbClr val="595959"/>
                </a:solidFill>
                <a:latin typeface="微软雅黑" panose="020B0503020204020204" charset="-122"/>
                <a:ea typeface="微软雅黑" panose="020B0503020204020204" charset="-122"/>
                <a:cs typeface="+mn-cs"/>
              </a:rPr>
              <a:t>中的质量框架	</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8914" name="Rectangle 2"/>
          <p:cNvSpPr>
            <a:spLocks noGrp="1"/>
          </p:cNvSpPr>
          <p:nvPr>
            <p:ph type="title"/>
          </p:nvPr>
        </p:nvSpPr>
        <p:spPr>
          <a:xfrm>
            <a:off x="304800" y="304800"/>
            <a:ext cx="7886700" cy="119221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5.3.3 PSP</a:t>
            </a:r>
            <a:r>
              <a:rPr lang="zh-CN" altLang="en-US" kern="1200" dirty="0">
                <a:solidFill>
                  <a:srgbClr val="595959"/>
                </a:solidFill>
                <a:latin typeface="微软雅黑" panose="020B0503020204020204" charset="-122"/>
                <a:ea typeface="微软雅黑" panose="020B0503020204020204" charset="-122"/>
                <a:cs typeface="+mj-cs"/>
              </a:rPr>
              <a:t>和</a:t>
            </a:r>
            <a:r>
              <a:rPr lang="en-US" altLang="zh-CN" kern="1200" dirty="0">
                <a:solidFill>
                  <a:srgbClr val="595959"/>
                </a:solidFill>
                <a:latin typeface="微软雅黑" panose="020B0503020204020204" charset="-122"/>
                <a:ea typeface="+mj-ea"/>
                <a:cs typeface="+mj-cs"/>
              </a:rPr>
              <a:t>TSP</a:t>
            </a:r>
            <a:endParaRPr lang="en-US" altLang="zh-CN" kern="1200" dirty="0">
              <a:solidFill>
                <a:srgbClr val="595959"/>
              </a:solidFill>
              <a:latin typeface="微软雅黑" panose="020B0503020204020204" charset="-122"/>
              <a:ea typeface="+mj-ea"/>
              <a:cs typeface="+mj-cs"/>
            </a:endParaRPr>
          </a:p>
        </p:txBody>
      </p:sp>
      <p:sp>
        <p:nvSpPr>
          <p:cNvPr id="38915" name="Rectangle 3"/>
          <p:cNvSpPr>
            <a:spLocks noGrp="1"/>
          </p:cNvSpPr>
          <p:nvPr>
            <p:ph idx="1"/>
          </p:nvPr>
        </p:nvSpPr>
        <p:spPr>
          <a:xfrm>
            <a:off x="609600" y="1524000"/>
            <a:ext cx="7886700" cy="4351338"/>
          </a:xfrm>
          <a:prstGeom prst="rect">
            <a:avLst/>
          </a:prstGeom>
          <a:noFill/>
          <a:ln>
            <a:noFill/>
          </a:ln>
        </p:spPr>
        <p:txBody>
          <a:bodyPr vert="horz" wrap="square" lIns="91440" tIns="45720" rIns="91440" bIns="45720" anchor="t" anchorCtr="0"/>
          <a:p>
            <a:pPr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个体软件过程</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个体软件过程（</a:t>
            </a:r>
            <a:r>
              <a:rPr lang="en-US" altLang="zh-CN" sz="1800" kern="1200" dirty="0">
                <a:solidFill>
                  <a:srgbClr val="595959"/>
                </a:solidFill>
                <a:latin typeface="微软雅黑" panose="020B0503020204020204" charset="-122"/>
                <a:ea typeface="+mn-ea"/>
                <a:cs typeface="+mn-cs"/>
              </a:rPr>
              <a:t>Personal Software Process</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PSP</a:t>
            </a:r>
            <a:r>
              <a:rPr lang="zh-CN" altLang="en-US" sz="1800" kern="1200" dirty="0">
                <a:solidFill>
                  <a:srgbClr val="595959"/>
                </a:solidFill>
                <a:latin typeface="微软雅黑" panose="020B0503020204020204" charset="-122"/>
                <a:ea typeface="微软雅黑" panose="020B0503020204020204" charset="-122"/>
                <a:cs typeface="+mn-cs"/>
              </a:rPr>
              <a:t>）是一种可用于控制、管理和改进个人工作方式的自我持续改进过程，是一个包括软件开发表格、指南和规程的结构化框架。</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en-US" altLang="zh-CN" sz="1600" kern="1200" dirty="0">
                <a:solidFill>
                  <a:srgbClr val="595959"/>
                </a:solidFill>
                <a:latin typeface="微软雅黑" panose="020B0503020204020204" charset="-122"/>
                <a:ea typeface="+mn-ea"/>
                <a:cs typeface="+mn-cs"/>
              </a:rPr>
              <a:t>PSP</a:t>
            </a:r>
            <a:r>
              <a:rPr lang="zh-CN" altLang="en-US" sz="1600" kern="1200" dirty="0">
                <a:solidFill>
                  <a:srgbClr val="595959"/>
                </a:solidFill>
                <a:latin typeface="微软雅黑" panose="020B0503020204020204" charset="-122"/>
                <a:ea typeface="微软雅黑" panose="020B0503020204020204" charset="-122"/>
                <a:cs typeface="+mn-cs"/>
              </a:rPr>
              <a:t>与具体的技术（程序设计语言、工具或者设计方法）相对独立，其原则能够应用到几乎任何的软件工程任务之中。</a:t>
            </a:r>
            <a:r>
              <a:rPr lang="en-US" altLang="zh-CN" sz="1600" kern="1200" dirty="0">
                <a:solidFill>
                  <a:srgbClr val="595959"/>
                </a:solidFill>
                <a:latin typeface="微软雅黑" panose="020B0503020204020204" charset="-122"/>
                <a:ea typeface="+mn-ea"/>
                <a:cs typeface="+mn-cs"/>
              </a:rPr>
              <a:t>PSP</a:t>
            </a:r>
            <a:r>
              <a:rPr lang="zh-CN" altLang="en-US" sz="1600" kern="1200" dirty="0">
                <a:solidFill>
                  <a:srgbClr val="595959"/>
                </a:solidFill>
                <a:latin typeface="微软雅黑" panose="020B0503020204020204" charset="-122"/>
                <a:ea typeface="微软雅黑" panose="020B0503020204020204" charset="-122"/>
                <a:cs typeface="+mn-cs"/>
              </a:rPr>
              <a:t>能够说明个体软件过程的原则； 帮助软件工程师做出准确的计划；确定软件工程师为改善产品质量要采取的步骤；建立度量个体软件过程改善的基准；确定过程的改变对软件工程师能力的影响。</a:t>
            </a:r>
            <a:endParaRPr lang="zh-CN" altLang="en-US" sz="16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团队软件过程</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实践证明，仅有</a:t>
            </a:r>
            <a:r>
              <a:rPr lang="en-US" altLang="zh-CN" sz="1800" kern="1200" dirty="0">
                <a:solidFill>
                  <a:srgbClr val="595959"/>
                </a:solidFill>
                <a:latin typeface="微软雅黑" panose="020B0503020204020204" charset="-122"/>
                <a:ea typeface="+mn-ea"/>
                <a:cs typeface="+mn-cs"/>
              </a:rPr>
              <a:t>PSP</a:t>
            </a:r>
            <a:r>
              <a:rPr lang="zh-CN" altLang="en-US" sz="1800" kern="1200" dirty="0">
                <a:solidFill>
                  <a:srgbClr val="595959"/>
                </a:solidFill>
                <a:latin typeface="微软雅黑" panose="020B0503020204020204" charset="-122"/>
                <a:ea typeface="微软雅黑" panose="020B0503020204020204" charset="-122"/>
                <a:cs typeface="+mn-cs"/>
              </a:rPr>
              <a:t>还是不够。因此，</a:t>
            </a:r>
            <a:r>
              <a:rPr lang="en-US" altLang="zh-CN" sz="1800" kern="1200" dirty="0">
                <a:solidFill>
                  <a:srgbClr val="595959"/>
                </a:solidFill>
                <a:latin typeface="微软雅黑" panose="020B0503020204020204" charset="-122"/>
                <a:ea typeface="+mn-ea"/>
                <a:cs typeface="+mn-cs"/>
              </a:rPr>
              <a:t>CMM/SEI</a:t>
            </a:r>
            <a:r>
              <a:rPr lang="zh-CN" altLang="en-US" sz="1800" kern="1200" dirty="0">
                <a:solidFill>
                  <a:srgbClr val="595959"/>
                </a:solidFill>
                <a:latin typeface="微软雅黑" panose="020B0503020204020204" charset="-122"/>
                <a:ea typeface="微软雅黑" panose="020B0503020204020204" charset="-122"/>
                <a:cs typeface="+mn-cs"/>
              </a:rPr>
              <a:t>又在此基础上发展出了</a:t>
            </a:r>
            <a:r>
              <a:rPr lang="en-US" altLang="zh-CN" sz="1800" kern="1200" dirty="0">
                <a:solidFill>
                  <a:srgbClr val="595959"/>
                </a:solidFill>
                <a:latin typeface="微软雅黑" panose="020B0503020204020204" charset="-122"/>
                <a:ea typeface="+mn-ea"/>
                <a:cs typeface="+mn-cs"/>
              </a:rPr>
              <a:t>TSP</a:t>
            </a:r>
            <a:r>
              <a:rPr lang="zh-CN" altLang="en-US" sz="1800" kern="1200" dirty="0">
                <a:solidFill>
                  <a:srgbClr val="595959"/>
                </a:solidFill>
                <a:latin typeface="微软雅黑" panose="020B0503020204020204" charset="-122"/>
                <a:ea typeface="微软雅黑" panose="020B0503020204020204" charset="-122"/>
                <a:cs typeface="+mn-cs"/>
              </a:rPr>
              <a:t>方法。</a:t>
            </a:r>
            <a:r>
              <a:rPr lang="en-US" altLang="zh-CN" sz="1800" kern="1200" dirty="0">
                <a:solidFill>
                  <a:srgbClr val="595959"/>
                </a:solidFill>
                <a:latin typeface="微软雅黑" panose="020B0503020204020204" charset="-122"/>
                <a:ea typeface="+mn-ea"/>
                <a:cs typeface="+mn-cs"/>
              </a:rPr>
              <a:t>TSP</a:t>
            </a:r>
            <a:r>
              <a:rPr lang="zh-CN" altLang="en-US" sz="1800" kern="1200" dirty="0">
                <a:solidFill>
                  <a:srgbClr val="595959"/>
                </a:solidFill>
                <a:latin typeface="微软雅黑" panose="020B0503020204020204" charset="-122"/>
                <a:ea typeface="微软雅黑" panose="020B0503020204020204" charset="-122"/>
                <a:cs typeface="+mn-cs"/>
              </a:rPr>
              <a:t>指导项目组中的成员如何有效地规划和管理所面临的项目开发任务，并且告诉管理人员如何指导软件开发队伍。</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en-US" altLang="zh-CN" sz="1400" kern="1200" dirty="0">
                <a:solidFill>
                  <a:srgbClr val="595959"/>
                </a:solidFill>
                <a:latin typeface="微软雅黑" panose="020B0503020204020204" charset="-122"/>
                <a:ea typeface="+mn-ea"/>
                <a:cs typeface="+mn-cs"/>
              </a:rPr>
              <a:t>TSP</a:t>
            </a:r>
            <a:r>
              <a:rPr lang="zh-CN" altLang="en-US" sz="1400" kern="1200" dirty="0">
                <a:solidFill>
                  <a:srgbClr val="595959"/>
                </a:solidFill>
                <a:latin typeface="微软雅黑" panose="020B0503020204020204" charset="-122"/>
                <a:ea typeface="微软雅黑" panose="020B0503020204020204" charset="-122"/>
                <a:cs typeface="+mn-cs"/>
              </a:rPr>
              <a:t>实施集体管理与自己管理自己相结合的原则，最终目的在于指导开发人员如何在最少的时间内，以预计的费用生产出高质量的软件产品。所采用的方法是对群组开发过程定义、度量和改进。</a:t>
            </a:r>
            <a:endParaRPr lang="en-US" altLang="zh-CN" sz="1400" kern="1200" dirty="0">
              <a:solidFill>
                <a:srgbClr val="595959"/>
              </a:solidFill>
              <a:latin typeface="微软雅黑" panose="020B0503020204020204" charset="-122"/>
              <a:ea typeface="+mn-ea"/>
              <a:cs typeface="+mn-cs"/>
            </a:endParaRPr>
          </a:p>
          <a:p>
            <a:pPr lvl="1"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实施</a:t>
            </a:r>
            <a:r>
              <a:rPr lang="en-US" altLang="zh-CN" sz="1800" kern="1200" dirty="0">
                <a:solidFill>
                  <a:srgbClr val="595959"/>
                </a:solidFill>
                <a:latin typeface="微软雅黑" panose="020B0503020204020204" charset="-122"/>
                <a:ea typeface="+mn-ea"/>
                <a:cs typeface="+mn-cs"/>
              </a:rPr>
              <a:t>TSP</a:t>
            </a:r>
            <a:r>
              <a:rPr lang="zh-CN" altLang="en-US" sz="1800" kern="1200" dirty="0">
                <a:solidFill>
                  <a:srgbClr val="595959"/>
                </a:solidFill>
                <a:latin typeface="微软雅黑" panose="020B0503020204020204" charset="-122"/>
                <a:ea typeface="微软雅黑" panose="020B0503020204020204" charset="-122"/>
                <a:cs typeface="+mn-cs"/>
              </a:rPr>
              <a:t>的先决条件有</a:t>
            </a:r>
            <a:r>
              <a:rPr lang="en-US" altLang="zh-CN" sz="1800" kern="1200" dirty="0">
                <a:solidFill>
                  <a:srgbClr val="595959"/>
                </a:solidFill>
                <a:latin typeface="微软雅黑" panose="020B0503020204020204" charset="-122"/>
                <a:ea typeface="+mn-ea"/>
                <a:cs typeface="+mn-cs"/>
              </a:rPr>
              <a:t>3</a:t>
            </a:r>
            <a:r>
              <a:rPr lang="zh-CN" altLang="en-US" sz="1800" kern="1200" dirty="0">
                <a:solidFill>
                  <a:srgbClr val="595959"/>
                </a:solidFill>
                <a:latin typeface="微软雅黑" panose="020B0503020204020204" charset="-122"/>
                <a:ea typeface="微软雅黑" panose="020B0503020204020204" charset="-122"/>
                <a:cs typeface="+mn-cs"/>
              </a:rPr>
              <a:t>条：</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需要有高层主管和各级经理的支持，以取得必要的资源；</a:t>
            </a:r>
            <a:endParaRPr lang="zh-CN" altLang="en-US" sz="16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项目组开发人员需要经过</a:t>
            </a:r>
            <a:r>
              <a:rPr lang="en-US" altLang="zh-CN" sz="1600" kern="1200" dirty="0">
                <a:solidFill>
                  <a:srgbClr val="595959"/>
                </a:solidFill>
                <a:latin typeface="微软雅黑" panose="020B0503020204020204" charset="-122"/>
                <a:ea typeface="+mn-ea"/>
                <a:cs typeface="+mn-cs"/>
              </a:rPr>
              <a:t>PSP</a:t>
            </a:r>
            <a:r>
              <a:rPr lang="zh-CN" altLang="en-US" sz="1600" kern="1200" dirty="0">
                <a:solidFill>
                  <a:srgbClr val="595959"/>
                </a:solidFill>
                <a:latin typeface="微软雅黑" panose="020B0503020204020204" charset="-122"/>
                <a:ea typeface="微软雅黑" panose="020B0503020204020204" charset="-122"/>
                <a:cs typeface="+mn-cs"/>
              </a:rPr>
              <a:t>的培训并有按</a:t>
            </a:r>
            <a:r>
              <a:rPr lang="en-US" altLang="zh-CN" sz="1600" kern="1200" dirty="0">
                <a:solidFill>
                  <a:srgbClr val="595959"/>
                </a:solidFill>
                <a:latin typeface="微软雅黑" panose="020B0503020204020204" charset="-122"/>
                <a:ea typeface="+mn-ea"/>
                <a:cs typeface="+mn-cs"/>
              </a:rPr>
              <a:t>TSP</a:t>
            </a:r>
            <a:r>
              <a:rPr lang="zh-CN" altLang="en-US" sz="1600" kern="1200" dirty="0">
                <a:solidFill>
                  <a:srgbClr val="595959"/>
                </a:solidFill>
                <a:latin typeface="微软雅黑" panose="020B0503020204020204" charset="-122"/>
                <a:ea typeface="微软雅黑" panose="020B0503020204020204" charset="-122"/>
                <a:cs typeface="+mn-cs"/>
              </a:rPr>
              <a:t>工作的愿望和热情；</a:t>
            </a:r>
            <a:endParaRPr lang="zh-CN" altLang="en-US" sz="16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整个开发单位在总体上应处于</a:t>
            </a:r>
            <a:r>
              <a:rPr lang="en-US" altLang="zh-CN" sz="1600" kern="1200" dirty="0">
                <a:solidFill>
                  <a:srgbClr val="595959"/>
                </a:solidFill>
                <a:latin typeface="微软雅黑" panose="020B0503020204020204" charset="-122"/>
                <a:ea typeface="+mn-ea"/>
                <a:cs typeface="+mn-cs"/>
              </a:rPr>
              <a:t>CMM</a:t>
            </a:r>
            <a:r>
              <a:rPr lang="zh-CN" altLang="en-US" sz="1600" kern="1200" dirty="0">
                <a:solidFill>
                  <a:srgbClr val="595959"/>
                </a:solidFill>
                <a:latin typeface="微软雅黑" panose="020B0503020204020204" charset="-122"/>
                <a:ea typeface="微软雅黑" panose="020B0503020204020204" charset="-122"/>
                <a:cs typeface="+mn-cs"/>
              </a:rPr>
              <a:t>二级以上，开发小组的规模以</a:t>
            </a:r>
            <a:r>
              <a:rPr lang="en-US" altLang="zh-CN" sz="1600" kern="1200" dirty="0">
                <a:solidFill>
                  <a:srgbClr val="595959"/>
                </a:solidFill>
                <a:latin typeface="微软雅黑" panose="020B0503020204020204" charset="-122"/>
                <a:ea typeface="+mn-ea"/>
                <a:cs typeface="+mn-cs"/>
              </a:rPr>
              <a:t>3</a:t>
            </a:r>
            <a:r>
              <a:rPr lang="zh-CN" altLang="en-US" sz="1600" kern="1200" dirty="0">
                <a:solidFill>
                  <a:srgbClr val="595959"/>
                </a:solidFill>
                <a:latin typeface="微软雅黑" panose="020B0503020204020204" charset="-122"/>
                <a:ea typeface="微软雅黑" panose="020B0503020204020204" charset="-122"/>
                <a:cs typeface="+mn-cs"/>
              </a:rPr>
              <a:t>～</a:t>
            </a:r>
            <a:r>
              <a:rPr lang="en-US" altLang="zh-CN" sz="1600" kern="1200" dirty="0">
                <a:solidFill>
                  <a:srgbClr val="595959"/>
                </a:solidFill>
                <a:latin typeface="微软雅黑" panose="020B0503020204020204" charset="-122"/>
                <a:ea typeface="+mn-ea"/>
                <a:cs typeface="+mn-cs"/>
              </a:rPr>
              <a:t>20</a:t>
            </a:r>
            <a:r>
              <a:rPr lang="zh-CN" altLang="en-US" sz="1600" kern="1200" dirty="0">
                <a:solidFill>
                  <a:srgbClr val="595959"/>
                </a:solidFill>
                <a:latin typeface="微软雅黑" panose="020B0503020204020204" charset="-122"/>
                <a:ea typeface="微软雅黑" panose="020B0503020204020204" charset="-122"/>
                <a:cs typeface="+mn-cs"/>
              </a:rPr>
              <a:t>人为宜。</a:t>
            </a:r>
            <a:endParaRPr lang="zh-CN" altLang="en-US" sz="16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TSP</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0962"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40963"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0964" name="Picture 2" descr="Image result for Personal Software Process Team Software Process"/>
          <p:cNvPicPr>
            <a:picLocks noChangeAspect="1"/>
          </p:cNvPicPr>
          <p:nvPr/>
        </p:nvPicPr>
        <p:blipFill>
          <a:blip r:embed="rId1"/>
          <a:stretch>
            <a:fillRect/>
          </a:stretch>
        </p:blipFill>
        <p:spPr>
          <a:xfrm>
            <a:off x="76200" y="1690688"/>
            <a:ext cx="8883650" cy="4953000"/>
          </a:xfrm>
          <a:prstGeom prst="rect">
            <a:avLst/>
          </a:prstGeom>
          <a:noFill/>
          <a:ln w="9525">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PSP</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3010"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3011" name="AutoShape 2" descr="Image result for Personal Software Process"/>
          <p:cNvSpPr>
            <a:spLocks noChangeAspect="1"/>
          </p:cNvSpPr>
          <p:nvPr/>
        </p:nvSpPr>
        <p:spPr>
          <a:xfrm>
            <a:off x="204788" y="-242887"/>
            <a:ext cx="304800" cy="304800"/>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pic>
        <p:nvPicPr>
          <p:cNvPr id="43012" name="Picture 4" descr="Related image"/>
          <p:cNvPicPr>
            <a:picLocks noChangeAspect="1"/>
          </p:cNvPicPr>
          <p:nvPr/>
        </p:nvPicPr>
        <p:blipFill>
          <a:blip r:embed="rId1"/>
          <a:stretch>
            <a:fillRect/>
          </a:stretch>
        </p:blipFill>
        <p:spPr>
          <a:xfrm>
            <a:off x="1905000" y="1676400"/>
            <a:ext cx="4724400" cy="4510088"/>
          </a:xfrm>
          <a:prstGeom prst="rect">
            <a:avLst/>
          </a:prstGeom>
          <a:noFill/>
          <a:ln w="9525">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533400" y="457200"/>
            <a:ext cx="7886700" cy="1325563"/>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CMM1</a:t>
            </a:r>
            <a:r>
              <a:rPr lang="zh-CN" altLang="en-US" kern="1200" dirty="0">
                <a:solidFill>
                  <a:srgbClr val="595959"/>
                </a:solidFill>
                <a:latin typeface="微软雅黑" panose="020B0503020204020204" charset="-122"/>
                <a:ea typeface="微软雅黑" panose="020B0503020204020204" charset="-122"/>
                <a:cs typeface="+mj-cs"/>
              </a:rPr>
              <a:t>、个体软件过程、团队软件过程</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4034"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4035" name="Picture 2"/>
          <p:cNvPicPr>
            <a:picLocks noChangeAspect="1"/>
          </p:cNvPicPr>
          <p:nvPr/>
        </p:nvPicPr>
        <p:blipFill>
          <a:blip r:embed="rId1"/>
          <a:stretch>
            <a:fillRect/>
          </a:stretch>
        </p:blipFill>
        <p:spPr>
          <a:xfrm>
            <a:off x="1143000" y="1752600"/>
            <a:ext cx="7038975" cy="4594225"/>
          </a:xfrm>
          <a:prstGeom prst="rect">
            <a:avLst/>
          </a:prstGeom>
          <a:noFill/>
          <a:ln w="9525">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505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5.3.4 CMMI</a:t>
            </a:r>
            <a:endParaRPr lang="en-US" altLang="zh-CN" kern="1200" dirty="0">
              <a:solidFill>
                <a:srgbClr val="595959"/>
              </a:solidFill>
              <a:latin typeface="微软雅黑" panose="020B0503020204020204" charset="-122"/>
              <a:ea typeface="+mj-ea"/>
              <a:cs typeface="+mj-cs"/>
            </a:endParaRPr>
          </a:p>
        </p:txBody>
      </p:sp>
      <p:sp>
        <p:nvSpPr>
          <p:cNvPr id="45059"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软件能力成熟度集成模型（</a:t>
            </a:r>
            <a:r>
              <a:rPr lang="en-US" altLang="zh-CN" sz="2500" kern="1200" dirty="0">
                <a:solidFill>
                  <a:srgbClr val="595959"/>
                </a:solidFill>
                <a:latin typeface="微软雅黑" panose="020B0503020204020204" charset="-122"/>
                <a:ea typeface="+mn-ea"/>
                <a:cs typeface="+mn-cs"/>
              </a:rPr>
              <a:t>Capacity Maturity Model Integrated</a:t>
            </a:r>
            <a:r>
              <a:rPr lang="zh-CN" altLang="en-US" sz="2500" kern="1200" dirty="0">
                <a:solidFill>
                  <a:srgbClr val="595959"/>
                </a:solidFill>
                <a:latin typeface="微软雅黑" panose="020B0503020204020204" charset="-122"/>
                <a:ea typeface="微软雅黑" panose="020B0503020204020204" charset="-122"/>
                <a:cs typeface="+mn-cs"/>
              </a:rPr>
              <a:t>，</a:t>
            </a:r>
            <a:r>
              <a:rPr lang="en-US" altLang="zh-CN" sz="2500" kern="1200" dirty="0">
                <a:solidFill>
                  <a:srgbClr val="595959"/>
                </a:solidFill>
                <a:latin typeface="微软雅黑" panose="020B0503020204020204" charset="-122"/>
                <a:ea typeface="+mn-ea"/>
                <a:cs typeface="+mn-cs"/>
              </a:rPr>
              <a:t>CMMI</a:t>
            </a:r>
            <a:r>
              <a:rPr lang="zh-CN" altLang="en-US" sz="2500" kern="1200" dirty="0">
                <a:solidFill>
                  <a:srgbClr val="595959"/>
                </a:solidFill>
                <a:latin typeface="微软雅黑" panose="020B0503020204020204" charset="-122"/>
                <a:ea typeface="微软雅黑" panose="020B0503020204020204" charset="-122"/>
                <a:cs typeface="+mn-cs"/>
              </a:rPr>
              <a:t>）是</a:t>
            </a:r>
            <a:r>
              <a:rPr lang="en-US" altLang="zh-CN" sz="2500" kern="1200" dirty="0">
                <a:solidFill>
                  <a:srgbClr val="595959"/>
                </a:solidFill>
                <a:latin typeface="微软雅黑" panose="020B0503020204020204" charset="-122"/>
                <a:ea typeface="+mn-ea"/>
                <a:cs typeface="+mn-cs"/>
              </a:rPr>
              <a:t>CMM</a:t>
            </a:r>
            <a:r>
              <a:rPr lang="zh-CN" altLang="en-US" sz="2500" kern="1200" dirty="0">
                <a:solidFill>
                  <a:srgbClr val="595959"/>
                </a:solidFill>
                <a:latin typeface="微软雅黑" panose="020B0503020204020204" charset="-122"/>
                <a:ea typeface="微软雅黑" panose="020B0503020204020204" charset="-122"/>
                <a:cs typeface="+mn-cs"/>
              </a:rPr>
              <a:t>模型的最新版本。</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早期的能力成熟度模型是一种单一的模型其英文缩写为</a:t>
            </a:r>
            <a:r>
              <a:rPr lang="en-US" altLang="zh-CN" sz="2100" kern="1200" dirty="0">
                <a:solidFill>
                  <a:srgbClr val="595959"/>
                </a:solidFill>
                <a:latin typeface="微软雅黑" panose="020B0503020204020204" charset="-122"/>
                <a:ea typeface="+mn-ea"/>
                <a:cs typeface="+mn-cs"/>
              </a:rPr>
              <a:t>CMM</a:t>
            </a:r>
            <a:r>
              <a:rPr lang="zh-CN" altLang="en-US" sz="2100" kern="1200" dirty="0">
                <a:solidFill>
                  <a:srgbClr val="595959"/>
                </a:solidFill>
                <a:latin typeface="微软雅黑" panose="020B0503020204020204" charset="-122"/>
                <a:ea typeface="微软雅黑" panose="020B0503020204020204" charset="-122"/>
                <a:cs typeface="+mn-cs"/>
              </a:rPr>
              <a:t>，较多地用于软件工程。</a:t>
            </a:r>
            <a:endParaRPr lang="en-US" altLang="zh-CN" sz="2100" kern="1200" dirty="0">
              <a:solidFill>
                <a:srgbClr val="595959"/>
              </a:solidFill>
              <a:latin typeface="微软雅黑" panose="020B0503020204020204" charset="-122"/>
              <a:ea typeface="+mn-ea"/>
              <a:cs typeface="+mn-cs"/>
            </a:endParaRPr>
          </a:p>
          <a:p>
            <a:pPr defTabSz="914400">
              <a:lnSpc>
                <a:spcPct val="80000"/>
              </a:lnSpc>
            </a:pPr>
            <a:r>
              <a:rPr lang="zh-CN" altLang="en-US" sz="2500" kern="1200" dirty="0">
                <a:solidFill>
                  <a:srgbClr val="595959"/>
                </a:solidFill>
                <a:latin typeface="微软雅黑" panose="020B0503020204020204" charset="-122"/>
                <a:ea typeface="微软雅黑" panose="020B0503020204020204" charset="-122"/>
                <a:cs typeface="+mn-cs"/>
              </a:rPr>
              <a:t>随着应用的推广与模型本身的发展，该方法演绎成为</a:t>
            </a:r>
            <a:r>
              <a:rPr lang="zh-CN" altLang="en-US" sz="2500" kern="1200" dirty="0">
                <a:solidFill>
                  <a:srgbClr val="FF0000"/>
                </a:solidFill>
                <a:latin typeface="微软雅黑" panose="020B0503020204020204" charset="-122"/>
                <a:ea typeface="微软雅黑" panose="020B0503020204020204" charset="-122"/>
                <a:cs typeface="+mn-cs"/>
              </a:rPr>
              <a:t>一种被广泛应用的综合性模型</a:t>
            </a:r>
            <a:r>
              <a:rPr lang="zh-CN" altLang="en-US" sz="2500" kern="1200" dirty="0">
                <a:solidFill>
                  <a:srgbClr val="595959"/>
                </a:solidFill>
                <a:latin typeface="微软雅黑" panose="020B0503020204020204" charset="-122"/>
                <a:ea typeface="微软雅黑" panose="020B0503020204020204" charset="-122"/>
                <a:cs typeface="+mn-cs"/>
              </a:rPr>
              <a:t>，因此改名为</a:t>
            </a:r>
            <a:r>
              <a:rPr lang="en-US" altLang="zh-CN" sz="2500" kern="1200" dirty="0">
                <a:solidFill>
                  <a:srgbClr val="595959"/>
                </a:solidFill>
                <a:latin typeface="微软雅黑" panose="020B0503020204020204" charset="-122"/>
                <a:ea typeface="+mn-ea"/>
                <a:cs typeface="+mn-cs"/>
              </a:rPr>
              <a:t>CMMI</a:t>
            </a:r>
            <a:r>
              <a:rPr lang="zh-CN" altLang="en-US" sz="2500" kern="1200" dirty="0">
                <a:solidFill>
                  <a:srgbClr val="595959"/>
                </a:solidFill>
                <a:latin typeface="微软雅黑" panose="020B0503020204020204" charset="-122"/>
                <a:ea typeface="微软雅黑" panose="020B0503020204020204" charset="-122"/>
                <a:cs typeface="+mn-cs"/>
              </a:rPr>
              <a:t>模型。</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不能集中其不同过程改进的能力以取得更大成绩；</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要进行一些重复的培训、评估和改进活动，因而增加了许多成本；</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2100" kern="1200" dirty="0">
                <a:solidFill>
                  <a:srgbClr val="595959"/>
                </a:solidFill>
                <a:latin typeface="微软雅黑" panose="020B0503020204020204" charset="-122"/>
                <a:ea typeface="微软雅黑" panose="020B0503020204020204" charset="-122"/>
                <a:cs typeface="+mn-cs"/>
              </a:rPr>
              <a:t>遇到不同模型中有一些对相同事物说法不一致，或活动不协调，甚至相抵触。</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152400" y="381000"/>
            <a:ext cx="7886700" cy="876300"/>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CMMI</a:t>
            </a:r>
            <a:r>
              <a:rPr lang="zh-CN" altLang="en-US" kern="1200" dirty="0">
                <a:solidFill>
                  <a:srgbClr val="595959"/>
                </a:solidFill>
                <a:latin typeface="微软雅黑" panose="020B0503020204020204" charset="-122"/>
                <a:ea typeface="微软雅黑" panose="020B0503020204020204" charset="-122"/>
                <a:cs typeface="+mj-cs"/>
              </a:rPr>
              <a:t>模型</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7106"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47107" name="Picture 2" descr="cmmi-100406417-orig"/>
          <p:cNvPicPr>
            <a:picLocks noChangeAspect="1"/>
          </p:cNvPicPr>
          <p:nvPr/>
        </p:nvPicPr>
        <p:blipFill>
          <a:blip r:embed="rId1"/>
          <a:stretch>
            <a:fillRect/>
          </a:stretch>
        </p:blipFill>
        <p:spPr>
          <a:xfrm>
            <a:off x="782638" y="1143000"/>
            <a:ext cx="7578725" cy="2895600"/>
          </a:xfrm>
          <a:prstGeom prst="rect">
            <a:avLst/>
          </a:prstGeom>
          <a:noFill/>
          <a:ln w="9525">
            <a:noFill/>
          </a:ln>
        </p:spPr>
      </p:pic>
      <p:sp>
        <p:nvSpPr>
          <p:cNvPr id="6" name="矩形 5"/>
          <p:cNvSpPr/>
          <p:nvPr/>
        </p:nvSpPr>
        <p:spPr>
          <a:xfrm>
            <a:off x="304800" y="4114800"/>
            <a:ext cx="8915400" cy="18161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lt1"/>
                </a:solidFill>
                <a:effectLst/>
                <a:uLnTx/>
                <a:uFillTx/>
                <a:latin typeface="+mn-lt"/>
                <a:ea typeface="+mn-ea"/>
                <a:cs typeface="+mn-cs"/>
              </a:rPr>
              <a:t>早期的能力成熟度模型，是一种单一的模型其英文缩写为</a:t>
            </a:r>
            <a:r>
              <a:rPr kumimoji="0" lang="en-US" sz="2800" b="0" i="0" u="none" strike="noStrike" kern="1200" cap="none" spc="0" normalizeH="0" baseline="0" noProof="0" dirty="0">
                <a:ln>
                  <a:noFill/>
                </a:ln>
                <a:solidFill>
                  <a:schemeClr val="lt1"/>
                </a:solidFill>
                <a:effectLst/>
                <a:uLnTx/>
                <a:uFillTx/>
                <a:latin typeface="+mn-lt"/>
                <a:ea typeface="+mn-ea"/>
                <a:cs typeface="+mn-cs"/>
              </a:rPr>
              <a:t>CMM</a:t>
            </a:r>
            <a:r>
              <a:rPr kumimoji="0" lang="zh-CN" altLang="en-US" sz="2800" b="0" i="0" u="none" strike="noStrike" kern="1200" cap="none" spc="0" normalizeH="0" baseline="0" noProof="0" dirty="0">
                <a:ln>
                  <a:noFill/>
                </a:ln>
                <a:solidFill>
                  <a:schemeClr val="lt1"/>
                </a:solidFill>
                <a:effectLst/>
                <a:uLnTx/>
                <a:uFillTx/>
                <a:latin typeface="+mn-lt"/>
                <a:ea typeface="+mn-ea"/>
                <a:cs typeface="+mn-cs"/>
              </a:rPr>
              <a:t>，较多地用于软件工程。</a:t>
            </a:r>
            <a:endParaRPr kumimoji="0" lang="en-US" altLang="zh-CN" sz="2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lt1"/>
                </a:solidFill>
                <a:effectLst/>
                <a:uLnTx/>
                <a:uFillTx/>
                <a:latin typeface="+mn-lt"/>
                <a:ea typeface="+mn-ea"/>
                <a:cs typeface="+mn-cs"/>
              </a:rPr>
              <a:t>随着应用的推广与模型本身的发展，该方法演绎成为一种被广泛应用的综合性模型，因此改名为</a:t>
            </a:r>
            <a:r>
              <a:rPr kumimoji="0" lang="en-US" sz="2800" b="0" i="0" u="none" strike="noStrike" kern="1200" cap="none" spc="0" normalizeH="0" baseline="0" noProof="0" dirty="0">
                <a:ln>
                  <a:noFill/>
                </a:ln>
                <a:solidFill>
                  <a:schemeClr val="lt1"/>
                </a:solidFill>
                <a:effectLst/>
                <a:uLnTx/>
                <a:uFillTx/>
                <a:latin typeface="+mn-lt"/>
                <a:ea typeface="+mn-ea"/>
                <a:cs typeface="+mn-cs"/>
              </a:rPr>
              <a:t>CMMI</a:t>
            </a:r>
            <a:r>
              <a:rPr kumimoji="0" lang="zh-CN" altLang="en-US" sz="2800" b="0" i="0" u="none" strike="noStrike" kern="1200" cap="none" spc="0" normalizeH="0" baseline="0" noProof="0" dirty="0">
                <a:ln>
                  <a:noFill/>
                </a:ln>
                <a:solidFill>
                  <a:schemeClr val="lt1"/>
                </a:solidFill>
                <a:effectLst/>
                <a:uLnTx/>
                <a:uFillTx/>
                <a:latin typeface="+mn-lt"/>
                <a:ea typeface="+mn-ea"/>
                <a:cs typeface="+mn-cs"/>
              </a:rPr>
              <a:t>模型。</a:t>
            </a:r>
            <a:endParaRPr kumimoji="0" lang="zh-CN" altLang="en-US" sz="2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9154" name="Rectangle 2"/>
          <p:cNvSpPr>
            <a:spLocks noGrp="1"/>
          </p:cNvSpPr>
          <p:nvPr>
            <p:ph type="title"/>
          </p:nvPr>
        </p:nvSpPr>
        <p:spPr>
          <a:xfrm>
            <a:off x="457200" y="533400"/>
            <a:ext cx="7886700" cy="930275"/>
          </a:xfrm>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5.3.5 CMM</a:t>
            </a:r>
            <a:r>
              <a:rPr lang="zh-CN" altLang="en-US" kern="1200" dirty="0">
                <a:solidFill>
                  <a:srgbClr val="595959"/>
                </a:solidFill>
                <a:latin typeface="微软雅黑" panose="020B0503020204020204" charset="-122"/>
                <a:ea typeface="微软雅黑" panose="020B0503020204020204" charset="-122"/>
                <a:cs typeface="+mj-cs"/>
              </a:rPr>
              <a:t>中的质量框架</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49155" name="Rectangle 3"/>
          <p:cNvSpPr>
            <a:spLocks noGrp="1"/>
          </p:cNvSpPr>
          <p:nvPr>
            <p:ph idx="1"/>
          </p:nvPr>
        </p:nvSpPr>
        <p:spPr>
          <a:xfrm>
            <a:off x="457200" y="1447800"/>
            <a:ext cx="7886700" cy="4351338"/>
          </a:xfrm>
          <a:prstGeom prst="rect">
            <a:avLst/>
          </a:prstGeom>
          <a:noFill/>
          <a:ln>
            <a:noFill/>
          </a:ln>
        </p:spPr>
        <p:txBody>
          <a:bodyPr vert="horz" wrap="square" lIns="91440" tIns="45720" rIns="91440" bIns="45720" anchor="t" anchorCtr="0"/>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软件质量保证（</a:t>
            </a:r>
            <a:r>
              <a:rPr lang="en-US" altLang="zh-CN" sz="1900" kern="1200" dirty="0">
                <a:solidFill>
                  <a:srgbClr val="595959"/>
                </a:solidFill>
                <a:latin typeface="微软雅黑" panose="020B0503020204020204" charset="-122"/>
                <a:ea typeface="+mn-ea"/>
                <a:cs typeface="+mn-cs"/>
              </a:rPr>
              <a:t>Software Quality Assurance</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SQA</a:t>
            </a:r>
            <a:r>
              <a:rPr lang="zh-CN" altLang="en-US" sz="1900" kern="1200" dirty="0">
                <a:solidFill>
                  <a:srgbClr val="595959"/>
                </a:solidFill>
                <a:latin typeface="微软雅黑" panose="020B0503020204020204" charset="-122"/>
                <a:ea typeface="微软雅黑" panose="020B0503020204020204" charset="-122"/>
                <a:cs typeface="+mn-cs"/>
              </a:rPr>
              <a:t>）是</a:t>
            </a:r>
            <a:r>
              <a:rPr lang="en-US" altLang="zh-CN" sz="1900" kern="1200" dirty="0">
                <a:solidFill>
                  <a:srgbClr val="595959"/>
                </a:solidFill>
                <a:latin typeface="微软雅黑" panose="020B0503020204020204" charset="-122"/>
                <a:ea typeface="+mn-ea"/>
                <a:cs typeface="+mn-cs"/>
              </a:rPr>
              <a:t>CMM</a:t>
            </a:r>
            <a:r>
              <a:rPr lang="zh-CN" altLang="en-US" sz="1900" kern="1200" dirty="0">
                <a:solidFill>
                  <a:srgbClr val="595959"/>
                </a:solidFill>
                <a:latin typeface="微软雅黑" panose="020B0503020204020204" charset="-122"/>
                <a:ea typeface="微软雅黑" panose="020B0503020204020204" charset="-122"/>
                <a:cs typeface="+mn-cs"/>
              </a:rPr>
              <a:t>可重复级中</a:t>
            </a:r>
            <a:r>
              <a:rPr lang="en-US" altLang="zh-CN" sz="1900" kern="1200" dirty="0">
                <a:solidFill>
                  <a:srgbClr val="595959"/>
                </a:solidFill>
                <a:latin typeface="微软雅黑" panose="020B0503020204020204" charset="-122"/>
                <a:ea typeface="+mn-ea"/>
                <a:cs typeface="+mn-cs"/>
              </a:rPr>
              <a:t>6</a:t>
            </a:r>
            <a:r>
              <a:rPr lang="zh-CN" altLang="en-US" sz="1900" kern="1200" dirty="0">
                <a:solidFill>
                  <a:srgbClr val="595959"/>
                </a:solidFill>
                <a:latin typeface="微软雅黑" panose="020B0503020204020204" charset="-122"/>
                <a:ea typeface="微软雅黑" panose="020B0503020204020204" charset="-122"/>
                <a:cs typeface="+mn-cs"/>
              </a:rPr>
              <a:t>个关键过程域之一，在</a:t>
            </a:r>
            <a:r>
              <a:rPr lang="en-US" altLang="zh-CN" sz="1900" kern="1200" dirty="0">
                <a:solidFill>
                  <a:srgbClr val="595959"/>
                </a:solidFill>
                <a:latin typeface="微软雅黑" panose="020B0503020204020204" charset="-122"/>
                <a:ea typeface="+mn-ea"/>
                <a:cs typeface="+mn-cs"/>
              </a:rPr>
              <a:t>CMMI</a:t>
            </a:r>
            <a:r>
              <a:rPr lang="zh-CN" altLang="en-US" sz="1900" kern="1200" dirty="0">
                <a:solidFill>
                  <a:srgbClr val="595959"/>
                </a:solidFill>
                <a:latin typeface="微软雅黑" panose="020B0503020204020204" charset="-122"/>
                <a:ea typeface="微软雅黑" panose="020B0503020204020204" charset="-122"/>
                <a:cs typeface="+mn-cs"/>
              </a:rPr>
              <a:t>中该关键过程升级为管理级中的过程与产品质量保证过程（</a:t>
            </a:r>
            <a:r>
              <a:rPr lang="en-US" altLang="zh-CN" sz="1900" kern="1200" dirty="0">
                <a:solidFill>
                  <a:srgbClr val="595959"/>
                </a:solidFill>
                <a:latin typeface="微软雅黑" panose="020B0503020204020204" charset="-122"/>
                <a:ea typeface="+mn-ea"/>
                <a:cs typeface="+mn-cs"/>
              </a:rPr>
              <a:t>Process and Product Quality Assurance</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PPQA</a:t>
            </a:r>
            <a:r>
              <a:rPr lang="zh-CN" altLang="en-US" sz="1900" kern="1200" dirty="0">
                <a:solidFill>
                  <a:srgbClr val="595959"/>
                </a:solidFill>
                <a:latin typeface="微软雅黑" panose="020B0503020204020204" charset="-122"/>
                <a:ea typeface="微软雅黑" panose="020B0503020204020204" charset="-122"/>
                <a:cs typeface="+mn-cs"/>
              </a:rPr>
              <a:t>）。</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正如在</a:t>
            </a:r>
            <a:r>
              <a:rPr lang="en-US" altLang="zh-CN" sz="1700" kern="1200" dirty="0">
                <a:solidFill>
                  <a:srgbClr val="595959"/>
                </a:solidFill>
                <a:latin typeface="微软雅黑" panose="020B0503020204020204" charset="-122"/>
                <a:ea typeface="+mn-ea"/>
                <a:cs typeface="+mn-cs"/>
              </a:rPr>
              <a:t>CMMISW</a:t>
            </a:r>
            <a:r>
              <a:rPr lang="zh-CN" altLang="en-US" sz="1700" kern="1200" dirty="0">
                <a:solidFill>
                  <a:srgbClr val="595959"/>
                </a:solidFill>
                <a:latin typeface="微软雅黑" panose="020B0503020204020204" charset="-122"/>
                <a:ea typeface="微软雅黑" panose="020B0503020204020204" charset="-122"/>
                <a:cs typeface="+mn-cs"/>
              </a:rPr>
              <a:t>中描述的那样，软件质量保证的目的是提供成员与管理阶层客观洞察流程与相关工作产品。</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软件质量保证包括评审和审计软件产品和活动，以验证它们是否符合适用的规程和标准，还包括向软件项目和其他有关的管理者提供评审和审计的结果。</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en-US" altLang="zh-CN" sz="1900" kern="1200" dirty="0">
                <a:solidFill>
                  <a:srgbClr val="595959"/>
                </a:solidFill>
                <a:latin typeface="微软雅黑" panose="020B0503020204020204" charset="-122"/>
                <a:ea typeface="+mn-ea"/>
                <a:cs typeface="+mn-cs"/>
              </a:rPr>
              <a:t>CMM/CMMI</a:t>
            </a:r>
            <a:r>
              <a:rPr lang="zh-CN" altLang="en-US" sz="1900" kern="1200" dirty="0">
                <a:solidFill>
                  <a:srgbClr val="595959"/>
                </a:solidFill>
                <a:latin typeface="微软雅黑" panose="020B0503020204020204" charset="-122"/>
                <a:ea typeface="微软雅黑" panose="020B0503020204020204" charset="-122"/>
                <a:cs typeface="+mn-cs"/>
              </a:rPr>
              <a:t>为满足这个关键过程域的要求需要达到以下</a:t>
            </a:r>
            <a:r>
              <a:rPr lang="en-US" altLang="zh-CN" sz="1900" kern="1200" dirty="0">
                <a:solidFill>
                  <a:srgbClr val="595959"/>
                </a:solidFill>
                <a:latin typeface="微软雅黑" panose="020B0503020204020204" charset="-122"/>
                <a:ea typeface="+mn-ea"/>
                <a:cs typeface="+mn-cs"/>
              </a:rPr>
              <a:t>4</a:t>
            </a:r>
            <a:r>
              <a:rPr lang="zh-CN" altLang="en-US" sz="1900" kern="1200" dirty="0">
                <a:solidFill>
                  <a:srgbClr val="595959"/>
                </a:solidFill>
                <a:latin typeface="微软雅黑" panose="020B0503020204020204" charset="-122"/>
                <a:ea typeface="微软雅黑" panose="020B0503020204020204" charset="-122"/>
                <a:cs typeface="+mn-cs"/>
              </a:rPr>
              <a:t>个目标：</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目标</a:t>
            </a:r>
            <a:r>
              <a:rPr lang="en-US" altLang="zh-CN" sz="1700" kern="1200" dirty="0">
                <a:solidFill>
                  <a:srgbClr val="595959"/>
                </a:solidFill>
                <a:latin typeface="微软雅黑" panose="020B0503020204020204" charset="-122"/>
                <a:ea typeface="+mn-ea"/>
                <a:cs typeface="+mn-cs"/>
              </a:rPr>
              <a:t>1</a:t>
            </a:r>
            <a:r>
              <a:rPr lang="zh-CN" altLang="en-US" sz="1700" kern="1200" dirty="0">
                <a:solidFill>
                  <a:srgbClr val="595959"/>
                </a:solidFill>
                <a:latin typeface="微软雅黑" panose="020B0503020204020204" charset="-122"/>
                <a:ea typeface="微软雅黑" panose="020B0503020204020204" charset="-122"/>
                <a:cs typeface="+mn-cs"/>
              </a:rPr>
              <a:t>：软件质量保证活动是有计划的</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目标</a:t>
            </a:r>
            <a:r>
              <a:rPr lang="en-US" altLang="zh-CN" sz="1700" kern="1200" dirty="0">
                <a:solidFill>
                  <a:srgbClr val="595959"/>
                </a:solidFill>
                <a:latin typeface="微软雅黑" panose="020B0503020204020204" charset="-122"/>
                <a:ea typeface="+mn-ea"/>
                <a:cs typeface="+mn-cs"/>
              </a:rPr>
              <a:t>2</a:t>
            </a:r>
            <a:r>
              <a:rPr lang="zh-CN" altLang="en-US" sz="1700" kern="1200" dirty="0">
                <a:solidFill>
                  <a:srgbClr val="595959"/>
                </a:solidFill>
                <a:latin typeface="微软雅黑" panose="020B0503020204020204" charset="-122"/>
                <a:ea typeface="微软雅黑" panose="020B0503020204020204" charset="-122"/>
                <a:cs typeface="+mn-cs"/>
              </a:rPr>
              <a:t>：软件产品和活动与适用的标准、规程和需求的符合性要得到客观验证</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目标</a:t>
            </a:r>
            <a:r>
              <a:rPr lang="en-US" altLang="zh-CN" sz="1700" kern="1200" dirty="0">
                <a:solidFill>
                  <a:srgbClr val="595959"/>
                </a:solidFill>
                <a:latin typeface="微软雅黑" panose="020B0503020204020204" charset="-122"/>
                <a:ea typeface="+mn-ea"/>
                <a:cs typeface="+mn-cs"/>
              </a:rPr>
              <a:t>3</a:t>
            </a:r>
            <a:r>
              <a:rPr lang="zh-CN" altLang="en-US" sz="1700" kern="1200" dirty="0">
                <a:solidFill>
                  <a:srgbClr val="595959"/>
                </a:solidFill>
                <a:latin typeface="微软雅黑" panose="020B0503020204020204" charset="-122"/>
                <a:ea typeface="微软雅黑" panose="020B0503020204020204" charset="-122"/>
                <a:cs typeface="+mn-cs"/>
              </a:rPr>
              <a:t>：相关的小组和个人要被告知软件质量保证的活动和结果</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目标</a:t>
            </a:r>
            <a:r>
              <a:rPr lang="en-US" altLang="zh-CN" sz="1700" kern="1200" dirty="0">
                <a:solidFill>
                  <a:srgbClr val="595959"/>
                </a:solidFill>
                <a:latin typeface="微软雅黑" panose="020B0503020204020204" charset="-122"/>
                <a:ea typeface="+mn-ea"/>
                <a:cs typeface="+mn-cs"/>
              </a:rPr>
              <a:t>4</a:t>
            </a:r>
            <a:r>
              <a:rPr lang="zh-CN" altLang="en-US" sz="1700" kern="1200" dirty="0">
                <a:solidFill>
                  <a:srgbClr val="595959"/>
                </a:solidFill>
                <a:latin typeface="微软雅黑" panose="020B0503020204020204" charset="-122"/>
                <a:ea typeface="微软雅黑" panose="020B0503020204020204" charset="-122"/>
                <a:cs typeface="+mn-cs"/>
              </a:rPr>
              <a:t>：高级管理者处理在软件项目内部不能解决的不符合问题。</a:t>
            </a:r>
            <a:endParaRPr lang="zh-CN" altLang="en-US" sz="17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全面质量管理</a:t>
            </a:r>
            <a:r>
              <a:rPr lang="en-US" altLang="zh-CN" kern="1200" dirty="0">
                <a:solidFill>
                  <a:srgbClr val="595959"/>
                </a:solidFill>
                <a:latin typeface="微软雅黑" panose="020B0503020204020204" charset="-122"/>
                <a:ea typeface="+mj-ea"/>
                <a:cs typeface="+mj-cs"/>
              </a:rPr>
              <a:t>TQM</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1202" name="内容占位符 2"/>
          <p:cNvSpPr>
            <a:spLocks noGrp="1"/>
          </p:cNvSpPr>
          <p:nvPr>
            <p:ph idx="1"/>
          </p:nvPr>
        </p:nvSpPr>
        <p:spPr>
          <a:prstGeom prst="rect">
            <a:avLst/>
          </a:prstGeom>
          <a:noFill/>
          <a:ln>
            <a:noFill/>
          </a:ln>
        </p:spPr>
        <p:txBody>
          <a:bodyPr vert="horz" wrap="square" lIns="91440" tIns="45720" rIns="91440" bIns="45720" anchor="t" anchorCtr="0"/>
          <a:p>
            <a:pPr defTabSz="914400"/>
            <a:endParaRPr lang="zh-CN" altLang="en-US" kern="1200" dirty="0">
              <a:solidFill>
                <a:srgbClr val="595959"/>
              </a:solidFill>
              <a:latin typeface="微软雅黑" panose="020B0503020204020204" charset="-122"/>
              <a:ea typeface="微软雅黑" panose="020B0503020204020204" charset="-122"/>
              <a:cs typeface="+mn-cs"/>
            </a:endParaRPr>
          </a:p>
        </p:txBody>
      </p:sp>
      <p:sp>
        <p:nvSpPr>
          <p:cNvPr id="51203"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51204" name="Picture 2"/>
          <p:cNvPicPr>
            <a:picLocks noChangeAspect="1"/>
          </p:cNvPicPr>
          <p:nvPr/>
        </p:nvPicPr>
        <p:blipFill>
          <a:blip r:embed="rId1"/>
          <a:stretch>
            <a:fillRect/>
          </a:stretch>
        </p:blipFill>
        <p:spPr>
          <a:xfrm>
            <a:off x="609600" y="1600200"/>
            <a:ext cx="6248400" cy="5080000"/>
          </a:xfrm>
          <a:prstGeom prst="rect">
            <a:avLst/>
          </a:prstGeom>
          <a:noFill/>
          <a:ln w="9525">
            <a:noFill/>
          </a:ln>
        </p:spPr>
      </p:pic>
      <p:sp>
        <p:nvSpPr>
          <p:cNvPr id="6" name="矩形 5"/>
          <p:cNvSpPr/>
          <p:nvPr/>
        </p:nvSpPr>
        <p:spPr>
          <a:xfrm>
            <a:off x="7010400" y="1676400"/>
            <a:ext cx="1981200" cy="489426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lt1"/>
                </a:solidFill>
                <a:effectLst/>
                <a:uLnTx/>
                <a:uFillTx/>
                <a:latin typeface="+mn-lt"/>
                <a:ea typeface="+mn-ea"/>
                <a:cs typeface="+mn-cs"/>
              </a:rPr>
              <a:t>CMM</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的思想，是一切从顾客需求出发，从整个组织层面上实施过程质量管理，正符合了全面质量管理（</a:t>
            </a:r>
            <a:r>
              <a:rPr kumimoji="0" lang="en-US" sz="2400" b="0" i="0" u="none" strike="noStrike" kern="1200" cap="none" spc="0" normalizeH="0" baseline="0" noProof="0" dirty="0">
                <a:ln>
                  <a:noFill/>
                </a:ln>
                <a:solidFill>
                  <a:schemeClr val="lt1"/>
                </a:solidFill>
                <a:effectLst/>
                <a:uLnTx/>
                <a:uFillTx/>
                <a:latin typeface="+mn-lt"/>
                <a:ea typeface="+mn-ea"/>
                <a:cs typeface="+mn-cs"/>
              </a:rPr>
              <a:t>Total Quality Management</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a:t>
            </a:r>
            <a:r>
              <a:rPr kumimoji="0" lang="en-US" sz="2400" b="0" i="0" u="none" strike="noStrike" kern="1200" cap="none" spc="0" normalizeH="0" baseline="0" noProof="0" dirty="0">
                <a:ln>
                  <a:noFill/>
                </a:ln>
                <a:solidFill>
                  <a:schemeClr val="lt1"/>
                </a:solidFill>
                <a:effectLst/>
                <a:uLnTx/>
                <a:uFillTx/>
                <a:latin typeface="+mn-lt"/>
                <a:ea typeface="+mn-ea"/>
                <a:cs typeface="+mn-cs"/>
              </a:rPr>
              <a:t>TQM</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）的基本原则。</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325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质量保证实现的具体实施方法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325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定义项目类型和生命周期</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建立</a:t>
            </a:r>
            <a:r>
              <a:rPr lang="en-US" altLang="zh-CN" kern="1200" dirty="0">
                <a:solidFill>
                  <a:srgbClr val="595959"/>
                </a:solidFill>
                <a:latin typeface="微软雅黑" panose="020B0503020204020204" charset="-122"/>
                <a:ea typeface="+mn-ea"/>
                <a:cs typeface="+mn-cs"/>
              </a:rPr>
              <a:t>SQA</a:t>
            </a:r>
            <a:r>
              <a:rPr lang="zh-CN" altLang="en-US" kern="1200" dirty="0">
                <a:solidFill>
                  <a:srgbClr val="595959"/>
                </a:solidFill>
                <a:latin typeface="微软雅黑" panose="020B0503020204020204" charset="-122"/>
                <a:ea typeface="微软雅黑" panose="020B0503020204020204" charset="-122"/>
                <a:cs typeface="+mn-cs"/>
              </a:rPr>
              <a:t>计划，确定项目审计内容</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生成</a:t>
            </a:r>
            <a:r>
              <a:rPr lang="en-US" altLang="zh-CN" kern="1200" dirty="0">
                <a:solidFill>
                  <a:srgbClr val="595959"/>
                </a:solidFill>
                <a:latin typeface="微软雅黑" panose="020B0503020204020204" charset="-122"/>
                <a:ea typeface="+mn-ea"/>
                <a:cs typeface="+mn-cs"/>
              </a:rPr>
              <a:t>SQA</a:t>
            </a:r>
            <a:r>
              <a:rPr lang="zh-CN" altLang="en-US" kern="1200" dirty="0">
                <a:solidFill>
                  <a:srgbClr val="595959"/>
                </a:solidFill>
                <a:latin typeface="微软雅黑" panose="020B0503020204020204" charset="-122"/>
                <a:ea typeface="微软雅黑" panose="020B0503020204020204" charset="-122"/>
                <a:cs typeface="+mn-cs"/>
              </a:rPr>
              <a:t>报告</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审计</a:t>
            </a:r>
            <a:r>
              <a:rPr lang="en-US" altLang="zh-CN" kern="1200" dirty="0">
                <a:solidFill>
                  <a:srgbClr val="595959"/>
                </a:solidFill>
                <a:latin typeface="微软雅黑" panose="020B0503020204020204" charset="-122"/>
                <a:ea typeface="+mn-ea"/>
                <a:cs typeface="+mn-cs"/>
              </a:rPr>
              <a:t>SQA</a:t>
            </a:r>
            <a:r>
              <a:rPr lang="zh-CN" altLang="en-US" kern="1200" dirty="0">
                <a:solidFill>
                  <a:srgbClr val="595959"/>
                </a:solidFill>
                <a:latin typeface="微软雅黑" panose="020B0503020204020204" charset="-122"/>
                <a:ea typeface="微软雅黑" panose="020B0503020204020204" charset="-122"/>
                <a:cs typeface="+mn-cs"/>
              </a:rPr>
              <a:t>报告</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独立汇报</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53252" name="Picture 6" descr="Image result for method"/>
          <p:cNvPicPr>
            <a:picLocks noChangeAspect="1"/>
          </p:cNvPicPr>
          <p:nvPr/>
        </p:nvPicPr>
        <p:blipFill>
          <a:blip r:embed="rId1"/>
          <a:stretch>
            <a:fillRect/>
          </a:stretch>
        </p:blipFill>
        <p:spPr>
          <a:xfrm>
            <a:off x="3952875" y="3200400"/>
            <a:ext cx="5191125" cy="3467100"/>
          </a:xfrm>
          <a:prstGeom prst="rect">
            <a:avLst/>
          </a:prstGeom>
          <a:noFill/>
          <a:ln w="9525">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529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5.4 IEEE</a:t>
            </a:r>
            <a:r>
              <a:rPr lang="zh-CN" altLang="en-US" kern="1200" dirty="0">
                <a:solidFill>
                  <a:srgbClr val="595959"/>
                </a:solidFill>
                <a:latin typeface="微软雅黑" panose="020B0503020204020204" charset="-122"/>
                <a:ea typeface="微软雅黑" panose="020B0503020204020204" charset="-122"/>
                <a:cs typeface="+mj-cs"/>
              </a:rPr>
              <a:t>软件工程标准</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55299"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顾客标准</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流程标准</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产品标准</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资源与技术标准</a:t>
            </a:r>
            <a:endParaRPr lang="zh-CN" altLang="en-US" kern="1200" dirty="0">
              <a:solidFill>
                <a:srgbClr val="595959"/>
              </a:solidFill>
              <a:latin typeface="微软雅黑" panose="020B0503020204020204" charset="-122"/>
              <a:ea typeface="微软雅黑" panose="020B0503020204020204" charset="-122"/>
              <a:cs typeface="+mn-cs"/>
            </a:endParaRPr>
          </a:p>
        </p:txBody>
      </p:sp>
      <p:pic>
        <p:nvPicPr>
          <p:cNvPr id="55300" name="Picture 6" descr="Image result for standards"/>
          <p:cNvPicPr>
            <a:picLocks noChangeAspect="1"/>
          </p:cNvPicPr>
          <p:nvPr/>
        </p:nvPicPr>
        <p:blipFill>
          <a:blip r:embed="rId1"/>
          <a:stretch>
            <a:fillRect/>
          </a:stretch>
        </p:blipFill>
        <p:spPr>
          <a:xfrm>
            <a:off x="0" y="4114800"/>
            <a:ext cx="7986713" cy="2209800"/>
          </a:xfrm>
          <a:prstGeom prst="rect">
            <a:avLst/>
          </a:prstGeom>
          <a:noFill/>
          <a:ln w="9525">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24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内容提要</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024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sz="2500" kern="1200" dirty="0">
                <a:solidFill>
                  <a:srgbClr val="595959"/>
                </a:solidFill>
                <a:latin typeface="微软雅黑" panose="020B0503020204020204" charset="-122"/>
                <a:ea typeface="+mn-ea"/>
                <a:cs typeface="+mn-cs"/>
              </a:rPr>
              <a:t>5.4 IEEE</a:t>
            </a:r>
            <a:r>
              <a:rPr lang="zh-CN" altLang="en-US" sz="2500" kern="1200" dirty="0">
                <a:solidFill>
                  <a:srgbClr val="595959"/>
                </a:solidFill>
                <a:latin typeface="微软雅黑" panose="020B0503020204020204" charset="-122"/>
                <a:ea typeface="微软雅黑" panose="020B0503020204020204" charset="-122"/>
                <a:cs typeface="+mn-cs"/>
              </a:rPr>
              <a:t>软件工程标准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5.4.1 IEEE 730:2001 </a:t>
            </a:r>
            <a:r>
              <a:rPr lang="zh-CN" altLang="en-US" sz="2100" kern="1200" dirty="0">
                <a:solidFill>
                  <a:srgbClr val="595959"/>
                </a:solidFill>
                <a:latin typeface="微软雅黑" panose="020B0503020204020204" charset="-122"/>
                <a:ea typeface="微软雅黑" panose="020B0503020204020204" charset="-122"/>
                <a:cs typeface="+mn-cs"/>
              </a:rPr>
              <a:t>结构与内容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5.4.2 IEEE/EIA Std 12207</a:t>
            </a:r>
            <a:r>
              <a:rPr lang="en-US" altLang="zh-CN" sz="2100" kern="1200" dirty="0">
                <a:solidFill>
                  <a:srgbClr val="595959"/>
                </a:solidFill>
                <a:latin typeface="Arial" panose="020B0604020202020204" pitchFamily="34" charset="0"/>
                <a:ea typeface="+mn-ea"/>
                <a:cs typeface="+mn-cs"/>
              </a:rPr>
              <a:t>——</a:t>
            </a:r>
            <a:r>
              <a:rPr lang="zh-CN" altLang="en-US" sz="2100" kern="1200" dirty="0">
                <a:solidFill>
                  <a:srgbClr val="595959"/>
                </a:solidFill>
                <a:latin typeface="微软雅黑" panose="020B0503020204020204" charset="-122"/>
                <a:ea typeface="微软雅黑" panose="020B0503020204020204" charset="-122"/>
                <a:cs typeface="+mn-cs"/>
              </a:rPr>
              <a:t>软件生命周期过程</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5.4.3 IEEE Std 1012</a:t>
            </a:r>
            <a:r>
              <a:rPr lang="en-US" altLang="zh-CN" sz="2100" kern="1200" dirty="0">
                <a:solidFill>
                  <a:srgbClr val="595959"/>
                </a:solidFill>
                <a:latin typeface="Arial" panose="020B0604020202020204" pitchFamily="34" charset="0"/>
                <a:ea typeface="+mn-ea"/>
                <a:cs typeface="+mn-cs"/>
              </a:rPr>
              <a:t>——</a:t>
            </a:r>
            <a:r>
              <a:rPr lang="zh-CN" altLang="en-US" sz="2100" kern="1200" dirty="0">
                <a:solidFill>
                  <a:srgbClr val="595959"/>
                </a:solidFill>
                <a:latin typeface="微软雅黑" panose="020B0503020204020204" charset="-122"/>
                <a:ea typeface="微软雅黑" panose="020B0503020204020204" charset="-122"/>
                <a:cs typeface="+mn-cs"/>
              </a:rPr>
              <a:t>验证与确认	</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5.4.4 IEEE Std 1028</a:t>
            </a:r>
            <a:r>
              <a:rPr lang="en-US" altLang="zh-CN" sz="2100" kern="1200" dirty="0">
                <a:solidFill>
                  <a:srgbClr val="595959"/>
                </a:solidFill>
                <a:latin typeface="Arial" panose="020B0604020202020204" pitchFamily="34" charset="0"/>
                <a:ea typeface="+mn-ea"/>
                <a:cs typeface="+mn-cs"/>
              </a:rPr>
              <a:t>——</a:t>
            </a:r>
            <a:r>
              <a:rPr lang="zh-CN" altLang="en-US" sz="2100" kern="1200" dirty="0">
                <a:solidFill>
                  <a:srgbClr val="595959"/>
                </a:solidFill>
                <a:latin typeface="微软雅黑" panose="020B0503020204020204" charset="-122"/>
                <a:ea typeface="微软雅黑" panose="020B0503020204020204" charset="-122"/>
                <a:cs typeface="+mn-cs"/>
              </a:rPr>
              <a:t>评审	</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5.5 </a:t>
            </a:r>
            <a:r>
              <a:rPr lang="zh-CN" altLang="en-US" sz="2500" kern="1200" dirty="0">
                <a:solidFill>
                  <a:srgbClr val="595959"/>
                </a:solidFill>
                <a:latin typeface="微软雅黑" panose="020B0503020204020204" charset="-122"/>
                <a:ea typeface="微软雅黑" panose="020B0503020204020204" charset="-122"/>
                <a:cs typeface="+mn-cs"/>
              </a:rPr>
              <a:t>其它质量标准	</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5.5.1 ISO/IEC 15504-2:2003</a:t>
            </a:r>
            <a:r>
              <a:rPr lang="zh-CN" altLang="en-US" sz="2100" kern="1200" dirty="0">
                <a:solidFill>
                  <a:srgbClr val="595959"/>
                </a:solidFill>
                <a:latin typeface="微软雅黑" panose="020B0503020204020204" charset="-122"/>
                <a:ea typeface="微软雅黑" panose="020B0503020204020204" charset="-122"/>
                <a:cs typeface="+mn-cs"/>
              </a:rPr>
              <a:t>软件过程评估标准</a:t>
            </a:r>
            <a:endParaRPr lang="zh-CN" altLang="en-US" sz="21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100" kern="1200" dirty="0">
                <a:solidFill>
                  <a:srgbClr val="595959"/>
                </a:solidFill>
                <a:latin typeface="微软雅黑" panose="020B0503020204020204" charset="-122"/>
                <a:ea typeface="+mn-ea"/>
                <a:cs typeface="+mn-cs"/>
              </a:rPr>
              <a:t>5.5.2 Tick IT	</a:t>
            </a:r>
            <a:endParaRPr lang="en-US" altLang="zh-CN" sz="2100" kern="1200" dirty="0">
              <a:solidFill>
                <a:srgbClr val="595959"/>
              </a:solidFill>
              <a:latin typeface="微软雅黑" panose="020B0503020204020204" charset="-122"/>
              <a:ea typeface="+mn-ea"/>
              <a:cs typeface="+mn-cs"/>
            </a:endParaRPr>
          </a:p>
          <a:p>
            <a:pPr defTabSz="914400"/>
            <a:r>
              <a:rPr lang="en-US" altLang="zh-CN" sz="2500" kern="1200" dirty="0">
                <a:solidFill>
                  <a:srgbClr val="595959"/>
                </a:solidFill>
                <a:latin typeface="微软雅黑" panose="020B0503020204020204" charset="-122"/>
                <a:ea typeface="+mn-ea"/>
                <a:cs typeface="+mn-cs"/>
              </a:rPr>
              <a:t>5.6</a:t>
            </a:r>
            <a:r>
              <a:rPr lang="zh-CN" altLang="en-US" sz="2500" kern="1200" dirty="0">
                <a:solidFill>
                  <a:srgbClr val="595959"/>
                </a:solidFill>
                <a:latin typeface="微软雅黑" panose="020B0503020204020204" charset="-122"/>
                <a:ea typeface="微软雅黑" panose="020B0503020204020204" charset="-122"/>
                <a:cs typeface="+mn-cs"/>
              </a:rPr>
              <a:t>小结	</a:t>
            </a:r>
            <a:endParaRPr lang="zh-CN" altLang="en-US" sz="2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1" name="Picture 6" descr="Image result for IEEE 730:2001"/>
          <p:cNvPicPr>
            <a:picLocks noChangeAspect="1"/>
          </p:cNvPicPr>
          <p:nvPr/>
        </p:nvPicPr>
        <p:blipFill>
          <a:blip r:embed="rId1"/>
          <a:stretch>
            <a:fillRect/>
          </a:stretch>
        </p:blipFill>
        <p:spPr>
          <a:xfrm>
            <a:off x="5743575" y="1828800"/>
            <a:ext cx="3400425" cy="4400550"/>
          </a:xfrm>
          <a:prstGeom prst="rect">
            <a:avLst/>
          </a:prstGeom>
          <a:noFill/>
          <a:ln w="9525">
            <a:noFill/>
          </a:ln>
        </p:spPr>
      </p:pic>
      <p:sp>
        <p:nvSpPr>
          <p:cNvPr id="56322"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6323"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5.4.1 IEEE 730:2001 </a:t>
            </a:r>
            <a:r>
              <a:rPr lang="zh-CN" altLang="en-US" sz="4000" kern="1200" dirty="0">
                <a:solidFill>
                  <a:srgbClr val="595959"/>
                </a:solidFill>
                <a:latin typeface="微软雅黑" panose="020B0503020204020204" charset="-122"/>
                <a:ea typeface="微软雅黑" panose="020B0503020204020204" charset="-122"/>
                <a:cs typeface="+mj-cs"/>
              </a:rPr>
              <a:t>结构与内容</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56324"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kern="1200" dirty="0">
                <a:solidFill>
                  <a:srgbClr val="595959"/>
                </a:solidFill>
                <a:latin typeface="微软雅黑" panose="020B0503020204020204" charset="-122"/>
                <a:ea typeface="微软雅黑" panose="020B0503020204020204" charset="-122"/>
                <a:cs typeface="+mn-cs"/>
              </a:rPr>
              <a:t>目的</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参考文档</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管理</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文档</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标准、实践、约定和度量</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软件评审</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734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5.4.2 IEEE/EIA Std 12207——</a:t>
            </a:r>
            <a:r>
              <a:rPr lang="zh-CN" altLang="en-US" sz="4000" kern="1200" dirty="0">
                <a:solidFill>
                  <a:srgbClr val="595959"/>
                </a:solidFill>
                <a:latin typeface="微软雅黑" panose="020B0503020204020204" charset="-122"/>
                <a:ea typeface="微软雅黑" panose="020B0503020204020204" charset="-122"/>
                <a:cs typeface="+mj-cs"/>
              </a:rPr>
              <a:t>软件生命周期过程</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57347" name="Rectangle 3"/>
          <p:cNvSpPr>
            <a:spLocks noGrp="1"/>
          </p:cNvSpPr>
          <p:nvPr>
            <p:ph idx="1"/>
          </p:nvPr>
        </p:nvSpPr>
        <p:spPr>
          <a:xfrm>
            <a:off x="1066800" y="1752600"/>
            <a:ext cx="7616825" cy="4189413"/>
          </a:xfrm>
          <a:prstGeom prst="rect">
            <a:avLst/>
          </a:prstGeom>
          <a:noFill/>
          <a:ln>
            <a:noFill/>
          </a:ln>
        </p:spPr>
        <p:txBody>
          <a:bodyPr vert="horz" wrap="square" lIns="91440" tIns="45720" rIns="91440" bIns="45720" anchor="t" anchorCtr="0"/>
          <a:p>
            <a:pPr defTabSz="914400">
              <a:lnSpc>
                <a:spcPct val="80000"/>
              </a:lnSpc>
            </a:pPr>
            <a:r>
              <a:rPr lang="zh-CN" altLang="en-US" sz="1800" kern="1200" dirty="0">
                <a:solidFill>
                  <a:srgbClr val="595959"/>
                </a:solidFill>
                <a:latin typeface="微软雅黑" panose="020B0503020204020204" charset="-122"/>
                <a:ea typeface="微软雅黑" panose="020B0503020204020204" charset="-122"/>
                <a:cs typeface="+mn-cs"/>
              </a:rPr>
              <a:t>主要过程（</a:t>
            </a:r>
            <a:r>
              <a:rPr lang="en-US" altLang="zh-CN" sz="1800" kern="1200" dirty="0">
                <a:solidFill>
                  <a:srgbClr val="595959"/>
                </a:solidFill>
                <a:latin typeface="微软雅黑" panose="020B0503020204020204" charset="-122"/>
                <a:ea typeface="+mn-ea"/>
                <a:cs typeface="+mn-cs"/>
              </a:rPr>
              <a:t>Primary Process</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包括</a:t>
            </a:r>
            <a:r>
              <a:rPr lang="en-US" altLang="zh-CN" sz="1600" kern="1200" dirty="0">
                <a:solidFill>
                  <a:srgbClr val="595959"/>
                </a:solidFill>
                <a:latin typeface="微软雅黑" panose="020B0503020204020204" charset="-122"/>
                <a:ea typeface="+mn-ea"/>
                <a:cs typeface="+mn-cs"/>
              </a:rPr>
              <a:t>5</a:t>
            </a:r>
            <a:r>
              <a:rPr lang="zh-CN" altLang="en-US" sz="1600" kern="1200" dirty="0">
                <a:solidFill>
                  <a:srgbClr val="595959"/>
                </a:solidFill>
                <a:latin typeface="微软雅黑" panose="020B0503020204020204" charset="-122"/>
                <a:ea typeface="微软雅黑" panose="020B0503020204020204" charset="-122"/>
                <a:cs typeface="+mn-cs"/>
              </a:rPr>
              <a:t>个过程，这些过程供各主要当事方（如需方、供方、开发者、运行者和维护者）在参与或完成软件产品开发、运行或维护时使用，它们是：</a:t>
            </a:r>
            <a:endParaRPr lang="zh-CN" altLang="en-US" sz="16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获取过程：需方获取系统，软件产品或软件服务的活动。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供应过程：供方向需方提供系统、软件产品或软件服务的活动。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开发过程：开发者定义并开发软件产品的活动。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运行过程：运行者在规定的环境中为其用户提供计算机系统服务的活动。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en-US" altLang="zh-CN" sz="1800" kern="1200" dirty="0">
                <a:solidFill>
                  <a:srgbClr val="595959"/>
                </a:solidFill>
                <a:latin typeface="微软雅黑" panose="020B0503020204020204" charset="-122"/>
                <a:ea typeface="+mn-ea"/>
                <a:cs typeface="+mn-cs"/>
              </a:rPr>
              <a:t>2.</a:t>
            </a:r>
            <a:r>
              <a:rPr lang="zh-CN" altLang="en-US" sz="1800" kern="1200" dirty="0">
                <a:solidFill>
                  <a:srgbClr val="595959"/>
                </a:solidFill>
                <a:latin typeface="微软雅黑" panose="020B0503020204020204" charset="-122"/>
                <a:ea typeface="微软雅黑" panose="020B0503020204020204" charset="-122"/>
                <a:cs typeface="+mn-cs"/>
              </a:rPr>
              <a:t>支持过程（</a:t>
            </a:r>
            <a:r>
              <a:rPr lang="en-US" altLang="zh-CN" sz="1800" kern="1200" dirty="0">
                <a:solidFill>
                  <a:srgbClr val="595959"/>
                </a:solidFill>
                <a:latin typeface="微软雅黑" panose="020B0503020204020204" charset="-122"/>
                <a:ea typeface="+mn-ea"/>
                <a:cs typeface="+mn-cs"/>
              </a:rPr>
              <a:t>Supporting Process</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600" kern="1200" dirty="0">
                <a:solidFill>
                  <a:srgbClr val="595959"/>
                </a:solidFill>
                <a:latin typeface="微软雅黑" panose="020B0503020204020204" charset="-122"/>
                <a:ea typeface="微软雅黑" panose="020B0503020204020204" charset="-122"/>
                <a:cs typeface="+mn-cs"/>
              </a:rPr>
              <a:t>包括</a:t>
            </a:r>
            <a:r>
              <a:rPr lang="en-US" altLang="zh-CN" sz="1600" kern="1200" dirty="0">
                <a:solidFill>
                  <a:srgbClr val="595959"/>
                </a:solidFill>
                <a:latin typeface="微软雅黑" panose="020B0503020204020204" charset="-122"/>
                <a:ea typeface="+mn-ea"/>
                <a:cs typeface="+mn-cs"/>
              </a:rPr>
              <a:t>8</a:t>
            </a:r>
            <a:r>
              <a:rPr lang="zh-CN" altLang="en-US" sz="1600" kern="1200" dirty="0">
                <a:solidFill>
                  <a:srgbClr val="595959"/>
                </a:solidFill>
                <a:latin typeface="微软雅黑" panose="020B0503020204020204" charset="-122"/>
                <a:ea typeface="微软雅黑" panose="020B0503020204020204" charset="-122"/>
                <a:cs typeface="+mn-cs"/>
              </a:rPr>
              <a:t>个过程，其每个过程均有明确的目的支持其它过程，帮助软件项目获得成功及良好的产品质量。它们是：</a:t>
            </a:r>
            <a:endParaRPr lang="zh-CN" altLang="en-US" sz="16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文档编制过程：记录生存期过程中产生信息所需的活动。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配置管理过程：实施配置管理活动。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质量保证过程：为确保软件产品和软件过程符合规定的需求并能坚持既定计划所需的活动。联合评审、审核、验证与确认可作为质量保证技术使用。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验证过程：为验证最终产品满足预期使用要求的活动。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确认过程：为确保最终产品满足预期使用要求的活动。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联合评审过程：评审方与被评审方共同对某一活动的状态和产品进行评审的活动。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审核过程：审核项目是否按要求、计划、合同完成的活动。</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问题解决过程：分析和解决在开发、运行、维护或其他过程中出现的问题（不论其性质和来源如何）的活动。</a:t>
            </a:r>
            <a:endParaRPr lang="zh-CN" altLang="en-US" sz="14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837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zh-CN" altLang="en-US" kern="1200" dirty="0">
                <a:solidFill>
                  <a:srgbClr val="595959"/>
                </a:solidFill>
                <a:latin typeface="微软雅黑" panose="020B0503020204020204" charset="-122"/>
                <a:ea typeface="微软雅黑" panose="020B0503020204020204" charset="-122"/>
                <a:cs typeface="+mj-cs"/>
              </a:rPr>
              <a:t>软件生命周期过程示意图 </a:t>
            </a:r>
            <a:endParaRPr lang="zh-CN" altLang="en-US" kern="1200" dirty="0">
              <a:solidFill>
                <a:srgbClr val="595959"/>
              </a:solidFill>
              <a:latin typeface="微软雅黑" panose="020B0503020204020204" charset="-122"/>
              <a:ea typeface="微软雅黑" panose="020B0503020204020204" charset="-122"/>
              <a:cs typeface="+mj-cs"/>
            </a:endParaRPr>
          </a:p>
        </p:txBody>
      </p:sp>
      <p:pic>
        <p:nvPicPr>
          <p:cNvPr id="58371" name="Picture 31"/>
          <p:cNvPicPr>
            <a:picLocks noChangeAspect="1"/>
          </p:cNvPicPr>
          <p:nvPr/>
        </p:nvPicPr>
        <p:blipFill>
          <a:blip r:embed="rId1"/>
          <a:stretch>
            <a:fillRect/>
          </a:stretch>
        </p:blipFill>
        <p:spPr>
          <a:xfrm>
            <a:off x="1447800" y="1600200"/>
            <a:ext cx="4267200" cy="3857625"/>
          </a:xfrm>
          <a:prstGeom prst="rect">
            <a:avLst/>
          </a:prstGeom>
          <a:noFill/>
          <a:ln w="9525">
            <a:noFill/>
          </a:ln>
        </p:spPr>
      </p:pic>
      <p:sp>
        <p:nvSpPr>
          <p:cNvPr id="33" name="矩形 32"/>
          <p:cNvSpPr/>
          <p:nvPr/>
        </p:nvSpPr>
        <p:spPr>
          <a:xfrm>
            <a:off x="228600" y="5486400"/>
            <a:ext cx="8534400" cy="107791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mn-lt"/>
                <a:ea typeface="+mn-ea"/>
                <a:cs typeface="+mn-cs"/>
              </a:rPr>
              <a:t>定义了</a:t>
            </a:r>
            <a:r>
              <a:rPr kumimoji="0" lang="en-US" sz="3200" b="0" i="0" u="none" strike="noStrike" kern="1200" cap="none" spc="0" normalizeH="0" baseline="0" noProof="0" dirty="0">
                <a:ln>
                  <a:noFill/>
                </a:ln>
                <a:solidFill>
                  <a:schemeClr val="lt1"/>
                </a:solidFill>
                <a:effectLst/>
                <a:uLnTx/>
                <a:uFillTx/>
                <a:latin typeface="+mn-lt"/>
                <a:ea typeface="+mn-ea"/>
                <a:cs typeface="+mn-cs"/>
              </a:rPr>
              <a:t>17</a:t>
            </a:r>
            <a:r>
              <a:rPr kumimoji="0" lang="zh-CN" altLang="en-US" sz="3200" b="0" i="0" u="none" strike="noStrike" kern="1200" cap="none" spc="0" normalizeH="0" baseline="0" noProof="0" dirty="0">
                <a:ln>
                  <a:noFill/>
                </a:ln>
                <a:solidFill>
                  <a:schemeClr val="lt1"/>
                </a:solidFill>
                <a:effectLst/>
                <a:uLnTx/>
                <a:uFillTx/>
                <a:latin typeface="+mn-lt"/>
                <a:ea typeface="+mn-ea"/>
                <a:cs typeface="+mn-cs"/>
              </a:rPr>
              <a:t>个过程，分别属于主要过程、支持过程和组织过程</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939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sz="4000" kern="1200" dirty="0">
                <a:solidFill>
                  <a:srgbClr val="595959"/>
                </a:solidFill>
                <a:latin typeface="微软雅黑" panose="020B0503020204020204" charset="-122"/>
                <a:ea typeface="+mj-ea"/>
                <a:cs typeface="+mj-cs"/>
              </a:rPr>
              <a:t>5.4.3 IEEE Std 1012——</a:t>
            </a:r>
            <a:r>
              <a:rPr lang="zh-CN" altLang="en-US" sz="4000" kern="1200" dirty="0">
                <a:solidFill>
                  <a:srgbClr val="595959"/>
                </a:solidFill>
                <a:latin typeface="微软雅黑" panose="020B0503020204020204" charset="-122"/>
                <a:ea typeface="微软雅黑" panose="020B0503020204020204" charset="-122"/>
                <a:cs typeface="+mj-cs"/>
              </a:rPr>
              <a:t>验证与确认</a:t>
            </a:r>
            <a:endParaRPr lang="zh-CN" altLang="en-US" sz="4000" kern="1200" dirty="0">
              <a:solidFill>
                <a:srgbClr val="595959"/>
              </a:solidFill>
              <a:latin typeface="微软雅黑" panose="020B0503020204020204" charset="-122"/>
              <a:ea typeface="微软雅黑" panose="020B0503020204020204" charset="-122"/>
              <a:cs typeface="+mj-cs"/>
            </a:endParaRPr>
          </a:p>
        </p:txBody>
      </p:sp>
      <p:sp>
        <p:nvSpPr>
          <p:cNvPr id="59395"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验证</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验证是用来评价某一系统或某一组件的过程，来判断给定阶段的产品是否满足该阶段开始时施加的条件。</a:t>
            </a:r>
            <a:endParaRPr lang="en-US" altLang="zh-CN" sz="1700" kern="1200" dirty="0">
              <a:solidFill>
                <a:srgbClr val="595959"/>
              </a:solidFill>
              <a:latin typeface="微软雅黑" panose="020B0503020204020204" charset="-122"/>
              <a:ea typeface="+mn-ea"/>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即说明验证活动在一定的程度上是一种普通的测试活动，要求验证每个开发阶段是否符合先前阶段定义的需求。</a:t>
            </a:r>
            <a:endParaRPr lang="zh-CN" altLang="en-US" sz="14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400" kern="1200" dirty="0">
                <a:solidFill>
                  <a:srgbClr val="595959"/>
                </a:solidFill>
                <a:latin typeface="微软雅黑" panose="020B0503020204020204" charset="-122"/>
                <a:ea typeface="微软雅黑" panose="020B0503020204020204" charset="-122"/>
                <a:cs typeface="+mn-cs"/>
              </a:rPr>
              <a:t>经过合理组织的项目应该包含验证和确认计划（</a:t>
            </a:r>
            <a:r>
              <a:rPr lang="en-US" altLang="zh-CN" sz="1400" kern="1200" dirty="0">
                <a:solidFill>
                  <a:srgbClr val="595959"/>
                </a:solidFill>
                <a:latin typeface="微软雅黑" panose="020B0503020204020204" charset="-122"/>
                <a:ea typeface="+mn-ea"/>
                <a:cs typeface="+mn-cs"/>
              </a:rPr>
              <a:t>Verification and Validation Plan</a:t>
            </a:r>
            <a:r>
              <a:rPr lang="zh-CN" altLang="en-US" sz="1400" kern="1200" dirty="0">
                <a:solidFill>
                  <a:srgbClr val="595959"/>
                </a:solidFill>
                <a:latin typeface="微软雅黑" panose="020B0503020204020204" charset="-122"/>
                <a:ea typeface="微软雅黑" panose="020B0503020204020204" charset="-122"/>
                <a:cs typeface="+mn-cs"/>
              </a:rPr>
              <a:t>，</a:t>
            </a:r>
            <a:r>
              <a:rPr lang="en-US" altLang="zh-CN" sz="1400" kern="1200" dirty="0">
                <a:solidFill>
                  <a:srgbClr val="595959"/>
                </a:solidFill>
                <a:latin typeface="微软雅黑" panose="020B0503020204020204" charset="-122"/>
                <a:ea typeface="+mn-ea"/>
                <a:cs typeface="+mn-cs"/>
              </a:rPr>
              <a:t>VVP</a:t>
            </a:r>
            <a:r>
              <a:rPr lang="zh-CN" altLang="en-US" sz="1400" kern="1200" dirty="0">
                <a:solidFill>
                  <a:srgbClr val="595959"/>
                </a:solidFill>
                <a:latin typeface="微软雅黑" panose="020B0503020204020204" charset="-122"/>
                <a:ea typeface="微软雅黑" panose="020B0503020204020204" charset="-122"/>
                <a:cs typeface="+mn-cs"/>
              </a:rPr>
              <a:t>）。</a:t>
            </a:r>
            <a:endParaRPr lang="zh-CN" altLang="en-US" sz="14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在</a:t>
            </a:r>
            <a:r>
              <a:rPr lang="en-US" altLang="zh-CN" sz="1700" kern="1200" dirty="0">
                <a:solidFill>
                  <a:srgbClr val="595959"/>
                </a:solidFill>
                <a:latin typeface="微软雅黑" panose="020B0503020204020204" charset="-122"/>
                <a:ea typeface="+mn-ea"/>
                <a:cs typeface="+mn-cs"/>
              </a:rPr>
              <a:t>IEEE 1012-1987</a:t>
            </a:r>
            <a:r>
              <a:rPr lang="zh-CN" altLang="en-US" sz="1700" kern="1200" dirty="0">
                <a:solidFill>
                  <a:srgbClr val="595959"/>
                </a:solidFill>
                <a:latin typeface="微软雅黑" panose="020B0503020204020204" charset="-122"/>
                <a:ea typeface="微软雅黑" panose="020B0503020204020204" charset="-122"/>
                <a:cs typeface="+mn-cs"/>
              </a:rPr>
              <a:t>，</a:t>
            </a:r>
            <a:r>
              <a:rPr lang="en-US" altLang="zh-CN" sz="1700" kern="1200" dirty="0">
                <a:solidFill>
                  <a:srgbClr val="595959"/>
                </a:solidFill>
                <a:latin typeface="微软雅黑" panose="020B0503020204020204" charset="-122"/>
                <a:ea typeface="+mn-ea"/>
                <a:cs typeface="+mn-cs"/>
              </a:rPr>
              <a:t>《IEEE</a:t>
            </a:r>
            <a:r>
              <a:rPr lang="zh-CN" altLang="en-US" sz="1700" kern="1200" dirty="0">
                <a:solidFill>
                  <a:srgbClr val="595959"/>
                </a:solidFill>
                <a:latin typeface="微软雅黑" panose="020B0503020204020204" charset="-122"/>
                <a:ea typeface="微软雅黑" panose="020B0503020204020204" charset="-122"/>
                <a:cs typeface="+mn-cs"/>
              </a:rPr>
              <a:t>软件验证和确认标准</a:t>
            </a:r>
            <a:r>
              <a:rPr lang="en-US" altLang="zh-CN" sz="1700" kern="1200" dirty="0">
                <a:solidFill>
                  <a:srgbClr val="595959"/>
                </a:solidFill>
                <a:latin typeface="微软雅黑" panose="020B0503020204020204" charset="-122"/>
                <a:ea typeface="+mn-ea"/>
                <a:cs typeface="+mn-cs"/>
              </a:rPr>
              <a:t>》</a:t>
            </a:r>
            <a:r>
              <a:rPr lang="zh-CN" altLang="en-US" sz="1700" kern="1200" dirty="0">
                <a:solidFill>
                  <a:srgbClr val="595959"/>
                </a:solidFill>
                <a:latin typeface="微软雅黑" panose="020B0503020204020204" charset="-122"/>
                <a:ea typeface="微软雅黑" panose="020B0503020204020204" charset="-122"/>
                <a:cs typeface="+mn-cs"/>
              </a:rPr>
              <a:t>（</a:t>
            </a:r>
            <a:r>
              <a:rPr lang="en-US" altLang="zh-CN" sz="1700" kern="1200" dirty="0">
                <a:solidFill>
                  <a:srgbClr val="595959"/>
                </a:solidFill>
                <a:latin typeface="微软雅黑" panose="020B0503020204020204" charset="-122"/>
                <a:ea typeface="+mn-ea"/>
                <a:cs typeface="+mn-cs"/>
              </a:rPr>
              <a:t>IEEE Standard for Software Verification and Validation</a:t>
            </a:r>
            <a:r>
              <a:rPr lang="zh-CN" altLang="en-US" sz="1700" kern="1200" dirty="0">
                <a:solidFill>
                  <a:srgbClr val="595959"/>
                </a:solidFill>
                <a:latin typeface="微软雅黑" panose="020B0503020204020204" charset="-122"/>
                <a:ea typeface="微软雅黑" panose="020B0503020204020204" charset="-122"/>
                <a:cs typeface="+mn-cs"/>
              </a:rPr>
              <a:t>）和</a:t>
            </a:r>
            <a:r>
              <a:rPr lang="en-US" altLang="zh-CN" sz="1700" kern="1200" dirty="0">
                <a:solidFill>
                  <a:srgbClr val="595959"/>
                </a:solidFill>
                <a:latin typeface="微软雅黑" panose="020B0503020204020204" charset="-122"/>
                <a:ea typeface="+mn-ea"/>
                <a:cs typeface="+mn-cs"/>
              </a:rPr>
              <a:t>IEEE 1059-1993</a:t>
            </a:r>
            <a:r>
              <a:rPr lang="zh-CN" altLang="en-US" sz="1700" kern="1200" dirty="0">
                <a:solidFill>
                  <a:srgbClr val="595959"/>
                </a:solidFill>
                <a:latin typeface="微软雅黑" panose="020B0503020204020204" charset="-122"/>
                <a:ea typeface="微软雅黑" panose="020B0503020204020204" charset="-122"/>
                <a:cs typeface="+mn-cs"/>
              </a:rPr>
              <a:t>，，</a:t>
            </a:r>
            <a:r>
              <a:rPr lang="en-US" altLang="zh-CN" sz="1700" kern="1200" dirty="0">
                <a:solidFill>
                  <a:srgbClr val="595959"/>
                </a:solidFill>
                <a:latin typeface="微软雅黑" panose="020B0503020204020204" charset="-122"/>
                <a:ea typeface="+mn-ea"/>
                <a:cs typeface="+mn-cs"/>
              </a:rPr>
              <a:t>《IEEE</a:t>
            </a:r>
            <a:r>
              <a:rPr lang="zh-CN" altLang="en-US" sz="1700" kern="1200" dirty="0">
                <a:solidFill>
                  <a:srgbClr val="595959"/>
                </a:solidFill>
                <a:latin typeface="微软雅黑" panose="020B0503020204020204" charset="-122"/>
                <a:ea typeface="微软雅黑" panose="020B0503020204020204" charset="-122"/>
                <a:cs typeface="+mn-cs"/>
              </a:rPr>
              <a:t>软件验证和确认指南</a:t>
            </a:r>
            <a:r>
              <a:rPr lang="en-US" altLang="zh-CN" sz="1700" kern="1200" dirty="0">
                <a:solidFill>
                  <a:srgbClr val="595959"/>
                </a:solidFill>
                <a:latin typeface="微软雅黑" panose="020B0503020204020204" charset="-122"/>
                <a:ea typeface="+mn-ea"/>
                <a:cs typeface="+mn-cs"/>
              </a:rPr>
              <a:t>》</a:t>
            </a:r>
            <a:r>
              <a:rPr lang="zh-CN" altLang="en-US" sz="1700" kern="1200" dirty="0">
                <a:solidFill>
                  <a:srgbClr val="595959"/>
                </a:solidFill>
                <a:latin typeface="微软雅黑" panose="020B0503020204020204" charset="-122"/>
                <a:ea typeface="微软雅黑" panose="020B0503020204020204" charset="-122"/>
                <a:cs typeface="+mn-cs"/>
              </a:rPr>
              <a:t>（</a:t>
            </a:r>
            <a:r>
              <a:rPr lang="en-US" altLang="zh-CN" sz="1700" kern="1200" dirty="0">
                <a:solidFill>
                  <a:srgbClr val="595959"/>
                </a:solidFill>
                <a:latin typeface="微软雅黑" panose="020B0503020204020204" charset="-122"/>
                <a:ea typeface="+mn-ea"/>
                <a:cs typeface="+mn-cs"/>
              </a:rPr>
              <a:t>IEEE Software Guide for Verification and Validation Plan</a:t>
            </a:r>
            <a:r>
              <a:rPr lang="zh-CN" altLang="en-US" sz="1700" kern="1200" dirty="0">
                <a:solidFill>
                  <a:srgbClr val="595959"/>
                </a:solidFill>
                <a:latin typeface="微软雅黑" panose="020B0503020204020204" charset="-122"/>
                <a:ea typeface="微软雅黑" panose="020B0503020204020204" charset="-122"/>
                <a:cs typeface="+mn-cs"/>
              </a:rPr>
              <a:t>）中，</a:t>
            </a:r>
            <a:r>
              <a:rPr lang="en-US" altLang="zh-CN" sz="1700" kern="1200" dirty="0">
                <a:solidFill>
                  <a:srgbClr val="595959"/>
                </a:solidFill>
                <a:latin typeface="微软雅黑" panose="020B0503020204020204" charset="-122"/>
                <a:ea typeface="+mn-ea"/>
                <a:cs typeface="+mn-cs"/>
              </a:rPr>
              <a:t>IEEE</a:t>
            </a:r>
            <a:r>
              <a:rPr lang="zh-CN" altLang="en-US" sz="1700" kern="1200" dirty="0">
                <a:solidFill>
                  <a:srgbClr val="595959"/>
                </a:solidFill>
                <a:latin typeface="微软雅黑" panose="020B0503020204020204" charset="-122"/>
                <a:ea typeface="微软雅黑" panose="020B0503020204020204" charset="-122"/>
                <a:cs typeface="+mn-cs"/>
              </a:rPr>
              <a:t>为建立一个</a:t>
            </a:r>
            <a:r>
              <a:rPr lang="en-US" altLang="zh-CN" sz="1700" kern="1200" dirty="0">
                <a:solidFill>
                  <a:srgbClr val="595959"/>
                </a:solidFill>
                <a:latin typeface="微软雅黑" panose="020B0503020204020204" charset="-122"/>
                <a:ea typeface="+mn-ea"/>
                <a:cs typeface="+mn-cs"/>
              </a:rPr>
              <a:t>VVP</a:t>
            </a:r>
            <a:r>
              <a:rPr lang="zh-CN" altLang="en-US" sz="1700" kern="1200" dirty="0">
                <a:solidFill>
                  <a:srgbClr val="595959"/>
                </a:solidFill>
                <a:latin typeface="微软雅黑" panose="020B0503020204020204" charset="-122"/>
                <a:ea typeface="微软雅黑" panose="020B0503020204020204" charset="-122"/>
                <a:cs typeface="+mn-cs"/>
              </a:rPr>
              <a:t>提供了优秀的指导。</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zh-CN" altLang="en-US" sz="1900" kern="1200" dirty="0">
                <a:solidFill>
                  <a:srgbClr val="595959"/>
                </a:solidFill>
                <a:latin typeface="微软雅黑" panose="020B0503020204020204" charset="-122"/>
                <a:ea typeface="微软雅黑" panose="020B0503020204020204" charset="-122"/>
                <a:cs typeface="+mn-cs"/>
              </a:rPr>
              <a:t>确认</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确认是开发过程中间或结束时对某一系统或某一组件进行评价的过程，以确认它是否满足规定的需求。</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zh-CN" altLang="en-US" sz="1700" kern="1200" dirty="0">
                <a:solidFill>
                  <a:srgbClr val="595959"/>
                </a:solidFill>
                <a:latin typeface="微软雅黑" panose="020B0503020204020204" charset="-122"/>
                <a:ea typeface="微软雅黑" panose="020B0503020204020204" charset="-122"/>
                <a:cs typeface="+mn-cs"/>
              </a:rPr>
              <a:t>需要确认已经实现的组件实际上按照规格说明书进行的工作。通常，用测试来完成这项任务，确认计划是必须的。</a:t>
            </a:r>
            <a:endParaRPr lang="zh-CN" altLang="en-US" sz="17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0418" name="Rectangle 2"/>
          <p:cNvSpPr>
            <a:spLocks noGrp="1"/>
          </p:cNvSpPr>
          <p:nvPr>
            <p:ph type="title"/>
          </p:nvPr>
        </p:nvSpPr>
        <p:spPr>
          <a:xfrm>
            <a:off x="0" y="457200"/>
            <a:ext cx="7788275" cy="1200150"/>
          </a:xfrm>
          <a:prstGeom prst="rect">
            <a:avLst/>
          </a:prstGeom>
          <a:noFill/>
          <a:ln>
            <a:noFill/>
          </a:ln>
        </p:spPr>
        <p:txBody>
          <a:bodyPr vert="horz" wrap="square" lIns="91440" tIns="45720" rIns="91440" bIns="45720" anchor="b" anchorCtr="0"/>
          <a:p>
            <a:r>
              <a:rPr lang="en-US" altLang="zh-CN" dirty="0"/>
              <a:t>5.4.4 IEEE Std 1028——</a:t>
            </a:r>
            <a:r>
              <a:rPr lang="zh-CN" altLang="en-US" dirty="0"/>
              <a:t>评审 </a:t>
            </a:r>
            <a:endParaRPr lang="zh-CN" altLang="en-US" dirty="0"/>
          </a:p>
        </p:txBody>
      </p:sp>
      <p:graphicFrame>
        <p:nvGraphicFramePr>
          <p:cNvPr id="172197" name="Group 165"/>
          <p:cNvGraphicFramePr>
            <a:graphicFrameLocks noGrp="1"/>
          </p:cNvGraphicFramePr>
          <p:nvPr>
            <p:ph idx="1"/>
          </p:nvPr>
        </p:nvGraphicFramePr>
        <p:xfrm>
          <a:off x="1370013" y="1827213"/>
          <a:ext cx="7313613" cy="4424363"/>
        </p:xfrm>
        <a:graphic>
          <a:graphicData uri="http://schemas.openxmlformats.org/drawingml/2006/table">
            <a:tbl>
              <a:tblPr/>
              <a:tblGrid>
                <a:gridCol w="382587"/>
                <a:gridCol w="3260725"/>
                <a:gridCol w="2111375"/>
                <a:gridCol w="1558925"/>
              </a:tblGrid>
              <a:tr h="4206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类</a:t>
                      </a:r>
                      <a:endParaRPr kumimoji="0" lang="zh-CN" altLang="en-US"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别</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目的</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参与人</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备注</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8667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管</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审</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监控进展是否与需求相符，判定计划和进度表的状态及</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需求；在系统中分配或评价为达到目的相符所采用的管</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理途径的有效性；它们有对本系统负有直接责任的管理</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人员实行</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决策制定者、评审领导人、记录</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员、管理人员、其他小组成员（可</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选）、技术人员、客户或用户代表</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（可选）</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9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83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技</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术</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审</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评价软件产品，由认定的小组人员决定对预期使用的适</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宜性，并标识规格说明和标准的偏差。</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决策制定者、评审领导人、记录</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员、管理人员、其他小组成员（可</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选）、技术人员、客户或用户代表</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（可选）</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9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15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审</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查</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查出并标识软件产品的反常，验证软件产品是否满足规</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格说明，是否满足指定的指令属性，是否与用到的规</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章、标准、指南、计划和规程相符，标识与标准和规格</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说明的偏差，收集软件工程数据。用收集到的软件工程数据改善审查过程本身，以及相应的支持文档</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审查领导人、记录员、读者、作</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者、审查员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评审的所有参与者都是</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审查员，管理地位比审</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查小组所有成员都高的</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人不应参与</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67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走</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查</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找出反常、改善产品、考虑替换物的实现、评价与标准</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和规格说明的相符性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走查领导人、记录员、作者、小组</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成员</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9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6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审</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计</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就用到的规章、标准、指南、计划和规程对软件产品和</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过程独立地提供评价</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审查领导人、记录员、作者、项目</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发起人、审计组织</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审计员应将观察到的不</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相符处和相符处记入档</a:t>
                      </a:r>
                      <a:endPar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案</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1442"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5.5 </a:t>
            </a:r>
            <a:r>
              <a:rPr lang="zh-CN" altLang="en-US" kern="1200" dirty="0">
                <a:solidFill>
                  <a:srgbClr val="595959"/>
                </a:solidFill>
                <a:latin typeface="微软雅黑" panose="020B0503020204020204" charset="-122"/>
                <a:ea typeface="微软雅黑" panose="020B0503020204020204" charset="-122"/>
                <a:cs typeface="+mj-cs"/>
              </a:rPr>
              <a:t>其它质量标准</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61443"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en-US" altLang="zh-CN" kern="1200" dirty="0">
                <a:solidFill>
                  <a:srgbClr val="595959"/>
                </a:solidFill>
                <a:latin typeface="微软雅黑" panose="020B0503020204020204" charset="-122"/>
                <a:ea typeface="+mn-ea"/>
                <a:cs typeface="+mn-cs"/>
              </a:rPr>
              <a:t>5.5.1 ISO/IEC 15504-2:2003</a:t>
            </a:r>
            <a:r>
              <a:rPr lang="zh-CN" altLang="en-US" kern="1200" dirty="0">
                <a:solidFill>
                  <a:srgbClr val="595959"/>
                </a:solidFill>
                <a:latin typeface="微软雅黑" panose="020B0503020204020204" charset="-122"/>
                <a:ea typeface="微软雅黑" panose="020B0503020204020204" charset="-122"/>
                <a:cs typeface="+mn-cs"/>
              </a:rPr>
              <a:t>软件过程评估标准</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en-US" altLang="zh-CN" kern="1200" dirty="0">
                <a:solidFill>
                  <a:srgbClr val="595959"/>
                </a:solidFill>
                <a:latin typeface="微软雅黑" panose="020B0503020204020204" charset="-122"/>
                <a:ea typeface="+mn-ea"/>
                <a:cs typeface="+mn-cs"/>
              </a:rPr>
              <a:t>ISO/IEC 15504-2:2003</a:t>
            </a:r>
            <a:endParaRPr lang="en-US" altLang="zh-CN" kern="1200" dirty="0">
              <a:solidFill>
                <a:srgbClr val="595959"/>
              </a:solidFill>
              <a:latin typeface="微软雅黑" panose="020B0503020204020204" charset="-122"/>
              <a:ea typeface="+mn-ea"/>
              <a:cs typeface="+mn-cs"/>
            </a:endParaRPr>
          </a:p>
          <a:p>
            <a:pPr lvl="1" defTabSz="914400"/>
            <a:r>
              <a:rPr lang="en-US" altLang="zh-CN" kern="1200" dirty="0">
                <a:solidFill>
                  <a:srgbClr val="595959"/>
                </a:solidFill>
                <a:latin typeface="微软雅黑" panose="020B0503020204020204" charset="-122"/>
                <a:ea typeface="+mn-ea"/>
                <a:cs typeface="+mn-cs"/>
              </a:rPr>
              <a:t>ISO/IEC 15504-2:2004</a:t>
            </a:r>
            <a:endParaRPr lang="en-US" altLang="zh-CN" kern="1200" dirty="0">
              <a:solidFill>
                <a:srgbClr val="595959"/>
              </a:solidFill>
              <a:latin typeface="微软雅黑" panose="020B0503020204020204" charset="-122"/>
              <a:ea typeface="+mn-ea"/>
              <a:cs typeface="+mn-cs"/>
            </a:endParaRPr>
          </a:p>
          <a:p>
            <a:pPr lvl="1" defTabSz="914400"/>
            <a:r>
              <a:rPr lang="en-US" altLang="zh-CN" kern="1200" dirty="0">
                <a:solidFill>
                  <a:srgbClr val="595959"/>
                </a:solidFill>
                <a:latin typeface="微软雅黑" panose="020B0503020204020204" charset="-122"/>
                <a:ea typeface="+mn-ea"/>
                <a:cs typeface="+mn-cs"/>
              </a:rPr>
              <a:t>ISO/IEC 15504-4:2004</a:t>
            </a:r>
            <a:endParaRPr lang="en-US" altLang="zh-CN" kern="1200" dirty="0">
              <a:solidFill>
                <a:srgbClr val="595959"/>
              </a:solidFill>
              <a:latin typeface="微软雅黑" panose="020B0503020204020204" charset="-122"/>
              <a:ea typeface="+mn-ea"/>
              <a:cs typeface="+mn-cs"/>
            </a:endParaRPr>
          </a:p>
          <a:p>
            <a:pPr defTabSz="914400"/>
            <a:endParaRPr lang="en-US" altLang="zh-CN" kern="1200" dirty="0">
              <a:solidFill>
                <a:srgbClr val="595959"/>
              </a:solidFill>
              <a:latin typeface="微软雅黑" panose="020B0503020204020204" charset="-122"/>
              <a:ea typeface="+mn-ea"/>
              <a:cs typeface="+mn-cs"/>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246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pt-BR" altLang="zh-CN" kern="1200" dirty="0">
                <a:solidFill>
                  <a:srgbClr val="595959"/>
                </a:solidFill>
                <a:latin typeface="微软雅黑" panose="020B0503020204020204" charset="-122"/>
                <a:ea typeface="+mj-ea"/>
                <a:cs typeface="+mj-cs"/>
              </a:rPr>
              <a:t>5.5.2 Tick IT</a:t>
            </a:r>
            <a:endParaRPr lang="en-US" altLang="zh-CN" kern="1200" dirty="0">
              <a:solidFill>
                <a:srgbClr val="595959"/>
              </a:solidFill>
              <a:latin typeface="微软雅黑" panose="020B0503020204020204" charset="-122"/>
              <a:ea typeface="+mj-ea"/>
              <a:cs typeface="+mj-cs"/>
            </a:endParaRPr>
          </a:p>
        </p:txBody>
      </p:sp>
      <p:sp>
        <p:nvSpPr>
          <p:cNvPr id="62467"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pt-BR" sz="1900" kern="1200" dirty="0">
                <a:solidFill>
                  <a:srgbClr val="595959"/>
                </a:solidFill>
                <a:latin typeface="微软雅黑" panose="020B0503020204020204" charset="-122"/>
                <a:ea typeface="微软雅黑" panose="020B0503020204020204" charset="-122"/>
                <a:cs typeface="+mn-cs"/>
              </a:rPr>
              <a:t>在</a:t>
            </a:r>
            <a:r>
              <a:rPr lang="pt-BR" altLang="zh-CN" sz="1900" kern="1200" dirty="0">
                <a:solidFill>
                  <a:srgbClr val="595959"/>
                </a:solidFill>
                <a:latin typeface="微软雅黑" panose="020B0503020204020204" charset="-122"/>
                <a:ea typeface="+mn-ea"/>
                <a:cs typeface="+mn-cs"/>
              </a:rPr>
              <a:t>20</a:t>
            </a:r>
            <a:r>
              <a:rPr lang="zh-CN" altLang="pt-BR" sz="1900" kern="1200" dirty="0">
                <a:solidFill>
                  <a:srgbClr val="595959"/>
                </a:solidFill>
                <a:latin typeface="微软雅黑" panose="020B0503020204020204" charset="-122"/>
                <a:ea typeface="微软雅黑" panose="020B0503020204020204" charset="-122"/>
                <a:cs typeface="+mn-cs"/>
              </a:rPr>
              <a:t>世纪</a:t>
            </a:r>
            <a:r>
              <a:rPr lang="pt-BR" altLang="zh-CN" sz="1900" kern="1200" dirty="0">
                <a:solidFill>
                  <a:srgbClr val="595959"/>
                </a:solidFill>
                <a:latin typeface="微软雅黑" panose="020B0503020204020204" charset="-122"/>
                <a:ea typeface="+mn-ea"/>
                <a:cs typeface="+mn-cs"/>
              </a:rPr>
              <a:t>80</a:t>
            </a:r>
            <a:r>
              <a:rPr lang="zh-CN" altLang="pt-BR" sz="1900" kern="1200" dirty="0">
                <a:solidFill>
                  <a:srgbClr val="595959"/>
                </a:solidFill>
                <a:latin typeface="微软雅黑" panose="020B0503020204020204" charset="-122"/>
                <a:ea typeface="微软雅黑" panose="020B0503020204020204" charset="-122"/>
                <a:cs typeface="+mn-cs"/>
              </a:rPr>
              <a:t>年代末期，软件开发过程的特殊性是软件企业在应用</a:t>
            </a:r>
            <a:r>
              <a:rPr lang="pt-BR" altLang="zh-CN" sz="1900" kern="1200" dirty="0">
                <a:solidFill>
                  <a:srgbClr val="595959"/>
                </a:solidFill>
                <a:latin typeface="微软雅黑" panose="020B0503020204020204" charset="-122"/>
                <a:ea typeface="+mn-ea"/>
                <a:cs typeface="+mn-cs"/>
              </a:rPr>
              <a:t>ISO 9001</a:t>
            </a:r>
            <a:r>
              <a:rPr lang="zh-CN" altLang="pt-BR" sz="1900" kern="1200" dirty="0">
                <a:solidFill>
                  <a:srgbClr val="595959"/>
                </a:solidFill>
                <a:latin typeface="微软雅黑" panose="020B0503020204020204" charset="-122"/>
                <a:ea typeface="微软雅黑" panose="020B0503020204020204" charset="-122"/>
                <a:cs typeface="+mn-cs"/>
              </a:rPr>
              <a:t>标准陷入了困境，</a:t>
            </a:r>
            <a:endParaRPr lang="en-US" altLang="zh-CN" sz="1900" kern="1200" dirty="0">
              <a:solidFill>
                <a:srgbClr val="595959"/>
              </a:solidFill>
              <a:latin typeface="微软雅黑" panose="020B0503020204020204" charset="-122"/>
              <a:ea typeface="+mn-ea"/>
              <a:cs typeface="+mn-cs"/>
            </a:endParaRPr>
          </a:p>
          <a:p>
            <a:pPr lvl="1" defTabSz="914400">
              <a:lnSpc>
                <a:spcPct val="80000"/>
              </a:lnSpc>
            </a:pPr>
            <a:r>
              <a:rPr lang="zh-CN" altLang="pt-BR" sz="1500" kern="1200" dirty="0">
                <a:solidFill>
                  <a:srgbClr val="595959"/>
                </a:solidFill>
                <a:latin typeface="微软雅黑" panose="020B0503020204020204" charset="-122"/>
                <a:ea typeface="微软雅黑" panose="020B0503020204020204" charset="-122"/>
                <a:cs typeface="+mn-cs"/>
              </a:rPr>
              <a:t>于是在这个特殊的行业需要在通用认证过程的基础上补充附加的要求，导致了</a:t>
            </a:r>
            <a:r>
              <a:rPr lang="pt-BR" altLang="zh-CN" sz="1500" kern="1200" dirty="0">
                <a:solidFill>
                  <a:srgbClr val="595959"/>
                </a:solidFill>
                <a:latin typeface="微软雅黑" panose="020B0503020204020204" charset="-122"/>
                <a:ea typeface="+mn-ea"/>
                <a:cs typeface="+mn-cs"/>
              </a:rPr>
              <a:t>Tick IT</a:t>
            </a:r>
            <a:r>
              <a:rPr lang="zh-CN" altLang="pt-BR" sz="1500" kern="1200" dirty="0">
                <a:solidFill>
                  <a:srgbClr val="595959"/>
                </a:solidFill>
                <a:latin typeface="微软雅黑" panose="020B0503020204020204" charset="-122"/>
                <a:ea typeface="微软雅黑" panose="020B0503020204020204" charset="-122"/>
                <a:cs typeface="+mn-cs"/>
              </a:rPr>
              <a:t>认证项目的产生。</a:t>
            </a:r>
            <a:endParaRPr lang="zh-CN" altLang="en-US" sz="15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en-US" altLang="zh-CN" sz="1900" kern="1200" dirty="0">
                <a:solidFill>
                  <a:srgbClr val="595959"/>
                </a:solidFill>
                <a:latin typeface="微软雅黑" panose="020B0503020204020204" charset="-122"/>
                <a:ea typeface="+mn-ea"/>
                <a:cs typeface="+mn-cs"/>
              </a:rPr>
              <a:t>TickIT</a:t>
            </a:r>
            <a:r>
              <a:rPr lang="zh-CN" altLang="en-US" sz="1900" kern="1200" dirty="0">
                <a:solidFill>
                  <a:srgbClr val="595959"/>
                </a:solidFill>
                <a:latin typeface="微软雅黑" panose="020B0503020204020204" charset="-122"/>
                <a:ea typeface="微软雅黑" panose="020B0503020204020204" charset="-122"/>
                <a:cs typeface="+mn-cs"/>
              </a:rPr>
              <a:t>项目帮助软件企业建立与其业务过程相关的质量体系，并使该体系满足</a:t>
            </a:r>
            <a:r>
              <a:rPr lang="en-US" altLang="zh-CN" sz="1900" kern="1200" dirty="0">
                <a:solidFill>
                  <a:srgbClr val="595959"/>
                </a:solidFill>
                <a:latin typeface="微软雅黑" panose="020B0503020204020204" charset="-122"/>
                <a:ea typeface="+mn-ea"/>
                <a:cs typeface="+mn-cs"/>
              </a:rPr>
              <a:t>ISO 9001</a:t>
            </a:r>
            <a:r>
              <a:rPr lang="zh-CN" altLang="en-US" sz="1900" kern="1200" dirty="0">
                <a:solidFill>
                  <a:srgbClr val="595959"/>
                </a:solidFill>
                <a:latin typeface="微软雅黑" panose="020B0503020204020204" charset="-122"/>
                <a:ea typeface="微软雅黑" panose="020B0503020204020204" charset="-122"/>
                <a:cs typeface="+mn-cs"/>
              </a:rPr>
              <a:t>的要求。</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700" kern="1200" dirty="0">
                <a:solidFill>
                  <a:srgbClr val="595959"/>
                </a:solidFill>
                <a:latin typeface="微软雅黑" panose="020B0503020204020204" charset="-122"/>
                <a:ea typeface="+mn-ea"/>
                <a:cs typeface="+mn-cs"/>
              </a:rPr>
              <a:t>TickIT</a:t>
            </a:r>
            <a:r>
              <a:rPr lang="zh-CN" altLang="en-US" sz="1700" kern="1200" dirty="0">
                <a:solidFill>
                  <a:srgbClr val="595959"/>
                </a:solidFill>
                <a:latin typeface="微软雅黑" panose="020B0503020204020204" charset="-122"/>
                <a:ea typeface="微软雅黑" panose="020B0503020204020204" charset="-122"/>
                <a:cs typeface="+mn-cs"/>
              </a:rPr>
              <a:t>程序要求企业的第三方质量管理体系认证应由经认可的认证机构实施，而认证审核活动应通过使用那些在软件行业及其过程方面有直接经验的审核员完成。</a:t>
            </a:r>
            <a:endParaRPr lang="zh-CN" altLang="en-US" sz="17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700" kern="1200" dirty="0">
                <a:solidFill>
                  <a:srgbClr val="595959"/>
                </a:solidFill>
                <a:latin typeface="微软雅黑" panose="020B0503020204020204" charset="-122"/>
                <a:ea typeface="+mn-ea"/>
                <a:cs typeface="+mn-cs"/>
              </a:rPr>
              <a:t>TickIT</a:t>
            </a:r>
            <a:r>
              <a:rPr lang="zh-CN" altLang="en-US" sz="1700" kern="1200" dirty="0">
                <a:solidFill>
                  <a:srgbClr val="595959"/>
                </a:solidFill>
                <a:latin typeface="微软雅黑" panose="020B0503020204020204" charset="-122"/>
                <a:ea typeface="微软雅黑" panose="020B0503020204020204" charset="-122"/>
                <a:cs typeface="+mn-cs"/>
              </a:rPr>
              <a:t>项目由</a:t>
            </a:r>
            <a:r>
              <a:rPr lang="en-US" altLang="zh-CN" sz="1700" kern="1200" dirty="0">
                <a:solidFill>
                  <a:srgbClr val="595959"/>
                </a:solidFill>
                <a:latin typeface="微软雅黑" panose="020B0503020204020204" charset="-122"/>
                <a:ea typeface="+mn-ea"/>
                <a:cs typeface="+mn-cs"/>
              </a:rPr>
              <a:t>TickIT</a:t>
            </a:r>
            <a:r>
              <a:rPr lang="zh-CN" altLang="en-US" sz="1700" kern="1200" dirty="0">
                <a:solidFill>
                  <a:srgbClr val="595959"/>
                </a:solidFill>
                <a:latin typeface="微软雅黑" panose="020B0503020204020204" charset="-122"/>
                <a:ea typeface="微软雅黑" panose="020B0503020204020204" charset="-122"/>
                <a:cs typeface="+mn-cs"/>
              </a:rPr>
              <a:t>办公室进行管理，它是英国标准学会（</a:t>
            </a:r>
            <a:r>
              <a:rPr lang="en-US" altLang="zh-CN" sz="1700" kern="1200" dirty="0">
                <a:solidFill>
                  <a:srgbClr val="595959"/>
                </a:solidFill>
                <a:latin typeface="微软雅黑" panose="020B0503020204020204" charset="-122"/>
                <a:ea typeface="+mn-ea"/>
                <a:cs typeface="+mn-cs"/>
              </a:rPr>
              <a:t>Britain Standard Institute</a:t>
            </a:r>
            <a:r>
              <a:rPr lang="zh-CN" altLang="en-US" sz="1700" kern="1200" dirty="0">
                <a:solidFill>
                  <a:srgbClr val="595959"/>
                </a:solidFill>
                <a:latin typeface="微软雅黑" panose="020B0503020204020204" charset="-122"/>
                <a:ea typeface="微软雅黑" panose="020B0503020204020204" charset="-122"/>
                <a:cs typeface="+mn-cs"/>
              </a:rPr>
              <a:t>，</a:t>
            </a:r>
            <a:r>
              <a:rPr lang="en-US" altLang="zh-CN" sz="1700" i="1" kern="1200" dirty="0">
                <a:solidFill>
                  <a:srgbClr val="595959"/>
                </a:solidFill>
                <a:latin typeface="微软雅黑" panose="020B0503020204020204" charset="-122"/>
                <a:ea typeface="+mn-ea"/>
                <a:cs typeface="+mn-cs"/>
              </a:rPr>
              <a:t>BSI</a:t>
            </a:r>
            <a:r>
              <a:rPr lang="zh-CN" altLang="en-US" sz="1700" kern="1200" dirty="0">
                <a:solidFill>
                  <a:srgbClr val="595959"/>
                </a:solidFill>
                <a:latin typeface="微软雅黑" panose="020B0503020204020204" charset="-122"/>
                <a:ea typeface="微软雅黑" panose="020B0503020204020204" charset="-122"/>
                <a:cs typeface="+mn-cs"/>
              </a:rPr>
              <a:t>）专门负责所有信息系统和通信标准化工作的部门。</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80000"/>
              </a:lnSpc>
            </a:pPr>
            <a:r>
              <a:rPr lang="en-US" altLang="zh-CN" sz="1900" kern="1200" dirty="0">
                <a:solidFill>
                  <a:srgbClr val="595959"/>
                </a:solidFill>
                <a:latin typeface="微软雅黑" panose="020B0503020204020204" charset="-122"/>
                <a:ea typeface="+mn-ea"/>
                <a:cs typeface="+mn-cs"/>
              </a:rPr>
              <a:t>IRCA TickIT</a:t>
            </a:r>
            <a:r>
              <a:rPr lang="zh-CN" altLang="en-US" sz="1900" kern="1200" dirty="0">
                <a:solidFill>
                  <a:srgbClr val="595959"/>
                </a:solidFill>
                <a:latin typeface="微软雅黑" panose="020B0503020204020204" charset="-122"/>
                <a:ea typeface="微软雅黑" panose="020B0503020204020204" charset="-122"/>
                <a:cs typeface="+mn-cs"/>
              </a:rPr>
              <a:t>审核员项目通过向第三方认证提供</a:t>
            </a:r>
            <a:r>
              <a:rPr lang="en-US" altLang="zh-CN" sz="1900" kern="1200" dirty="0">
                <a:solidFill>
                  <a:srgbClr val="595959"/>
                </a:solidFill>
                <a:latin typeface="微软雅黑" panose="020B0503020204020204" charset="-122"/>
                <a:ea typeface="+mn-ea"/>
                <a:cs typeface="+mn-cs"/>
              </a:rPr>
              <a:t>TickIT</a:t>
            </a:r>
            <a:r>
              <a:rPr lang="zh-CN" altLang="en-US" sz="1900" kern="1200" dirty="0">
                <a:solidFill>
                  <a:srgbClr val="595959"/>
                </a:solidFill>
                <a:latin typeface="微软雅黑" panose="020B0503020204020204" charset="-122"/>
                <a:ea typeface="微软雅黑" panose="020B0503020204020204" charset="-122"/>
                <a:cs typeface="+mn-cs"/>
              </a:rPr>
              <a:t>审核员及审核员培训课程来支持</a:t>
            </a:r>
            <a:r>
              <a:rPr lang="en-US" altLang="zh-CN" sz="1900" kern="1200" dirty="0">
                <a:solidFill>
                  <a:srgbClr val="595959"/>
                </a:solidFill>
                <a:latin typeface="微软雅黑" panose="020B0503020204020204" charset="-122"/>
                <a:ea typeface="+mn-ea"/>
                <a:cs typeface="+mn-cs"/>
              </a:rPr>
              <a:t>TickIT</a:t>
            </a:r>
            <a:r>
              <a:rPr lang="zh-CN" altLang="en-US" sz="1900" kern="1200" dirty="0">
                <a:solidFill>
                  <a:srgbClr val="595959"/>
                </a:solidFill>
                <a:latin typeface="微软雅黑" panose="020B0503020204020204" charset="-122"/>
                <a:ea typeface="微软雅黑" panose="020B0503020204020204" charset="-122"/>
                <a:cs typeface="+mn-cs"/>
              </a:rPr>
              <a:t>认证项目的实施。</a:t>
            </a:r>
            <a:endParaRPr lang="en-US" altLang="zh-CN" sz="1900" kern="1200" dirty="0">
              <a:solidFill>
                <a:srgbClr val="595959"/>
              </a:solidFill>
              <a:latin typeface="微软雅黑" panose="020B0503020204020204" charset="-122"/>
              <a:ea typeface="+mn-ea"/>
              <a:cs typeface="+mn-cs"/>
            </a:endParaRPr>
          </a:p>
          <a:p>
            <a:pPr lvl="1" defTabSz="914400">
              <a:lnSpc>
                <a:spcPct val="80000"/>
              </a:lnSpc>
            </a:pPr>
            <a:r>
              <a:rPr lang="zh-CN" altLang="en-US" sz="1500" kern="1200" dirty="0">
                <a:solidFill>
                  <a:srgbClr val="595959"/>
                </a:solidFill>
                <a:latin typeface="微软雅黑" panose="020B0503020204020204" charset="-122"/>
                <a:ea typeface="微软雅黑" panose="020B0503020204020204" charset="-122"/>
                <a:cs typeface="+mn-cs"/>
              </a:rPr>
              <a:t>审核员</a:t>
            </a:r>
            <a:r>
              <a:rPr lang="en-US" altLang="zh-CN" sz="1500" kern="1200" dirty="0">
                <a:solidFill>
                  <a:srgbClr val="595959"/>
                </a:solidFill>
                <a:latin typeface="微软雅黑" panose="020B0503020204020204" charset="-122"/>
                <a:ea typeface="+mn-ea"/>
                <a:cs typeface="+mn-cs"/>
              </a:rPr>
              <a:t>IT</a:t>
            </a:r>
            <a:r>
              <a:rPr lang="zh-CN" altLang="en-US" sz="1500" kern="1200" dirty="0">
                <a:solidFill>
                  <a:srgbClr val="595959"/>
                </a:solidFill>
                <a:latin typeface="微软雅黑" panose="020B0503020204020204" charset="-122"/>
                <a:ea typeface="微软雅黑" panose="020B0503020204020204" charset="-122"/>
                <a:cs typeface="+mn-cs"/>
              </a:rPr>
              <a:t>能力要求基本指南由英国计算机协会的</a:t>
            </a:r>
            <a:r>
              <a:rPr lang="en-US" altLang="zh-CN" sz="1500" kern="1200" dirty="0">
                <a:solidFill>
                  <a:srgbClr val="595959"/>
                </a:solidFill>
                <a:latin typeface="微软雅黑" panose="020B0503020204020204" charset="-122"/>
                <a:ea typeface="+mn-ea"/>
                <a:cs typeface="+mn-cs"/>
              </a:rPr>
              <a:t>TickIT</a:t>
            </a:r>
            <a:r>
              <a:rPr lang="zh-CN" altLang="en-US" sz="1500" kern="1200" dirty="0">
                <a:solidFill>
                  <a:srgbClr val="595959"/>
                </a:solidFill>
                <a:latin typeface="微软雅黑" panose="020B0503020204020204" charset="-122"/>
                <a:ea typeface="微软雅黑" panose="020B0503020204020204" charset="-122"/>
                <a:cs typeface="+mn-cs"/>
              </a:rPr>
              <a:t>委员会制定。</a:t>
            </a:r>
            <a:endParaRPr lang="zh-CN" altLang="en-US" sz="1500" kern="1200" dirty="0">
              <a:solidFill>
                <a:srgbClr val="595959"/>
              </a:solidFill>
              <a:latin typeface="微软雅黑" panose="020B0503020204020204" charset="-122"/>
              <a:ea typeface="微软雅黑" panose="020B0503020204020204" charset="-122"/>
              <a:cs typeface="+mn-cs"/>
            </a:endParaRPr>
          </a:p>
        </p:txBody>
      </p:sp>
      <p:pic>
        <p:nvPicPr>
          <p:cNvPr id="62468" name="Picture 4" descr="black___white_tick_it"/>
          <p:cNvPicPr>
            <a:picLocks noChangeAspect="1"/>
          </p:cNvPicPr>
          <p:nvPr/>
        </p:nvPicPr>
        <p:blipFill>
          <a:blip r:embed="rId1"/>
          <a:stretch>
            <a:fillRect/>
          </a:stretch>
        </p:blipFill>
        <p:spPr>
          <a:xfrm>
            <a:off x="0" y="5164138"/>
            <a:ext cx="1752600" cy="1693862"/>
          </a:xfrm>
          <a:prstGeom prst="rect">
            <a:avLst/>
          </a:prstGeom>
          <a:noFill/>
          <a:ln w="9525">
            <a:noFill/>
          </a:ln>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内容占位符 2"/>
          <p:cNvSpPr>
            <a:spLocks noGrp="1"/>
          </p:cNvSpPr>
          <p:nvPr>
            <p:ph idx="1"/>
          </p:nvPr>
        </p:nvSpPr>
        <p:spPr>
          <a:xfrm>
            <a:off x="762000" y="1524000"/>
            <a:ext cx="7886700" cy="4351338"/>
          </a:xfrm>
          <a:prstGeom prst="rect">
            <a:avLst/>
          </a:prstGeom>
          <a:noFill/>
          <a:ln>
            <a:noFill/>
          </a:ln>
        </p:spPr>
        <p:txBody>
          <a:bodyPr vert="horz" wrap="square" lIns="91440" tIns="45720" rIns="91440" bIns="45720" anchor="t" anchorCtr="0"/>
          <a:p>
            <a:pPr defTabSz="914400"/>
            <a:r>
              <a:rPr lang="zh-CN" altLang="en-US" sz="4000" kern="1200" dirty="0">
                <a:solidFill>
                  <a:srgbClr val="595959"/>
                </a:solidFill>
                <a:latin typeface="微软雅黑" panose="020B0503020204020204" charset="-122"/>
                <a:ea typeface="微软雅黑" panose="020B0503020204020204" charset="-122"/>
                <a:cs typeface="+mn-cs"/>
              </a:rPr>
              <a:t>思考</a:t>
            </a:r>
            <a:endParaRPr lang="zh-CN" altLang="en-US" sz="4000" kern="1200" dirty="0">
              <a:solidFill>
                <a:srgbClr val="595959"/>
              </a:solidFill>
              <a:latin typeface="微软雅黑" panose="020B0503020204020204" charset="-122"/>
              <a:ea typeface="微软雅黑" panose="020B0503020204020204" charset="-122"/>
              <a:cs typeface="+mn-cs"/>
            </a:endParaRPr>
          </a:p>
          <a:p>
            <a:pPr marL="0" indent="0" defTabSz="914400">
              <a:buNone/>
            </a:pPr>
            <a:r>
              <a:rPr lang="zh-CN" altLang="en-US" sz="4000" kern="1200" dirty="0">
                <a:solidFill>
                  <a:srgbClr val="595959"/>
                </a:solidFill>
                <a:latin typeface="微软雅黑" panose="020B0503020204020204" charset="-122"/>
                <a:ea typeface="微软雅黑" panose="020B0503020204020204" charset="-122"/>
                <a:cs typeface="+mn-cs"/>
              </a:rPr>
              <a:t>简要描述主要的软件可靠性参数</a:t>
            </a:r>
            <a:endParaRPr lang="zh-CN" altLang="en-US" sz="4000" kern="1200" dirty="0">
              <a:solidFill>
                <a:srgbClr val="595959"/>
              </a:solidFill>
              <a:latin typeface="微软雅黑" panose="020B0503020204020204" charset="-122"/>
              <a:ea typeface="微软雅黑" panose="020B0503020204020204" charset="-122"/>
              <a:cs typeface="+mn-cs"/>
            </a:endParaRPr>
          </a:p>
        </p:txBody>
      </p:sp>
      <p:sp>
        <p:nvSpPr>
          <p:cNvPr id="63490" name="灯片编号占位符 3"/>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451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5.6</a:t>
            </a:r>
            <a:r>
              <a:rPr lang="zh-CN" altLang="en-US" kern="1200" dirty="0">
                <a:solidFill>
                  <a:srgbClr val="595959"/>
                </a:solidFill>
                <a:latin typeface="微软雅黑" panose="020B0503020204020204" charset="-122"/>
                <a:ea typeface="微软雅黑" panose="020B0503020204020204" charset="-122"/>
                <a:cs typeface="+mj-cs"/>
              </a:rPr>
              <a:t>小结</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64515"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400" kern="1200" dirty="0">
                <a:solidFill>
                  <a:srgbClr val="595959"/>
                </a:solidFill>
                <a:latin typeface="微软雅黑" panose="020B0503020204020204" charset="-122"/>
                <a:ea typeface="微软雅黑" panose="020B0503020204020204" charset="-122"/>
                <a:cs typeface="+mn-cs"/>
              </a:rPr>
              <a:t>从通用标准的概念、层次等方面展开，侧重于软件质量标准的介绍，并从整体上了解软件行业标准体系结构和内容。</a:t>
            </a:r>
            <a:endParaRPr lang="zh-CN" altLang="en-US" sz="2400" kern="1200" dirty="0">
              <a:solidFill>
                <a:srgbClr val="595959"/>
              </a:solidFill>
              <a:latin typeface="微软雅黑" panose="020B0503020204020204" charset="-122"/>
              <a:ea typeface="微软雅黑" panose="020B0503020204020204" charset="-122"/>
              <a:cs typeface="+mn-cs"/>
            </a:endParaRPr>
          </a:p>
          <a:p>
            <a:pPr lvl="1" defTabSz="914400"/>
            <a:r>
              <a:rPr lang="en-US" altLang="zh-CN" sz="2000" kern="1200" dirty="0">
                <a:solidFill>
                  <a:srgbClr val="595959"/>
                </a:solidFill>
                <a:latin typeface="微软雅黑" panose="020B0503020204020204" charset="-122"/>
                <a:ea typeface="+mn-ea"/>
                <a:cs typeface="+mn-cs"/>
              </a:rPr>
              <a:t>CMM</a:t>
            </a:r>
            <a:r>
              <a:rPr lang="zh-CN" altLang="en-US" sz="2000" kern="1200" dirty="0">
                <a:solidFill>
                  <a:srgbClr val="595959"/>
                </a:solidFill>
                <a:latin typeface="微软雅黑" panose="020B0503020204020204" charset="-122"/>
                <a:ea typeface="微软雅黑" panose="020B0503020204020204" charset="-122"/>
                <a:cs typeface="+mn-cs"/>
              </a:rPr>
              <a:t>为软件过程改进提供了一个框架，将整个软件改进过程分为</a:t>
            </a:r>
            <a:r>
              <a:rPr lang="en-US" altLang="zh-CN" sz="2000" kern="1200" dirty="0">
                <a:solidFill>
                  <a:srgbClr val="595959"/>
                </a:solidFill>
                <a:latin typeface="微软雅黑" panose="020B0503020204020204" charset="-122"/>
                <a:ea typeface="+mn-ea"/>
                <a:cs typeface="+mn-cs"/>
              </a:rPr>
              <a:t>5</a:t>
            </a:r>
            <a:r>
              <a:rPr lang="zh-CN" altLang="en-US" sz="2000" kern="1200" dirty="0">
                <a:solidFill>
                  <a:srgbClr val="595959"/>
                </a:solidFill>
                <a:latin typeface="微软雅黑" panose="020B0503020204020204" charset="-122"/>
                <a:ea typeface="微软雅黑" panose="020B0503020204020204" charset="-122"/>
                <a:cs typeface="+mn-cs"/>
              </a:rPr>
              <a:t>个成熟度等级，这</a:t>
            </a:r>
            <a:r>
              <a:rPr lang="en-US" altLang="zh-CN" sz="2000" kern="1200" dirty="0">
                <a:solidFill>
                  <a:srgbClr val="595959"/>
                </a:solidFill>
                <a:latin typeface="微软雅黑" panose="020B0503020204020204" charset="-122"/>
                <a:ea typeface="+mn-ea"/>
                <a:cs typeface="+mn-cs"/>
              </a:rPr>
              <a:t>5</a:t>
            </a:r>
            <a:r>
              <a:rPr lang="zh-CN" altLang="en-US" sz="2000" kern="1200" dirty="0">
                <a:solidFill>
                  <a:srgbClr val="595959"/>
                </a:solidFill>
                <a:latin typeface="微软雅黑" panose="020B0503020204020204" charset="-122"/>
                <a:ea typeface="微软雅黑" panose="020B0503020204020204" charset="-122"/>
                <a:cs typeface="+mn-cs"/>
              </a:rPr>
              <a:t>个等级定义了一个有序的尺度，用来衡量组织软件过程成熟度和评价其软件过程能力。</a:t>
            </a:r>
            <a:endParaRPr lang="en-US" altLang="zh-CN" sz="2000" kern="1200" dirty="0">
              <a:solidFill>
                <a:srgbClr val="595959"/>
              </a:solidFill>
              <a:latin typeface="微软雅黑" panose="020B0503020204020204" charset="-122"/>
              <a:ea typeface="+mn-ea"/>
              <a:cs typeface="+mn-cs"/>
            </a:endParaRPr>
          </a:p>
          <a:p>
            <a:pPr lvl="1" defTabSz="914400"/>
            <a:r>
              <a:rPr lang="zh-CN" altLang="en-US" sz="2000" kern="1200" dirty="0">
                <a:solidFill>
                  <a:srgbClr val="595959"/>
                </a:solidFill>
                <a:latin typeface="微软雅黑" panose="020B0503020204020204" charset="-122"/>
                <a:ea typeface="微软雅黑" panose="020B0503020204020204" charset="-122"/>
                <a:cs typeface="+mn-cs"/>
              </a:rPr>
              <a:t>在每一级中，定义了达到该级过程管理水平所应解决的主要问题和关键域。</a:t>
            </a:r>
            <a:endParaRPr lang="zh-CN" altLang="en-US" sz="2000" kern="1200" dirty="0">
              <a:solidFill>
                <a:srgbClr val="595959"/>
              </a:solidFill>
              <a:latin typeface="微软雅黑" panose="020B0503020204020204" charset="-122"/>
              <a:ea typeface="微软雅黑" panose="020B0503020204020204" charset="-122"/>
              <a:cs typeface="+mn-cs"/>
            </a:endParaRPr>
          </a:p>
          <a:p>
            <a:pPr defTabSz="914400"/>
            <a:r>
              <a:rPr lang="en-US" altLang="zh-CN" sz="2400" kern="1200" dirty="0">
                <a:solidFill>
                  <a:srgbClr val="595959"/>
                </a:solidFill>
                <a:latin typeface="微软雅黑" panose="020B0503020204020204" charset="-122"/>
                <a:ea typeface="+mn-ea"/>
                <a:cs typeface="+mn-cs"/>
              </a:rPr>
              <a:t>CMM</a:t>
            </a:r>
            <a:r>
              <a:rPr lang="zh-CN" altLang="en-US" sz="2400" kern="1200" dirty="0">
                <a:solidFill>
                  <a:srgbClr val="595959"/>
                </a:solidFill>
                <a:latin typeface="微软雅黑" panose="020B0503020204020204" charset="-122"/>
                <a:ea typeface="微软雅黑" panose="020B0503020204020204" charset="-122"/>
                <a:cs typeface="+mn-cs"/>
              </a:rPr>
              <a:t>成功与否，与组织内部有关人员的积极参与和创造性活动密不可分，而且，</a:t>
            </a:r>
            <a:r>
              <a:rPr lang="en-US" altLang="zh-CN" sz="2400" kern="1200" dirty="0">
                <a:solidFill>
                  <a:srgbClr val="595959"/>
                </a:solidFill>
                <a:latin typeface="微软雅黑" panose="020B0503020204020204" charset="-122"/>
                <a:ea typeface="+mn-ea"/>
                <a:cs typeface="+mn-cs"/>
              </a:rPr>
              <a:t>CMM</a:t>
            </a:r>
            <a:r>
              <a:rPr lang="zh-CN" altLang="en-US" sz="2400" kern="1200" dirty="0">
                <a:solidFill>
                  <a:srgbClr val="595959"/>
                </a:solidFill>
                <a:latin typeface="微软雅黑" panose="020B0503020204020204" charset="-122"/>
                <a:ea typeface="微软雅黑" panose="020B0503020204020204" charset="-122"/>
                <a:cs typeface="+mn-cs"/>
              </a:rPr>
              <a:t>并未提供有关子过程实现域所需要的具体知识和技能。</a:t>
            </a:r>
            <a:endParaRPr lang="en-US" altLang="zh-CN" sz="2400" kern="1200" dirty="0">
              <a:solidFill>
                <a:srgbClr val="595959"/>
              </a:solidFill>
              <a:latin typeface="微软雅黑" panose="020B0503020204020204" charset="-122"/>
              <a:ea typeface="+mn-ea"/>
              <a:cs typeface="+mn-cs"/>
            </a:endParaRPr>
          </a:p>
          <a:p>
            <a:pPr lvl="1" defTabSz="914400"/>
            <a:r>
              <a:rPr lang="zh-CN" altLang="en-US" sz="2000" kern="1200" dirty="0">
                <a:solidFill>
                  <a:srgbClr val="595959"/>
                </a:solidFill>
                <a:latin typeface="微软雅黑" panose="020B0503020204020204" charset="-122"/>
                <a:ea typeface="微软雅黑" panose="020B0503020204020204" charset="-122"/>
                <a:cs typeface="+mn-cs"/>
              </a:rPr>
              <a:t>因此，个体软件过程和团体软件过程应运而生。</a:t>
            </a:r>
            <a:endParaRPr lang="zh-CN" altLang="en-US" sz="20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26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5.1 </a:t>
            </a:r>
            <a:r>
              <a:rPr lang="zh-CN" altLang="en-US" kern="1200" dirty="0">
                <a:solidFill>
                  <a:srgbClr val="595959"/>
                </a:solidFill>
                <a:latin typeface="微软雅黑" panose="020B0503020204020204" charset="-122"/>
                <a:ea typeface="微软雅黑" panose="020B0503020204020204" charset="-122"/>
                <a:cs typeface="+mj-cs"/>
              </a:rPr>
              <a:t>软件质量标准概述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1267"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经过数十年的发展，软件行业形成的标准分工细，体系繁多。</a:t>
            </a:r>
            <a:endParaRPr lang="en-US" altLang="zh-CN" sz="2500" kern="1200" dirty="0">
              <a:solidFill>
                <a:srgbClr val="595959"/>
              </a:solidFill>
              <a:latin typeface="微软雅黑" panose="020B0503020204020204" charset="-122"/>
              <a:ea typeface="+mn-ea"/>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主要从标准的层次来说明软件质量标准的情况。</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根据软件工程标准制定机构和标准适用的范围，将软件质量标准分为</a:t>
            </a:r>
            <a:r>
              <a:rPr lang="en-US" altLang="zh-CN" sz="2500" kern="1200" dirty="0">
                <a:solidFill>
                  <a:srgbClr val="595959"/>
                </a:solidFill>
                <a:latin typeface="微软雅黑" panose="020B0503020204020204" charset="-122"/>
                <a:ea typeface="+mn-ea"/>
                <a:cs typeface="+mn-cs"/>
              </a:rPr>
              <a:t>5</a:t>
            </a:r>
            <a:r>
              <a:rPr lang="zh-CN" altLang="en-US" sz="2500" kern="1200" dirty="0">
                <a:solidFill>
                  <a:srgbClr val="595959"/>
                </a:solidFill>
                <a:latin typeface="微软雅黑" panose="020B0503020204020204" charset="-122"/>
                <a:ea typeface="微软雅黑" panose="020B0503020204020204" charset="-122"/>
                <a:cs typeface="+mn-cs"/>
              </a:rPr>
              <a:t>个级别，即</a:t>
            </a:r>
            <a:r>
              <a:rPr lang="zh-CN" altLang="en-US" sz="2500" kern="1200" dirty="0">
                <a:solidFill>
                  <a:srgbClr val="FF0000"/>
                </a:solidFill>
                <a:latin typeface="微软雅黑" panose="020B0503020204020204" charset="-122"/>
                <a:ea typeface="微软雅黑" panose="020B0503020204020204" charset="-122"/>
                <a:cs typeface="+mn-cs"/>
              </a:rPr>
              <a:t>国际标准、国家标准、行业标准、企业标准和项目规范</a:t>
            </a:r>
            <a:r>
              <a:rPr lang="zh-CN" altLang="en-US" sz="2500" kern="1200" dirty="0">
                <a:solidFill>
                  <a:srgbClr val="595959"/>
                </a:solidFill>
                <a:latin typeface="微软雅黑" panose="020B0503020204020204" charset="-122"/>
                <a:ea typeface="微软雅黑" panose="020B0503020204020204" charset="-122"/>
                <a:cs typeface="+mn-cs"/>
              </a:rPr>
              <a:t>。</a:t>
            </a:r>
            <a:endParaRPr lang="zh-CN" altLang="en-US" sz="2500" kern="1200" dirty="0">
              <a:solidFill>
                <a:srgbClr val="595959"/>
              </a:solidFill>
              <a:latin typeface="微软雅黑" panose="020B0503020204020204" charset="-122"/>
              <a:ea typeface="微软雅黑" panose="020B0503020204020204" charset="-122"/>
              <a:cs typeface="+mn-cs"/>
            </a:endParaRPr>
          </a:p>
          <a:p>
            <a:pPr defTabSz="914400"/>
            <a:r>
              <a:rPr lang="zh-CN" altLang="en-US" sz="2500" kern="1200" dirty="0">
                <a:solidFill>
                  <a:srgbClr val="595959"/>
                </a:solidFill>
                <a:latin typeface="微软雅黑" panose="020B0503020204020204" charset="-122"/>
                <a:ea typeface="微软雅黑" panose="020B0503020204020204" charset="-122"/>
                <a:cs typeface="+mn-cs"/>
              </a:rPr>
              <a:t>很多标准的原始状态可能是项目标准或企业标准，但随着行业发展与推进，</a:t>
            </a:r>
            <a:endParaRPr lang="en-US" altLang="zh-CN" sz="2500" kern="1200" dirty="0">
              <a:solidFill>
                <a:srgbClr val="595959"/>
              </a:solidFill>
              <a:latin typeface="微软雅黑" panose="020B0503020204020204" charset="-122"/>
              <a:ea typeface="+mn-ea"/>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它的权威性可能促使它发展成为行业、国家或国际标准，因此这里所说的层次具有一定的相对性。</a:t>
            </a:r>
            <a:endParaRPr lang="zh-CN" altLang="en-US" sz="21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290"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5.1.1 </a:t>
            </a:r>
            <a:r>
              <a:rPr lang="zh-CN" altLang="en-US" kern="1200" dirty="0">
                <a:solidFill>
                  <a:srgbClr val="595959"/>
                </a:solidFill>
                <a:latin typeface="微软雅黑" panose="020B0503020204020204" charset="-122"/>
                <a:ea typeface="微软雅黑" panose="020B0503020204020204" charset="-122"/>
                <a:cs typeface="+mj-cs"/>
              </a:rPr>
              <a:t>国际标准</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2291" name="Rectangle 3"/>
          <p:cNvSpPr>
            <a:spLocks noGrp="1"/>
          </p:cNvSpPr>
          <p:nvPr>
            <p:ph idx="1"/>
          </p:nvPr>
        </p:nvSpPr>
        <p:spPr>
          <a:prstGeom prst="rect">
            <a:avLst/>
          </a:prstGeom>
          <a:noFill/>
          <a:ln>
            <a:noFill/>
          </a:ln>
        </p:spPr>
        <p:txBody>
          <a:bodyPr vert="horz" wrap="square" lIns="91440" tIns="45720" rIns="91440" bIns="45720" anchor="t" anchorCtr="0"/>
          <a:p>
            <a:pPr defTabSz="914400"/>
            <a:r>
              <a:rPr lang="zh-CN" altLang="en-US" sz="2500" kern="1200" dirty="0">
                <a:solidFill>
                  <a:srgbClr val="595959"/>
                </a:solidFill>
                <a:latin typeface="微软雅黑" panose="020B0503020204020204" charset="-122"/>
                <a:ea typeface="微软雅黑" panose="020B0503020204020204" charset="-122"/>
                <a:cs typeface="+mn-cs"/>
              </a:rPr>
              <a:t>由国际机构指定和公布供各国参考的标准称为国际标准。</a:t>
            </a:r>
            <a:endParaRPr lang="en-US" altLang="zh-CN" sz="2500" kern="1200" dirty="0">
              <a:solidFill>
                <a:srgbClr val="595959"/>
              </a:solidFill>
              <a:latin typeface="微软雅黑" panose="020B0503020204020204" charset="-122"/>
              <a:ea typeface="+mn-ea"/>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国际标准化组织（</a:t>
            </a:r>
            <a:r>
              <a:rPr lang="en-US" altLang="zh-CN" sz="2100" kern="1200" dirty="0">
                <a:solidFill>
                  <a:srgbClr val="595959"/>
                </a:solidFill>
                <a:latin typeface="微软雅黑" panose="020B0503020204020204" charset="-122"/>
                <a:ea typeface="+mn-ea"/>
                <a:cs typeface="+mn-cs"/>
              </a:rPr>
              <a:t>International Standards Organization</a:t>
            </a:r>
            <a:r>
              <a:rPr lang="zh-CN" altLang="en-US" sz="2100" kern="1200" dirty="0">
                <a:solidFill>
                  <a:srgbClr val="595959"/>
                </a:solidFill>
                <a:latin typeface="微软雅黑" panose="020B0503020204020204" charset="-122"/>
                <a:ea typeface="微软雅黑" panose="020B0503020204020204" charset="-122"/>
                <a:cs typeface="+mn-cs"/>
              </a:rPr>
              <a:t>，</a:t>
            </a:r>
            <a:r>
              <a:rPr lang="en-US" altLang="zh-CN" sz="2100" kern="1200" dirty="0">
                <a:solidFill>
                  <a:srgbClr val="595959"/>
                </a:solidFill>
                <a:latin typeface="微软雅黑" panose="020B0503020204020204" charset="-122"/>
                <a:ea typeface="+mn-ea"/>
                <a:cs typeface="+mn-cs"/>
              </a:rPr>
              <a:t>ISO</a:t>
            </a:r>
            <a:r>
              <a:rPr lang="zh-CN" altLang="en-US" sz="2100" kern="1200" dirty="0">
                <a:solidFill>
                  <a:srgbClr val="595959"/>
                </a:solidFill>
                <a:latin typeface="微软雅黑" panose="020B0503020204020204" charset="-122"/>
                <a:ea typeface="微软雅黑" panose="020B0503020204020204" charset="-122"/>
                <a:cs typeface="+mn-cs"/>
              </a:rPr>
              <a:t>）具有广泛的代表性和权威性，它所公布的标准也具有国际影响力。</a:t>
            </a:r>
            <a:endParaRPr lang="zh-CN" altLang="en-US" sz="2100" kern="1200" dirty="0">
              <a:solidFill>
                <a:srgbClr val="595959"/>
              </a:solidFill>
              <a:latin typeface="微软雅黑" panose="020B0503020204020204" charset="-122"/>
              <a:ea typeface="微软雅黑" panose="020B0503020204020204" charset="-122"/>
              <a:cs typeface="+mn-cs"/>
            </a:endParaRPr>
          </a:p>
          <a:p>
            <a:pPr defTabSz="914400"/>
            <a:r>
              <a:rPr lang="en-US" altLang="zh-CN" sz="2500" kern="1200" dirty="0">
                <a:solidFill>
                  <a:srgbClr val="595959"/>
                </a:solidFill>
                <a:latin typeface="微软雅黑" panose="020B0503020204020204" charset="-122"/>
                <a:ea typeface="+mn-ea"/>
                <a:cs typeface="+mn-cs"/>
              </a:rPr>
              <a:t>20</a:t>
            </a:r>
            <a:r>
              <a:rPr lang="zh-CN" altLang="en-US" sz="2500" kern="1200" dirty="0">
                <a:solidFill>
                  <a:srgbClr val="595959"/>
                </a:solidFill>
                <a:latin typeface="微软雅黑" panose="020B0503020204020204" charset="-122"/>
                <a:ea typeface="微软雅黑" panose="020B0503020204020204" charset="-122"/>
                <a:cs typeface="+mn-cs"/>
              </a:rPr>
              <a:t>世纪</a:t>
            </a:r>
            <a:r>
              <a:rPr lang="en-US" altLang="zh-CN" sz="2500" kern="1200" dirty="0">
                <a:solidFill>
                  <a:srgbClr val="595959"/>
                </a:solidFill>
                <a:latin typeface="微软雅黑" panose="020B0503020204020204" charset="-122"/>
                <a:ea typeface="+mn-ea"/>
                <a:cs typeface="+mn-cs"/>
              </a:rPr>
              <a:t>60</a:t>
            </a:r>
            <a:r>
              <a:rPr lang="zh-CN" altLang="en-US" sz="2500" kern="1200" dirty="0">
                <a:solidFill>
                  <a:srgbClr val="595959"/>
                </a:solidFill>
                <a:latin typeface="微软雅黑" panose="020B0503020204020204" charset="-122"/>
                <a:ea typeface="微软雅黑" panose="020B0503020204020204" charset="-122"/>
                <a:cs typeface="+mn-cs"/>
              </a:rPr>
              <a:t>年代初，国际标准化组织建立了</a:t>
            </a:r>
            <a:r>
              <a:rPr lang="zh-CN" altLang="en-US" sz="2500" kern="1200" dirty="0">
                <a:solidFill>
                  <a:srgbClr val="595959"/>
                </a:solidFill>
                <a:latin typeface="Arial" panose="020B0604020202020204" pitchFamily="34" charset="0"/>
                <a:ea typeface="微软雅黑" panose="020B0503020204020204" charset="-122"/>
                <a:cs typeface="+mn-cs"/>
              </a:rPr>
              <a:t>“</a:t>
            </a:r>
            <a:r>
              <a:rPr lang="zh-CN" altLang="en-US" sz="2500" kern="1200" dirty="0">
                <a:solidFill>
                  <a:srgbClr val="595959"/>
                </a:solidFill>
                <a:latin typeface="微软雅黑" panose="020B0503020204020204" charset="-122"/>
                <a:ea typeface="微软雅黑" panose="020B0503020204020204" charset="-122"/>
                <a:cs typeface="+mn-cs"/>
              </a:rPr>
              <a:t>计算机与信息处理技术委员会</a:t>
            </a:r>
            <a:r>
              <a:rPr lang="zh-CN" altLang="en-US" sz="2500" kern="1200" dirty="0">
                <a:solidFill>
                  <a:srgbClr val="595959"/>
                </a:solidFill>
                <a:latin typeface="Arial" panose="020B0604020202020204" pitchFamily="34" charset="0"/>
                <a:ea typeface="微软雅黑" panose="020B0503020204020204" charset="-122"/>
                <a:cs typeface="+mn-cs"/>
              </a:rPr>
              <a:t>”</a:t>
            </a:r>
            <a:r>
              <a:rPr lang="zh-CN" altLang="en-US" sz="2500" kern="1200" dirty="0">
                <a:solidFill>
                  <a:srgbClr val="595959"/>
                </a:solidFill>
                <a:latin typeface="微软雅黑" panose="020B0503020204020204" charset="-122"/>
                <a:ea typeface="微软雅黑" panose="020B0503020204020204" charset="-122"/>
                <a:cs typeface="+mn-cs"/>
              </a:rPr>
              <a:t>，专门负责与计算机有关的标准工作。</a:t>
            </a:r>
            <a:endParaRPr lang="zh-CN" altLang="en-US" sz="2500" kern="1200" dirty="0">
              <a:solidFill>
                <a:srgbClr val="595959"/>
              </a:solidFill>
              <a:latin typeface="微软雅黑" panose="020B0503020204020204" charset="-122"/>
              <a:ea typeface="微软雅黑" panose="020B0503020204020204" charset="-122"/>
              <a:cs typeface="+mn-cs"/>
            </a:endParaRPr>
          </a:p>
          <a:p>
            <a:pPr lvl="1" defTabSz="914400"/>
            <a:r>
              <a:rPr lang="zh-CN" altLang="en-US" sz="2100" kern="1200" dirty="0">
                <a:solidFill>
                  <a:srgbClr val="595959"/>
                </a:solidFill>
                <a:latin typeface="微软雅黑" panose="020B0503020204020204" charset="-122"/>
                <a:ea typeface="微软雅黑" panose="020B0503020204020204" charset="-122"/>
                <a:cs typeface="+mn-cs"/>
              </a:rPr>
              <a:t>它所公布的标准带有</a:t>
            </a:r>
            <a:r>
              <a:rPr lang="en-US" altLang="zh-CN" sz="2100" kern="1200" dirty="0">
                <a:solidFill>
                  <a:srgbClr val="595959"/>
                </a:solidFill>
                <a:latin typeface="微软雅黑" panose="020B0503020204020204" charset="-122"/>
                <a:ea typeface="+mn-ea"/>
                <a:cs typeface="+mn-cs"/>
              </a:rPr>
              <a:t>ISO</a:t>
            </a:r>
            <a:r>
              <a:rPr lang="zh-CN" altLang="en-US" sz="2100" kern="1200" dirty="0">
                <a:solidFill>
                  <a:srgbClr val="595959"/>
                </a:solidFill>
                <a:latin typeface="微软雅黑" panose="020B0503020204020204" charset="-122"/>
                <a:ea typeface="微软雅黑" panose="020B0503020204020204" charset="-122"/>
                <a:cs typeface="+mn-cs"/>
              </a:rPr>
              <a:t>字样，如</a:t>
            </a:r>
            <a:r>
              <a:rPr lang="en-US" altLang="zh-CN" sz="2100" kern="1200" dirty="0">
                <a:solidFill>
                  <a:srgbClr val="595959"/>
                </a:solidFill>
                <a:latin typeface="微软雅黑" panose="020B0503020204020204" charset="-122"/>
                <a:ea typeface="+mn-ea"/>
                <a:cs typeface="+mn-cs"/>
              </a:rPr>
              <a:t>ISO10012:1995</a:t>
            </a:r>
            <a:r>
              <a:rPr lang="zh-CN" altLang="en-US" sz="2100" kern="1200" dirty="0">
                <a:solidFill>
                  <a:srgbClr val="595959"/>
                </a:solidFill>
                <a:latin typeface="微软雅黑" panose="020B0503020204020204" charset="-122"/>
                <a:ea typeface="微软雅黑" panose="020B0503020204020204" charset="-122"/>
                <a:cs typeface="+mn-cs"/>
              </a:rPr>
              <a:t>质量手册编写指南。</a:t>
            </a:r>
            <a:endParaRPr lang="zh-CN" altLang="en-US" sz="2100" kern="1200" dirty="0">
              <a:solidFill>
                <a:srgbClr val="595959"/>
              </a:solidFill>
              <a:latin typeface="微软雅黑" panose="020B0503020204020204" charset="-122"/>
              <a:ea typeface="微软雅黑" panose="020B0503020204020204" charset="-122"/>
              <a:cs typeface="+mn-cs"/>
            </a:endParaRPr>
          </a:p>
        </p:txBody>
      </p:sp>
      <p:pic>
        <p:nvPicPr>
          <p:cNvPr id="12292" name="Picture 5" descr="21513658"/>
          <p:cNvPicPr>
            <a:picLocks noChangeAspect="1"/>
          </p:cNvPicPr>
          <p:nvPr/>
        </p:nvPicPr>
        <p:blipFill>
          <a:blip r:embed="rId1"/>
          <a:stretch>
            <a:fillRect/>
          </a:stretch>
        </p:blipFill>
        <p:spPr>
          <a:xfrm>
            <a:off x="152400" y="5810250"/>
            <a:ext cx="1866900" cy="1047750"/>
          </a:xfrm>
          <a:prstGeom prst="rect">
            <a:avLst/>
          </a:prstGeom>
          <a:noFill/>
          <a:ln w="9525">
            <a:noFill/>
          </a:ln>
        </p:spPr>
      </p:pic>
      <p:pic>
        <p:nvPicPr>
          <p:cNvPr id="12293" name="Picture 6" descr="970043201228043053ISO-Logo"/>
          <p:cNvPicPr>
            <a:picLocks noChangeAspect="1"/>
          </p:cNvPicPr>
          <p:nvPr/>
        </p:nvPicPr>
        <p:blipFill>
          <a:blip r:embed="rId2"/>
          <a:stretch>
            <a:fillRect/>
          </a:stretch>
        </p:blipFill>
        <p:spPr>
          <a:xfrm>
            <a:off x="4953000" y="5683250"/>
            <a:ext cx="3206750" cy="1174750"/>
          </a:xfrm>
          <a:prstGeom prst="rect">
            <a:avLst/>
          </a:prstGeom>
          <a:noFill/>
          <a:ln w="9525">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31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5.1.2 </a:t>
            </a:r>
            <a:r>
              <a:rPr lang="zh-CN" altLang="en-US" kern="1200" dirty="0">
                <a:solidFill>
                  <a:srgbClr val="595959"/>
                </a:solidFill>
                <a:latin typeface="微软雅黑" panose="020B0503020204020204" charset="-122"/>
                <a:ea typeface="微软雅黑" panose="020B0503020204020204" charset="-122"/>
                <a:cs typeface="+mj-cs"/>
              </a:rPr>
              <a:t>国家标准</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3315"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80000"/>
              </a:lnSpc>
            </a:pPr>
            <a:r>
              <a:rPr lang="zh-CN" altLang="en-US" sz="2000" kern="1200" dirty="0">
                <a:solidFill>
                  <a:srgbClr val="595959"/>
                </a:solidFill>
                <a:latin typeface="微软雅黑" panose="020B0503020204020204" charset="-122"/>
                <a:ea typeface="微软雅黑" panose="020B0503020204020204" charset="-122"/>
                <a:cs typeface="+mn-cs"/>
              </a:rPr>
              <a:t>由</a:t>
            </a:r>
            <a:r>
              <a:rPr lang="zh-CN" altLang="en-US" sz="2000" kern="1200" dirty="0">
                <a:solidFill>
                  <a:srgbClr val="FF0000"/>
                </a:solidFill>
                <a:latin typeface="微软雅黑" panose="020B0503020204020204" charset="-122"/>
                <a:ea typeface="微软雅黑" panose="020B0503020204020204" charset="-122"/>
                <a:cs typeface="+mn-cs"/>
              </a:rPr>
              <a:t>政府</a:t>
            </a:r>
            <a:r>
              <a:rPr lang="zh-CN" altLang="en-US" sz="2000" kern="1200" dirty="0">
                <a:solidFill>
                  <a:srgbClr val="595959"/>
                </a:solidFill>
                <a:latin typeface="微软雅黑" panose="020B0503020204020204" charset="-122"/>
                <a:ea typeface="微软雅黑" panose="020B0503020204020204" charset="-122"/>
                <a:cs typeface="+mn-cs"/>
              </a:rPr>
              <a:t>或</a:t>
            </a:r>
            <a:r>
              <a:rPr lang="zh-CN" altLang="en-US" sz="2000" kern="1200" dirty="0">
                <a:solidFill>
                  <a:srgbClr val="FF0000"/>
                </a:solidFill>
                <a:latin typeface="微软雅黑" panose="020B0503020204020204" charset="-122"/>
                <a:ea typeface="微软雅黑" panose="020B0503020204020204" charset="-122"/>
                <a:cs typeface="+mn-cs"/>
              </a:rPr>
              <a:t>国家级的机构</a:t>
            </a:r>
            <a:r>
              <a:rPr lang="zh-CN" altLang="en-US" sz="2000" kern="1200" dirty="0">
                <a:solidFill>
                  <a:srgbClr val="595959"/>
                </a:solidFill>
                <a:latin typeface="微软雅黑" panose="020B0503020204020204" charset="-122"/>
                <a:ea typeface="微软雅黑" panose="020B0503020204020204" charset="-122"/>
                <a:cs typeface="+mn-cs"/>
              </a:rPr>
              <a:t>制定或批准，适用于本国范围的标准，称为国家标准。如：</a:t>
            </a:r>
            <a:endParaRPr lang="zh-CN" altLang="en-US" sz="20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800" kern="1200" dirty="0">
                <a:solidFill>
                  <a:srgbClr val="595959"/>
                </a:solidFill>
                <a:latin typeface="微软雅黑" panose="020B0503020204020204" charset="-122"/>
                <a:ea typeface="+mn-ea"/>
                <a:cs typeface="+mn-cs"/>
              </a:rPr>
              <a:t>GB</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GuoBiao</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500" kern="1200" dirty="0">
                <a:solidFill>
                  <a:srgbClr val="595959"/>
                </a:solidFill>
                <a:latin typeface="微软雅黑" panose="020B0503020204020204" charset="-122"/>
                <a:ea typeface="微软雅黑" panose="020B0503020204020204" charset="-122"/>
                <a:cs typeface="+mn-cs"/>
              </a:rPr>
              <a:t>中华人民共和国国家技术监督局是中国的最高标准化机构，它所公布实施的标准简称为</a:t>
            </a:r>
            <a:r>
              <a:rPr lang="zh-CN" altLang="en-US" sz="1500" kern="1200" dirty="0">
                <a:solidFill>
                  <a:srgbClr val="FF0000"/>
                </a:solidFill>
                <a:latin typeface="Arial" panose="020B0604020202020204" pitchFamily="34" charset="0"/>
                <a:ea typeface="微软雅黑" panose="020B0503020204020204" charset="-122"/>
                <a:cs typeface="+mn-cs"/>
              </a:rPr>
              <a:t>“</a:t>
            </a:r>
            <a:r>
              <a:rPr lang="zh-CN" altLang="en-US" sz="1500" kern="1200" dirty="0">
                <a:solidFill>
                  <a:srgbClr val="FF0000"/>
                </a:solidFill>
                <a:latin typeface="微软雅黑" panose="020B0503020204020204" charset="-122"/>
                <a:ea typeface="微软雅黑" panose="020B0503020204020204" charset="-122"/>
                <a:cs typeface="+mn-cs"/>
              </a:rPr>
              <a:t>国标</a:t>
            </a:r>
            <a:r>
              <a:rPr lang="zh-CN" altLang="en-US" sz="1500" kern="1200" dirty="0">
                <a:solidFill>
                  <a:srgbClr val="FF0000"/>
                </a:solidFill>
                <a:latin typeface="Arial" panose="020B0604020202020204" pitchFamily="34" charset="0"/>
                <a:ea typeface="微软雅黑" panose="020B0503020204020204" charset="-122"/>
                <a:cs typeface="+mn-cs"/>
              </a:rPr>
              <a:t>”</a:t>
            </a:r>
            <a:r>
              <a:rPr lang="zh-CN" altLang="en-US" sz="1500" kern="1200" dirty="0">
                <a:solidFill>
                  <a:srgbClr val="595959"/>
                </a:solidFill>
                <a:latin typeface="微软雅黑" panose="020B0503020204020204" charset="-122"/>
                <a:ea typeface="微软雅黑" panose="020B0503020204020204" charset="-122"/>
                <a:cs typeface="+mn-cs"/>
              </a:rPr>
              <a:t>。</a:t>
            </a:r>
            <a:endParaRPr lang="zh-CN" altLang="en-US" sz="1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800" kern="1200" dirty="0">
                <a:solidFill>
                  <a:srgbClr val="595959"/>
                </a:solidFill>
                <a:latin typeface="微软雅黑" panose="020B0503020204020204" charset="-122"/>
                <a:ea typeface="+mn-ea"/>
                <a:cs typeface="+mn-cs"/>
              </a:rPr>
              <a:t>ANSI</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American National Standards Institute</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500" kern="1200" dirty="0">
                <a:solidFill>
                  <a:schemeClr val="tx1"/>
                </a:solidFill>
                <a:latin typeface="微软雅黑" panose="020B0503020204020204" charset="-122"/>
                <a:ea typeface="微软雅黑" panose="020B0503020204020204" charset="-122"/>
                <a:cs typeface="+mn-cs"/>
              </a:rPr>
              <a:t>美国国家标准协会</a:t>
            </a:r>
            <a:r>
              <a:rPr lang="zh-CN" altLang="en-US" sz="1500" kern="1200" dirty="0">
                <a:solidFill>
                  <a:srgbClr val="595959"/>
                </a:solidFill>
                <a:latin typeface="微软雅黑" panose="020B0503020204020204" charset="-122"/>
                <a:ea typeface="微软雅黑" panose="020B0503020204020204" charset="-122"/>
                <a:cs typeface="+mn-cs"/>
              </a:rPr>
              <a:t>。是美国一些民间标准化组织的领导机构，具有一定的权威性。</a:t>
            </a:r>
            <a:endParaRPr lang="zh-CN" altLang="en-US" sz="1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800" kern="1200" dirty="0">
                <a:solidFill>
                  <a:srgbClr val="595959"/>
                </a:solidFill>
                <a:latin typeface="微软雅黑" panose="020B0503020204020204" charset="-122"/>
                <a:ea typeface="+mn-ea"/>
                <a:cs typeface="+mn-cs"/>
              </a:rPr>
              <a:t>FIPS</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Federal Information Processing Standards</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500" kern="1200" dirty="0">
                <a:solidFill>
                  <a:srgbClr val="595959"/>
                </a:solidFill>
                <a:latin typeface="微软雅黑" panose="020B0503020204020204" charset="-122"/>
                <a:ea typeface="微软雅黑" panose="020B0503020204020204" charset="-122"/>
                <a:cs typeface="+mn-cs"/>
              </a:rPr>
              <a:t>美国商务部国家标准局联邦信息处理标准。它所公布的标准均冠有</a:t>
            </a:r>
            <a:r>
              <a:rPr lang="en-US" altLang="zh-CN" sz="1500" kern="1200" dirty="0">
                <a:solidFill>
                  <a:srgbClr val="595959"/>
                </a:solidFill>
                <a:latin typeface="微软雅黑" panose="020B0503020204020204" charset="-122"/>
                <a:ea typeface="+mn-ea"/>
                <a:cs typeface="+mn-cs"/>
              </a:rPr>
              <a:t>FIPS</a:t>
            </a:r>
            <a:r>
              <a:rPr lang="zh-CN" altLang="en-US" sz="1500" kern="1200" dirty="0">
                <a:solidFill>
                  <a:srgbClr val="595959"/>
                </a:solidFill>
                <a:latin typeface="微软雅黑" panose="020B0503020204020204" charset="-122"/>
                <a:ea typeface="微软雅黑" panose="020B0503020204020204" charset="-122"/>
                <a:cs typeface="+mn-cs"/>
              </a:rPr>
              <a:t>字样。如，</a:t>
            </a:r>
            <a:r>
              <a:rPr lang="en-US" altLang="zh-CN" sz="1500" kern="1200" dirty="0">
                <a:solidFill>
                  <a:srgbClr val="595959"/>
                </a:solidFill>
                <a:latin typeface="微软雅黑" panose="020B0503020204020204" charset="-122"/>
                <a:ea typeface="+mn-ea"/>
                <a:cs typeface="+mn-cs"/>
              </a:rPr>
              <a:t>1987</a:t>
            </a:r>
            <a:r>
              <a:rPr lang="zh-CN" altLang="en-US" sz="1500" kern="1200" dirty="0">
                <a:solidFill>
                  <a:srgbClr val="595959"/>
                </a:solidFill>
                <a:latin typeface="微软雅黑" panose="020B0503020204020204" charset="-122"/>
                <a:ea typeface="微软雅黑" panose="020B0503020204020204" charset="-122"/>
                <a:cs typeface="+mn-cs"/>
              </a:rPr>
              <a:t>年发表的</a:t>
            </a:r>
            <a:r>
              <a:rPr lang="en-US" altLang="zh-CN" sz="1500" kern="1200" dirty="0">
                <a:solidFill>
                  <a:srgbClr val="595959"/>
                </a:solidFill>
                <a:latin typeface="微软雅黑" panose="020B0503020204020204" charset="-122"/>
                <a:ea typeface="+mn-ea"/>
                <a:cs typeface="+mn-cs"/>
              </a:rPr>
              <a:t>FIPS PUB 132</a:t>
            </a:r>
            <a:r>
              <a:rPr lang="en-US" altLang="zh-CN" sz="1500" kern="1200" dirty="0">
                <a:solidFill>
                  <a:srgbClr val="595959"/>
                </a:solidFill>
                <a:latin typeface="Arial" panose="020B0604020202020204" pitchFamily="34" charset="0"/>
                <a:ea typeface="+mn-ea"/>
                <a:cs typeface="+mn-cs"/>
              </a:rPr>
              <a:t>—</a:t>
            </a:r>
            <a:r>
              <a:rPr lang="en-US" altLang="zh-CN" sz="1500" kern="1200" dirty="0">
                <a:solidFill>
                  <a:srgbClr val="595959"/>
                </a:solidFill>
                <a:latin typeface="微软雅黑" panose="020B0503020204020204" charset="-122"/>
                <a:ea typeface="+mn-ea"/>
                <a:cs typeface="+mn-cs"/>
              </a:rPr>
              <a:t>87 Guideline for validation and verification plan of computer software</a:t>
            </a:r>
            <a:r>
              <a:rPr lang="zh-CN" altLang="en-US" sz="1500" kern="1200" dirty="0">
                <a:solidFill>
                  <a:srgbClr val="595959"/>
                </a:solidFill>
                <a:latin typeface="微软雅黑" panose="020B0503020204020204" charset="-122"/>
                <a:ea typeface="微软雅黑" panose="020B0503020204020204" charset="-122"/>
                <a:cs typeface="+mn-cs"/>
              </a:rPr>
              <a:t>（软件确认与验证计划指南）。</a:t>
            </a:r>
            <a:endParaRPr lang="zh-CN" altLang="en-US" sz="1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800" kern="1200" dirty="0">
                <a:solidFill>
                  <a:srgbClr val="595959"/>
                </a:solidFill>
                <a:latin typeface="微软雅黑" panose="020B0503020204020204" charset="-122"/>
                <a:ea typeface="+mn-ea"/>
                <a:cs typeface="+mn-cs"/>
              </a:rPr>
              <a:t>BS</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British Standard</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500" kern="1200" dirty="0">
                <a:solidFill>
                  <a:srgbClr val="595959"/>
                </a:solidFill>
                <a:latin typeface="微软雅黑" panose="020B0503020204020204" charset="-122"/>
                <a:ea typeface="微软雅黑" panose="020B0503020204020204" charset="-122"/>
                <a:cs typeface="+mn-cs"/>
              </a:rPr>
              <a:t>英国国家标准。</a:t>
            </a:r>
            <a:endParaRPr lang="zh-CN" altLang="en-US" sz="1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800" kern="1200" dirty="0">
                <a:solidFill>
                  <a:srgbClr val="595959"/>
                </a:solidFill>
                <a:latin typeface="微软雅黑" panose="020B0503020204020204" charset="-122"/>
                <a:ea typeface="+mn-ea"/>
                <a:cs typeface="+mn-cs"/>
              </a:rPr>
              <a:t>DIN</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Deutsches Institut for Normung</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500" kern="1200" dirty="0">
                <a:solidFill>
                  <a:srgbClr val="595959"/>
                </a:solidFill>
                <a:latin typeface="微软雅黑" panose="020B0503020204020204" charset="-122"/>
                <a:ea typeface="微软雅黑" panose="020B0503020204020204" charset="-122"/>
                <a:cs typeface="+mn-cs"/>
              </a:rPr>
              <a:t>德国标准协会。</a:t>
            </a:r>
            <a:endParaRPr lang="zh-CN" altLang="en-US" sz="1500" kern="1200" dirty="0">
              <a:solidFill>
                <a:srgbClr val="595959"/>
              </a:solidFill>
              <a:latin typeface="微软雅黑" panose="020B0503020204020204" charset="-122"/>
              <a:ea typeface="微软雅黑" panose="020B0503020204020204" charset="-122"/>
              <a:cs typeface="+mn-cs"/>
            </a:endParaRPr>
          </a:p>
          <a:p>
            <a:pPr lvl="1" defTabSz="914400">
              <a:lnSpc>
                <a:spcPct val="80000"/>
              </a:lnSpc>
            </a:pPr>
            <a:r>
              <a:rPr lang="en-US" altLang="zh-CN" sz="1800" kern="1200" dirty="0">
                <a:solidFill>
                  <a:srgbClr val="595959"/>
                </a:solidFill>
                <a:latin typeface="微软雅黑" panose="020B0503020204020204" charset="-122"/>
                <a:ea typeface="+mn-ea"/>
                <a:cs typeface="+mn-cs"/>
              </a:rPr>
              <a:t>JIS</a:t>
            </a:r>
            <a:r>
              <a:rPr lang="zh-CN" altLang="en-US" sz="1800" kern="1200" dirty="0">
                <a:solidFill>
                  <a:srgbClr val="595959"/>
                </a:solidFill>
                <a:latin typeface="微软雅黑" panose="020B0503020204020204" charset="-122"/>
                <a:ea typeface="微软雅黑" panose="020B0503020204020204" charset="-122"/>
                <a:cs typeface="+mn-cs"/>
              </a:rPr>
              <a:t>（</a:t>
            </a:r>
            <a:r>
              <a:rPr lang="en-US" altLang="zh-CN" sz="1800" kern="1200" dirty="0">
                <a:solidFill>
                  <a:srgbClr val="595959"/>
                </a:solidFill>
                <a:latin typeface="微软雅黑" panose="020B0503020204020204" charset="-122"/>
                <a:ea typeface="+mn-ea"/>
                <a:cs typeface="+mn-cs"/>
              </a:rPr>
              <a:t>Japanese Industrial Standard</a:t>
            </a:r>
            <a:r>
              <a:rPr lang="zh-CN" altLang="en-US" sz="1800" kern="1200" dirty="0">
                <a:solidFill>
                  <a:srgbClr val="595959"/>
                </a:solidFill>
                <a:latin typeface="微软雅黑" panose="020B0503020204020204" charset="-122"/>
                <a:ea typeface="微软雅黑" panose="020B0503020204020204" charset="-122"/>
                <a:cs typeface="+mn-cs"/>
              </a:rPr>
              <a:t>）</a:t>
            </a:r>
            <a:endParaRPr lang="zh-CN" altLang="en-US" sz="1800" kern="1200" dirty="0">
              <a:solidFill>
                <a:srgbClr val="595959"/>
              </a:solidFill>
              <a:latin typeface="微软雅黑" panose="020B0503020204020204" charset="-122"/>
              <a:ea typeface="微软雅黑" panose="020B0503020204020204" charset="-122"/>
              <a:cs typeface="+mn-cs"/>
            </a:endParaRPr>
          </a:p>
          <a:p>
            <a:pPr lvl="2" defTabSz="914400">
              <a:lnSpc>
                <a:spcPct val="80000"/>
              </a:lnSpc>
            </a:pPr>
            <a:r>
              <a:rPr lang="zh-CN" altLang="en-US" sz="1500" kern="1200" dirty="0">
                <a:solidFill>
                  <a:srgbClr val="595959"/>
                </a:solidFill>
                <a:latin typeface="微软雅黑" panose="020B0503020204020204" charset="-122"/>
                <a:ea typeface="微软雅黑" panose="020B0503020204020204" charset="-122"/>
                <a:cs typeface="+mn-cs"/>
              </a:rPr>
              <a:t>日本工业标准行业标准。</a:t>
            </a:r>
            <a:endParaRPr lang="zh-CN" altLang="en-US" sz="15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4338"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5.1.3 </a:t>
            </a:r>
            <a:r>
              <a:rPr lang="zh-CN" altLang="en-US" kern="1200" dirty="0">
                <a:solidFill>
                  <a:srgbClr val="595959"/>
                </a:solidFill>
                <a:latin typeface="微软雅黑" panose="020B0503020204020204" charset="-122"/>
                <a:ea typeface="微软雅黑" panose="020B0503020204020204" charset="-122"/>
                <a:cs typeface="+mj-cs"/>
              </a:rPr>
              <a:t>行业标准 </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4339" name="Rectangle 3"/>
          <p:cNvSpPr>
            <a:spLocks noGrp="1"/>
          </p:cNvSpPr>
          <p:nvPr>
            <p:ph idx="1"/>
          </p:nvPr>
        </p:nvSpPr>
        <p:spPr>
          <a:prstGeom prst="rect">
            <a:avLst/>
          </a:prstGeom>
          <a:noFill/>
          <a:ln>
            <a:noFill/>
          </a:ln>
        </p:spPr>
        <p:txBody>
          <a:bodyPr vert="horz" wrap="square" lIns="91440" tIns="45720" rIns="91440" bIns="45720" anchor="t" anchorCtr="0"/>
          <a:p>
            <a:pPr defTabSz="914400">
              <a:lnSpc>
                <a:spcPct val="110000"/>
              </a:lnSpc>
            </a:pPr>
            <a:r>
              <a:rPr lang="zh-CN" altLang="en-US" sz="1900" kern="1200" dirty="0">
                <a:solidFill>
                  <a:srgbClr val="595959"/>
                </a:solidFill>
                <a:latin typeface="微软雅黑" panose="020B0503020204020204" charset="-122"/>
                <a:ea typeface="微软雅黑" panose="020B0503020204020204" charset="-122"/>
                <a:cs typeface="+mn-cs"/>
              </a:rPr>
              <a:t>行业标准是由一些</a:t>
            </a:r>
            <a:r>
              <a:rPr lang="zh-CN" altLang="en-US" sz="1900" kern="1200" dirty="0">
                <a:solidFill>
                  <a:srgbClr val="FF0000"/>
                </a:solidFill>
                <a:latin typeface="微软雅黑" panose="020B0503020204020204" charset="-122"/>
                <a:ea typeface="微软雅黑" panose="020B0503020204020204" charset="-122"/>
                <a:cs typeface="+mn-cs"/>
              </a:rPr>
              <a:t>行业机构</a:t>
            </a:r>
            <a:r>
              <a:rPr lang="zh-CN" altLang="en-US" sz="1900" kern="1200" dirty="0">
                <a:solidFill>
                  <a:srgbClr val="595959"/>
                </a:solidFill>
                <a:latin typeface="微软雅黑" panose="020B0503020204020204" charset="-122"/>
                <a:ea typeface="微软雅黑" panose="020B0503020204020204" charset="-122"/>
                <a:cs typeface="+mn-cs"/>
              </a:rPr>
              <a:t>、</a:t>
            </a:r>
            <a:r>
              <a:rPr lang="zh-CN" altLang="en-US" sz="1900" kern="1200" dirty="0">
                <a:solidFill>
                  <a:srgbClr val="FF0000"/>
                </a:solidFill>
                <a:latin typeface="微软雅黑" panose="020B0503020204020204" charset="-122"/>
                <a:ea typeface="微软雅黑" panose="020B0503020204020204" charset="-122"/>
                <a:cs typeface="+mn-cs"/>
              </a:rPr>
              <a:t>学术团体</a:t>
            </a:r>
            <a:r>
              <a:rPr lang="zh-CN" altLang="en-US" sz="1900" kern="1200" dirty="0">
                <a:solidFill>
                  <a:srgbClr val="595959"/>
                </a:solidFill>
                <a:latin typeface="微软雅黑" panose="020B0503020204020204" charset="-122"/>
                <a:ea typeface="微软雅黑" panose="020B0503020204020204" charset="-122"/>
                <a:cs typeface="+mn-cs"/>
              </a:rPr>
              <a:t>或</a:t>
            </a:r>
            <a:r>
              <a:rPr lang="zh-CN" altLang="en-US" sz="1900" kern="1200" dirty="0">
                <a:solidFill>
                  <a:srgbClr val="FF0000"/>
                </a:solidFill>
                <a:latin typeface="微软雅黑" panose="020B0503020204020204" charset="-122"/>
                <a:ea typeface="微软雅黑" panose="020B0503020204020204" charset="-122"/>
                <a:cs typeface="+mn-cs"/>
              </a:rPr>
              <a:t>国防机构</a:t>
            </a:r>
            <a:r>
              <a:rPr lang="zh-CN" altLang="en-US" sz="1900" kern="1200" dirty="0">
                <a:solidFill>
                  <a:srgbClr val="595959"/>
                </a:solidFill>
                <a:latin typeface="微软雅黑" panose="020B0503020204020204" charset="-122"/>
                <a:ea typeface="微软雅黑" panose="020B0503020204020204" charset="-122"/>
                <a:cs typeface="+mn-cs"/>
              </a:rPr>
              <a:t>制定，并适用于某个业务领域的标准。</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110000"/>
              </a:lnSpc>
            </a:pPr>
            <a:r>
              <a:rPr lang="zh-CN" altLang="en-US" sz="1900" kern="1200" dirty="0">
                <a:solidFill>
                  <a:srgbClr val="595959"/>
                </a:solidFill>
                <a:latin typeface="微软雅黑" panose="020B0503020204020204" charset="-122"/>
                <a:ea typeface="微软雅黑" panose="020B0503020204020204" charset="-122"/>
                <a:cs typeface="+mn-cs"/>
              </a:rPr>
              <a:t>中华人民共和国国家军用标准</a:t>
            </a:r>
            <a:r>
              <a:rPr lang="zh-CN" altLang="en-US" sz="1900" kern="1200" dirty="0">
                <a:solidFill>
                  <a:srgbClr val="FF0000"/>
                </a:solidFill>
                <a:latin typeface="微软雅黑" panose="020B0503020204020204" charset="-122"/>
                <a:ea typeface="微软雅黑" panose="020B0503020204020204" charset="-122"/>
                <a:cs typeface="+mn-cs"/>
              </a:rPr>
              <a:t>（</a:t>
            </a:r>
            <a:r>
              <a:rPr lang="en-US" altLang="zh-CN" sz="1900" kern="1200" dirty="0">
                <a:solidFill>
                  <a:srgbClr val="FF0000"/>
                </a:solidFill>
                <a:latin typeface="微软雅黑" panose="020B0503020204020204" charset="-122"/>
                <a:ea typeface="+mn-ea"/>
                <a:cs typeface="+mn-cs"/>
              </a:rPr>
              <a:t>GJB</a:t>
            </a:r>
            <a:r>
              <a:rPr lang="zh-CN" altLang="en-US" sz="1900" kern="1200" dirty="0">
                <a:solidFill>
                  <a:srgbClr val="FF0000"/>
                </a:solidFill>
                <a:latin typeface="微软雅黑" panose="020B0503020204020204" charset="-122"/>
                <a:ea typeface="微软雅黑" panose="020B0503020204020204" charset="-122"/>
                <a:cs typeface="+mn-cs"/>
              </a:rPr>
              <a:t>）</a:t>
            </a:r>
            <a:r>
              <a:rPr lang="zh-CN" altLang="en-US" sz="1900" kern="1200" dirty="0">
                <a:solidFill>
                  <a:srgbClr val="595959"/>
                </a:solidFill>
                <a:latin typeface="微软雅黑" panose="020B0503020204020204" charset="-122"/>
                <a:ea typeface="微软雅黑" panose="020B0503020204020204" charset="-122"/>
                <a:cs typeface="+mn-cs"/>
              </a:rPr>
              <a:t>。是由我国国防科学技术工业委员会批准，适合国防部门和军队使用的标准。</a:t>
            </a:r>
            <a:endParaRPr lang="zh-CN" altLang="en-US" sz="1900" kern="1200" dirty="0">
              <a:solidFill>
                <a:srgbClr val="595959"/>
              </a:solidFill>
              <a:latin typeface="微软雅黑" panose="020B0503020204020204" charset="-122"/>
              <a:ea typeface="微软雅黑" panose="020B0503020204020204" charset="-122"/>
              <a:cs typeface="+mn-cs"/>
            </a:endParaRPr>
          </a:p>
          <a:p>
            <a:pPr lvl="1" defTabSz="914400">
              <a:lnSpc>
                <a:spcPct val="110000"/>
              </a:lnSpc>
            </a:pPr>
            <a:r>
              <a:rPr lang="zh-CN" altLang="en-US" sz="1700" kern="1200" dirty="0">
                <a:solidFill>
                  <a:srgbClr val="595959"/>
                </a:solidFill>
                <a:latin typeface="微软雅黑" panose="020B0503020204020204" charset="-122"/>
                <a:ea typeface="微软雅黑" panose="020B0503020204020204" charset="-122"/>
                <a:cs typeface="+mn-cs"/>
              </a:rPr>
              <a:t>例如，</a:t>
            </a:r>
            <a:r>
              <a:rPr lang="en-US" altLang="zh-CN" sz="1700" kern="1200" dirty="0">
                <a:solidFill>
                  <a:srgbClr val="595959"/>
                </a:solidFill>
                <a:latin typeface="微软雅黑" panose="020B0503020204020204" charset="-122"/>
                <a:ea typeface="+mn-ea"/>
                <a:cs typeface="+mn-cs"/>
              </a:rPr>
              <a:t>1988</a:t>
            </a:r>
            <a:r>
              <a:rPr lang="zh-CN" altLang="en-US" sz="1700" kern="1200" dirty="0">
                <a:solidFill>
                  <a:srgbClr val="595959"/>
                </a:solidFill>
                <a:latin typeface="微软雅黑" panose="020B0503020204020204" charset="-122"/>
                <a:ea typeface="微软雅黑" panose="020B0503020204020204" charset="-122"/>
                <a:cs typeface="+mn-cs"/>
              </a:rPr>
              <a:t>年发布实施的</a:t>
            </a:r>
            <a:r>
              <a:rPr lang="en-US" altLang="zh-CN" sz="1700" kern="1200" dirty="0">
                <a:solidFill>
                  <a:srgbClr val="595959"/>
                </a:solidFill>
                <a:latin typeface="微软雅黑" panose="020B0503020204020204" charset="-122"/>
                <a:ea typeface="+mn-ea"/>
                <a:cs typeface="+mn-cs"/>
              </a:rPr>
              <a:t>GJB473-88</a:t>
            </a:r>
            <a:r>
              <a:rPr lang="zh-CN" altLang="en-US" sz="1700" kern="1200" dirty="0">
                <a:solidFill>
                  <a:srgbClr val="595959"/>
                </a:solidFill>
                <a:latin typeface="微软雅黑" panose="020B0503020204020204" charset="-122"/>
                <a:ea typeface="微软雅黑" panose="020B0503020204020204" charset="-122"/>
                <a:cs typeface="+mn-cs"/>
              </a:rPr>
              <a:t>军用软件开发规范。美电气和电子工程师学会（</a:t>
            </a:r>
            <a:r>
              <a:rPr lang="en-US" altLang="zh-CN" sz="1700" kern="1200" dirty="0">
                <a:solidFill>
                  <a:srgbClr val="595959"/>
                </a:solidFill>
                <a:latin typeface="微软雅黑" panose="020B0503020204020204" charset="-122"/>
                <a:ea typeface="+mn-ea"/>
                <a:cs typeface="+mn-cs"/>
              </a:rPr>
              <a:t>Institute Of Electrical and Electronics Engineers</a:t>
            </a:r>
            <a:r>
              <a:rPr lang="zh-CN" altLang="en-US" sz="1700" kern="1200" dirty="0">
                <a:solidFill>
                  <a:srgbClr val="595959"/>
                </a:solidFill>
                <a:latin typeface="微软雅黑" panose="020B0503020204020204" charset="-122"/>
                <a:ea typeface="微软雅黑" panose="020B0503020204020204" charset="-122"/>
                <a:cs typeface="+mn-cs"/>
              </a:rPr>
              <a:t>，</a:t>
            </a:r>
            <a:r>
              <a:rPr lang="en-US" altLang="zh-CN" sz="1700" kern="1200" dirty="0">
                <a:solidFill>
                  <a:srgbClr val="595959"/>
                </a:solidFill>
                <a:latin typeface="微软雅黑" panose="020B0503020204020204" charset="-122"/>
                <a:ea typeface="+mn-ea"/>
                <a:cs typeface="+mn-cs"/>
              </a:rPr>
              <a:t>IEEE</a:t>
            </a:r>
            <a:r>
              <a:rPr lang="zh-CN" altLang="en-US" sz="1700" kern="1200" dirty="0">
                <a:solidFill>
                  <a:srgbClr val="595959"/>
                </a:solidFill>
                <a:latin typeface="微软雅黑" panose="020B0503020204020204" charset="-122"/>
                <a:ea typeface="微软雅黑" panose="020B0503020204020204" charset="-122"/>
                <a:cs typeface="+mn-cs"/>
              </a:rPr>
              <a:t>），该学会成立了软件标准技术委员会（</a:t>
            </a:r>
            <a:r>
              <a:rPr lang="en-US" altLang="zh-CN" sz="1700" kern="1200" dirty="0">
                <a:solidFill>
                  <a:srgbClr val="595959"/>
                </a:solidFill>
                <a:latin typeface="微软雅黑" panose="020B0503020204020204" charset="-122"/>
                <a:ea typeface="+mn-ea"/>
                <a:cs typeface="+mn-cs"/>
              </a:rPr>
              <a:t>SESS</a:t>
            </a:r>
            <a:r>
              <a:rPr lang="zh-CN" altLang="en-US" sz="1700" kern="1200" dirty="0">
                <a:solidFill>
                  <a:srgbClr val="595959"/>
                </a:solidFill>
                <a:latin typeface="微软雅黑" panose="020B0503020204020204" charset="-122"/>
                <a:ea typeface="微软雅黑" panose="020B0503020204020204" charset="-122"/>
                <a:cs typeface="+mn-cs"/>
              </a:rPr>
              <a:t>），开展软件标准化活动。</a:t>
            </a:r>
            <a:endParaRPr lang="zh-CN" altLang="en-US" sz="1700" kern="1200" dirty="0">
              <a:solidFill>
                <a:srgbClr val="595959"/>
              </a:solidFill>
              <a:latin typeface="微软雅黑" panose="020B0503020204020204" charset="-122"/>
              <a:ea typeface="微软雅黑" panose="020B0503020204020204" charset="-122"/>
              <a:cs typeface="+mn-cs"/>
            </a:endParaRPr>
          </a:p>
          <a:p>
            <a:pPr defTabSz="914400">
              <a:lnSpc>
                <a:spcPct val="110000"/>
              </a:lnSpc>
            </a:pPr>
            <a:r>
              <a:rPr lang="zh-CN" altLang="en-US" sz="1900" kern="1200" dirty="0">
                <a:solidFill>
                  <a:srgbClr val="595959"/>
                </a:solidFill>
                <a:latin typeface="微软雅黑" panose="020B0503020204020204" charset="-122"/>
                <a:ea typeface="微软雅黑" panose="020B0503020204020204" charset="-122"/>
                <a:cs typeface="+mn-cs"/>
              </a:rPr>
              <a:t>美国国防部标准（</a:t>
            </a:r>
            <a:r>
              <a:rPr lang="en-US" altLang="zh-CN" sz="1900" kern="1200" dirty="0">
                <a:solidFill>
                  <a:srgbClr val="595959"/>
                </a:solidFill>
                <a:latin typeface="微软雅黑" panose="020B0503020204020204" charset="-122"/>
                <a:ea typeface="+mn-ea"/>
                <a:cs typeface="+mn-cs"/>
              </a:rPr>
              <a:t>Department of Defense-Standards</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DOD-STD</a:t>
            </a:r>
            <a:r>
              <a:rPr lang="zh-CN" altLang="en-US" sz="1900" kern="1200" dirty="0">
                <a:solidFill>
                  <a:srgbClr val="595959"/>
                </a:solidFill>
                <a:latin typeface="微软雅黑" panose="020B0503020204020204" charset="-122"/>
                <a:ea typeface="微软雅黑" panose="020B0503020204020204" charset="-122"/>
                <a:cs typeface="+mn-cs"/>
              </a:rPr>
              <a:t>）。美国军用标准（</a:t>
            </a:r>
            <a:r>
              <a:rPr lang="en-US" altLang="zh-CN" sz="1900" kern="1200" dirty="0">
                <a:solidFill>
                  <a:srgbClr val="595959"/>
                </a:solidFill>
                <a:latin typeface="微软雅黑" panose="020B0503020204020204" charset="-122"/>
                <a:ea typeface="+mn-ea"/>
                <a:cs typeface="+mn-cs"/>
              </a:rPr>
              <a:t>Military-Standards</a:t>
            </a:r>
            <a:r>
              <a:rPr lang="zh-CN" altLang="en-US" sz="1900" kern="1200" dirty="0">
                <a:solidFill>
                  <a:srgbClr val="595959"/>
                </a:solidFill>
                <a:latin typeface="微软雅黑" panose="020B0503020204020204" charset="-122"/>
                <a:ea typeface="微软雅黑" panose="020B0503020204020204" charset="-122"/>
                <a:cs typeface="+mn-cs"/>
              </a:rPr>
              <a:t>，</a:t>
            </a:r>
            <a:r>
              <a:rPr lang="en-US" altLang="zh-CN" sz="1900" kern="1200" dirty="0">
                <a:solidFill>
                  <a:srgbClr val="595959"/>
                </a:solidFill>
                <a:latin typeface="微软雅黑" panose="020B0503020204020204" charset="-122"/>
                <a:ea typeface="+mn-ea"/>
                <a:cs typeface="+mn-cs"/>
              </a:rPr>
              <a:t>MIL-S</a:t>
            </a:r>
            <a:r>
              <a:rPr lang="zh-CN" altLang="en-US" sz="1900" kern="1200" dirty="0">
                <a:solidFill>
                  <a:srgbClr val="595959"/>
                </a:solidFill>
                <a:latin typeface="微软雅黑" panose="020B0503020204020204" charset="-122"/>
                <a:ea typeface="微软雅黑" panose="020B0503020204020204" charset="-122"/>
                <a:cs typeface="+mn-cs"/>
              </a:rPr>
              <a:t>）。</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110000"/>
              </a:lnSpc>
            </a:pPr>
            <a:r>
              <a:rPr lang="zh-CN" altLang="en-US" sz="1900" kern="1200" dirty="0">
                <a:solidFill>
                  <a:srgbClr val="595959"/>
                </a:solidFill>
                <a:latin typeface="微软雅黑" panose="020B0503020204020204" charset="-122"/>
                <a:ea typeface="微软雅黑" panose="020B0503020204020204" charset="-122"/>
                <a:cs typeface="+mn-cs"/>
              </a:rPr>
              <a:t>另外，我国的一些部门（如</a:t>
            </a:r>
            <a:r>
              <a:rPr lang="zh-CN" altLang="en-US" sz="1900" kern="1200" dirty="0">
                <a:solidFill>
                  <a:srgbClr val="FF0000"/>
                </a:solidFill>
                <a:latin typeface="微软雅黑" panose="020B0503020204020204" charset="-122"/>
                <a:ea typeface="微软雅黑" panose="020B0503020204020204" charset="-122"/>
                <a:cs typeface="+mn-cs"/>
              </a:rPr>
              <a:t>信息产业部</a:t>
            </a:r>
            <a:r>
              <a:rPr lang="zh-CN" altLang="en-US" sz="1900" kern="1200" dirty="0">
                <a:solidFill>
                  <a:srgbClr val="595959"/>
                </a:solidFill>
                <a:latin typeface="微软雅黑" panose="020B0503020204020204" charset="-122"/>
                <a:ea typeface="微软雅黑" panose="020B0503020204020204" charset="-122"/>
                <a:cs typeface="+mn-cs"/>
              </a:rPr>
              <a:t>）也开展了软件标准化工作，制定和公布了一些适合本部门工作需要的规范。</a:t>
            </a:r>
            <a:endParaRPr lang="zh-CN" altLang="en-US" sz="1900" kern="1200" dirty="0">
              <a:solidFill>
                <a:srgbClr val="595959"/>
              </a:solidFill>
              <a:latin typeface="微软雅黑" panose="020B0503020204020204" charset="-122"/>
              <a:ea typeface="微软雅黑" panose="020B0503020204020204" charset="-122"/>
              <a:cs typeface="+mn-cs"/>
            </a:endParaRPr>
          </a:p>
          <a:p>
            <a:pPr defTabSz="914400">
              <a:lnSpc>
                <a:spcPct val="110000"/>
              </a:lnSpc>
            </a:pPr>
            <a:r>
              <a:rPr lang="zh-CN" altLang="en-US" sz="1900" kern="1200" dirty="0">
                <a:solidFill>
                  <a:srgbClr val="595959"/>
                </a:solidFill>
                <a:latin typeface="微软雅黑" panose="020B0503020204020204" charset="-122"/>
                <a:ea typeface="微软雅黑" panose="020B0503020204020204" charset="-122"/>
                <a:cs typeface="+mn-cs"/>
              </a:rPr>
              <a:t>这些规范的制定参考了国际标准和国家标准。这些标准的制定对各自行业的软件工程起到了强有力的推动作用。 </a:t>
            </a:r>
            <a:endParaRPr lang="zh-CN" altLang="en-US" sz="1900"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6386"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5.1.4 </a:t>
            </a:r>
            <a:r>
              <a:rPr lang="zh-CN" altLang="en-US" kern="1200" dirty="0">
                <a:solidFill>
                  <a:srgbClr val="595959"/>
                </a:solidFill>
                <a:latin typeface="微软雅黑" panose="020B0503020204020204" charset="-122"/>
                <a:ea typeface="微软雅黑" panose="020B0503020204020204" charset="-122"/>
                <a:cs typeface="+mj-cs"/>
              </a:rPr>
              <a:t>企业规范</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6387" name="Rectangle 3"/>
          <p:cNvSpPr>
            <a:spLocks noGrp="1"/>
          </p:cNvSpPr>
          <p:nvPr>
            <p:ph idx="1"/>
          </p:nvPr>
        </p:nvSpPr>
        <p:spPr>
          <a:prstGeom prst="rect">
            <a:avLst/>
          </a:prstGeom>
          <a:noFill/>
          <a:ln>
            <a:noFill/>
          </a:ln>
        </p:spPr>
        <p:txBody>
          <a:bodyPr vert="horz" wrap="square" lIns="91440" tIns="45720" rIns="91440" bIns="45720" anchor="t" anchorCtr="0"/>
          <a:p>
            <a:pPr defTabSz="914400"/>
            <a:endParaRPr lang="en-US" altLang="zh-CN" kern="1200" dirty="0">
              <a:solidFill>
                <a:srgbClr val="595959"/>
              </a:solidFill>
              <a:latin typeface="微软雅黑" panose="020B0503020204020204" charset="-122"/>
              <a:ea typeface="+mn-ea"/>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一些大型企业或公司，由于软件工程工作的需要，制定适用于本部门的规范。</a:t>
            </a:r>
            <a:endParaRPr lang="zh-CN" altLang="en-US" kern="1200" dirty="0">
              <a:solidFill>
                <a:srgbClr val="595959"/>
              </a:solidFill>
              <a:latin typeface="微软雅黑" panose="020B0503020204020204" charset="-122"/>
              <a:ea typeface="微软雅黑" panose="020B0503020204020204" charset="-122"/>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例如，美国</a:t>
            </a:r>
            <a:r>
              <a:rPr lang="en-US" altLang="zh-CN" kern="1200" dirty="0">
                <a:solidFill>
                  <a:srgbClr val="595959"/>
                </a:solidFill>
                <a:latin typeface="微软雅黑" panose="020B0503020204020204" charset="-122"/>
                <a:ea typeface="+mn-ea"/>
                <a:cs typeface="+mn-cs"/>
              </a:rPr>
              <a:t>IBM</a:t>
            </a:r>
            <a:r>
              <a:rPr lang="zh-CN" altLang="en-US" kern="1200" dirty="0">
                <a:solidFill>
                  <a:srgbClr val="595959"/>
                </a:solidFill>
                <a:latin typeface="微软雅黑" panose="020B0503020204020204" charset="-122"/>
                <a:ea typeface="微软雅黑" panose="020B0503020204020204" charset="-122"/>
                <a:cs typeface="+mn-cs"/>
              </a:rPr>
              <a:t>公司通用产品部（</a:t>
            </a:r>
            <a:r>
              <a:rPr lang="en-US" altLang="zh-CN" kern="1200" dirty="0">
                <a:solidFill>
                  <a:srgbClr val="595959"/>
                </a:solidFill>
                <a:latin typeface="微软雅黑" panose="020B0503020204020204" charset="-122"/>
                <a:ea typeface="+mn-ea"/>
                <a:cs typeface="+mn-cs"/>
              </a:rPr>
              <a:t>General Products Division</a:t>
            </a:r>
            <a:r>
              <a:rPr lang="zh-CN" altLang="en-US" kern="1200" dirty="0">
                <a:solidFill>
                  <a:srgbClr val="595959"/>
                </a:solidFill>
                <a:latin typeface="微软雅黑" panose="020B0503020204020204" charset="-122"/>
                <a:ea typeface="微软雅黑" panose="020B0503020204020204" charset="-122"/>
                <a:cs typeface="+mn-cs"/>
              </a:rPr>
              <a:t>）</a:t>
            </a:r>
            <a:r>
              <a:rPr lang="en-US" altLang="zh-CN" kern="1200" dirty="0">
                <a:solidFill>
                  <a:srgbClr val="595959"/>
                </a:solidFill>
                <a:latin typeface="微软雅黑" panose="020B0503020204020204" charset="-122"/>
                <a:ea typeface="+mn-ea"/>
                <a:cs typeface="+mn-cs"/>
              </a:rPr>
              <a:t>1984</a:t>
            </a:r>
            <a:r>
              <a:rPr lang="zh-CN" altLang="en-US" kern="1200" dirty="0">
                <a:solidFill>
                  <a:srgbClr val="595959"/>
                </a:solidFill>
                <a:latin typeface="微软雅黑" panose="020B0503020204020204" charset="-122"/>
                <a:ea typeface="微软雅黑" panose="020B0503020204020204" charset="-122"/>
                <a:cs typeface="+mn-cs"/>
              </a:rPr>
              <a:t>年制定</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程序设计开发指南</a:t>
            </a:r>
            <a:r>
              <a:rPr lang="zh-CN" altLang="en-US" kern="1200" dirty="0">
                <a:solidFill>
                  <a:srgbClr val="595959"/>
                </a:solidFill>
                <a:latin typeface="Arial" panose="020B0604020202020204" pitchFamily="34" charset="0"/>
                <a:ea typeface="微软雅黑" panose="020B0503020204020204" charset="-122"/>
                <a:cs typeface="+mn-cs"/>
              </a:rPr>
              <a:t>”</a:t>
            </a:r>
            <a:r>
              <a:rPr lang="zh-CN" altLang="en-US" kern="1200" dirty="0">
                <a:solidFill>
                  <a:srgbClr val="595959"/>
                </a:solidFill>
                <a:latin typeface="微软雅黑" panose="020B0503020204020204" charset="-122"/>
                <a:ea typeface="微软雅黑" panose="020B0503020204020204" charset="-122"/>
                <a:cs typeface="+mn-cs"/>
              </a:rPr>
              <a:t>。</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a:spLocks noGrp="1"/>
          </p:cNvSpPr>
          <p:nvPr>
            <p:ph type="sldNum" sz="quarter" idx="12"/>
          </p:nvPr>
        </p:nvSpPr>
        <p:spPr>
          <a:noFill/>
          <a:ln>
            <a:noFill/>
          </a:ln>
        </p:spPr>
        <p:txBody>
          <a:bodyPr vert="horz"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8434" name="Rectangle 2"/>
          <p:cNvSpPr>
            <a:spLocks noGrp="1"/>
          </p:cNvSpPr>
          <p:nvPr>
            <p:ph type="title"/>
          </p:nvPr>
        </p:nvSpPr>
        <p:spPr>
          <a:prstGeom prst="rect">
            <a:avLst/>
          </a:prstGeom>
          <a:noFill/>
          <a:ln>
            <a:noFill/>
          </a:ln>
        </p:spPr>
        <p:txBody>
          <a:bodyPr vert="horz" wrap="square" lIns="91440" tIns="45720" rIns="91440" bIns="45720" anchor="b" anchorCtr="0"/>
          <a:p>
            <a:pPr defTabSz="914400">
              <a:buNone/>
            </a:pPr>
            <a:r>
              <a:rPr lang="en-US" altLang="zh-CN" kern="1200" dirty="0">
                <a:solidFill>
                  <a:srgbClr val="595959"/>
                </a:solidFill>
                <a:latin typeface="微软雅黑" panose="020B0503020204020204" charset="-122"/>
                <a:ea typeface="+mj-ea"/>
                <a:cs typeface="+mj-cs"/>
              </a:rPr>
              <a:t>5.1.5 </a:t>
            </a:r>
            <a:r>
              <a:rPr lang="zh-CN" altLang="en-US" kern="1200" dirty="0">
                <a:solidFill>
                  <a:srgbClr val="595959"/>
                </a:solidFill>
                <a:latin typeface="微软雅黑" panose="020B0503020204020204" charset="-122"/>
                <a:ea typeface="微软雅黑" panose="020B0503020204020204" charset="-122"/>
                <a:cs typeface="+mj-cs"/>
              </a:rPr>
              <a:t>项目规范</a:t>
            </a:r>
            <a:endParaRPr lang="zh-CN" altLang="en-US" kern="1200" dirty="0">
              <a:solidFill>
                <a:srgbClr val="595959"/>
              </a:solidFill>
              <a:latin typeface="微软雅黑" panose="020B0503020204020204" charset="-122"/>
              <a:ea typeface="微软雅黑" panose="020B0503020204020204" charset="-122"/>
              <a:cs typeface="+mj-cs"/>
            </a:endParaRPr>
          </a:p>
        </p:txBody>
      </p:sp>
      <p:sp>
        <p:nvSpPr>
          <p:cNvPr id="18435" name="Rectangle 3"/>
          <p:cNvSpPr>
            <a:spLocks noGrp="1"/>
          </p:cNvSpPr>
          <p:nvPr>
            <p:ph idx="1"/>
          </p:nvPr>
        </p:nvSpPr>
        <p:spPr>
          <a:prstGeom prst="rect">
            <a:avLst/>
          </a:prstGeom>
          <a:noFill/>
          <a:ln>
            <a:noFill/>
          </a:ln>
        </p:spPr>
        <p:txBody>
          <a:bodyPr vert="horz" wrap="square" lIns="91440" tIns="45720" rIns="91440" bIns="45720" anchor="t" anchorCtr="0"/>
          <a:p>
            <a:pPr defTabSz="914400"/>
            <a:endParaRPr lang="en-US" altLang="zh-CN" kern="1200" dirty="0">
              <a:solidFill>
                <a:srgbClr val="595959"/>
              </a:solidFill>
              <a:latin typeface="微软雅黑" panose="020B0503020204020204" charset="-122"/>
              <a:ea typeface="+mn-ea"/>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项目规范是为一些</a:t>
            </a:r>
            <a:r>
              <a:rPr lang="zh-CN" altLang="en-US" kern="1200" dirty="0">
                <a:solidFill>
                  <a:srgbClr val="FF0000"/>
                </a:solidFill>
                <a:latin typeface="微软雅黑" panose="020B0503020204020204" charset="-122"/>
                <a:ea typeface="微软雅黑" panose="020B0503020204020204" charset="-122"/>
                <a:cs typeface="+mn-cs"/>
              </a:rPr>
              <a:t>科研生产项目</a:t>
            </a:r>
            <a:r>
              <a:rPr lang="zh-CN" altLang="en-US" kern="1200" dirty="0">
                <a:solidFill>
                  <a:srgbClr val="595959"/>
                </a:solidFill>
                <a:latin typeface="微软雅黑" panose="020B0503020204020204" charset="-122"/>
                <a:ea typeface="微软雅黑" panose="020B0503020204020204" charset="-122"/>
                <a:cs typeface="+mn-cs"/>
              </a:rPr>
              <a:t>需要而由组织制定</a:t>
            </a:r>
            <a:r>
              <a:rPr lang="zh-CN" altLang="en-US" kern="1200" dirty="0">
                <a:solidFill>
                  <a:srgbClr val="FF0000"/>
                </a:solidFill>
                <a:latin typeface="微软雅黑" panose="020B0503020204020204" charset="-122"/>
                <a:ea typeface="微软雅黑" panose="020B0503020204020204" charset="-122"/>
                <a:cs typeface="+mn-cs"/>
              </a:rPr>
              <a:t>一些具体项目的操作规范</a:t>
            </a:r>
            <a:r>
              <a:rPr lang="zh-CN" altLang="en-US" kern="1200" dirty="0">
                <a:solidFill>
                  <a:srgbClr val="595959"/>
                </a:solidFill>
                <a:latin typeface="微软雅黑" panose="020B0503020204020204" charset="-122"/>
                <a:ea typeface="微软雅黑" panose="020B0503020204020204" charset="-122"/>
                <a:cs typeface="+mn-cs"/>
              </a:rPr>
              <a:t>，此种规范制定的目标很明确</a:t>
            </a:r>
            <a:endParaRPr lang="en-US" altLang="zh-CN" kern="1200" dirty="0">
              <a:solidFill>
                <a:srgbClr val="595959"/>
              </a:solidFill>
              <a:latin typeface="微软雅黑" panose="020B0503020204020204" charset="-122"/>
              <a:ea typeface="+mn-ea"/>
              <a:cs typeface="+mn-cs"/>
            </a:endParaRPr>
          </a:p>
          <a:p>
            <a:pPr lvl="1" defTabSz="914400"/>
            <a:r>
              <a:rPr lang="zh-CN" altLang="en-US" kern="1200" dirty="0">
                <a:solidFill>
                  <a:srgbClr val="595959"/>
                </a:solidFill>
                <a:latin typeface="微软雅黑" panose="020B0503020204020204" charset="-122"/>
                <a:ea typeface="微软雅黑" panose="020B0503020204020204" charset="-122"/>
                <a:cs typeface="+mn-cs"/>
              </a:rPr>
              <a:t>即为该项任务专用。</a:t>
            </a:r>
            <a:endParaRPr lang="zh-CN" altLang="en-US" kern="1200" dirty="0">
              <a:solidFill>
                <a:srgbClr val="595959"/>
              </a:solidFill>
              <a:latin typeface="微软雅黑" panose="020B0503020204020204" charset="-122"/>
              <a:ea typeface="微软雅黑" panose="020B0503020204020204" charset="-122"/>
              <a:cs typeface="+mn-cs"/>
            </a:endParaRPr>
          </a:p>
          <a:p>
            <a:pPr defTabSz="914400"/>
            <a:r>
              <a:rPr lang="zh-CN" altLang="en-US" kern="1200" dirty="0">
                <a:solidFill>
                  <a:srgbClr val="595959"/>
                </a:solidFill>
                <a:latin typeface="微软雅黑" panose="020B0503020204020204" charset="-122"/>
                <a:ea typeface="微软雅黑" panose="020B0503020204020204" charset="-122"/>
                <a:cs typeface="+mn-cs"/>
              </a:rPr>
              <a:t>项目规范虽然最初的使用范围小，但如果它能成功指导一个项目的成功运行并重复使用，也有可能发展为行业规范。</a:t>
            </a:r>
            <a:endParaRPr lang="zh-CN" altLang="en-US" kern="1200" dirty="0">
              <a:solidFill>
                <a:srgbClr val="595959"/>
              </a:solidFill>
              <a:latin typeface="微软雅黑" panose="020B0503020204020204" charset="-122"/>
              <a:ea typeface="微软雅黑" panose="020B0503020204020204" charset="-122"/>
              <a:cs typeface="+mn-cs"/>
            </a:endParaRPr>
          </a:p>
        </p:txBody>
      </p:sp>
    </p:spTree>
  </p:cSld>
  <p:clrMapOvr>
    <a:masterClrMapping/>
  </p:clrMapOvr>
  <p:transition>
    <p:fade thruBlk="1"/>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PA" val="v3.0.0"/>
  <p:tag name="KSO_WM_BEAUTIFY_FLAG" val=""/>
</p:tagLst>
</file>

<file path=ppt/tags/tag3.xml><?xml version="1.0" encoding="utf-8"?>
<p:tagLst xmlns:p="http://schemas.openxmlformats.org/presentationml/2006/main">
  <p:tag name="PA" val="v3.0.0"/>
  <p:tag name="KSO_WM_BEAUTIFY_FLAG" val=""/>
</p:tagLst>
</file>

<file path=ppt/tags/tag4.xml><?xml version="1.0" encoding="utf-8"?>
<p:tagLst xmlns:p="http://schemas.openxmlformats.org/presentationml/2006/main">
  <p:tag name="PA" val="v3.0.0"/>
  <p:tag name="KSO_WM_BEAUTIFY_FLAG" val=""/>
</p:tagLst>
</file>

<file path=ppt/tags/tag5.xml><?xml version="1.0" encoding="utf-8"?>
<p:tagLst xmlns:p="http://schemas.openxmlformats.org/presentationml/2006/main">
  <p:tag name="PA" val="v3.0.0"/>
  <p:tag name="KSO_WM_BEAUTIFY_FLAG" val=""/>
</p:tagLst>
</file>

<file path=ppt/tags/tag6.xml><?xml version="1.0" encoding="utf-8"?>
<p:tagLst xmlns:p="http://schemas.openxmlformats.org/presentationml/2006/main">
  <p:tag name="PA" val="v3.0.0"/>
  <p:tag name="KSO_WM_BEAUTIFY_FLAG" val=""/>
</p:tagLst>
</file>

<file path=ppt/tags/tag7.xml><?xml version="1.0" encoding="utf-8"?>
<p:tagLst xmlns:p="http://schemas.openxmlformats.org/presentationml/2006/main">
  <p:tag name="PA" val="v3.0.0"/>
  <p:tag name="KSO_WM_BEAUTIFY_FLAG" val=""/>
</p:tagLst>
</file>

<file path=ppt/tags/tag8.xml><?xml version="1.0" encoding="utf-8"?>
<p:tagLst xmlns:p="http://schemas.openxmlformats.org/presentationml/2006/main">
  <p:tag name="PA" val="v3.0.0"/>
  <p:tag name="KSO_WM_BEAUTIFY_FLAG" val=""/>
</p:tagLst>
</file>

<file path=ppt/tags/tag9.xml><?xml version="1.0" encoding="utf-8"?>
<p:tagLst xmlns:p="http://schemas.openxmlformats.org/presentationml/2006/main">
  <p:tag name="commondata" val="eyJoZGlkIjoiNTJiMjBkMDA4MGIwOWVjODI0Zjk4NWJiYzJhZWEzMjk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7112</Words>
  <Application>WPS 演示</Application>
  <PresentationFormat>全屏显示(4:3)</PresentationFormat>
  <Paragraphs>543</Paragraphs>
  <Slides>38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Arial</vt:lpstr>
      <vt:lpstr>宋体</vt:lpstr>
      <vt:lpstr>Wingdings</vt:lpstr>
      <vt:lpstr>微软雅黑</vt:lpstr>
      <vt:lpstr>华文行楷</vt:lpstr>
      <vt:lpstr>Arial Unicode MS</vt:lpstr>
      <vt:lpstr>Verdana</vt:lpstr>
      <vt:lpstr>黑体</vt:lpstr>
      <vt:lpstr>楷体_GB2312</vt:lpstr>
      <vt:lpstr>新宋体</vt:lpstr>
      <vt:lpstr>Calibri</vt:lpstr>
      <vt:lpstr>Calibri Light</vt:lpstr>
      <vt:lpstr>Arial Unicode MS</vt:lpstr>
      <vt:lpstr>Times New Roman</vt:lpstr>
      <vt:lpstr>2_自定义设计方案</vt:lpstr>
      <vt:lpstr>第5章 软件质量标准 </vt:lpstr>
      <vt:lpstr>内容提要</vt:lpstr>
      <vt:lpstr>内容提要</vt:lpstr>
      <vt:lpstr>5.1 软件质量标准概述 </vt:lpstr>
      <vt:lpstr>5.1.1 国际标准</vt:lpstr>
      <vt:lpstr>5.1.2 国家标准</vt:lpstr>
      <vt:lpstr>5.1.3 行业标准 </vt:lpstr>
      <vt:lpstr>5.1.4 企业规范</vt:lpstr>
      <vt:lpstr>5.1.5 项目规范</vt:lpstr>
      <vt:lpstr>5.2 ISO9001</vt:lpstr>
      <vt:lpstr>5.2 ISO9001</vt:lpstr>
      <vt:lpstr>5.3 能力成熟模型CMM&amp;CMMI</vt:lpstr>
      <vt:lpstr>CMM的5个层次</vt:lpstr>
      <vt:lpstr>CMM的5个层次</vt:lpstr>
      <vt:lpstr>5.3.1 CMM质量思想</vt:lpstr>
      <vt:lpstr>5.3.2 CMM关键域 </vt:lpstr>
      <vt:lpstr>CMM的内容结构</vt:lpstr>
      <vt:lpstr>处于CMM初始级项目 </vt:lpstr>
      <vt:lpstr> CMM2 项目 </vt:lpstr>
      <vt:lpstr>5.3.3 PSP和TSP</vt:lpstr>
      <vt:lpstr>TSP</vt:lpstr>
      <vt:lpstr>PSP</vt:lpstr>
      <vt:lpstr>CMM1、个体软件过程、团队软件过程</vt:lpstr>
      <vt:lpstr>5.3.4 CMMI</vt:lpstr>
      <vt:lpstr>CMMI模型</vt:lpstr>
      <vt:lpstr>5.3.5 CMM中的质量框架</vt:lpstr>
      <vt:lpstr>全面质量管理TQM</vt:lpstr>
      <vt:lpstr>质量保证实现的具体实施方法 </vt:lpstr>
      <vt:lpstr>5.4 IEEE软件工程标准</vt:lpstr>
      <vt:lpstr>5.4.1 IEEE 730:2001 结构与内容</vt:lpstr>
      <vt:lpstr>5.4.2 IEEE/EIA Std 12207——软件生命周期过程</vt:lpstr>
      <vt:lpstr>软件生命周期过程示意图 </vt:lpstr>
      <vt:lpstr>5.4.3 IEEE Std 1012——验证与确认</vt:lpstr>
      <vt:lpstr>5.4.4 IEEE Std 1028——评审 </vt:lpstr>
      <vt:lpstr>5.5 其它质量标准</vt:lpstr>
      <vt:lpstr>5.5.2 Tick IT</vt:lpstr>
      <vt:lpstr>PowerPoint 演示文稿</vt:lpstr>
      <vt:lpstr>5.6小结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Lidan</cp:lastModifiedBy>
  <cp:revision>101</cp:revision>
  <dcterms:created xsi:type="dcterms:W3CDTF">2024-03-11T04:48:00Z</dcterms:created>
  <dcterms:modified xsi:type="dcterms:W3CDTF">2024-05-08T02:07:29Z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0ADE269163314D94A1F49FFBA3585F00_12</vt:lpwstr>
  </property>
  <property fmtid="{D5CDD505-2E9C-101B-9397-08002B2CF9AE}" pid="4" name="KSOProductBuildVer">
    <vt:lpwstr>2052-12.1.0.16729</vt:lpwstr>
  </property>
</Properties>
</file>