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86" r:id="rId4"/>
    <p:sldId id="285" r:id="rId5"/>
    <p:sldId id="287" r:id="rId6"/>
    <p:sldId id="288" r:id="rId8"/>
    <p:sldId id="289" r:id="rId9"/>
    <p:sldId id="290" r:id="rId10"/>
    <p:sldId id="291" r:id="rId11"/>
    <p:sldId id="292" r:id="rId12"/>
    <p:sldId id="293" r:id="rId13"/>
    <p:sldId id="313" r:id="rId14"/>
    <p:sldId id="294" r:id="rId15"/>
    <p:sldId id="295" r:id="rId16"/>
    <p:sldId id="296" r:id="rId17"/>
    <p:sldId id="335" r:id="rId18"/>
    <p:sldId id="336" r:id="rId19"/>
    <p:sldId id="338" r:id="rId20"/>
    <p:sldId id="297" r:id="rId21"/>
    <p:sldId id="298" r:id="rId22"/>
    <p:sldId id="299" r:id="rId23"/>
    <p:sldId id="314" r:id="rId24"/>
    <p:sldId id="315"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60" r:id="rId38"/>
    <p:sldId id="357" r:id="rId39"/>
    <p:sldId id="358" r:id="rId40"/>
    <p:sldId id="359" r:id="rId41"/>
    <p:sldId id="361" r:id="rId42"/>
    <p:sldId id="312" r:id="rId43"/>
  </p:sldIdLst>
  <p:sldSz cx="9144000" cy="6858000" type="screen4x3"/>
  <p:notesSz cx="6858000" cy="9144000"/>
  <p:custDataLst>
    <p:tags r:id="rId48"/>
  </p:custDataLst>
  <p:defaultTextStyle>
    <a:defPPr>
      <a:defRPr lang="zh-CN"/>
    </a:defPPr>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85"/>
  </p:normalViewPr>
  <p:slideViewPr>
    <p:cSldViewPr showGuides="1">
      <p:cViewPr>
        <p:scale>
          <a:sx n="50" d="100"/>
          <a:sy n="50" d="100"/>
        </p:scale>
        <p:origin x="-1736" y="-3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gs" Target="tags/tag9.xml"/><Relationship Id="rId47" Type="http://schemas.openxmlformats.org/officeDocument/2006/relationships/commentAuthors" Target="commentAuthors.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4"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buNone/>
            </a:pPr>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eaLnBrk="1" hangingPunct="1">
              <a:lnSpc>
                <a:spcPct val="90000"/>
              </a:lnSpc>
            </a:pPr>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1"/>
          </p:nvPr>
        </p:nvSpPr>
        <p:spPr/>
        <p:txBody>
          <a:bodyPr/>
          <a:p>
            <a:pPr fontAlgn="base"/>
            <a:endParaRPr lang="zh-CN" altLang="en-US" strike="noStrike" noProof="1"/>
          </a:p>
        </p:txBody>
      </p:sp>
      <p:sp>
        <p:nvSpPr>
          <p:cNvPr id="4" name="灯片编号占位符 3"/>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7884795" cy="75311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381000"/>
            <a:ext cx="7007860" cy="55054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533400"/>
            <a:ext cx="8227060" cy="66103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533400"/>
            <a:ext cx="7388860" cy="69723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6903720" cy="67437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381000"/>
            <a:ext cx="7807325" cy="72834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8093710" cy="61150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7883525" cy="163639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7607935" cy="147701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7197725" cy="165735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lvl1pPr>
              <a:defRPr>
                <a:solidFill>
                  <a:schemeClr val="tx1">
                    <a:lumMod val="65000"/>
                    <a:lumOff val="35000"/>
                  </a:schemeClr>
                </a:solidFill>
                <a:latin typeface="微软雅黑" panose="020B0503020204020204" charset="-122"/>
                <a:ea typeface="微软雅黑" panose="020B0503020204020204" charset="-122"/>
              </a:defRPr>
            </a:lvl1p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628650" y="1825625"/>
            <a:ext cx="7886700" cy="4351338"/>
          </a:xfrm>
        </p:spPr>
        <p:txBody>
          <a:bodyPr/>
          <a:lstStyle>
            <a:lvl1pPr>
              <a:defRPr>
                <a:solidFill>
                  <a:schemeClr val="tx1">
                    <a:lumMod val="65000"/>
                    <a:lumOff val="35000"/>
                  </a:schemeClr>
                </a:solidFill>
                <a:latin typeface="微软雅黑" panose="020B0503020204020204" charset="-122"/>
                <a:ea typeface="微软雅黑" panose="020B0503020204020204" charset="-122"/>
              </a:defRPr>
            </a:lvl1pPr>
            <a:lvl2pPr>
              <a:defRPr>
                <a:solidFill>
                  <a:schemeClr val="tx1">
                    <a:lumMod val="65000"/>
                    <a:lumOff val="35000"/>
                  </a:schemeClr>
                </a:solidFill>
                <a:latin typeface="微软雅黑" panose="020B0503020204020204" charset="-122"/>
                <a:ea typeface="微软雅黑" panose="020B0503020204020204" charset="-122"/>
              </a:defRPr>
            </a:lvl2pPr>
            <a:lvl3pPr>
              <a:defRPr>
                <a:solidFill>
                  <a:schemeClr val="tx1">
                    <a:lumMod val="65000"/>
                    <a:lumOff val="35000"/>
                  </a:schemeClr>
                </a:solidFill>
                <a:latin typeface="微软雅黑" panose="020B0503020204020204" charset="-122"/>
                <a:ea typeface="微软雅黑" panose="020B0503020204020204" charset="-122"/>
              </a:defRPr>
            </a:lvl3pPr>
            <a:lvl4pPr>
              <a:defRPr>
                <a:solidFill>
                  <a:schemeClr val="tx1">
                    <a:lumMod val="65000"/>
                    <a:lumOff val="35000"/>
                  </a:schemeClr>
                </a:solidFill>
                <a:latin typeface="微软雅黑" panose="020B0503020204020204" charset="-122"/>
                <a:ea typeface="微软雅黑" panose="020B0503020204020204" charset="-122"/>
              </a:defRPr>
            </a:lvl4pPr>
            <a:lvl5pPr>
              <a:defRPr>
                <a:solidFill>
                  <a:schemeClr val="tx1">
                    <a:lumMod val="65000"/>
                    <a:lumOff val="35000"/>
                  </a:schemeClr>
                </a:solidFill>
                <a:latin typeface="微软雅黑" panose="020B0503020204020204" charset="-122"/>
                <a:ea typeface="微软雅黑" panose="020B0503020204020204" charset="-122"/>
              </a:defRPr>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6954520" cy="138747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533400"/>
            <a:ext cx="7103110" cy="123888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7093585" cy="102933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7416800" cy="108648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8224520" cy="135953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381000"/>
            <a:ext cx="8312785" cy="216281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7788910" cy="120015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7293610" cy="190500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flipH="1">
            <a:off x="635" y="0"/>
            <a:ext cx="7216775" cy="202946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7312660" cy="214376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1"/>
          </p:nvPr>
        </p:nvSpPr>
        <p:spPr/>
        <p:txBody>
          <a:bodyPr/>
          <a:p>
            <a:pPr fontAlgn="base"/>
            <a:endParaRPr lang="zh-CN" altLang="en-US" strike="noStrike" noProof="1"/>
          </a:p>
        </p:txBody>
      </p:sp>
      <p:sp>
        <p:nvSpPr>
          <p:cNvPr id="4" name="灯片编号占位符 3"/>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52400" y="457200"/>
            <a:ext cx="7569835" cy="771525"/>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381000"/>
            <a:ext cx="7521575" cy="1078865"/>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7065010" cy="1191260"/>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5" name="矩形 4"/>
          <p:cNvSpPr/>
          <p:nvPr userDrawn="1"/>
        </p:nvSpPr>
        <p:spPr>
          <a:xfrm flipV="1">
            <a:off x="-1587" y="884238"/>
            <a:ext cx="5581650" cy="428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2055" name="TextBox 9"/>
          <p:cNvSpPr txBox="1"/>
          <p:nvPr userDrawn="1"/>
        </p:nvSpPr>
        <p:spPr>
          <a:xfrm>
            <a:off x="-28575" y="6503988"/>
            <a:ext cx="2133600" cy="242887"/>
          </a:xfrm>
          <a:prstGeom prst="rect">
            <a:avLst/>
          </a:prstGeom>
          <a:noFill/>
          <a:ln w="9525">
            <a:noFill/>
          </a:ln>
        </p:spPr>
        <p:txBody>
          <a:bodyPr wrap="square" lIns="58916" tIns="29458" rIns="58916" bIns="29458" anchor="t" anchorCtr="0">
            <a:spAutoFit/>
          </a:bodyPr>
          <a:p>
            <a:pPr lvl="0" algn="r"/>
            <a:r>
              <a:rPr lang="zh-CN" altLang="en-US" sz="1200" dirty="0">
                <a:solidFill>
                  <a:schemeClr val="bg1"/>
                </a:solidFill>
                <a:latin typeface="华文行楷" panose="02010800040101010101" pitchFamily="2" charset="-122"/>
                <a:ea typeface="华文行楷" panose="02010800040101010101" pitchFamily="2" charset="-122"/>
              </a:rPr>
              <a:t>计算  决定未来</a:t>
            </a:r>
            <a:endParaRPr lang="zh-CN" altLang="en-US" sz="1200" dirty="0">
              <a:solidFill>
                <a:schemeClr val="bg1"/>
              </a:solidFill>
              <a:latin typeface="华文行楷" panose="02010800040101010101" pitchFamily="2" charset="-122"/>
              <a:ea typeface="华文行楷" panose="02010800040101010101" pitchFamily="2" charset="-122"/>
            </a:endParaRPr>
          </a:p>
        </p:txBody>
      </p:sp>
      <p:sp>
        <p:nvSpPr>
          <p:cNvPr id="9" name="内容占位符 8"/>
          <p:cNvSpPr>
            <a:spLocks noGrp="1"/>
          </p:cNvSpPr>
          <p:nvPr>
            <p:ph sz="quarter" idx="13"/>
          </p:nvPr>
        </p:nvSpPr>
        <p:spPr>
          <a:xfrm>
            <a:off x="525484" y="1268760"/>
            <a:ext cx="8078964"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zh-CN" altLang="en-US" strike="noStrike" noProof="1" dirty="0"/>
          </a:p>
        </p:txBody>
      </p:sp>
      <p:sp>
        <p:nvSpPr>
          <p:cNvPr id="11" name="文本占位符 10"/>
          <p:cNvSpPr>
            <a:spLocks noGrp="1"/>
          </p:cNvSpPr>
          <p:nvPr>
            <p:ph type="body" sz="quarter" idx="14"/>
          </p:nvPr>
        </p:nvSpPr>
        <p:spPr>
          <a:xfrm>
            <a:off x="539751" y="203624"/>
            <a:ext cx="6480175" cy="620688"/>
          </a:xfrm>
          <a:prstGeom prst="rect">
            <a:avLst/>
          </a:prstGeom>
        </p:spPr>
        <p:txBody>
          <a:bodyPr/>
          <a:lstStyle>
            <a:lvl1pPr>
              <a:buFontTx/>
              <a:buNone/>
              <a:defRPr>
                <a:latin typeface="微软雅黑" panose="020B0503020204020204" charset="-122"/>
                <a:ea typeface="微软雅黑" panose="020B0503020204020204" charset="-122"/>
                <a:cs typeface="Arial Unicode MS" pitchFamily="34" charset="-122"/>
              </a:defRPr>
            </a:lvl1pPr>
          </a:lstStyle>
          <a:p>
            <a:pPr lvl="0" fontAlgn="auto"/>
            <a:r>
              <a:rPr lang="zh-CN" altLang="en-US" strike="noStrike" noProof="1" dirty="0" smtClean="0"/>
              <a:t>单击此处编辑母版文本样式</a:t>
            </a:r>
            <a:endParaRPr lang="zh-CN" altLang="en-US" strike="noStrike" noProof="1" dirty="0" smtClean="0"/>
          </a:p>
        </p:txBody>
      </p:sp>
      <p:sp>
        <p:nvSpPr>
          <p:cNvPr id="2" name="日期占位符 1"/>
          <p:cNvSpPr>
            <a:spLocks noGrp="1"/>
          </p:cNvSpPr>
          <p:nvPr>
            <p:ph type="dt" sz="half" idx="15"/>
          </p:nvPr>
        </p:nvSpPr>
        <p:spPr>
          <a:xfrm>
            <a:off x="628650" y="6356350"/>
            <a:ext cx="2057400" cy="365125"/>
          </a:xfrm>
          <a:prstGeom prst="rect">
            <a:avLst/>
          </a:prstGeom>
        </p:spPr>
        <p:txBody>
          <a:bodyPr vert="horz" lIns="91440" tIns="45720" rIns="91440" bIns="45720" rtlCol="0" anchor="ct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6"/>
          </p:nvPr>
        </p:nvSpPr>
        <p:spPr>
          <a:xfrm>
            <a:off x="3028950" y="6356350"/>
            <a:ext cx="3086100" cy="365125"/>
          </a:xfrm>
          <a:prstGeom prst="rect">
            <a:avLst/>
          </a:prstGeom>
        </p:spPr>
        <p:txBody>
          <a:bodyPr vert="horz" lIns="91440" tIns="45720" rIns="91440" bIns="45720" rtlCol="0" anchor="ctr"/>
          <a:p>
            <a:pPr fontAlgn="base"/>
            <a:endParaRPr lang="zh-CN" altLang="en-US" strike="noStrike" noProof="1"/>
          </a:p>
        </p:txBody>
      </p:sp>
      <p:sp>
        <p:nvSpPr>
          <p:cNvPr id="4" name="灯片编号占位符 3"/>
          <p:cNvSpPr>
            <a:spLocks noGrp="1"/>
          </p:cNvSpPr>
          <p:nvPr>
            <p:ph type="sldNum" sz="quarter" idx="17"/>
          </p:nvPr>
        </p:nvSpPr>
        <p:spPr>
          <a:xfrm>
            <a:off x="6457950" y="6356350"/>
            <a:ext cx="2057400" cy="365125"/>
          </a:xfrm>
          <a:prstGeom prst="rect">
            <a:avLst/>
          </a:prstGeom>
        </p:spPr>
        <p:txBody>
          <a:bodyPr vert="horz" lIns="91440" tIns="45720" rIns="91440" bIns="45720" rtlCol="0" anchor="ct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ppt_x</p:attrName>
                                        </p:attrNameLst>
                                      </p:cBhvr>
                                      <p:tavLst>
                                        <p:tav tm="0">
                                          <p:val>
                                            <p:strVal val="1+#ppt_w/2"/>
                                          </p:val>
                                        </p:tav>
                                        <p:tav tm="100000">
                                          <p:val>
                                            <p:strVal val="#ppt_x"/>
                                          </p:val>
                                        </p:tav>
                                      </p:tavLst>
                                    </p:anim>
                                    <p:anim calcmode="lin" valueType="num">
                                      <p:cBhvr>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7" name="灯片编号占位符 5"/>
          <p:cNvSpPr txBox="1"/>
          <p:nvPr userDrawn="1"/>
        </p:nvSpPr>
        <p:spPr>
          <a:xfrm>
            <a:off x="8299450" y="214313"/>
            <a:ext cx="590550" cy="47625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77DA0A-B8CB-4480-B4CA-78820B2FDF0F}" type="slidenum">
              <a:rPr kumimoji="0" lang="zh-CN" altLang="en-US" sz="1350" b="0" i="0" u="none" strike="noStrike" kern="1200" cap="none" spc="0" normalizeH="0" baseline="0" noProof="0" smtClean="0">
                <a:ln>
                  <a:noFill/>
                </a:ln>
                <a:solidFill>
                  <a:schemeClr val="bg1"/>
                </a:solidFill>
                <a:effectLst/>
                <a:uLnTx/>
                <a:uFillTx/>
                <a:latin typeface="+mn-lt"/>
                <a:ea typeface="+mn-ea"/>
                <a:cs typeface="+mn-cs"/>
              </a:rPr>
            </a:fld>
            <a:endParaRPr kumimoji="0" lang="en-US" altLang="zh-CN" sz="1350" b="0" i="0" u="none" strike="noStrike" kern="1200" cap="none" spc="0" normalizeH="0" baseline="0" noProof="0" dirty="0">
              <a:ln>
                <a:noFill/>
              </a:ln>
              <a:solidFill>
                <a:schemeClr val="bg1"/>
              </a:solidFill>
              <a:effectLst/>
              <a:uLnTx/>
              <a:uFillTx/>
              <a:latin typeface="+mn-lt"/>
              <a:ea typeface="+mn-ea"/>
              <a:cs typeface="+mn-cs"/>
            </a:endParaRPr>
          </a:p>
        </p:txBody>
      </p:sp>
      <p:sp>
        <p:nvSpPr>
          <p:cNvPr id="5" name="矩形 4"/>
          <p:cNvSpPr/>
          <p:nvPr userDrawn="1"/>
        </p:nvSpPr>
        <p:spPr>
          <a:xfrm flipV="1">
            <a:off x="-1587" y="884238"/>
            <a:ext cx="5581650" cy="428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3080" name="TextBox 9"/>
          <p:cNvSpPr txBox="1"/>
          <p:nvPr userDrawn="1"/>
        </p:nvSpPr>
        <p:spPr>
          <a:xfrm>
            <a:off x="-28575" y="6503988"/>
            <a:ext cx="2133600" cy="242887"/>
          </a:xfrm>
          <a:prstGeom prst="rect">
            <a:avLst/>
          </a:prstGeom>
          <a:noFill/>
          <a:ln w="9525">
            <a:noFill/>
          </a:ln>
        </p:spPr>
        <p:txBody>
          <a:bodyPr wrap="square" lIns="58916" tIns="29458" rIns="58916" bIns="29458" anchor="t" anchorCtr="0">
            <a:spAutoFit/>
          </a:bodyPr>
          <a:p>
            <a:pPr lvl="0" algn="r"/>
            <a:r>
              <a:rPr lang="zh-CN" altLang="en-US" sz="1200" dirty="0">
                <a:solidFill>
                  <a:schemeClr val="bg1"/>
                </a:solidFill>
                <a:latin typeface="华文行楷" panose="02010800040101010101" pitchFamily="2" charset="-122"/>
                <a:ea typeface="华文行楷" panose="02010800040101010101" pitchFamily="2" charset="-122"/>
              </a:rPr>
              <a:t>计算  决定未来</a:t>
            </a:r>
            <a:endParaRPr lang="zh-CN" altLang="en-US" sz="1200" dirty="0">
              <a:solidFill>
                <a:schemeClr val="bg1"/>
              </a:solidFill>
              <a:latin typeface="华文行楷" panose="02010800040101010101" pitchFamily="2" charset="-122"/>
              <a:ea typeface="华文行楷" panose="02010800040101010101" pitchFamily="2" charset="-122"/>
            </a:endParaRPr>
          </a:p>
        </p:txBody>
      </p:sp>
      <p:sp>
        <p:nvSpPr>
          <p:cNvPr id="9" name="内容占位符 8"/>
          <p:cNvSpPr>
            <a:spLocks noGrp="1"/>
          </p:cNvSpPr>
          <p:nvPr>
            <p:ph sz="quarter" idx="13"/>
          </p:nvPr>
        </p:nvSpPr>
        <p:spPr>
          <a:xfrm>
            <a:off x="525484" y="1268760"/>
            <a:ext cx="8078964"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zh-CN" altLang="en-US" strike="noStrike" noProof="1" dirty="0"/>
          </a:p>
        </p:txBody>
      </p:sp>
      <p:sp>
        <p:nvSpPr>
          <p:cNvPr id="11" name="文本占位符 10"/>
          <p:cNvSpPr>
            <a:spLocks noGrp="1"/>
          </p:cNvSpPr>
          <p:nvPr>
            <p:ph type="body" sz="quarter" idx="14"/>
          </p:nvPr>
        </p:nvSpPr>
        <p:spPr>
          <a:xfrm>
            <a:off x="539751" y="203624"/>
            <a:ext cx="6480175" cy="620688"/>
          </a:xfrm>
          <a:prstGeom prst="rect">
            <a:avLst/>
          </a:prstGeom>
        </p:spPr>
        <p:txBody>
          <a:bodyPr/>
          <a:lstStyle>
            <a:lvl1pPr>
              <a:buFontTx/>
              <a:buNone/>
              <a:defRPr>
                <a:latin typeface="微软雅黑" panose="020B0503020204020204" charset="-122"/>
                <a:ea typeface="微软雅黑" panose="020B0503020204020204" charset="-122"/>
                <a:cs typeface="Arial Unicode MS" pitchFamily="34" charset="-122"/>
              </a:defRPr>
            </a:lvl1pPr>
          </a:lstStyle>
          <a:p>
            <a:pPr lvl="0" fontAlgn="auto"/>
            <a:r>
              <a:rPr lang="zh-CN" altLang="en-US" strike="noStrike" noProof="1" dirty="0" smtClean="0"/>
              <a:t>单击此处编辑母版文本样式</a:t>
            </a:r>
            <a:endParaRPr lang="zh-CN" altLang="en-US" strike="noStrike" noProof="1" dirty="0" smtClean="0"/>
          </a:p>
        </p:txBody>
      </p:sp>
      <p:sp>
        <p:nvSpPr>
          <p:cNvPr id="2" name="日期占位符 1"/>
          <p:cNvSpPr>
            <a:spLocks noGrp="1"/>
          </p:cNvSpPr>
          <p:nvPr>
            <p:ph type="dt" sz="half" idx="15"/>
          </p:nvPr>
        </p:nvSpPr>
        <p:spPr>
          <a:xfrm>
            <a:off x="628650" y="6356350"/>
            <a:ext cx="2057400" cy="365125"/>
          </a:xfrm>
          <a:prstGeom prst="rect">
            <a:avLst/>
          </a:prstGeom>
        </p:spPr>
        <p:txBody>
          <a:bodyPr vert="horz" lIns="91440" tIns="45720" rIns="91440" bIns="45720" rtlCol="0" anchor="ct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6"/>
          </p:nvPr>
        </p:nvSpPr>
        <p:spPr>
          <a:xfrm>
            <a:off x="3028950" y="6356350"/>
            <a:ext cx="3086100" cy="365125"/>
          </a:xfrm>
          <a:prstGeom prst="rect">
            <a:avLst/>
          </a:prstGeom>
        </p:spPr>
        <p:txBody>
          <a:bodyPr vert="horz" lIns="91440" tIns="45720" rIns="91440" bIns="45720" rtlCol="0" anchor="ctr"/>
          <a:p>
            <a:pPr fontAlgn="base"/>
            <a:endParaRPr lang="zh-CN" altLang="en-US" strike="noStrike" noProof="1"/>
          </a:p>
        </p:txBody>
      </p:sp>
      <p:sp>
        <p:nvSpPr>
          <p:cNvPr id="4" name="灯片编号占位符 3"/>
          <p:cNvSpPr>
            <a:spLocks noGrp="1"/>
          </p:cNvSpPr>
          <p:nvPr>
            <p:ph type="sldNum" sz="quarter" idx="17"/>
          </p:nvPr>
        </p:nvSpPr>
        <p:spPr>
          <a:xfrm>
            <a:off x="6457950" y="6356350"/>
            <a:ext cx="2057400" cy="365125"/>
          </a:xfrm>
          <a:prstGeom prst="rect">
            <a:avLst/>
          </a:prstGeom>
        </p:spPr>
        <p:txBody>
          <a:bodyPr vert="horz" lIns="91440" tIns="45720" rIns="91440" bIns="45720" rtlCol="0" anchor="ct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ppt_x</p:attrName>
                                        </p:attrNameLst>
                                      </p:cBhvr>
                                      <p:tavLst>
                                        <p:tav tm="0">
                                          <p:val>
                                            <p:strVal val="1+#ppt_w/2"/>
                                          </p:val>
                                        </p:tav>
                                        <p:tav tm="100000">
                                          <p:val>
                                            <p:strVal val="#ppt_x"/>
                                          </p:val>
                                        </p:tav>
                                      </p:tavLst>
                                    </p:anim>
                                    <p:anim calcmode="lin" valueType="num">
                                      <p:cBhvr>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7" name="灯片编号占位符 5"/>
          <p:cNvSpPr txBox="1"/>
          <p:nvPr userDrawn="1"/>
        </p:nvSpPr>
        <p:spPr>
          <a:xfrm>
            <a:off x="8299450" y="214313"/>
            <a:ext cx="590550" cy="47625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77DA0A-B8CB-4480-B4CA-78820B2FDF0F}" type="slidenum">
              <a:rPr kumimoji="0" lang="zh-CN" altLang="en-US" sz="1350" b="0" i="0" u="none" strike="noStrike" kern="1200" cap="none" spc="0" normalizeH="0" baseline="0" noProof="0" smtClean="0">
                <a:ln>
                  <a:noFill/>
                </a:ln>
                <a:solidFill>
                  <a:schemeClr val="bg1"/>
                </a:solidFill>
                <a:effectLst/>
                <a:uLnTx/>
                <a:uFillTx/>
                <a:latin typeface="+mn-lt"/>
                <a:ea typeface="+mn-ea"/>
                <a:cs typeface="+mn-cs"/>
              </a:rPr>
            </a:fld>
            <a:endParaRPr kumimoji="0" lang="en-US" altLang="zh-CN" sz="1350" b="0" i="0" u="none" strike="noStrike" kern="1200" cap="none" spc="0" normalizeH="0" baseline="0" noProof="0" dirty="0">
              <a:ln>
                <a:noFill/>
              </a:ln>
              <a:solidFill>
                <a:schemeClr val="bg1"/>
              </a:solidFill>
              <a:effectLst/>
              <a:uLnTx/>
              <a:uFillTx/>
              <a:latin typeface="+mn-lt"/>
              <a:ea typeface="+mn-ea"/>
              <a:cs typeface="+mn-cs"/>
            </a:endParaRPr>
          </a:p>
        </p:txBody>
      </p:sp>
      <p:sp>
        <p:nvSpPr>
          <p:cNvPr id="5" name="矩形 4"/>
          <p:cNvSpPr/>
          <p:nvPr userDrawn="1"/>
        </p:nvSpPr>
        <p:spPr>
          <a:xfrm flipV="1">
            <a:off x="-1587" y="884238"/>
            <a:ext cx="5581650" cy="428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4104" name="TextBox 9"/>
          <p:cNvSpPr txBox="1"/>
          <p:nvPr userDrawn="1"/>
        </p:nvSpPr>
        <p:spPr>
          <a:xfrm>
            <a:off x="-28575" y="6503988"/>
            <a:ext cx="2133600" cy="242887"/>
          </a:xfrm>
          <a:prstGeom prst="rect">
            <a:avLst/>
          </a:prstGeom>
          <a:noFill/>
          <a:ln w="9525">
            <a:noFill/>
          </a:ln>
        </p:spPr>
        <p:txBody>
          <a:bodyPr wrap="square" lIns="58916" tIns="29458" rIns="58916" bIns="29458" anchor="t" anchorCtr="0">
            <a:spAutoFit/>
          </a:bodyPr>
          <a:p>
            <a:pPr lvl="0" algn="r"/>
            <a:r>
              <a:rPr lang="zh-CN" altLang="en-US" sz="1200" dirty="0">
                <a:solidFill>
                  <a:schemeClr val="bg1"/>
                </a:solidFill>
                <a:latin typeface="华文行楷" panose="02010800040101010101" pitchFamily="2" charset="-122"/>
                <a:ea typeface="华文行楷" panose="02010800040101010101" pitchFamily="2" charset="-122"/>
              </a:rPr>
              <a:t>计算  决定未来</a:t>
            </a:r>
            <a:endParaRPr lang="zh-CN" altLang="en-US" sz="1200" dirty="0">
              <a:solidFill>
                <a:schemeClr val="bg1"/>
              </a:solidFill>
              <a:latin typeface="华文行楷" panose="02010800040101010101" pitchFamily="2" charset="-122"/>
              <a:ea typeface="华文行楷" panose="02010800040101010101" pitchFamily="2" charset="-122"/>
            </a:endParaRPr>
          </a:p>
        </p:txBody>
      </p:sp>
      <p:sp>
        <p:nvSpPr>
          <p:cNvPr id="9" name="内容占位符 8"/>
          <p:cNvSpPr>
            <a:spLocks noGrp="1"/>
          </p:cNvSpPr>
          <p:nvPr>
            <p:ph sz="quarter" idx="13"/>
          </p:nvPr>
        </p:nvSpPr>
        <p:spPr>
          <a:xfrm>
            <a:off x="525484" y="1268760"/>
            <a:ext cx="8078964"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zh-CN" altLang="en-US" strike="noStrike" noProof="1" dirty="0"/>
          </a:p>
        </p:txBody>
      </p:sp>
      <p:sp>
        <p:nvSpPr>
          <p:cNvPr id="11" name="文本占位符 10"/>
          <p:cNvSpPr>
            <a:spLocks noGrp="1"/>
          </p:cNvSpPr>
          <p:nvPr>
            <p:ph type="body" sz="quarter" idx="14"/>
          </p:nvPr>
        </p:nvSpPr>
        <p:spPr>
          <a:xfrm>
            <a:off x="539751" y="203624"/>
            <a:ext cx="6480175" cy="620688"/>
          </a:xfrm>
          <a:prstGeom prst="rect">
            <a:avLst/>
          </a:prstGeom>
        </p:spPr>
        <p:txBody>
          <a:bodyPr/>
          <a:lstStyle>
            <a:lvl1pPr>
              <a:buFontTx/>
              <a:buNone/>
              <a:defRPr>
                <a:latin typeface="微软雅黑" panose="020B0503020204020204" charset="-122"/>
                <a:ea typeface="微软雅黑" panose="020B0503020204020204" charset="-122"/>
                <a:cs typeface="Arial Unicode MS" pitchFamily="34" charset="-122"/>
              </a:defRPr>
            </a:lvl1pPr>
          </a:lstStyle>
          <a:p>
            <a:pPr lvl="0" fontAlgn="auto"/>
            <a:r>
              <a:rPr lang="zh-CN" altLang="en-US" strike="noStrike" noProof="1" dirty="0" smtClean="0"/>
              <a:t>单击此处编辑母版文本样式</a:t>
            </a:r>
            <a:endParaRPr lang="zh-CN" altLang="en-US" strike="noStrike" noProof="1" dirty="0" smtClean="0"/>
          </a:p>
        </p:txBody>
      </p:sp>
      <p:sp>
        <p:nvSpPr>
          <p:cNvPr id="2" name="日期占位符 1"/>
          <p:cNvSpPr>
            <a:spLocks noGrp="1"/>
          </p:cNvSpPr>
          <p:nvPr>
            <p:ph type="dt" sz="half" idx="15"/>
          </p:nvPr>
        </p:nvSpPr>
        <p:spPr>
          <a:xfrm>
            <a:off x="628650" y="6356350"/>
            <a:ext cx="2057400" cy="365125"/>
          </a:xfrm>
          <a:prstGeom prst="rect">
            <a:avLst/>
          </a:prstGeom>
        </p:spPr>
        <p:txBody>
          <a:bodyPr vert="horz" lIns="91440" tIns="45720" rIns="91440" bIns="45720" rtlCol="0" anchor="ct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6"/>
          </p:nvPr>
        </p:nvSpPr>
        <p:spPr>
          <a:xfrm>
            <a:off x="3028950" y="6356350"/>
            <a:ext cx="3086100" cy="365125"/>
          </a:xfrm>
          <a:prstGeom prst="rect">
            <a:avLst/>
          </a:prstGeom>
        </p:spPr>
        <p:txBody>
          <a:bodyPr vert="horz" lIns="91440" tIns="45720" rIns="91440" bIns="45720" rtlCol="0" anchor="ctr"/>
          <a:p>
            <a:pPr fontAlgn="base"/>
            <a:endParaRPr lang="zh-CN" altLang="en-US" strike="noStrike" noProof="1"/>
          </a:p>
        </p:txBody>
      </p:sp>
      <p:sp>
        <p:nvSpPr>
          <p:cNvPr id="4" name="灯片编号占位符 3"/>
          <p:cNvSpPr>
            <a:spLocks noGrp="1"/>
          </p:cNvSpPr>
          <p:nvPr>
            <p:ph type="sldNum" sz="quarter" idx="17"/>
          </p:nvPr>
        </p:nvSpPr>
        <p:spPr>
          <a:xfrm>
            <a:off x="6457950" y="6356350"/>
            <a:ext cx="2057400" cy="365125"/>
          </a:xfrm>
          <a:prstGeom prst="rect">
            <a:avLst/>
          </a:prstGeom>
        </p:spPr>
        <p:txBody>
          <a:bodyPr vert="horz" lIns="91440" tIns="45720" rIns="91440" bIns="45720" rtlCol="0" anchor="ct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ppt_x</p:attrName>
                                        </p:attrNameLst>
                                      </p:cBhvr>
                                      <p:tavLst>
                                        <p:tav tm="0">
                                          <p:val>
                                            <p:strVal val="1+#ppt_w/2"/>
                                          </p:val>
                                        </p:tav>
                                        <p:tav tm="100000">
                                          <p:val>
                                            <p:strVal val="#ppt_x"/>
                                          </p:val>
                                        </p:tav>
                                      </p:tavLst>
                                    </p:anim>
                                    <p:anim calcmode="lin" valueType="num">
                                      <p:cBhvr>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7" name="灯片编号占位符 5"/>
          <p:cNvSpPr txBox="1"/>
          <p:nvPr userDrawn="1"/>
        </p:nvSpPr>
        <p:spPr>
          <a:xfrm>
            <a:off x="8299450" y="214313"/>
            <a:ext cx="590550" cy="47625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77DA0A-B8CB-4480-B4CA-78820B2FDF0F}" type="slidenum">
              <a:rPr kumimoji="0" lang="zh-CN" altLang="en-US" sz="1350" b="0" i="0" u="none" strike="noStrike" kern="1200" cap="none" spc="0" normalizeH="0" baseline="0" noProof="0" smtClean="0">
                <a:ln>
                  <a:noFill/>
                </a:ln>
                <a:solidFill>
                  <a:schemeClr val="bg1"/>
                </a:solidFill>
                <a:effectLst/>
                <a:uLnTx/>
                <a:uFillTx/>
                <a:latin typeface="+mn-lt"/>
                <a:ea typeface="+mn-ea"/>
                <a:cs typeface="+mn-cs"/>
              </a:rPr>
            </a:fld>
            <a:endParaRPr kumimoji="0" lang="en-US" altLang="zh-CN" sz="1350" b="0" i="0" u="none" strike="noStrike" kern="1200" cap="none" spc="0" normalizeH="0" baseline="0" noProof="0" dirty="0">
              <a:ln>
                <a:noFill/>
              </a:ln>
              <a:solidFill>
                <a:schemeClr val="bg1"/>
              </a:solidFill>
              <a:effectLst/>
              <a:uLnTx/>
              <a:uFillTx/>
              <a:latin typeface="+mn-lt"/>
              <a:ea typeface="+mn-ea"/>
              <a:cs typeface="+mn-cs"/>
            </a:endParaRPr>
          </a:p>
        </p:txBody>
      </p:sp>
      <p:sp>
        <p:nvSpPr>
          <p:cNvPr id="5" name="矩形 4"/>
          <p:cNvSpPr/>
          <p:nvPr userDrawn="1"/>
        </p:nvSpPr>
        <p:spPr>
          <a:xfrm flipV="1">
            <a:off x="-1587" y="884238"/>
            <a:ext cx="5581650" cy="428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9" name="内容占位符 8"/>
          <p:cNvSpPr>
            <a:spLocks noGrp="1"/>
          </p:cNvSpPr>
          <p:nvPr>
            <p:ph sz="quarter" idx="13"/>
          </p:nvPr>
        </p:nvSpPr>
        <p:spPr>
          <a:xfrm>
            <a:off x="525484" y="1268760"/>
            <a:ext cx="8078964"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zh-CN" altLang="en-US" strike="noStrike" noProof="1" dirty="0"/>
          </a:p>
        </p:txBody>
      </p:sp>
      <p:sp>
        <p:nvSpPr>
          <p:cNvPr id="11" name="文本占位符 10"/>
          <p:cNvSpPr>
            <a:spLocks noGrp="1"/>
          </p:cNvSpPr>
          <p:nvPr>
            <p:ph type="body" sz="quarter" idx="14"/>
          </p:nvPr>
        </p:nvSpPr>
        <p:spPr>
          <a:xfrm>
            <a:off x="539751" y="203624"/>
            <a:ext cx="6480175" cy="620688"/>
          </a:xfrm>
          <a:prstGeom prst="rect">
            <a:avLst/>
          </a:prstGeom>
        </p:spPr>
        <p:txBody>
          <a:bodyPr/>
          <a:lstStyle>
            <a:lvl1pPr>
              <a:buFontTx/>
              <a:buNone/>
              <a:defRPr>
                <a:latin typeface="微软雅黑" panose="020B0503020204020204" charset="-122"/>
                <a:ea typeface="微软雅黑" panose="020B0503020204020204" charset="-122"/>
                <a:cs typeface="Arial Unicode MS" pitchFamily="34" charset="-122"/>
              </a:defRPr>
            </a:lvl1pPr>
          </a:lstStyle>
          <a:p>
            <a:pPr lvl="0" fontAlgn="auto"/>
            <a:r>
              <a:rPr lang="zh-CN" altLang="en-US" strike="noStrike" noProof="1" dirty="0" smtClean="0"/>
              <a:t>单击此处编辑母版文本样式</a:t>
            </a:r>
            <a:endParaRPr lang="zh-CN" altLang="en-US" strike="noStrike" noProof="1" dirty="0" smtClean="0"/>
          </a:p>
        </p:txBody>
      </p:sp>
      <p:sp>
        <p:nvSpPr>
          <p:cNvPr id="2" name="日期占位符 1"/>
          <p:cNvSpPr>
            <a:spLocks noGrp="1"/>
          </p:cNvSpPr>
          <p:nvPr>
            <p:ph type="dt" sz="half" idx="15"/>
          </p:nvPr>
        </p:nvSpPr>
        <p:spPr>
          <a:xfrm>
            <a:off x="628650" y="6356350"/>
            <a:ext cx="2057400" cy="365125"/>
          </a:xfrm>
          <a:prstGeom prst="rect">
            <a:avLst/>
          </a:prstGeom>
        </p:spPr>
        <p:txBody>
          <a:bodyPr vert="horz" lIns="91440" tIns="45720" rIns="91440" bIns="45720" rtlCol="0" anchor="ct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6"/>
          </p:nvPr>
        </p:nvSpPr>
        <p:spPr>
          <a:xfrm>
            <a:off x="3028950" y="6356350"/>
            <a:ext cx="3086100" cy="365125"/>
          </a:xfrm>
          <a:prstGeom prst="rect">
            <a:avLst/>
          </a:prstGeom>
        </p:spPr>
        <p:txBody>
          <a:bodyPr vert="horz" lIns="91440" tIns="45720" rIns="91440" bIns="45720" rtlCol="0" anchor="ctr"/>
          <a:p>
            <a:pPr fontAlgn="base"/>
            <a:endParaRPr lang="zh-CN" altLang="en-US" strike="noStrike" noProof="1"/>
          </a:p>
        </p:txBody>
      </p:sp>
      <p:sp>
        <p:nvSpPr>
          <p:cNvPr id="4" name="灯片编号占位符 3"/>
          <p:cNvSpPr>
            <a:spLocks noGrp="1"/>
          </p:cNvSpPr>
          <p:nvPr>
            <p:ph type="sldNum" sz="quarter" idx="17"/>
          </p:nvPr>
        </p:nvSpPr>
        <p:spPr>
          <a:xfrm>
            <a:off x="6457950" y="6356350"/>
            <a:ext cx="2057400" cy="365125"/>
          </a:xfrm>
          <a:prstGeom prst="rect">
            <a:avLst/>
          </a:prstGeom>
        </p:spPr>
        <p:txBody>
          <a:bodyPr vert="horz" lIns="91440" tIns="45720" rIns="91440" bIns="45720" rtlCol="0" anchor="ct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ppt_x</p:attrName>
                                        </p:attrNameLst>
                                      </p:cBhvr>
                                      <p:tavLst>
                                        <p:tav tm="0">
                                          <p:val>
                                            <p:strVal val="1+#ppt_w/2"/>
                                          </p:val>
                                        </p:tav>
                                        <p:tav tm="100000">
                                          <p:val>
                                            <p:strVal val="#ppt_x"/>
                                          </p:val>
                                        </p:tav>
                                      </p:tavLst>
                                    </p:anim>
                                    <p:anim calcmode="lin" valueType="num">
                                      <p:cBhvr>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628650" y="6356350"/>
            <a:ext cx="2057400" cy="365125"/>
          </a:xfrm>
          <a:prstGeom prst="rect">
            <a:avLst/>
          </a:prstGeom>
        </p:spPr>
        <p:txBody>
          <a:bodyPr vert="horz" lIns="91440" tIns="45720" rIns="91440" bIns="45720" rtlCol="0" anchor="ctr"/>
          <a:lstStyle>
            <a:lvl1pPr eaLnBrk="0" hangingPunct="0">
              <a:defRPr/>
            </a:lvl1pPr>
          </a:lstStyle>
          <a:p>
            <a:pPr fontAlgn="base"/>
            <a:fld id="{068C4245-2DB4-4457-AC6A-D8E11794E114}" type="datetimeFigureOut">
              <a:rPr lang="en-US" altLang="en-US" strike="noStrike" noProof="1">
                <a:latin typeface="Arial" panose="020B0604020202020204" pitchFamily="34" charset="0"/>
                <a:ea typeface="宋体" panose="02010600030101010101" pitchFamily="2" charset="-122"/>
                <a:cs typeface="+mn-cs"/>
              </a:rPr>
            </a:fld>
            <a:endParaRPr lang="en-US" altLang="en-US" strike="noStrike" noProof="1"/>
          </a:p>
        </p:txBody>
      </p:sp>
      <p:sp>
        <p:nvSpPr>
          <p:cNvPr id="3" name="Footer Placeholder 4"/>
          <p:cNvSpPr>
            <a:spLocks noGrp="1"/>
          </p:cNvSpPr>
          <p:nvPr>
            <p:ph type="ftr" sz="quarter" idx="11"/>
          </p:nvPr>
        </p:nvSpPr>
        <p:spPr>
          <a:xfrm>
            <a:off x="3028950" y="6356350"/>
            <a:ext cx="3086100" cy="365125"/>
          </a:xfrm>
          <a:prstGeom prst="rect">
            <a:avLst/>
          </a:prstGeom>
        </p:spPr>
        <p:txBody>
          <a:bodyPr vert="horz" lIns="91440" tIns="45720" rIns="91440" bIns="45720" rtlCol="0" anchor="ctr"/>
          <a:lstStyle>
            <a:lvl1pPr eaLnBrk="0" hangingPunct="0">
              <a:defRPr/>
            </a:lvl1pPr>
          </a:lstStyle>
          <a:p>
            <a:pPr fontAlgn="base"/>
            <a:endParaRPr lang="en-US" altLang="en-US" strike="noStrike" noProof="1"/>
          </a:p>
        </p:txBody>
      </p:sp>
      <p:sp>
        <p:nvSpPr>
          <p:cNvPr id="4" name="Slide Number Placeholder 5"/>
          <p:cNvSpPr>
            <a:spLocks noGrp="1"/>
          </p:cNvSpPr>
          <p:nvPr>
            <p:ph type="sldNum" sz="quarter" idx="12"/>
          </p:nvPr>
        </p:nvSpPr>
        <p:spPr>
          <a:xfrm>
            <a:off x="6457950" y="6356350"/>
            <a:ext cx="2057400" cy="365125"/>
          </a:xfrm>
          <a:prstGeom prst="rect">
            <a:avLst/>
          </a:prstGeom>
        </p:spPr>
        <p:txBody>
          <a:bodyPr vert="horz" lIns="91440" tIns="45720" rIns="91440" bIns="45720" rtlCol="0" anchor="ctr"/>
          <a:lstStyle>
            <a:lvl1pPr eaLnBrk="0" hangingPunct="0">
              <a:defRPr/>
            </a:lvl1pPr>
          </a:lstStyle>
          <a:p>
            <a:pPr fontAlgn="base"/>
            <a:fld id="{EBCD4427-F983-4DBA-B951-CD70FAFEE3E0}" type="slidenum">
              <a:rPr lang="en-US" altLang="en-US" strike="noStrike" noProof="1">
                <a:latin typeface="Arial" panose="020B0604020202020204" pitchFamily="34" charset="0"/>
                <a:ea typeface="宋体" panose="02010600030101010101" pitchFamily="2" charset="-122"/>
                <a:cs typeface="+mn-cs"/>
              </a:rPr>
            </a:fld>
            <a:endParaRPr lang="en-US"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34975"/>
            <a:ext cx="7992110" cy="62928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5" Type="http://schemas.openxmlformats.org/officeDocument/2006/relationships/theme" Target="../theme/theme1.xml"/><Relationship Id="rId34" Type="http://schemas.openxmlformats.org/officeDocument/2006/relationships/image" Target="../media/image1.png"/><Relationship Id="rId33" Type="http://schemas.openxmlformats.org/officeDocument/2006/relationships/tags" Target="../tags/tag1.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endParaRPr lang="zh-CN" altLang="en-US" strike="noStrike" noProof="1"/>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16" name="矩形 15"/>
          <p:cNvSpPr/>
          <p:nvPr userDrawn="1"/>
        </p:nvSpPr>
        <p:spPr>
          <a:xfrm>
            <a:off x="-3175" y="-3175"/>
            <a:ext cx="5175250" cy="128588"/>
          </a:xfrm>
          <a:prstGeom prst="rect">
            <a:avLst/>
          </a:prstGeom>
          <a:solidFill>
            <a:srgbClr val="123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sp>
        <p:nvSpPr>
          <p:cNvPr id="49" name="矩形 48"/>
          <p:cNvSpPr/>
          <p:nvPr userDrawn="1"/>
        </p:nvSpPr>
        <p:spPr>
          <a:xfrm>
            <a:off x="-3175" y="125413"/>
            <a:ext cx="5176838" cy="144463"/>
          </a:xfrm>
          <a:prstGeom prst="rect">
            <a:avLst/>
          </a:prstGeom>
          <a:solidFill>
            <a:srgbClr val="2B4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sp>
        <p:nvSpPr>
          <p:cNvPr id="50" name="矩形 49"/>
          <p:cNvSpPr/>
          <p:nvPr userDrawn="1"/>
        </p:nvSpPr>
        <p:spPr>
          <a:xfrm>
            <a:off x="-3175" y="269875"/>
            <a:ext cx="5175250" cy="142875"/>
          </a:xfrm>
          <a:prstGeom prst="rect">
            <a:avLst/>
          </a:prstGeom>
          <a:solidFill>
            <a:srgbClr val="123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pic>
        <p:nvPicPr>
          <p:cNvPr id="1032" name="图片 2"/>
          <p:cNvPicPr/>
          <p:nvPr userDrawn="1">
            <p:custDataLst>
              <p:tags r:id="rId33"/>
            </p:custDataLst>
          </p:nvPr>
        </p:nvPicPr>
        <p:blipFill>
          <a:blip r:embed="rId34"/>
          <a:stretch>
            <a:fillRect/>
          </a:stretch>
        </p:blipFill>
        <p:spPr>
          <a:xfrm>
            <a:off x="8001000" y="-3175"/>
            <a:ext cx="1130300" cy="11303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30.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7.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2.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8"/>
          <p:cNvSpPr txBox="1">
            <a:spLocks noGrp="1" noChangeArrowheads="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8194" name="Rectangle 2"/>
          <p:cNvSpPr>
            <a:spLocks noGrp="1" noChangeArrowheads="1"/>
          </p:cNvSpPr>
          <p:nvPr>
            <p:ph type="ctrTitle"/>
          </p:nvPr>
        </p:nvSpPr>
        <p:spPr>
          <a:xfrm>
            <a:off x="1447800" y="3048000"/>
            <a:ext cx="7239000" cy="1444625"/>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黑体" panose="02010609060101010101" pitchFamily="49" charset="-122"/>
                <a:cs typeface="+mj-cs"/>
              </a:rPr>
              <a:t>第</a:t>
            </a:r>
            <a:r>
              <a:rPr kumimoji="0" lang="en-US" altLang="zh-CN" sz="4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黑体" panose="02010609060101010101" pitchFamily="49" charset="-122"/>
                <a:cs typeface="+mj-cs"/>
              </a:rPr>
              <a:t>9</a:t>
            </a:r>
            <a:r>
              <a:rPr kumimoji="0" lang="zh-CN" altLang="en-US" sz="4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黑体" panose="02010609060101010101" pitchFamily="49" charset="-122"/>
                <a:cs typeface="+mj-cs"/>
              </a:rPr>
              <a:t>章 软件测试过程 </a:t>
            </a:r>
            <a:endParaRPr kumimoji="0" lang="zh-CN" altLang="en-US" sz="4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黑体" panose="02010609060101010101" pitchFamily="49" charset="-122"/>
              <a:cs typeface="+mj-cs"/>
            </a:endParaRPr>
          </a:p>
        </p:txBody>
      </p:sp>
      <p:sp>
        <p:nvSpPr>
          <p:cNvPr id="5" name="Rectangle 2"/>
          <p:cNvSpPr txBox="1">
            <a:spLocks noChangeArrowheads="1"/>
          </p:cNvSpPr>
          <p:nvPr/>
        </p:nvSpPr>
        <p:spPr bwMode="auto">
          <a:xfrm>
            <a:off x="1447800" y="4191000"/>
            <a:ext cx="7239000" cy="1444625"/>
          </a:xfrm>
          <a:prstGeom prst="rect">
            <a:avLst/>
          </a:prstGeom>
          <a:noFill/>
          <a:ln w="9525">
            <a:noFill/>
            <a:miter lim="800000"/>
          </a:ln>
        </p:spPr>
        <p:txBody>
          <a:bodyPr vert="horz" wrap="square" lIns="91440" tIns="45720" rIns="91440" bIns="45720" numCol="1" anchor="b" anchorCtr="0" compatLnSpc="1"/>
          <a:lstStyle/>
          <a:p>
            <a:pPr marR="0" algn="ctr" defTabSz="914400">
              <a:buClrTx/>
              <a:buSzTx/>
              <a:buFontTx/>
              <a:buNone/>
              <a:defRPr/>
            </a:pPr>
            <a:endParaRPr kumimoji="0" lang="en-US" altLang="zh-CN" sz="4800" b="1" kern="0" cap="none" spc="0" normalizeH="0" baseline="0" noProof="0" dirty="0" smtClean="0">
              <a:solidFill>
                <a:schemeClr val="bg2"/>
              </a:solidFill>
              <a:effectLst>
                <a:outerShdw blurRad="38100" dist="38100" dir="2700000" algn="tl">
                  <a:srgbClr val="C0C0C0"/>
                </a:outerShdw>
              </a:effectLst>
              <a:latin typeface="+mj-lt"/>
              <a:ea typeface="黑体" panose="02010609060101010101" pitchFamily="49" charset="-122"/>
              <a:cs typeface="+mj-cs"/>
            </a:endParaRPr>
          </a:p>
          <a:p>
            <a:pPr marR="0" algn="ctr" defTabSz="914400">
              <a:buClrTx/>
              <a:buSzTx/>
              <a:buFontTx/>
              <a:buNone/>
              <a:defRPr/>
            </a:pPr>
            <a:br>
              <a:rPr kumimoji="0" lang="zh-CN" altLang="en-US" sz="4400" b="1" kern="0" cap="none" spc="0" normalizeH="0" baseline="0" noProof="0" dirty="0" smtClean="0">
                <a:effectLst>
                  <a:outerShdw blurRad="38100" dist="38100" dir="2700000" algn="tl">
                    <a:srgbClr val="C0C0C0"/>
                  </a:outerShdw>
                </a:effectLst>
                <a:latin typeface="+mj-lt"/>
                <a:ea typeface="黑体" panose="02010609060101010101" pitchFamily="49" charset="-122"/>
                <a:cs typeface="+mj-cs"/>
              </a:rPr>
            </a:br>
            <a:r>
              <a:rPr kumimoji="0" lang="zh-CN" altLang="en-US" sz="3600" b="1" kern="0" cap="none" spc="0" normalizeH="0" baseline="0" noProof="0" dirty="0" smtClean="0">
                <a:effectLst>
                  <a:outerShdw blurRad="38100" dist="38100" dir="2700000" algn="tl">
                    <a:srgbClr val="C0C0C0"/>
                  </a:outerShdw>
                </a:effectLst>
                <a:latin typeface="+mj-lt"/>
                <a:ea typeface="楷体_GB2312" pitchFamily="49" charset="-122"/>
                <a:cs typeface="+mj-cs"/>
              </a:rPr>
              <a:t>主编：秦 航</a:t>
            </a:r>
            <a:endParaRPr kumimoji="0" lang="zh-CN" altLang="en-US" sz="3600" b="1" kern="0" cap="none" spc="0" normalizeH="0" baseline="0" noProof="0" dirty="0" smtClean="0">
              <a:effectLst>
                <a:outerShdw blurRad="38100" dist="38100" dir="2700000" algn="tl">
                  <a:srgbClr val="C0C0C0"/>
                </a:outerShdw>
              </a:effectLst>
              <a:latin typeface="+mj-lt"/>
              <a:ea typeface="楷体_GB2312" pitchFamily="49" charset="-122"/>
              <a:cs typeface="+mj-cs"/>
            </a:endParaRPr>
          </a:p>
        </p:txBody>
      </p:sp>
      <p:grpSp>
        <p:nvGrpSpPr>
          <p:cNvPr id="8196" name="组合 2"/>
          <p:cNvGrpSpPr/>
          <p:nvPr/>
        </p:nvGrpSpPr>
        <p:grpSpPr>
          <a:xfrm>
            <a:off x="-12700" y="0"/>
            <a:ext cx="7696200" cy="3054350"/>
            <a:chOff x="-7" y="-185"/>
            <a:chExt cx="19476" cy="5380"/>
          </a:xfrm>
        </p:grpSpPr>
        <p:sp>
          <p:nvSpPr>
            <p:cNvPr id="20" name="PA_任意多边形 19"/>
            <p:cNvSpPr/>
            <p:nvPr>
              <p:custDataLst>
                <p:tags r:id="rId1"/>
              </p:custDataLst>
            </p:nvPr>
          </p:nvSpPr>
          <p:spPr>
            <a:xfrm>
              <a:off x="0" y="-185"/>
              <a:ext cx="19200" cy="5381"/>
            </a:xfrm>
            <a:custGeom>
              <a:avLst/>
              <a:gdLst>
                <a:gd name="connsiteX0" fmla="*/ 0 w 11644590"/>
                <a:gd name="connsiteY0" fmla="*/ 0 h 3139633"/>
                <a:gd name="connsiteX1" fmla="*/ 11644590 w 11644590"/>
                <a:gd name="connsiteY1" fmla="*/ 0 h 3139633"/>
                <a:gd name="connsiteX2" fmla="*/ 3048000 w 11644590"/>
                <a:gd name="connsiteY2" fmla="*/ 3139633 h 3139633"/>
                <a:gd name="connsiteX3" fmla="*/ 0 w 11644590"/>
                <a:gd name="connsiteY3" fmla="*/ 1605195 h 3139633"/>
                <a:gd name="connsiteX4" fmla="*/ 0 w 11644590"/>
                <a:gd name="connsiteY4" fmla="*/ 0 h 3139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90" h="3139633">
                  <a:moveTo>
                    <a:pt x="0" y="0"/>
                  </a:moveTo>
                  <a:lnTo>
                    <a:pt x="11644590" y="0"/>
                  </a:lnTo>
                  <a:lnTo>
                    <a:pt x="3048000" y="3139633"/>
                  </a:lnTo>
                  <a:lnTo>
                    <a:pt x="0" y="160519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4" name="PA_任意多边形 23"/>
            <p:cNvSpPr/>
            <p:nvPr>
              <p:custDataLst>
                <p:tags r:id="rId2"/>
              </p:custDataLst>
            </p:nvPr>
          </p:nvSpPr>
          <p:spPr>
            <a:xfrm>
              <a:off x="-7" y="-136"/>
              <a:ext cx="19476" cy="5121"/>
            </a:xfrm>
            <a:custGeom>
              <a:avLst/>
              <a:gdLst>
                <a:gd name="connsiteX0" fmla="*/ 0 w 11757236"/>
                <a:gd name="connsiteY0" fmla="*/ 0 h 3251846"/>
                <a:gd name="connsiteX1" fmla="*/ 11757236 w 11757236"/>
                <a:gd name="connsiteY1" fmla="*/ 0 h 3251846"/>
                <a:gd name="connsiteX2" fmla="*/ 3191286 w 11757236"/>
                <a:gd name="connsiteY2" fmla="*/ 3251846 h 3251846"/>
                <a:gd name="connsiteX3" fmla="*/ 0 w 11757236"/>
                <a:gd name="connsiteY3" fmla="*/ 1581902 h 3251846"/>
              </a:gdLst>
              <a:ahLst/>
              <a:cxnLst>
                <a:cxn ang="0">
                  <a:pos x="connsiteX0" y="connsiteY0"/>
                </a:cxn>
                <a:cxn ang="0">
                  <a:pos x="connsiteX1" y="connsiteY1"/>
                </a:cxn>
                <a:cxn ang="0">
                  <a:pos x="connsiteX2" y="connsiteY2"/>
                </a:cxn>
                <a:cxn ang="0">
                  <a:pos x="connsiteX3" y="connsiteY3"/>
                </a:cxn>
              </a:cxnLst>
              <a:rect l="l" t="t" r="r" b="b"/>
              <a:pathLst>
                <a:path w="11757236" h="3251846">
                  <a:moveTo>
                    <a:pt x="0" y="0"/>
                  </a:moveTo>
                  <a:lnTo>
                    <a:pt x="11757236" y="0"/>
                  </a:lnTo>
                  <a:lnTo>
                    <a:pt x="3191286" y="3251846"/>
                  </a:lnTo>
                  <a:lnTo>
                    <a:pt x="0" y="158190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dirty="0"/>
            </a:p>
          </p:txBody>
        </p:sp>
        <p:sp>
          <p:nvSpPr>
            <p:cNvPr id="25" name="PA_任意多边形 24"/>
            <p:cNvSpPr/>
            <p:nvPr>
              <p:custDataLst>
                <p:tags r:id="rId3"/>
              </p:custDataLst>
            </p:nvPr>
          </p:nvSpPr>
          <p:spPr>
            <a:xfrm>
              <a:off x="2" y="-136"/>
              <a:ext cx="19181" cy="5012"/>
            </a:xfrm>
            <a:custGeom>
              <a:avLst/>
              <a:gdLst>
                <a:gd name="connsiteX0" fmla="*/ 0 w 11575120"/>
                <a:gd name="connsiteY0" fmla="*/ 0 h 3182710"/>
                <a:gd name="connsiteX1" fmla="*/ 11575120 w 11575120"/>
                <a:gd name="connsiteY1" fmla="*/ 0 h 3182710"/>
                <a:gd name="connsiteX2" fmla="*/ 3191286 w 11575120"/>
                <a:gd name="connsiteY2" fmla="*/ 3182710 h 3182710"/>
                <a:gd name="connsiteX3" fmla="*/ 0 w 11575120"/>
                <a:gd name="connsiteY3" fmla="*/ 1512766 h 3182710"/>
              </a:gdLst>
              <a:ahLst/>
              <a:cxnLst>
                <a:cxn ang="0">
                  <a:pos x="connsiteX0" y="connsiteY0"/>
                </a:cxn>
                <a:cxn ang="0">
                  <a:pos x="connsiteX1" y="connsiteY1"/>
                </a:cxn>
                <a:cxn ang="0">
                  <a:pos x="connsiteX2" y="connsiteY2"/>
                </a:cxn>
                <a:cxn ang="0">
                  <a:pos x="connsiteX3" y="connsiteY3"/>
                </a:cxn>
              </a:cxnLst>
              <a:rect l="l" t="t" r="r" b="b"/>
              <a:pathLst>
                <a:path w="11575120" h="3182710">
                  <a:moveTo>
                    <a:pt x="0" y="0"/>
                  </a:moveTo>
                  <a:lnTo>
                    <a:pt x="11575120" y="0"/>
                  </a:lnTo>
                  <a:lnTo>
                    <a:pt x="3191286" y="3182710"/>
                  </a:lnTo>
                  <a:lnTo>
                    <a:pt x="0" y="1512766"/>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nvGrpSpPr>
            <p:cNvPr id="8200" name="组合 1"/>
            <p:cNvGrpSpPr/>
            <p:nvPr/>
          </p:nvGrpSpPr>
          <p:grpSpPr>
            <a:xfrm>
              <a:off x="2" y="-185"/>
              <a:ext cx="18413" cy="4769"/>
              <a:chOff x="2" y="-185"/>
              <a:chExt cx="18413" cy="4769"/>
            </a:xfrm>
          </p:grpSpPr>
          <p:sp>
            <p:nvSpPr>
              <p:cNvPr id="26" name="PA_任意多边形 25"/>
              <p:cNvSpPr/>
              <p:nvPr>
                <p:custDataLst>
                  <p:tags r:id="rId4"/>
                </p:custDataLst>
              </p:nvPr>
            </p:nvSpPr>
            <p:spPr>
              <a:xfrm>
                <a:off x="3" y="-136"/>
                <a:ext cx="18412" cy="4721"/>
              </a:xfrm>
              <a:custGeom>
                <a:avLst/>
                <a:gdLst>
                  <a:gd name="connsiteX0" fmla="*/ 0 w 11087557"/>
                  <a:gd name="connsiteY0" fmla="*/ 0 h 2997619"/>
                  <a:gd name="connsiteX1" fmla="*/ 11087557 w 11087557"/>
                  <a:gd name="connsiteY1" fmla="*/ 0 h 2997619"/>
                  <a:gd name="connsiteX2" fmla="*/ 3191286 w 11087557"/>
                  <a:gd name="connsiteY2" fmla="*/ 2997619 h 2997619"/>
                  <a:gd name="connsiteX3" fmla="*/ 0 w 11087557"/>
                  <a:gd name="connsiteY3" fmla="*/ 1327675 h 2997619"/>
                </a:gdLst>
                <a:ahLst/>
                <a:cxnLst>
                  <a:cxn ang="0">
                    <a:pos x="connsiteX0" y="connsiteY0"/>
                  </a:cxn>
                  <a:cxn ang="0">
                    <a:pos x="connsiteX1" y="connsiteY1"/>
                  </a:cxn>
                  <a:cxn ang="0">
                    <a:pos x="connsiteX2" y="connsiteY2"/>
                  </a:cxn>
                  <a:cxn ang="0">
                    <a:pos x="connsiteX3" y="connsiteY3"/>
                  </a:cxn>
                </a:cxnLst>
                <a:rect l="l" t="t" r="r" b="b"/>
                <a:pathLst>
                  <a:path w="11087557" h="2997619">
                    <a:moveTo>
                      <a:pt x="0" y="0"/>
                    </a:moveTo>
                    <a:lnTo>
                      <a:pt x="11087557" y="0"/>
                    </a:lnTo>
                    <a:lnTo>
                      <a:pt x="3191286" y="2997619"/>
                    </a:lnTo>
                    <a:lnTo>
                      <a:pt x="0" y="1327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7" name="PA_任意多边形 26"/>
              <p:cNvSpPr/>
              <p:nvPr>
                <p:custDataLst>
                  <p:tags r:id="rId5"/>
                </p:custDataLst>
              </p:nvPr>
            </p:nvSpPr>
            <p:spPr>
              <a:xfrm>
                <a:off x="3" y="-136"/>
                <a:ext cx="18111" cy="4606"/>
              </a:xfrm>
              <a:custGeom>
                <a:avLst/>
                <a:gdLst>
                  <a:gd name="connsiteX0" fmla="*/ 0 w 10896573"/>
                  <a:gd name="connsiteY0" fmla="*/ 0 h 2925117"/>
                  <a:gd name="connsiteX1" fmla="*/ 10896573 w 10896573"/>
                  <a:gd name="connsiteY1" fmla="*/ 0 h 2925117"/>
                  <a:gd name="connsiteX2" fmla="*/ 3191286 w 10896573"/>
                  <a:gd name="connsiteY2" fmla="*/ 2925117 h 2925117"/>
                  <a:gd name="connsiteX3" fmla="*/ 0 w 10896573"/>
                  <a:gd name="connsiteY3" fmla="*/ 1255173 h 2925117"/>
                </a:gdLst>
                <a:ahLst/>
                <a:cxnLst>
                  <a:cxn ang="0">
                    <a:pos x="connsiteX0" y="connsiteY0"/>
                  </a:cxn>
                  <a:cxn ang="0">
                    <a:pos x="connsiteX1" y="connsiteY1"/>
                  </a:cxn>
                  <a:cxn ang="0">
                    <a:pos x="connsiteX2" y="connsiteY2"/>
                  </a:cxn>
                  <a:cxn ang="0">
                    <a:pos x="connsiteX3" y="connsiteY3"/>
                  </a:cxn>
                </a:cxnLst>
                <a:rect l="l" t="t" r="r" b="b"/>
                <a:pathLst>
                  <a:path w="10896573" h="2925117">
                    <a:moveTo>
                      <a:pt x="0" y="0"/>
                    </a:moveTo>
                    <a:lnTo>
                      <a:pt x="10896573" y="0"/>
                    </a:lnTo>
                    <a:lnTo>
                      <a:pt x="3191286" y="2925117"/>
                    </a:lnTo>
                    <a:lnTo>
                      <a:pt x="0" y="1255173"/>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8" name="PA_任意多边形 27"/>
              <p:cNvSpPr/>
              <p:nvPr>
                <p:custDataLst>
                  <p:tags r:id="rId6"/>
                </p:custDataLst>
              </p:nvPr>
            </p:nvSpPr>
            <p:spPr>
              <a:xfrm>
                <a:off x="3" y="-185"/>
                <a:ext cx="17343" cy="4315"/>
              </a:xfrm>
              <a:custGeom>
                <a:avLst/>
                <a:gdLst>
                  <a:gd name="connsiteX0" fmla="*/ 0 w 10409010"/>
                  <a:gd name="connsiteY0" fmla="*/ 0 h 2740026"/>
                  <a:gd name="connsiteX1" fmla="*/ 10409010 w 10409010"/>
                  <a:gd name="connsiteY1" fmla="*/ 0 h 2740026"/>
                  <a:gd name="connsiteX2" fmla="*/ 3191286 w 10409010"/>
                  <a:gd name="connsiteY2" fmla="*/ 2740026 h 2740026"/>
                  <a:gd name="connsiteX3" fmla="*/ 0 w 10409010"/>
                  <a:gd name="connsiteY3" fmla="*/ 1070082 h 2740026"/>
                </a:gdLst>
                <a:ahLst/>
                <a:cxnLst>
                  <a:cxn ang="0">
                    <a:pos x="connsiteX0" y="connsiteY0"/>
                  </a:cxn>
                  <a:cxn ang="0">
                    <a:pos x="connsiteX1" y="connsiteY1"/>
                  </a:cxn>
                  <a:cxn ang="0">
                    <a:pos x="connsiteX2" y="connsiteY2"/>
                  </a:cxn>
                  <a:cxn ang="0">
                    <a:pos x="connsiteX3" y="connsiteY3"/>
                  </a:cxn>
                </a:cxnLst>
                <a:rect l="l" t="t" r="r" b="b"/>
                <a:pathLst>
                  <a:path w="10409010" h="2740026">
                    <a:moveTo>
                      <a:pt x="0" y="0"/>
                    </a:moveTo>
                    <a:lnTo>
                      <a:pt x="10409010" y="0"/>
                    </a:lnTo>
                    <a:lnTo>
                      <a:pt x="3191286" y="2740026"/>
                    </a:lnTo>
                    <a:lnTo>
                      <a:pt x="0" y="10700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0" name="PA_任意多边形 29"/>
              <p:cNvSpPr/>
              <p:nvPr>
                <p:custDataLst>
                  <p:tags r:id="rId7"/>
                </p:custDataLst>
              </p:nvPr>
            </p:nvSpPr>
            <p:spPr>
              <a:xfrm>
                <a:off x="2" y="-185"/>
                <a:ext cx="17012" cy="4189"/>
              </a:xfrm>
              <a:custGeom>
                <a:avLst/>
                <a:gdLst>
                  <a:gd name="connsiteX0" fmla="*/ 0 w 10198012"/>
                  <a:gd name="connsiteY0" fmla="*/ 0 h 2659926"/>
                  <a:gd name="connsiteX1" fmla="*/ 10198012 w 10198012"/>
                  <a:gd name="connsiteY1" fmla="*/ 0 h 2659926"/>
                  <a:gd name="connsiteX2" fmla="*/ 3191286 w 10198012"/>
                  <a:gd name="connsiteY2" fmla="*/ 2659926 h 2659926"/>
                  <a:gd name="connsiteX3" fmla="*/ 0 w 10198012"/>
                  <a:gd name="connsiteY3" fmla="*/ 989982 h 2659926"/>
                  <a:gd name="connsiteX4" fmla="*/ 0 w 10198012"/>
                  <a:gd name="connsiteY4" fmla="*/ 0 h 2659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8012" h="2659926">
                    <a:moveTo>
                      <a:pt x="0" y="0"/>
                    </a:moveTo>
                    <a:lnTo>
                      <a:pt x="10198012" y="0"/>
                    </a:lnTo>
                    <a:lnTo>
                      <a:pt x="3191286" y="2659926"/>
                    </a:lnTo>
                    <a:lnTo>
                      <a:pt x="0" y="989982"/>
                    </a:lnTo>
                    <a:lnTo>
                      <a:pt x="0" y="0"/>
                    </a:lnTo>
                    <a:close/>
                  </a:path>
                </a:pathLst>
              </a:custGeom>
              <a:solidFill>
                <a:srgbClr val="123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gr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2291" name="Rectangle 2"/>
          <p:cNvSpPr>
            <a:spLocks noGrp="1"/>
          </p:cNvSpPr>
          <p:nvPr>
            <p:ph type="title"/>
          </p:nvPr>
        </p:nvSpPr>
        <p:spPr/>
        <p:txBody>
          <a:bodyPr vert="horz" wrap="square" lIns="91440" tIns="45720" rIns="91440" bIns="45720" anchor="b" anchorCtr="0"/>
          <a:p>
            <a:pPr eaLnBrk="1" hangingPunct="1"/>
            <a:r>
              <a:rPr lang="zh-CN" altLang="en-US" dirty="0"/>
              <a:t>软件测试过程 </a:t>
            </a:r>
            <a:endParaRPr lang="zh-CN" altLang="en-US" dirty="0"/>
          </a:p>
        </p:txBody>
      </p:sp>
      <p:pic>
        <p:nvPicPr>
          <p:cNvPr id="12292" name="Picture 30"/>
          <p:cNvPicPr>
            <a:picLocks noChangeAspect="1"/>
          </p:cNvPicPr>
          <p:nvPr/>
        </p:nvPicPr>
        <p:blipFill>
          <a:blip r:embed="rId1"/>
          <a:stretch>
            <a:fillRect/>
          </a:stretch>
        </p:blipFill>
        <p:spPr>
          <a:xfrm>
            <a:off x="1828800" y="1752600"/>
            <a:ext cx="5905500" cy="3429000"/>
          </a:xfrm>
          <a:prstGeom prst="rect">
            <a:avLst/>
          </a:prstGeom>
          <a:noFill/>
          <a:ln w="9525">
            <a:noFill/>
          </a:ln>
        </p:spPr>
      </p:pic>
      <p:sp>
        <p:nvSpPr>
          <p:cNvPr id="32" name="矩形 31"/>
          <p:cNvSpPr/>
          <p:nvPr/>
        </p:nvSpPr>
        <p:spPr>
          <a:xfrm>
            <a:off x="152400" y="5287963"/>
            <a:ext cx="8991600" cy="1570038"/>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lt1"/>
                </a:solidFill>
                <a:effectLst/>
                <a:uLnTx/>
                <a:uFillTx/>
                <a:latin typeface="+mn-lt"/>
                <a:ea typeface="+mn-ea"/>
                <a:cs typeface="+mn-cs"/>
              </a:rPr>
              <a:t>综合测试分为</a:t>
            </a:r>
            <a:r>
              <a:rPr kumimoji="0" lang="en-US" sz="2400" b="0" i="0" u="none" strike="noStrike" kern="1200" cap="none" spc="0" normalizeH="0" baseline="0" noProof="0" dirty="0">
                <a:ln>
                  <a:noFill/>
                </a:ln>
                <a:solidFill>
                  <a:schemeClr val="lt1"/>
                </a:solidFill>
                <a:effectLst/>
                <a:uLnTx/>
                <a:uFillTx/>
                <a:latin typeface="+mn-lt"/>
                <a:ea typeface="+mn-ea"/>
                <a:cs typeface="+mn-cs"/>
              </a:rPr>
              <a:t>4</a:t>
            </a:r>
            <a:r>
              <a:rPr kumimoji="0" lang="zh-CN" altLang="en-US" sz="2400" b="0" i="0" u="none" strike="noStrike" kern="1200" cap="none" spc="0" normalizeH="0" baseline="0" noProof="0" dirty="0">
                <a:ln>
                  <a:noFill/>
                </a:ln>
                <a:solidFill>
                  <a:schemeClr val="lt1"/>
                </a:solidFill>
                <a:effectLst/>
                <a:uLnTx/>
                <a:uFillTx/>
                <a:latin typeface="+mn-lt"/>
                <a:ea typeface="+mn-ea"/>
                <a:cs typeface="+mn-cs"/>
              </a:rPr>
              <a:t>个步骤，即单元测试（</a:t>
            </a:r>
            <a:r>
              <a:rPr kumimoji="0" lang="en-US" sz="2400" b="0" i="0" u="none" strike="noStrike" kern="1200" cap="none" spc="0" normalizeH="0" baseline="0" noProof="0" dirty="0">
                <a:ln>
                  <a:noFill/>
                </a:ln>
                <a:solidFill>
                  <a:schemeClr val="lt1"/>
                </a:solidFill>
                <a:effectLst/>
                <a:uLnTx/>
                <a:uFillTx/>
                <a:latin typeface="+mn-lt"/>
                <a:ea typeface="+mn-ea"/>
                <a:cs typeface="+mn-cs"/>
              </a:rPr>
              <a:t>Unit Testing</a:t>
            </a:r>
            <a:r>
              <a:rPr kumimoji="0" lang="zh-CN" altLang="en-US" sz="2400" b="0" i="0" u="none" strike="noStrike" kern="1200" cap="none" spc="0" normalizeH="0" baseline="0" noProof="0" dirty="0">
                <a:ln>
                  <a:noFill/>
                </a:ln>
                <a:solidFill>
                  <a:schemeClr val="lt1"/>
                </a:solidFill>
                <a:effectLst/>
                <a:uLnTx/>
                <a:uFillTx/>
                <a:latin typeface="+mn-lt"/>
                <a:ea typeface="+mn-ea"/>
                <a:cs typeface="+mn-cs"/>
              </a:rPr>
              <a:t>）、集成测试（</a:t>
            </a:r>
            <a:r>
              <a:rPr kumimoji="0" lang="en-US" sz="2400" b="0" i="0" u="none" strike="noStrike" kern="1200" cap="none" spc="0" normalizeH="0" baseline="0" noProof="0" dirty="0">
                <a:ln>
                  <a:noFill/>
                </a:ln>
                <a:solidFill>
                  <a:schemeClr val="lt1"/>
                </a:solidFill>
                <a:effectLst/>
                <a:uLnTx/>
                <a:uFillTx/>
                <a:latin typeface="+mn-lt"/>
                <a:ea typeface="+mn-ea"/>
                <a:cs typeface="+mn-cs"/>
              </a:rPr>
              <a:t>Integrated Testing</a:t>
            </a:r>
            <a:r>
              <a:rPr kumimoji="0" lang="zh-CN" altLang="en-US" sz="2400" b="0" i="0" u="none" strike="noStrike" kern="1200" cap="none" spc="0" normalizeH="0" baseline="0" noProof="0" dirty="0">
                <a:ln>
                  <a:noFill/>
                </a:ln>
                <a:solidFill>
                  <a:schemeClr val="lt1"/>
                </a:solidFill>
                <a:effectLst/>
                <a:uLnTx/>
                <a:uFillTx/>
                <a:latin typeface="+mn-lt"/>
                <a:ea typeface="+mn-ea"/>
                <a:cs typeface="+mn-cs"/>
              </a:rPr>
              <a:t>）、系统测试（</a:t>
            </a:r>
            <a:r>
              <a:rPr kumimoji="0" lang="en-US" sz="2400" b="0" i="0" u="none" strike="noStrike" kern="1200" cap="none" spc="0" normalizeH="0" baseline="0" noProof="0" dirty="0">
                <a:ln>
                  <a:noFill/>
                </a:ln>
                <a:solidFill>
                  <a:schemeClr val="lt1"/>
                </a:solidFill>
                <a:effectLst/>
                <a:uLnTx/>
                <a:uFillTx/>
                <a:latin typeface="+mn-lt"/>
                <a:ea typeface="+mn-ea"/>
                <a:cs typeface="+mn-cs"/>
              </a:rPr>
              <a:t>System Testing</a:t>
            </a:r>
            <a:r>
              <a:rPr kumimoji="0" lang="zh-CN" altLang="en-US" sz="2400" b="0" i="0" u="none" strike="noStrike" kern="1200" cap="none" spc="0" normalizeH="0" baseline="0" noProof="0" dirty="0">
                <a:ln>
                  <a:noFill/>
                </a:ln>
                <a:solidFill>
                  <a:schemeClr val="lt1"/>
                </a:solidFill>
                <a:effectLst/>
                <a:uLnTx/>
                <a:uFillTx/>
                <a:latin typeface="+mn-lt"/>
                <a:ea typeface="+mn-ea"/>
                <a:cs typeface="+mn-cs"/>
              </a:rPr>
              <a:t>）和验收测试（</a:t>
            </a:r>
            <a:r>
              <a:rPr kumimoji="0" lang="en-US" sz="2400" b="0" i="0" u="none" strike="noStrike" kern="1200" cap="none" spc="0" normalizeH="0" baseline="0" noProof="0" dirty="0">
                <a:ln>
                  <a:noFill/>
                </a:ln>
                <a:solidFill>
                  <a:schemeClr val="lt1"/>
                </a:solidFill>
                <a:effectLst/>
                <a:uLnTx/>
                <a:uFillTx/>
                <a:latin typeface="+mn-lt"/>
                <a:ea typeface="+mn-ea"/>
                <a:cs typeface="+mn-cs"/>
              </a:rPr>
              <a:t>Acceptance Testing</a:t>
            </a:r>
            <a:r>
              <a:rPr kumimoji="0" lang="zh-CN" altLang="en-US" sz="2400" b="0" i="0" u="none" strike="noStrike" kern="1200" cap="none" spc="0" normalizeH="0" baseline="0" noProof="0" dirty="0">
                <a:ln>
                  <a:noFill/>
                </a:ln>
                <a:solidFill>
                  <a:schemeClr val="lt1"/>
                </a:solidFill>
                <a:effectLst/>
                <a:uLnTx/>
                <a:uFillTx/>
                <a:latin typeface="+mn-lt"/>
                <a:ea typeface="+mn-ea"/>
                <a:cs typeface="+mn-cs"/>
              </a:rPr>
              <a:t>）。另外，在所有测试过程中，始终贯穿着回归测试（</a:t>
            </a:r>
            <a:r>
              <a:rPr kumimoji="0" lang="en-US" sz="2400" b="0" i="0" u="none" strike="noStrike" kern="1200" cap="none" spc="0" normalizeH="0" baseline="0" noProof="0" dirty="0">
                <a:ln>
                  <a:noFill/>
                </a:ln>
                <a:solidFill>
                  <a:schemeClr val="lt1"/>
                </a:solidFill>
                <a:effectLst/>
                <a:uLnTx/>
                <a:uFillTx/>
                <a:latin typeface="+mn-lt"/>
                <a:ea typeface="+mn-ea"/>
                <a:cs typeface="+mn-cs"/>
              </a:rPr>
              <a:t>Regression Testing</a:t>
            </a:r>
            <a:r>
              <a:rPr kumimoji="0" lang="zh-CN" altLang="en-US" sz="2400" b="0" i="0" u="none" strike="noStrike" kern="1200" cap="none" spc="0" normalizeH="0" baseline="0" noProof="0" dirty="0">
                <a:ln>
                  <a:noFill/>
                </a:ln>
                <a:solidFill>
                  <a:schemeClr val="lt1"/>
                </a:solidFill>
                <a:effectLst/>
                <a:uLnTx/>
                <a:uFillTx/>
                <a:latin typeface="+mn-lt"/>
                <a:ea typeface="+mn-ea"/>
                <a:cs typeface="+mn-cs"/>
              </a:rPr>
              <a:t>）。</a:t>
            </a:r>
            <a:endParaRPr kumimoji="0" lang="zh-CN" altLang="en-US" sz="24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1"/>
          <p:cNvSpPr>
            <a:spLocks noGrp="1"/>
          </p:cNvSpPr>
          <p:nvPr>
            <p:ph type="title"/>
          </p:nvPr>
        </p:nvSpPr>
        <p:spPr/>
        <p:txBody>
          <a:bodyPr vert="horz" wrap="square" lIns="91440" tIns="45720" rIns="91440" bIns="45720" anchor="b" anchorCtr="0"/>
          <a:p>
            <a:pPr eaLnBrk="1" hangingPunct="1"/>
            <a:r>
              <a:rPr lang="zh-CN" altLang="en-US" dirty="0"/>
              <a:t>测试种类</a:t>
            </a:r>
            <a:endParaRPr lang="zh-CN" altLang="en-US" dirty="0"/>
          </a:p>
        </p:txBody>
      </p:sp>
      <p:sp>
        <p:nvSpPr>
          <p:cNvPr id="13315" name="内容占位符 2"/>
          <p:cNvSpPr>
            <a:spLocks noGrp="1"/>
          </p:cNvSpPr>
          <p:nvPr>
            <p:ph idx="1"/>
          </p:nvPr>
        </p:nvSpPr>
        <p:spPr/>
        <p:txBody>
          <a:bodyPr vert="horz" wrap="square" lIns="91440" tIns="45720" rIns="91440" bIns="45720" anchor="t" anchorCtr="0"/>
          <a:p>
            <a:pPr eaLnBrk="1" hangingPunct="1"/>
            <a:endParaRPr lang="zh-CN" altLang="en-US" dirty="0"/>
          </a:p>
        </p:txBody>
      </p:sp>
      <p:sp>
        <p:nvSpPr>
          <p:cNvPr id="4" name="灯片编号占位符 3"/>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pic>
        <p:nvPicPr>
          <p:cNvPr id="13317" name="Picture 2"/>
          <p:cNvPicPr>
            <a:picLocks noChangeAspect="1"/>
          </p:cNvPicPr>
          <p:nvPr/>
        </p:nvPicPr>
        <p:blipFill>
          <a:blip r:embed="rId1"/>
          <a:stretch>
            <a:fillRect/>
          </a:stretch>
        </p:blipFill>
        <p:spPr>
          <a:xfrm>
            <a:off x="1371600" y="1828800"/>
            <a:ext cx="6686550" cy="4495800"/>
          </a:xfrm>
          <a:prstGeom prst="rect">
            <a:avLst/>
          </a:prstGeom>
          <a:noFill/>
          <a:ln w="9525">
            <a:noFill/>
          </a:ln>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4339" name="Rectangle 2"/>
          <p:cNvSpPr>
            <a:spLocks noGrp="1"/>
          </p:cNvSpPr>
          <p:nvPr>
            <p:ph type="title"/>
          </p:nvPr>
        </p:nvSpPr>
        <p:spPr/>
        <p:txBody>
          <a:bodyPr vert="horz" wrap="square" lIns="91440" tIns="45720" rIns="91440" bIns="45720" anchor="b" anchorCtr="0"/>
          <a:p>
            <a:pPr eaLnBrk="1" hangingPunct="1"/>
            <a:r>
              <a:rPr lang="en-US" altLang="zh-CN" dirty="0"/>
              <a:t>9.3.2 </a:t>
            </a:r>
            <a:r>
              <a:rPr lang="zh-CN" altLang="en-US" dirty="0"/>
              <a:t>单元测试</a:t>
            </a:r>
            <a:endParaRPr lang="zh-CN" altLang="en-US" dirty="0"/>
          </a:p>
        </p:txBody>
      </p:sp>
      <p:sp>
        <p:nvSpPr>
          <p:cNvPr id="14340" name="Rectangle 3"/>
          <p:cNvSpPr>
            <a:spLocks noGrp="1"/>
          </p:cNvSpPr>
          <p:nvPr>
            <p:ph idx="1"/>
          </p:nvPr>
        </p:nvSpPr>
        <p:spPr/>
        <p:txBody>
          <a:bodyPr vert="horz" wrap="square" lIns="91440" tIns="45720" rIns="91440" bIns="45720" anchor="t" anchorCtr="0"/>
          <a:p>
            <a:pPr eaLnBrk="1" hangingPunct="1">
              <a:lnSpc>
                <a:spcPct val="80000"/>
              </a:lnSpc>
            </a:pPr>
            <a:r>
              <a:rPr lang="zh-CN" altLang="en-US" sz="2400" dirty="0"/>
              <a:t>测试内容</a:t>
            </a:r>
            <a:endParaRPr lang="zh-CN" altLang="en-US" sz="2400" dirty="0"/>
          </a:p>
          <a:p>
            <a:pPr lvl="1" eaLnBrk="1" hangingPunct="1">
              <a:lnSpc>
                <a:spcPct val="80000"/>
              </a:lnSpc>
            </a:pPr>
            <a:r>
              <a:rPr lang="zh-CN" altLang="en-US" sz="2000" dirty="0"/>
              <a:t>接口测试</a:t>
            </a:r>
            <a:endParaRPr lang="zh-CN" altLang="en-US" sz="2000" dirty="0"/>
          </a:p>
          <a:p>
            <a:pPr lvl="1" eaLnBrk="1" hangingPunct="1">
              <a:lnSpc>
                <a:spcPct val="80000"/>
              </a:lnSpc>
            </a:pPr>
            <a:r>
              <a:rPr lang="zh-CN" altLang="en-US" sz="2000" dirty="0"/>
              <a:t>局部数据结构测试</a:t>
            </a:r>
            <a:endParaRPr lang="zh-CN" altLang="en-US" sz="2000" dirty="0"/>
          </a:p>
          <a:p>
            <a:pPr lvl="1" eaLnBrk="1" hangingPunct="1">
              <a:lnSpc>
                <a:spcPct val="80000"/>
              </a:lnSpc>
            </a:pPr>
            <a:r>
              <a:rPr lang="zh-CN" altLang="en-US" sz="2000" dirty="0"/>
              <a:t>重要执行路径测试</a:t>
            </a:r>
            <a:endParaRPr lang="zh-CN" altLang="en-US" sz="2000" dirty="0"/>
          </a:p>
          <a:p>
            <a:pPr lvl="1" eaLnBrk="1" hangingPunct="1">
              <a:lnSpc>
                <a:spcPct val="80000"/>
              </a:lnSpc>
            </a:pPr>
            <a:r>
              <a:rPr lang="zh-CN" altLang="en-US" sz="2000" dirty="0"/>
              <a:t>错误处理测试</a:t>
            </a:r>
            <a:endParaRPr lang="zh-CN" altLang="en-US" sz="2000" dirty="0"/>
          </a:p>
          <a:p>
            <a:pPr lvl="1" eaLnBrk="1" hangingPunct="1">
              <a:lnSpc>
                <a:spcPct val="80000"/>
              </a:lnSpc>
            </a:pPr>
            <a:r>
              <a:rPr lang="zh-CN" altLang="en-US" sz="2000" dirty="0"/>
              <a:t>边界条件测试</a:t>
            </a:r>
            <a:endParaRPr lang="zh-CN" altLang="en-US" sz="2000" dirty="0"/>
          </a:p>
          <a:p>
            <a:pPr eaLnBrk="1" hangingPunct="1">
              <a:lnSpc>
                <a:spcPct val="80000"/>
              </a:lnSpc>
            </a:pPr>
            <a:r>
              <a:rPr lang="zh-CN" altLang="en-US" sz="2400" dirty="0"/>
              <a:t>测试方法</a:t>
            </a:r>
            <a:endParaRPr lang="zh-CN" altLang="en-US" sz="2400" dirty="0"/>
          </a:p>
          <a:p>
            <a:pPr lvl="1" eaLnBrk="1" hangingPunct="1">
              <a:lnSpc>
                <a:spcPct val="80000"/>
              </a:lnSpc>
            </a:pPr>
            <a:r>
              <a:rPr lang="zh-CN" altLang="en-US" sz="2000" dirty="0"/>
              <a:t>驱动模块</a:t>
            </a:r>
            <a:endParaRPr lang="zh-CN" altLang="en-US" sz="2000" dirty="0"/>
          </a:p>
          <a:p>
            <a:pPr lvl="1" eaLnBrk="1" hangingPunct="1">
              <a:lnSpc>
                <a:spcPct val="80000"/>
              </a:lnSpc>
            </a:pPr>
            <a:r>
              <a:rPr lang="zh-CN" altLang="en-US" sz="2000" dirty="0"/>
              <a:t>桩模块</a:t>
            </a:r>
            <a:endParaRPr lang="zh-CN" altLang="en-US" sz="2000" dirty="0"/>
          </a:p>
          <a:p>
            <a:pPr eaLnBrk="1" hangingPunct="1">
              <a:lnSpc>
                <a:spcPct val="80000"/>
              </a:lnSpc>
            </a:pPr>
            <a:r>
              <a:rPr lang="zh-CN" altLang="en-US" sz="2400" dirty="0"/>
              <a:t>测试技术</a:t>
            </a:r>
            <a:endParaRPr lang="zh-CN" altLang="en-US" sz="2400" dirty="0"/>
          </a:p>
          <a:p>
            <a:pPr lvl="1" eaLnBrk="1" hangingPunct="1">
              <a:lnSpc>
                <a:spcPct val="80000"/>
              </a:lnSpc>
            </a:pPr>
            <a:r>
              <a:rPr lang="zh-CN" altLang="en-US" sz="2000" dirty="0"/>
              <a:t>静态测试</a:t>
            </a:r>
            <a:endParaRPr lang="zh-CN" altLang="en-US" sz="2000" dirty="0"/>
          </a:p>
          <a:p>
            <a:pPr lvl="1" eaLnBrk="1" hangingPunct="1">
              <a:lnSpc>
                <a:spcPct val="80000"/>
              </a:lnSpc>
            </a:pPr>
            <a:r>
              <a:rPr lang="zh-CN" altLang="en-US" sz="2000" dirty="0"/>
              <a:t>白盒测试</a:t>
            </a:r>
            <a:endParaRPr lang="zh-CN" altLang="en-US" sz="2000" dirty="0"/>
          </a:p>
          <a:p>
            <a:pPr lvl="1" eaLnBrk="1" hangingPunct="1">
              <a:lnSpc>
                <a:spcPct val="80000"/>
              </a:lnSpc>
            </a:pPr>
            <a:r>
              <a:rPr lang="zh-CN" altLang="en-US" sz="2000" dirty="0"/>
              <a:t>状态转换测试</a:t>
            </a:r>
            <a:endParaRPr lang="zh-CN" altLang="en-US" sz="2000" dirty="0"/>
          </a:p>
          <a:p>
            <a:pPr lvl="1" eaLnBrk="1" hangingPunct="1">
              <a:lnSpc>
                <a:spcPct val="80000"/>
              </a:lnSpc>
            </a:pPr>
            <a:r>
              <a:rPr lang="zh-CN" altLang="en-US" sz="2000" dirty="0"/>
              <a:t>功能测试和非功能测试</a:t>
            </a:r>
            <a:endParaRPr lang="zh-CN" altLang="en-US" sz="2000" dirty="0"/>
          </a:p>
        </p:txBody>
      </p:sp>
      <p:pic>
        <p:nvPicPr>
          <p:cNvPr id="14341" name="Picture 33"/>
          <p:cNvPicPr>
            <a:picLocks noChangeAspect="1"/>
          </p:cNvPicPr>
          <p:nvPr/>
        </p:nvPicPr>
        <p:blipFill>
          <a:blip r:embed="rId1"/>
          <a:stretch>
            <a:fillRect/>
          </a:stretch>
        </p:blipFill>
        <p:spPr>
          <a:xfrm>
            <a:off x="3825875" y="3200400"/>
            <a:ext cx="5318125" cy="2286000"/>
          </a:xfrm>
          <a:prstGeom prst="rect">
            <a:avLst/>
          </a:prstGeom>
          <a:noFill/>
          <a:ln w="9525">
            <a:noFill/>
          </a:ln>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5363" name="Rectangle 2"/>
          <p:cNvSpPr>
            <a:spLocks noGrp="1"/>
          </p:cNvSpPr>
          <p:nvPr>
            <p:ph type="title"/>
          </p:nvPr>
        </p:nvSpPr>
        <p:spPr/>
        <p:txBody>
          <a:bodyPr vert="horz" wrap="square" lIns="91440" tIns="45720" rIns="91440" bIns="45720" anchor="b" anchorCtr="0"/>
          <a:p>
            <a:pPr eaLnBrk="1" hangingPunct="1"/>
            <a:r>
              <a:rPr lang="en-US" altLang="zh-CN" dirty="0"/>
              <a:t>9.3.3 </a:t>
            </a:r>
            <a:r>
              <a:rPr lang="zh-CN" altLang="en-US" dirty="0"/>
              <a:t>集成测试</a:t>
            </a:r>
            <a:endParaRPr lang="zh-CN" altLang="en-US" dirty="0"/>
          </a:p>
        </p:txBody>
      </p:sp>
      <p:sp>
        <p:nvSpPr>
          <p:cNvPr id="15364" name="Rectangle 3"/>
          <p:cNvSpPr>
            <a:spLocks noGrp="1"/>
          </p:cNvSpPr>
          <p:nvPr>
            <p:ph idx="1"/>
          </p:nvPr>
        </p:nvSpPr>
        <p:spPr/>
        <p:txBody>
          <a:bodyPr vert="horz" wrap="square" lIns="91440" tIns="45720" rIns="91440" bIns="45720" anchor="t" anchorCtr="0"/>
          <a:p>
            <a:pPr eaLnBrk="1" hangingPunct="1">
              <a:lnSpc>
                <a:spcPct val="90000"/>
              </a:lnSpc>
            </a:pPr>
            <a:r>
              <a:rPr lang="zh-CN" altLang="en-US" dirty="0"/>
              <a:t>定义</a:t>
            </a:r>
            <a:endParaRPr lang="zh-CN" altLang="en-US" dirty="0"/>
          </a:p>
          <a:p>
            <a:pPr lvl="1" eaLnBrk="1" hangingPunct="1">
              <a:lnSpc>
                <a:spcPct val="90000"/>
              </a:lnSpc>
            </a:pPr>
            <a:r>
              <a:rPr lang="zh-CN" altLang="en-US" dirty="0"/>
              <a:t>集成测试是在单元测试的基础上将所有已通过单元测试的模块按照概要设计的要求组装为子系统或系统。</a:t>
            </a:r>
            <a:endParaRPr lang="zh-CN" altLang="en-US" dirty="0"/>
          </a:p>
          <a:p>
            <a:pPr eaLnBrk="1" hangingPunct="1">
              <a:lnSpc>
                <a:spcPct val="90000"/>
              </a:lnSpc>
            </a:pPr>
            <a:r>
              <a:rPr lang="zh-CN" altLang="en-US" dirty="0"/>
              <a:t>测试内容</a:t>
            </a:r>
            <a:endParaRPr lang="zh-CN" altLang="en-US" dirty="0"/>
          </a:p>
          <a:p>
            <a:pPr eaLnBrk="1" hangingPunct="1">
              <a:lnSpc>
                <a:spcPct val="90000"/>
              </a:lnSpc>
            </a:pPr>
            <a:r>
              <a:rPr lang="zh-CN" altLang="en-US" dirty="0"/>
              <a:t>测试方法</a:t>
            </a:r>
            <a:endParaRPr lang="zh-CN" altLang="en-US" dirty="0"/>
          </a:p>
          <a:p>
            <a:pPr lvl="1" eaLnBrk="1" hangingPunct="1">
              <a:lnSpc>
                <a:spcPct val="90000"/>
              </a:lnSpc>
            </a:pPr>
            <a:r>
              <a:rPr lang="zh-CN" altLang="en-US" dirty="0"/>
              <a:t>非增量式集成测试方法</a:t>
            </a:r>
            <a:endParaRPr lang="zh-CN" altLang="en-US" dirty="0"/>
          </a:p>
          <a:p>
            <a:pPr lvl="1" eaLnBrk="1" hangingPunct="1">
              <a:lnSpc>
                <a:spcPct val="90000"/>
              </a:lnSpc>
            </a:pPr>
            <a:r>
              <a:rPr lang="zh-CN" altLang="en-US" dirty="0"/>
              <a:t>增量式集成测试方法</a:t>
            </a:r>
            <a:endParaRPr lang="zh-CN" altLang="en-US" dirty="0"/>
          </a:p>
          <a:p>
            <a:pPr lvl="2" eaLnBrk="1" hangingPunct="1">
              <a:lnSpc>
                <a:spcPct val="90000"/>
              </a:lnSpc>
            </a:pPr>
            <a:r>
              <a:rPr lang="zh-CN" altLang="en-US" dirty="0"/>
              <a:t>自顶向下增量式集成测试</a:t>
            </a:r>
            <a:endParaRPr lang="zh-CN" altLang="en-US" dirty="0"/>
          </a:p>
          <a:p>
            <a:pPr lvl="2" eaLnBrk="1" hangingPunct="1">
              <a:lnSpc>
                <a:spcPct val="90000"/>
              </a:lnSpc>
            </a:pPr>
            <a:r>
              <a:rPr lang="zh-CN" altLang="en-US" dirty="0"/>
              <a:t>自底向上增量式集成测试</a:t>
            </a:r>
            <a:endParaRPr lang="zh-CN" altLang="en-US" dirty="0"/>
          </a:p>
          <a:p>
            <a:pPr eaLnBrk="1" hangingPunct="1">
              <a:lnSpc>
                <a:spcPct val="90000"/>
              </a:lnSpc>
            </a:pPr>
            <a:r>
              <a:rPr lang="zh-CN" altLang="en-US" dirty="0"/>
              <a:t>测试技术</a:t>
            </a:r>
            <a:endParaRPr lang="zh-CN" altLang="en-US" dirty="0"/>
          </a:p>
          <a:p>
            <a:pPr eaLnBrk="1" hangingPunct="1">
              <a:lnSpc>
                <a:spcPct val="90000"/>
              </a:lnSpc>
            </a:pPr>
            <a:r>
              <a:rPr lang="zh-CN" altLang="en-US" dirty="0"/>
              <a:t>测试人员</a:t>
            </a:r>
            <a:endParaRPr lang="zh-CN" altLang="en-US" dirty="0"/>
          </a:p>
        </p:txBody>
      </p:sp>
      <p:pic>
        <p:nvPicPr>
          <p:cNvPr id="15366" name="Picture 5"/>
          <p:cNvPicPr>
            <a:picLocks noChangeAspect="1"/>
          </p:cNvPicPr>
          <p:nvPr/>
        </p:nvPicPr>
        <p:blipFill>
          <a:blip r:embed="rId1"/>
          <a:stretch>
            <a:fillRect/>
          </a:stretch>
        </p:blipFill>
        <p:spPr>
          <a:xfrm>
            <a:off x="5867400" y="4191000"/>
            <a:ext cx="2965450" cy="1828800"/>
          </a:xfrm>
          <a:prstGeom prst="rect">
            <a:avLst/>
          </a:prstGeom>
          <a:noFill/>
          <a:ln w="9525">
            <a:noFill/>
          </a:ln>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6387" name="Rectangle 2"/>
          <p:cNvSpPr>
            <a:spLocks noGrp="1"/>
          </p:cNvSpPr>
          <p:nvPr>
            <p:ph type="title"/>
          </p:nvPr>
        </p:nvSpPr>
        <p:spPr/>
        <p:txBody>
          <a:bodyPr vert="horz" wrap="square" lIns="91440" tIns="45720" rIns="91440" bIns="45720" anchor="b" anchorCtr="0"/>
          <a:p>
            <a:pPr eaLnBrk="1" hangingPunct="1"/>
            <a:r>
              <a:rPr lang="zh-CN" altLang="en-US" dirty="0"/>
              <a:t>两种测试方法的比较 </a:t>
            </a:r>
            <a:endParaRPr lang="zh-CN" altLang="en-US" dirty="0"/>
          </a:p>
        </p:txBody>
      </p:sp>
      <p:graphicFrame>
        <p:nvGraphicFramePr>
          <p:cNvPr id="285759" name="Group 63"/>
          <p:cNvGraphicFramePr>
            <a:graphicFrameLocks noGrp="1"/>
          </p:cNvGraphicFramePr>
          <p:nvPr>
            <p:ph idx="1"/>
          </p:nvPr>
        </p:nvGraphicFramePr>
        <p:xfrm>
          <a:off x="1370013" y="1827213"/>
          <a:ext cx="7313613" cy="4114801"/>
        </p:xfrm>
        <a:graphic>
          <a:graphicData uri="http://schemas.openxmlformats.org/drawingml/2006/table">
            <a:tbl>
              <a:tblPr/>
              <a:tblGrid>
                <a:gridCol w="652462"/>
                <a:gridCol w="3448050"/>
                <a:gridCol w="3213100"/>
              </a:tblGrid>
              <a:tr h="76358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测试</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方法</a:t>
                      </a:r>
                      <a:endParaRPr kumimoji="0" lang="zh-CN" altLang="en-US" sz="32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优点</a:t>
                      </a:r>
                      <a:endParaRPr kumimoji="0" lang="zh-CN" altLang="en-US" sz="32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缺点</a:t>
                      </a:r>
                      <a:endParaRPr kumimoji="0" lang="zh-CN" altLang="en-US" sz="32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167481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自顶</a:t>
                      </a:r>
                      <a:endPar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向下</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如果程序错误趋向于发生在程序的</a:t>
                      </a:r>
                      <a:endPar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顶端时，有利于查出错误。</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 </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可以较早出现程序的轮廓。</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 </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加进输人／输出模块后，较方便描述测试用例。</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桩模块较难设计。</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 </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模块介入使结果较难观察。</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764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自底</a:t>
                      </a:r>
                      <a:endPar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向上</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如果程序错误趋向于发生在程序的底端时，有利于查出错误。</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 </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容易产生测试条件和观察测试结果。</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 </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容易编写驱动模块。</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在加入最后一个模块之前，程序不能作为一个整体存在。</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 </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必须给出驱动程序。</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7411" name="Rectangle 2"/>
          <p:cNvSpPr>
            <a:spLocks noGrp="1"/>
          </p:cNvSpPr>
          <p:nvPr>
            <p:ph type="title"/>
          </p:nvPr>
        </p:nvSpPr>
        <p:spPr/>
        <p:txBody>
          <a:bodyPr vert="horz" wrap="square" lIns="91440" tIns="45720" rIns="91440" bIns="45720" anchor="b" anchorCtr="0"/>
          <a:p>
            <a:pPr eaLnBrk="1" hangingPunct="1"/>
            <a:r>
              <a:rPr lang="en-US" altLang="zh-CN" dirty="0"/>
              <a:t>9.3.4 </a:t>
            </a:r>
            <a:r>
              <a:rPr lang="zh-CN" altLang="en-US" dirty="0"/>
              <a:t>系统测试</a:t>
            </a:r>
            <a:endParaRPr lang="zh-CN" altLang="en-US" dirty="0"/>
          </a:p>
        </p:txBody>
      </p:sp>
      <p:sp>
        <p:nvSpPr>
          <p:cNvPr id="17412" name="Rectangle 3"/>
          <p:cNvSpPr>
            <a:spLocks noGrp="1"/>
          </p:cNvSpPr>
          <p:nvPr>
            <p:ph idx="1"/>
          </p:nvPr>
        </p:nvSpPr>
        <p:spPr/>
        <p:txBody>
          <a:bodyPr vert="horz" wrap="square" lIns="91440" tIns="45720" rIns="91440" bIns="45720" anchor="t" anchorCtr="0"/>
          <a:p>
            <a:pPr eaLnBrk="1" hangingPunct="1">
              <a:lnSpc>
                <a:spcPct val="80000"/>
              </a:lnSpc>
            </a:pPr>
            <a:r>
              <a:rPr lang="zh-CN" altLang="en-US" sz="1900" dirty="0"/>
              <a:t>定义</a:t>
            </a:r>
            <a:endParaRPr lang="zh-CN" altLang="en-US" sz="1900" dirty="0"/>
          </a:p>
          <a:p>
            <a:pPr eaLnBrk="1" hangingPunct="1">
              <a:lnSpc>
                <a:spcPct val="80000"/>
              </a:lnSpc>
            </a:pPr>
            <a:r>
              <a:rPr lang="zh-CN" altLang="en-US" sz="1900" dirty="0"/>
              <a:t>测试内容</a:t>
            </a:r>
            <a:endParaRPr lang="zh-CN" altLang="en-US" sz="1900" dirty="0"/>
          </a:p>
          <a:p>
            <a:pPr lvl="1" eaLnBrk="1" hangingPunct="1">
              <a:lnSpc>
                <a:spcPct val="80000"/>
              </a:lnSpc>
            </a:pPr>
            <a:r>
              <a:rPr lang="zh-CN" altLang="en-US" sz="1700" dirty="0"/>
              <a:t>功能测试</a:t>
            </a:r>
            <a:endParaRPr lang="zh-CN" altLang="en-US" sz="1700" dirty="0"/>
          </a:p>
          <a:p>
            <a:pPr lvl="1" eaLnBrk="1" hangingPunct="1">
              <a:lnSpc>
                <a:spcPct val="80000"/>
              </a:lnSpc>
            </a:pPr>
            <a:r>
              <a:rPr lang="zh-CN" altLang="en-US" sz="1700" dirty="0"/>
              <a:t>性能测试</a:t>
            </a:r>
            <a:endParaRPr lang="zh-CN" altLang="en-US" sz="1700" dirty="0"/>
          </a:p>
          <a:p>
            <a:pPr lvl="1" eaLnBrk="1" hangingPunct="1">
              <a:lnSpc>
                <a:spcPct val="80000"/>
              </a:lnSpc>
            </a:pPr>
            <a:r>
              <a:rPr lang="zh-CN" altLang="en-US" sz="1700" dirty="0"/>
              <a:t>强度测试</a:t>
            </a:r>
            <a:endParaRPr lang="zh-CN" altLang="en-US" sz="1700" dirty="0"/>
          </a:p>
          <a:p>
            <a:pPr lvl="1" eaLnBrk="1" hangingPunct="1">
              <a:lnSpc>
                <a:spcPct val="80000"/>
              </a:lnSpc>
            </a:pPr>
            <a:r>
              <a:rPr lang="zh-CN" altLang="en-US" sz="1700" dirty="0"/>
              <a:t>可靠性测试</a:t>
            </a:r>
            <a:endParaRPr lang="zh-CN" altLang="en-US" sz="1700" dirty="0"/>
          </a:p>
          <a:p>
            <a:pPr lvl="1" eaLnBrk="1" hangingPunct="1">
              <a:lnSpc>
                <a:spcPct val="80000"/>
              </a:lnSpc>
            </a:pPr>
            <a:r>
              <a:rPr lang="zh-CN" altLang="en-US" sz="1700" dirty="0"/>
              <a:t>恢复测试</a:t>
            </a:r>
            <a:endParaRPr lang="zh-CN" altLang="en-US" sz="1700" dirty="0"/>
          </a:p>
          <a:p>
            <a:pPr lvl="1" eaLnBrk="1" hangingPunct="1">
              <a:lnSpc>
                <a:spcPct val="80000"/>
              </a:lnSpc>
            </a:pPr>
            <a:r>
              <a:rPr lang="zh-CN" altLang="en-US" sz="1700" dirty="0"/>
              <a:t>安装测试</a:t>
            </a:r>
            <a:endParaRPr lang="zh-CN" altLang="en-US" sz="1700" dirty="0"/>
          </a:p>
          <a:p>
            <a:pPr lvl="1" eaLnBrk="1" hangingPunct="1">
              <a:lnSpc>
                <a:spcPct val="80000"/>
              </a:lnSpc>
            </a:pPr>
            <a:r>
              <a:rPr lang="zh-CN" altLang="en-US" sz="1700" dirty="0"/>
              <a:t>安全性测试</a:t>
            </a:r>
            <a:endParaRPr lang="zh-CN" altLang="en-US" sz="1700" dirty="0"/>
          </a:p>
          <a:p>
            <a:pPr lvl="1" eaLnBrk="1" hangingPunct="1">
              <a:lnSpc>
                <a:spcPct val="80000"/>
              </a:lnSpc>
            </a:pPr>
            <a:r>
              <a:rPr lang="zh-CN" altLang="en-US" sz="1700" dirty="0"/>
              <a:t>配置测试</a:t>
            </a:r>
            <a:endParaRPr lang="zh-CN" altLang="en-US" sz="1700" dirty="0"/>
          </a:p>
          <a:p>
            <a:pPr lvl="1" eaLnBrk="1" hangingPunct="1">
              <a:lnSpc>
                <a:spcPct val="80000"/>
              </a:lnSpc>
            </a:pPr>
            <a:r>
              <a:rPr lang="zh-CN" altLang="en-US" sz="1700" dirty="0"/>
              <a:t>可用性测试</a:t>
            </a:r>
            <a:endParaRPr lang="zh-CN" altLang="en-US" sz="1700" dirty="0"/>
          </a:p>
          <a:p>
            <a:pPr lvl="1" eaLnBrk="1" hangingPunct="1">
              <a:lnSpc>
                <a:spcPct val="80000"/>
              </a:lnSpc>
            </a:pPr>
            <a:r>
              <a:rPr lang="zh-CN" altLang="en-US" sz="1700" dirty="0"/>
              <a:t>兼容性测试</a:t>
            </a:r>
            <a:endParaRPr lang="zh-CN" altLang="en-US" sz="1700" dirty="0"/>
          </a:p>
          <a:p>
            <a:pPr lvl="1" eaLnBrk="1" hangingPunct="1">
              <a:lnSpc>
                <a:spcPct val="80000"/>
              </a:lnSpc>
            </a:pPr>
            <a:r>
              <a:rPr lang="zh-CN" altLang="en-US" sz="1700" dirty="0"/>
              <a:t>网站测试</a:t>
            </a:r>
            <a:endParaRPr lang="zh-CN" altLang="en-US" sz="1700" dirty="0"/>
          </a:p>
          <a:p>
            <a:pPr eaLnBrk="1" hangingPunct="1">
              <a:lnSpc>
                <a:spcPct val="80000"/>
              </a:lnSpc>
            </a:pPr>
            <a:r>
              <a:rPr lang="zh-CN" altLang="en-US" sz="1900" dirty="0"/>
              <a:t>测试技术：黑盒</a:t>
            </a:r>
            <a:r>
              <a:rPr lang="zh-CN" altLang="en-US" sz="1900" dirty="0"/>
              <a:t>测试</a:t>
            </a:r>
            <a:endParaRPr lang="zh-CN" altLang="en-US" sz="1900" dirty="0"/>
          </a:p>
          <a:p>
            <a:pPr eaLnBrk="1" hangingPunct="1">
              <a:lnSpc>
                <a:spcPct val="80000"/>
              </a:lnSpc>
            </a:pPr>
            <a:r>
              <a:rPr lang="zh-CN" altLang="en-US" sz="1900" dirty="0"/>
              <a:t>测试人员</a:t>
            </a:r>
            <a:endParaRPr lang="zh-CN" altLang="en-US" sz="1900" dirty="0"/>
          </a:p>
        </p:txBody>
      </p:sp>
      <p:pic>
        <p:nvPicPr>
          <p:cNvPr id="17413" name="Picture 4"/>
          <p:cNvPicPr>
            <a:picLocks noChangeAspect="1"/>
          </p:cNvPicPr>
          <p:nvPr/>
        </p:nvPicPr>
        <p:blipFill>
          <a:blip r:embed="rId1"/>
          <a:stretch>
            <a:fillRect/>
          </a:stretch>
        </p:blipFill>
        <p:spPr>
          <a:xfrm>
            <a:off x="3524250" y="2133600"/>
            <a:ext cx="5619750" cy="3429000"/>
          </a:xfrm>
          <a:prstGeom prst="rect">
            <a:avLst/>
          </a:prstGeom>
          <a:noFill/>
          <a:ln w="9525">
            <a:noFill/>
          </a:ln>
        </p:spPr>
      </p:pic>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7411" name="Rectangle 2"/>
          <p:cNvSpPr>
            <a:spLocks noGrp="1"/>
          </p:cNvSpPr>
          <p:nvPr>
            <p:ph type="title"/>
          </p:nvPr>
        </p:nvSpPr>
        <p:spPr/>
        <p:txBody>
          <a:bodyPr vert="horz" wrap="square" lIns="91440" tIns="45720" rIns="91440" bIns="45720" anchor="b" anchorCtr="0"/>
          <a:p>
            <a:pPr eaLnBrk="1" hangingPunct="1"/>
            <a:r>
              <a:rPr lang="en-US" altLang="zh-CN" dirty="0"/>
              <a:t>9.3.4 </a:t>
            </a:r>
            <a:r>
              <a:rPr lang="zh-CN" altLang="en-US" dirty="0"/>
              <a:t>系统测试</a:t>
            </a:r>
            <a:endParaRPr lang="zh-CN" altLang="en-US" dirty="0"/>
          </a:p>
        </p:txBody>
      </p:sp>
      <p:sp>
        <p:nvSpPr>
          <p:cNvPr id="17412" name="Rectangle 3"/>
          <p:cNvSpPr>
            <a:spLocks noGrp="1"/>
          </p:cNvSpPr>
          <p:nvPr>
            <p:ph idx="1"/>
          </p:nvPr>
        </p:nvSpPr>
        <p:spPr/>
        <p:txBody>
          <a:bodyPr vert="horz" wrap="square" lIns="91440" tIns="45720" rIns="91440" bIns="45720" anchor="t" anchorCtr="0"/>
          <a:p>
            <a:pPr eaLnBrk="1" hangingPunct="1">
              <a:lnSpc>
                <a:spcPct val="80000"/>
              </a:lnSpc>
            </a:pPr>
            <a:r>
              <a:rPr lang="zh-CN" altLang="en-US" dirty="0"/>
              <a:t>某打卡软件有10万个用户，所有用户在8：30-9：10进行打卡，需要测试服务器响应时间不超过0.2s，网络响应时间</a:t>
            </a:r>
            <a:r>
              <a:rPr lang="zh-CN" altLang="en-US" dirty="0">
                <a:sym typeface="+mn-ea"/>
              </a:rPr>
              <a:t>不超过</a:t>
            </a:r>
            <a:r>
              <a:rPr lang="zh-CN" altLang="en-US" dirty="0"/>
              <a:t>2s，客户端响应时间</a:t>
            </a:r>
            <a:r>
              <a:rPr lang="zh-CN" altLang="en-US" dirty="0">
                <a:sym typeface="+mn-ea"/>
              </a:rPr>
              <a:t>不超过</a:t>
            </a:r>
            <a:r>
              <a:rPr lang="zh-CN" altLang="en-US" dirty="0"/>
              <a:t>0.5s。属于什么测试？</a:t>
            </a:r>
            <a:endParaRPr lang="zh-CN" altLang="en-US" dirty="0"/>
          </a:p>
          <a:p>
            <a:pPr eaLnBrk="1" hangingPunct="1">
              <a:lnSpc>
                <a:spcPct val="80000"/>
              </a:lnSpc>
            </a:pPr>
            <a:r>
              <a:rPr lang="zh-CN" altLang="en-US" dirty="0"/>
              <a:t>航空控制系统最多可以跟踪管辖区内的200架飞机，那么检测200架飞机同时出现时系统会如何处理。</a:t>
            </a:r>
            <a:r>
              <a:rPr lang="zh-CN" altLang="en-US" dirty="0">
                <a:sym typeface="+mn-ea"/>
              </a:rPr>
              <a:t>属于什么测试？</a:t>
            </a:r>
            <a:endParaRPr lang="zh-CN" altLang="en-US" dirty="0">
              <a:sym typeface="+mn-ea"/>
            </a:endParaRPr>
          </a:p>
          <a:p>
            <a:pPr marL="0" indent="0" eaLnBrk="1" hangingPunct="1">
              <a:lnSpc>
                <a:spcPct val="80000"/>
              </a:lnSpc>
              <a:buNone/>
            </a:pPr>
            <a:endParaRPr lang="zh-CN" altLang="en-US" dirty="0"/>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7411" name="Rectangle 2"/>
          <p:cNvSpPr>
            <a:spLocks noGrp="1"/>
          </p:cNvSpPr>
          <p:nvPr>
            <p:ph type="title"/>
          </p:nvPr>
        </p:nvSpPr>
        <p:spPr>
          <a:xfrm>
            <a:off x="609600" y="381000"/>
            <a:ext cx="7886700" cy="1194435"/>
          </a:xfrm>
        </p:spPr>
        <p:txBody>
          <a:bodyPr vert="horz" wrap="square" lIns="91440" tIns="45720" rIns="91440" bIns="45720" anchor="b" anchorCtr="0"/>
          <a:p>
            <a:pPr eaLnBrk="1" hangingPunct="1"/>
            <a:r>
              <a:rPr lang="en-US" altLang="zh-CN" dirty="0"/>
              <a:t>9.3.4 </a:t>
            </a:r>
            <a:r>
              <a:rPr lang="zh-CN" altLang="en-US" dirty="0"/>
              <a:t>系统测试</a:t>
            </a:r>
            <a:endParaRPr lang="zh-CN" altLang="en-US" dirty="0"/>
          </a:p>
        </p:txBody>
      </p:sp>
      <p:sp>
        <p:nvSpPr>
          <p:cNvPr id="17412" name="Rectangle 3"/>
          <p:cNvSpPr>
            <a:spLocks noGrp="1"/>
          </p:cNvSpPr>
          <p:nvPr>
            <p:ph idx="1"/>
          </p:nvPr>
        </p:nvSpPr>
        <p:spPr>
          <a:xfrm>
            <a:off x="628650" y="1676400"/>
            <a:ext cx="7886700" cy="4351338"/>
          </a:xfrm>
        </p:spPr>
        <p:txBody>
          <a:bodyPr vert="horz" wrap="square" lIns="91440" tIns="45720" rIns="91440" bIns="45720" anchor="t" anchorCtr="0"/>
          <a:p>
            <a:pPr eaLnBrk="1" hangingPunct="1">
              <a:lnSpc>
                <a:spcPct val="80000"/>
              </a:lnSpc>
            </a:pPr>
            <a:r>
              <a:rPr lang="zh-CN" altLang="en-US" dirty="0"/>
              <a:t>通常，桌面应用程序的每个组件均支持下面提到的平台。客户端平台-Windows XP，Window7 OS，Windows 8 OS 等；服务器平台-Windows Server 2008 R2，Windows Server 2008 R2，Windows Server 2012R2；数据库–SQL Sever 2008， SQL Server 2008R2，SQL Server 2012 等。测试人员必须使用上述平台和数据库版本的组合来测试客户端，服务器和数据库的组合，以确保应用程序正常运行且不会失败。属于什么</a:t>
            </a:r>
            <a:r>
              <a:rPr lang="zh-CN" altLang="en-US" dirty="0"/>
              <a:t>测试？</a:t>
            </a:r>
            <a:endParaRPr lang="zh-CN" altLang="en-US" dirty="0"/>
          </a:p>
          <a:p>
            <a:pPr eaLnBrk="1" hangingPunct="1">
              <a:lnSpc>
                <a:spcPct val="80000"/>
              </a:lnSpc>
            </a:pPr>
            <a:r>
              <a:rPr lang="zh-CN" altLang="en-US" dirty="0"/>
              <a:t>安排至少30名以上用户使用界面，验证他们的平均目标达成率、平均达成时间以及主观满意度等，通常以打分的形式呈现。</a:t>
            </a:r>
            <a:r>
              <a:rPr lang="zh-CN" altLang="en-US" dirty="0">
                <a:sym typeface="+mn-ea"/>
              </a:rPr>
              <a:t>属于什么测试？</a:t>
            </a:r>
            <a:endParaRPr lang="zh-CN" altLang="en-US" dirty="0"/>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pic>
        <p:nvPicPr>
          <p:cNvPr id="17413" name="Picture 4"/>
          <p:cNvPicPr>
            <a:picLocks noChangeAspect="1"/>
          </p:cNvPicPr>
          <p:nvPr/>
        </p:nvPicPr>
        <p:blipFill>
          <a:blip r:embed="rId1"/>
          <a:stretch>
            <a:fillRect/>
          </a:stretch>
        </p:blipFill>
        <p:spPr>
          <a:xfrm>
            <a:off x="3524250" y="2133600"/>
            <a:ext cx="5619750" cy="3429000"/>
          </a:xfrm>
          <a:prstGeom prst="rect">
            <a:avLst/>
          </a:prstGeom>
          <a:noFill/>
          <a:ln w="9525">
            <a:noFill/>
          </a:ln>
        </p:spPr>
      </p:pic>
      <p:pic>
        <p:nvPicPr>
          <p:cNvPr id="100" name="图片 99"/>
          <p:cNvPicPr/>
          <p:nvPr/>
        </p:nvPicPr>
        <p:blipFill>
          <a:blip r:embed="rId2"/>
          <a:stretch>
            <a:fillRect/>
          </a:stretch>
        </p:blipFill>
        <p:spPr>
          <a:xfrm>
            <a:off x="0" y="1093470"/>
            <a:ext cx="9009380" cy="5262880"/>
          </a:xfrm>
          <a:prstGeom prst="rect">
            <a:avLst/>
          </a:prstGeom>
          <a:noFill/>
          <a:ln w="9525">
            <a:noFill/>
          </a:ln>
        </p:spPr>
      </p:pic>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8435" name="Rectangle 2"/>
          <p:cNvSpPr>
            <a:spLocks noGrp="1"/>
          </p:cNvSpPr>
          <p:nvPr>
            <p:ph type="title"/>
          </p:nvPr>
        </p:nvSpPr>
        <p:spPr/>
        <p:txBody>
          <a:bodyPr vert="horz" wrap="square" lIns="91440" tIns="45720" rIns="91440" bIns="45720" anchor="b" anchorCtr="0"/>
          <a:p>
            <a:pPr eaLnBrk="1" hangingPunct="1"/>
            <a:r>
              <a:rPr lang="en-US" altLang="zh-CN" dirty="0"/>
              <a:t>9.3.5 </a:t>
            </a:r>
            <a:r>
              <a:rPr lang="zh-CN" altLang="en-US" dirty="0"/>
              <a:t>验收测试</a:t>
            </a:r>
            <a:endParaRPr lang="zh-CN" altLang="en-US" dirty="0"/>
          </a:p>
        </p:txBody>
      </p:sp>
      <p:sp>
        <p:nvSpPr>
          <p:cNvPr id="18436" name="Rectangle 3"/>
          <p:cNvSpPr>
            <a:spLocks noGrp="1"/>
          </p:cNvSpPr>
          <p:nvPr>
            <p:ph idx="1"/>
          </p:nvPr>
        </p:nvSpPr>
        <p:spPr/>
        <p:txBody>
          <a:bodyPr vert="horz" wrap="square" lIns="91440" tIns="45720" rIns="91440" bIns="45720" anchor="t" anchorCtr="0"/>
          <a:p>
            <a:pPr eaLnBrk="1" hangingPunct="1"/>
            <a:r>
              <a:rPr lang="zh-CN" altLang="en-US" dirty="0"/>
              <a:t>定义</a:t>
            </a:r>
            <a:endParaRPr lang="zh-CN" altLang="en-US" dirty="0"/>
          </a:p>
          <a:p>
            <a:pPr eaLnBrk="1" hangingPunct="1"/>
            <a:r>
              <a:rPr lang="zh-CN" altLang="en-US" dirty="0"/>
              <a:t>测试内容</a:t>
            </a:r>
            <a:endParaRPr lang="zh-CN" altLang="en-US" dirty="0"/>
          </a:p>
          <a:p>
            <a:pPr eaLnBrk="1" hangingPunct="1"/>
            <a:r>
              <a:rPr lang="zh-CN" altLang="en-US" dirty="0"/>
              <a:t>测试技术</a:t>
            </a:r>
            <a:endParaRPr lang="zh-CN" altLang="en-US" dirty="0"/>
          </a:p>
          <a:p>
            <a:pPr lvl="1" eaLnBrk="1" hangingPunct="1"/>
            <a:r>
              <a:rPr lang="en-US" altLang="zh-CN" dirty="0"/>
              <a:t>α</a:t>
            </a:r>
            <a:r>
              <a:rPr lang="zh-CN" altLang="en-US" dirty="0"/>
              <a:t>测试</a:t>
            </a:r>
            <a:endParaRPr lang="zh-CN" altLang="en-US" dirty="0"/>
          </a:p>
          <a:p>
            <a:pPr lvl="1" eaLnBrk="1" hangingPunct="1"/>
            <a:r>
              <a:rPr lang="en-US" altLang="zh-CN" dirty="0"/>
              <a:t>β</a:t>
            </a:r>
            <a:r>
              <a:rPr lang="zh-CN" altLang="en-US" dirty="0"/>
              <a:t>测试</a:t>
            </a:r>
            <a:endParaRPr lang="zh-CN" altLang="en-US" dirty="0"/>
          </a:p>
          <a:p>
            <a:pPr eaLnBrk="1" hangingPunct="1"/>
            <a:r>
              <a:rPr lang="zh-CN" altLang="en-US" dirty="0"/>
              <a:t>测试人员</a:t>
            </a:r>
            <a:endParaRPr lang="zh-CN" altLang="en-US" dirty="0"/>
          </a:p>
        </p:txBody>
      </p:sp>
      <p:pic>
        <p:nvPicPr>
          <p:cNvPr id="18437" name="Picture 4"/>
          <p:cNvPicPr>
            <a:picLocks noChangeAspect="1"/>
          </p:cNvPicPr>
          <p:nvPr/>
        </p:nvPicPr>
        <p:blipFill>
          <a:blip r:embed="rId1"/>
          <a:stretch>
            <a:fillRect/>
          </a:stretch>
        </p:blipFill>
        <p:spPr>
          <a:xfrm>
            <a:off x="3581400" y="2438400"/>
            <a:ext cx="5029200" cy="3148013"/>
          </a:xfrm>
          <a:prstGeom prst="rect">
            <a:avLst/>
          </a:prstGeom>
          <a:noFill/>
          <a:ln w="9525">
            <a:noFill/>
          </a:ln>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099" name="Rectangle 2"/>
          <p:cNvSpPr>
            <a:spLocks noGrp="1"/>
          </p:cNvSpPr>
          <p:nvPr>
            <p:ph type="title"/>
          </p:nvPr>
        </p:nvSpPr>
        <p:spPr/>
        <p:txBody>
          <a:bodyPr vert="horz" wrap="square" lIns="91440" tIns="45720" rIns="91440" bIns="45720" anchor="b" anchorCtr="0"/>
          <a:p>
            <a:pPr eaLnBrk="1" hangingPunct="1"/>
            <a:r>
              <a:rPr lang="zh-CN" altLang="en-US" dirty="0"/>
              <a:t>内容提要</a:t>
            </a:r>
            <a:endParaRPr lang="zh-CN" altLang="en-US" dirty="0"/>
          </a:p>
        </p:txBody>
      </p:sp>
      <p:sp>
        <p:nvSpPr>
          <p:cNvPr id="4100" name="Rectangle 3"/>
          <p:cNvSpPr>
            <a:spLocks noGrp="1"/>
          </p:cNvSpPr>
          <p:nvPr>
            <p:ph idx="1"/>
          </p:nvPr>
        </p:nvSpPr>
        <p:spPr/>
        <p:txBody>
          <a:bodyPr vert="horz" wrap="square" lIns="91440" tIns="45720" rIns="91440" bIns="45720" anchor="t" anchorCtr="0"/>
          <a:p>
            <a:pPr eaLnBrk="1" hangingPunct="1">
              <a:lnSpc>
                <a:spcPct val="80000"/>
              </a:lnSpc>
            </a:pPr>
            <a:r>
              <a:rPr lang="en-US" altLang="zh-CN" sz="2800" dirty="0"/>
              <a:t>9.1 </a:t>
            </a:r>
            <a:r>
              <a:rPr lang="zh-CN" altLang="en-US" sz="2800" dirty="0"/>
              <a:t>计算机软件的可靠性要素	</a:t>
            </a:r>
            <a:endParaRPr lang="zh-CN" altLang="en-US" sz="2800" dirty="0"/>
          </a:p>
          <a:p>
            <a:pPr lvl="1" eaLnBrk="1" hangingPunct="1">
              <a:lnSpc>
                <a:spcPct val="80000"/>
              </a:lnSpc>
            </a:pPr>
            <a:r>
              <a:rPr lang="en-US" altLang="zh-CN" sz="2000" dirty="0"/>
              <a:t>9.1.1 </a:t>
            </a:r>
            <a:r>
              <a:rPr lang="zh-CN" altLang="en-US" sz="2000" dirty="0"/>
              <a:t>软件可靠性工程	</a:t>
            </a:r>
            <a:endParaRPr lang="zh-CN" altLang="en-US" sz="2000" dirty="0"/>
          </a:p>
          <a:p>
            <a:pPr lvl="1" eaLnBrk="1" hangingPunct="1">
              <a:lnSpc>
                <a:spcPct val="80000"/>
              </a:lnSpc>
            </a:pPr>
            <a:r>
              <a:rPr lang="en-US" altLang="zh-CN" sz="2000" dirty="0"/>
              <a:t>9.1.2 </a:t>
            </a:r>
            <a:r>
              <a:rPr lang="zh-CN" altLang="en-US" sz="2000" dirty="0"/>
              <a:t>注意的要素</a:t>
            </a:r>
            <a:r>
              <a:rPr lang="zh-CN" altLang="en-US" sz="2400" dirty="0"/>
              <a:t>	</a:t>
            </a:r>
            <a:endParaRPr lang="zh-CN" altLang="en-US" sz="2400" dirty="0"/>
          </a:p>
          <a:p>
            <a:pPr eaLnBrk="1" hangingPunct="1">
              <a:lnSpc>
                <a:spcPct val="80000"/>
              </a:lnSpc>
            </a:pPr>
            <a:r>
              <a:rPr lang="en-US" altLang="zh-CN" sz="2800" dirty="0">
                <a:solidFill>
                  <a:srgbClr val="FF0000"/>
                </a:solidFill>
              </a:rPr>
              <a:t>9.2 </a:t>
            </a:r>
            <a:r>
              <a:rPr lang="zh-CN" altLang="en-US" sz="2800" dirty="0">
                <a:solidFill>
                  <a:srgbClr val="FF0000"/>
                </a:solidFill>
              </a:rPr>
              <a:t>软件测试的目的和原则	</a:t>
            </a:r>
            <a:endParaRPr lang="zh-CN" altLang="en-US" sz="2800" dirty="0">
              <a:solidFill>
                <a:srgbClr val="FF0000"/>
              </a:solidFill>
            </a:endParaRPr>
          </a:p>
          <a:p>
            <a:pPr lvl="1" eaLnBrk="1" hangingPunct="1">
              <a:lnSpc>
                <a:spcPct val="80000"/>
              </a:lnSpc>
            </a:pPr>
            <a:r>
              <a:rPr lang="en-US" altLang="zh-CN" sz="2000" dirty="0"/>
              <a:t>9.2.1 </a:t>
            </a:r>
            <a:r>
              <a:rPr lang="zh-CN" altLang="en-US" sz="2000" dirty="0"/>
              <a:t>软件测试的目的	</a:t>
            </a:r>
            <a:endParaRPr lang="zh-CN" altLang="en-US" sz="2000" dirty="0"/>
          </a:p>
          <a:p>
            <a:pPr lvl="1" eaLnBrk="1" hangingPunct="1">
              <a:lnSpc>
                <a:spcPct val="80000"/>
              </a:lnSpc>
            </a:pPr>
            <a:r>
              <a:rPr lang="en-US" altLang="zh-CN" sz="2000" dirty="0"/>
              <a:t>9.2.2 </a:t>
            </a:r>
            <a:r>
              <a:rPr lang="zh-CN" altLang="en-US" sz="2000" dirty="0"/>
              <a:t>软件测试的原则</a:t>
            </a:r>
            <a:r>
              <a:rPr lang="zh-CN" altLang="en-US" sz="2400" dirty="0"/>
              <a:t>	</a:t>
            </a:r>
            <a:endParaRPr lang="zh-CN" altLang="en-US" sz="2400" dirty="0"/>
          </a:p>
          <a:p>
            <a:pPr eaLnBrk="1" hangingPunct="1">
              <a:lnSpc>
                <a:spcPct val="80000"/>
              </a:lnSpc>
            </a:pPr>
            <a:r>
              <a:rPr lang="en-US" altLang="zh-CN" sz="2800" dirty="0">
                <a:solidFill>
                  <a:srgbClr val="FF0000"/>
                </a:solidFill>
              </a:rPr>
              <a:t>9.3 </a:t>
            </a:r>
            <a:r>
              <a:rPr lang="zh-CN" altLang="en-US" sz="2800" dirty="0">
                <a:solidFill>
                  <a:srgbClr val="FF0000"/>
                </a:solidFill>
              </a:rPr>
              <a:t>软件测试过程</a:t>
            </a:r>
            <a:r>
              <a:rPr lang="zh-CN" altLang="en-US" sz="2800" dirty="0"/>
              <a:t>	</a:t>
            </a:r>
            <a:endParaRPr lang="zh-CN" altLang="en-US" sz="2800" dirty="0"/>
          </a:p>
          <a:p>
            <a:pPr lvl="1" eaLnBrk="1" hangingPunct="1">
              <a:lnSpc>
                <a:spcPct val="80000"/>
              </a:lnSpc>
            </a:pPr>
            <a:r>
              <a:rPr lang="en-US" altLang="zh-CN" sz="2000" dirty="0"/>
              <a:t>9.3.1 </a:t>
            </a:r>
            <a:r>
              <a:rPr lang="zh-CN" altLang="en-US" sz="2000" dirty="0"/>
              <a:t>软件测试过程概述	</a:t>
            </a:r>
            <a:endParaRPr lang="zh-CN" altLang="en-US" sz="2000" dirty="0"/>
          </a:p>
          <a:p>
            <a:pPr lvl="1" eaLnBrk="1" hangingPunct="1">
              <a:lnSpc>
                <a:spcPct val="80000"/>
              </a:lnSpc>
            </a:pPr>
            <a:r>
              <a:rPr lang="en-US" altLang="zh-CN" sz="2000" dirty="0"/>
              <a:t>9.3.2 </a:t>
            </a:r>
            <a:r>
              <a:rPr lang="zh-CN" altLang="en-US" sz="2000" dirty="0"/>
              <a:t>单元测试	</a:t>
            </a:r>
            <a:endParaRPr lang="zh-CN" altLang="en-US" sz="2000" dirty="0"/>
          </a:p>
          <a:p>
            <a:pPr lvl="1" eaLnBrk="1" hangingPunct="1">
              <a:lnSpc>
                <a:spcPct val="80000"/>
              </a:lnSpc>
            </a:pPr>
            <a:r>
              <a:rPr lang="en-US" altLang="zh-CN" sz="2000" dirty="0"/>
              <a:t>9.3.3 </a:t>
            </a:r>
            <a:r>
              <a:rPr lang="zh-CN" altLang="en-US" sz="2000" dirty="0"/>
              <a:t>集成测试	</a:t>
            </a:r>
            <a:endParaRPr lang="zh-CN" altLang="en-US" sz="2000" dirty="0"/>
          </a:p>
          <a:p>
            <a:pPr lvl="1" eaLnBrk="1" hangingPunct="1">
              <a:lnSpc>
                <a:spcPct val="80000"/>
              </a:lnSpc>
            </a:pPr>
            <a:r>
              <a:rPr lang="en-US" altLang="zh-CN" sz="2000" dirty="0"/>
              <a:t>9.3.4 </a:t>
            </a:r>
            <a:r>
              <a:rPr lang="zh-CN" altLang="en-US" sz="2000" dirty="0"/>
              <a:t>系统测试	</a:t>
            </a:r>
            <a:endParaRPr lang="zh-CN" altLang="en-US" sz="2000" dirty="0"/>
          </a:p>
          <a:p>
            <a:pPr lvl="1" eaLnBrk="1" hangingPunct="1">
              <a:lnSpc>
                <a:spcPct val="80000"/>
              </a:lnSpc>
            </a:pPr>
            <a:r>
              <a:rPr lang="en-US" altLang="zh-CN" sz="2000" dirty="0"/>
              <a:t>9.3.5 </a:t>
            </a:r>
            <a:r>
              <a:rPr lang="zh-CN" altLang="en-US" sz="2000" dirty="0"/>
              <a:t>验收测试	</a:t>
            </a:r>
            <a:endParaRPr lang="zh-CN" altLang="en-US" sz="2000" dirty="0"/>
          </a:p>
          <a:p>
            <a:pPr lvl="1" eaLnBrk="1" hangingPunct="1">
              <a:lnSpc>
                <a:spcPct val="80000"/>
              </a:lnSpc>
            </a:pPr>
            <a:r>
              <a:rPr lang="en-US" altLang="zh-CN" sz="2000" dirty="0"/>
              <a:t>9.3.6 </a:t>
            </a:r>
            <a:r>
              <a:rPr lang="zh-CN" altLang="en-US" sz="2000" dirty="0"/>
              <a:t>回归测试	</a:t>
            </a:r>
            <a:endParaRPr lang="zh-CN" altLang="en-US" sz="2000" dirty="0"/>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458" name="Picture 4"/>
          <p:cNvPicPr>
            <a:picLocks noChangeAspect="1"/>
          </p:cNvPicPr>
          <p:nvPr/>
        </p:nvPicPr>
        <p:blipFill>
          <a:blip r:embed="rId1"/>
          <a:stretch>
            <a:fillRect/>
          </a:stretch>
        </p:blipFill>
        <p:spPr>
          <a:xfrm>
            <a:off x="3962400" y="2428875"/>
            <a:ext cx="5122863" cy="3133725"/>
          </a:xfrm>
          <a:prstGeom prst="rect">
            <a:avLst/>
          </a:prstGeom>
          <a:noFill/>
          <a:ln w="9525">
            <a:noFill/>
          </a:ln>
        </p:spPr>
      </p:pic>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9460" name="Rectangle 2"/>
          <p:cNvSpPr>
            <a:spLocks noGrp="1"/>
          </p:cNvSpPr>
          <p:nvPr>
            <p:ph type="title"/>
          </p:nvPr>
        </p:nvSpPr>
        <p:spPr/>
        <p:txBody>
          <a:bodyPr vert="horz" wrap="square" lIns="91440" tIns="45720" rIns="91440" bIns="45720" anchor="b" anchorCtr="0"/>
          <a:p>
            <a:pPr eaLnBrk="1" hangingPunct="1"/>
            <a:r>
              <a:rPr lang="en-US" altLang="zh-CN" dirty="0"/>
              <a:t>9.3.6 </a:t>
            </a:r>
            <a:r>
              <a:rPr lang="zh-CN" altLang="en-US" dirty="0"/>
              <a:t>回归测试</a:t>
            </a:r>
            <a:endParaRPr lang="zh-CN" altLang="en-US" dirty="0"/>
          </a:p>
        </p:txBody>
      </p:sp>
      <p:sp>
        <p:nvSpPr>
          <p:cNvPr id="19461" name="Rectangle 3"/>
          <p:cNvSpPr>
            <a:spLocks noGrp="1"/>
          </p:cNvSpPr>
          <p:nvPr>
            <p:ph idx="1"/>
          </p:nvPr>
        </p:nvSpPr>
        <p:spPr/>
        <p:txBody>
          <a:bodyPr vert="horz" wrap="square" lIns="91440" tIns="45720" rIns="91440" bIns="45720" anchor="t" anchorCtr="0"/>
          <a:p>
            <a:pPr eaLnBrk="1" hangingPunct="1"/>
            <a:r>
              <a:rPr lang="zh-CN" altLang="en-US" dirty="0"/>
              <a:t>定义</a:t>
            </a:r>
            <a:endParaRPr lang="zh-CN" altLang="en-US" dirty="0"/>
          </a:p>
          <a:p>
            <a:pPr eaLnBrk="1" hangingPunct="1"/>
            <a:r>
              <a:rPr lang="zh-CN" altLang="en-US" dirty="0"/>
              <a:t>测试策略</a:t>
            </a:r>
            <a:endParaRPr lang="zh-CN" altLang="en-US" dirty="0"/>
          </a:p>
          <a:p>
            <a:pPr lvl="1" eaLnBrk="1" hangingPunct="1"/>
            <a:r>
              <a:rPr lang="zh-CN" altLang="en-US" dirty="0"/>
              <a:t>测试用例库的维护</a:t>
            </a:r>
            <a:endParaRPr lang="zh-CN" altLang="en-US" dirty="0"/>
          </a:p>
          <a:p>
            <a:pPr lvl="1" eaLnBrk="1" hangingPunct="1"/>
            <a:r>
              <a:rPr lang="zh-CN" altLang="en-US" dirty="0"/>
              <a:t>回归测试包的选择</a:t>
            </a:r>
            <a:endParaRPr lang="zh-CN" altLang="en-US" dirty="0"/>
          </a:p>
          <a:p>
            <a:pPr eaLnBrk="1" hangingPunct="1"/>
            <a:r>
              <a:rPr lang="zh-CN" altLang="en-US" dirty="0"/>
              <a:t>测试过程</a:t>
            </a:r>
            <a:endParaRPr lang="zh-CN" altLang="en-US" dirty="0"/>
          </a:p>
          <a:p>
            <a:pPr eaLnBrk="1" hangingPunct="1"/>
            <a:r>
              <a:rPr lang="zh-CN" altLang="en-US" dirty="0"/>
              <a:t>测试技术</a:t>
            </a:r>
            <a:endParaRPr lang="zh-CN" altLang="en-US" dirty="0"/>
          </a:p>
          <a:p>
            <a:pPr eaLnBrk="1" hangingPunct="1"/>
            <a:r>
              <a:rPr lang="zh-CN" altLang="en-US" dirty="0"/>
              <a:t>测试人员</a:t>
            </a:r>
            <a:endParaRPr lang="zh-CN" altLang="en-US" dirty="0"/>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1"/>
          <p:cNvSpPr>
            <a:spLocks noGrp="1"/>
          </p:cNvSpPr>
          <p:nvPr>
            <p:ph type="title"/>
          </p:nvPr>
        </p:nvSpPr>
        <p:spPr>
          <a:xfrm>
            <a:off x="609600" y="457200"/>
            <a:ext cx="7886700" cy="996950"/>
          </a:xfrm>
        </p:spPr>
        <p:txBody>
          <a:bodyPr vert="horz" wrap="square" lIns="91440" tIns="45720" rIns="91440" bIns="45720" anchor="b" anchorCtr="0"/>
          <a:p>
            <a:pPr eaLnBrk="1" hangingPunct="1"/>
            <a:r>
              <a:rPr lang="zh-CN" altLang="en-US" dirty="0"/>
              <a:t>敏捷测试</a:t>
            </a:r>
            <a:endParaRPr lang="zh-CN" altLang="en-US" dirty="0"/>
          </a:p>
        </p:txBody>
      </p:sp>
      <p:sp>
        <p:nvSpPr>
          <p:cNvPr id="20483" name="内容占位符 2"/>
          <p:cNvSpPr>
            <a:spLocks noGrp="1"/>
          </p:cNvSpPr>
          <p:nvPr>
            <p:ph idx="1"/>
          </p:nvPr>
        </p:nvSpPr>
        <p:spPr/>
        <p:txBody>
          <a:bodyPr vert="horz" wrap="square" lIns="91440" tIns="45720" rIns="91440" bIns="45720" anchor="t" anchorCtr="0"/>
          <a:p>
            <a:pPr eaLnBrk="1" hangingPunct="1"/>
            <a:endParaRPr lang="zh-CN" altLang="en-US" dirty="0"/>
          </a:p>
        </p:txBody>
      </p:sp>
      <p:sp>
        <p:nvSpPr>
          <p:cNvPr id="4" name="灯片编号占位符 3"/>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pic>
        <p:nvPicPr>
          <p:cNvPr id="20485" name="Picture 2" descr="346836_201111021100231mr0Y"/>
          <p:cNvPicPr>
            <a:picLocks noChangeAspect="1"/>
          </p:cNvPicPr>
          <p:nvPr/>
        </p:nvPicPr>
        <p:blipFill>
          <a:blip r:embed="rId1"/>
          <a:stretch>
            <a:fillRect/>
          </a:stretch>
        </p:blipFill>
        <p:spPr>
          <a:xfrm>
            <a:off x="838200" y="1447800"/>
            <a:ext cx="7878763" cy="3886200"/>
          </a:xfrm>
          <a:prstGeom prst="rect">
            <a:avLst/>
          </a:prstGeom>
          <a:noFill/>
          <a:ln w="9525">
            <a:noFill/>
          </a:ln>
        </p:spPr>
      </p:pic>
      <p:sp>
        <p:nvSpPr>
          <p:cNvPr id="6" name="矩形 5"/>
          <p:cNvSpPr/>
          <p:nvPr/>
        </p:nvSpPr>
        <p:spPr>
          <a:xfrm>
            <a:off x="304800" y="4953000"/>
            <a:ext cx="8382000" cy="1384300"/>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lt1"/>
                </a:solidFill>
                <a:effectLst/>
                <a:uLnTx/>
                <a:uFillTx/>
                <a:latin typeface="+mn-lt"/>
                <a:ea typeface="+mn-ea"/>
                <a:cs typeface="+mn-cs"/>
              </a:rPr>
              <a:t>敏捷测试，即不断修正质量指标，正确建立测试策略，确认客户的有效需求得以圆满实现和确保整个生产的过程安全的、及时的发布最终产品。</a:t>
            </a:r>
            <a:endParaRPr kumimoji="0" lang="zh-CN" altLang="en-US" sz="28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1"/>
          <p:cNvSpPr>
            <a:spLocks noGrp="1"/>
          </p:cNvSpPr>
          <p:nvPr>
            <p:ph type="title"/>
          </p:nvPr>
        </p:nvSpPr>
        <p:spPr/>
        <p:txBody>
          <a:bodyPr vert="horz" wrap="square" lIns="91440" tIns="45720" rIns="91440" bIns="45720" anchor="b" anchorCtr="0"/>
          <a:p>
            <a:pPr eaLnBrk="1" hangingPunct="1"/>
            <a:r>
              <a:rPr lang="zh-CN" altLang="en-US" dirty="0"/>
              <a:t>测试驱动开发</a:t>
            </a:r>
            <a:endParaRPr lang="zh-CN" altLang="en-US" dirty="0"/>
          </a:p>
        </p:txBody>
      </p:sp>
      <p:sp>
        <p:nvSpPr>
          <p:cNvPr id="21507" name="内容占位符 2"/>
          <p:cNvSpPr>
            <a:spLocks noGrp="1"/>
          </p:cNvSpPr>
          <p:nvPr>
            <p:ph idx="1"/>
          </p:nvPr>
        </p:nvSpPr>
        <p:spPr/>
        <p:txBody>
          <a:bodyPr vert="horz" wrap="square" lIns="91440" tIns="45720" rIns="91440" bIns="45720" anchor="t" anchorCtr="0"/>
          <a:p>
            <a:pPr eaLnBrk="1" hangingPunct="1"/>
            <a:endParaRPr lang="zh-CN" altLang="en-US" dirty="0"/>
          </a:p>
        </p:txBody>
      </p:sp>
      <p:sp>
        <p:nvSpPr>
          <p:cNvPr id="4" name="灯片编号占位符 3"/>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pic>
        <p:nvPicPr>
          <p:cNvPr id="307202" name="Picture 2"/>
          <p:cNvPicPr>
            <a:picLocks noChangeAspect="1" noChangeArrowheads="1"/>
          </p:cNvPicPr>
          <p:nvPr/>
        </p:nvPicPr>
        <p:blipFill>
          <a:blip r:embed="rId1"/>
          <a:srcRect/>
          <a:stretch>
            <a:fillRect/>
          </a:stretch>
        </p:blipFill>
        <p:spPr bwMode="auto">
          <a:xfrm>
            <a:off x="609600" y="1676400"/>
            <a:ext cx="5029200" cy="4969091"/>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矩形 5"/>
          <p:cNvSpPr/>
          <p:nvPr/>
        </p:nvSpPr>
        <p:spPr>
          <a:xfrm>
            <a:off x="5715000" y="1676400"/>
            <a:ext cx="2819400" cy="4832350"/>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lt1"/>
                </a:solidFill>
                <a:effectLst/>
                <a:uLnTx/>
                <a:uFillTx/>
                <a:latin typeface="+mn-lt"/>
                <a:ea typeface="+mn-ea"/>
                <a:cs typeface="+mn-cs"/>
              </a:rPr>
              <a:t>测试驱动开发（</a:t>
            </a:r>
            <a:r>
              <a:rPr kumimoji="0" lang="en-US" sz="2800" b="0" i="0" u="none" strike="noStrike" kern="1200" cap="none" spc="0" normalizeH="0" baseline="0" noProof="0" dirty="0">
                <a:ln>
                  <a:noFill/>
                </a:ln>
                <a:solidFill>
                  <a:schemeClr val="lt1"/>
                </a:solidFill>
                <a:effectLst/>
                <a:uLnTx/>
                <a:uFillTx/>
                <a:latin typeface="+mn-lt"/>
                <a:ea typeface="+mn-ea"/>
                <a:cs typeface="+mn-cs"/>
              </a:rPr>
              <a:t>Test-driven development</a:t>
            </a:r>
            <a:r>
              <a:rPr kumimoji="0" lang="zh-CN" altLang="en-US" sz="2800" b="0" i="0" u="none" strike="noStrike" kern="1200" cap="none" spc="0" normalizeH="0" baseline="0" noProof="0" dirty="0">
                <a:ln>
                  <a:noFill/>
                </a:ln>
                <a:solidFill>
                  <a:schemeClr val="lt1"/>
                </a:solidFill>
                <a:effectLst/>
                <a:uLnTx/>
                <a:uFillTx/>
                <a:latin typeface="+mn-lt"/>
                <a:ea typeface="+mn-ea"/>
                <a:cs typeface="+mn-cs"/>
              </a:rPr>
              <a:t>，</a:t>
            </a:r>
            <a:r>
              <a:rPr kumimoji="0" lang="en-US" sz="2800" b="0" i="0" u="none" strike="noStrike" kern="1200" cap="none" spc="0" normalizeH="0" baseline="0" noProof="0" dirty="0">
                <a:ln>
                  <a:noFill/>
                </a:ln>
                <a:solidFill>
                  <a:schemeClr val="lt1"/>
                </a:solidFill>
                <a:effectLst/>
                <a:uLnTx/>
                <a:uFillTx/>
                <a:latin typeface="+mn-lt"/>
                <a:ea typeface="+mn-ea"/>
                <a:cs typeface="+mn-cs"/>
              </a:rPr>
              <a:t>TDD</a:t>
            </a:r>
            <a:r>
              <a:rPr kumimoji="0" lang="zh-CN" altLang="en-US" sz="2800" b="0" i="0" u="none" strike="noStrike" kern="1200" cap="none" spc="0" normalizeH="0" baseline="0" noProof="0" dirty="0">
                <a:ln>
                  <a:noFill/>
                </a:ln>
                <a:solidFill>
                  <a:schemeClr val="lt1"/>
                </a:solidFill>
                <a:effectLst/>
                <a:uLnTx/>
                <a:uFillTx/>
                <a:latin typeface="+mn-lt"/>
                <a:ea typeface="+mn-ea"/>
                <a:cs typeface="+mn-cs"/>
              </a:rPr>
              <a:t>），是一种软件开发过程中的应用方法，由极限编程中倡导，以其倡导先写测试程序，然后，编码实现其功能得名。</a:t>
            </a:r>
            <a:endParaRPr kumimoji="0" lang="zh-CN" altLang="en-US" sz="28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2531" name="Rectangle 2"/>
          <p:cNvSpPr>
            <a:spLocks noGrp="1"/>
          </p:cNvSpPr>
          <p:nvPr>
            <p:ph type="title"/>
          </p:nvPr>
        </p:nvSpPr>
        <p:spPr/>
        <p:txBody>
          <a:bodyPr vert="horz" wrap="square" lIns="91440" tIns="45720" rIns="91440" bIns="45720" anchor="b" anchorCtr="0"/>
          <a:p>
            <a:pPr eaLnBrk="1" hangingPunct="1"/>
            <a:r>
              <a:rPr lang="en-US" altLang="zh-CN" sz="4000" dirty="0"/>
              <a:t>9.4 </a:t>
            </a:r>
            <a:r>
              <a:rPr lang="zh-CN" altLang="en-US" sz="4000" dirty="0"/>
              <a:t>软件测试与软件开发的关系</a:t>
            </a:r>
            <a:endParaRPr lang="zh-CN" altLang="en-US" sz="4000" dirty="0"/>
          </a:p>
        </p:txBody>
      </p:sp>
      <p:sp>
        <p:nvSpPr>
          <p:cNvPr id="22532" name="Rectangle 3"/>
          <p:cNvSpPr>
            <a:spLocks noGrp="1"/>
          </p:cNvSpPr>
          <p:nvPr>
            <p:ph idx="1"/>
          </p:nvPr>
        </p:nvSpPr>
        <p:spPr/>
        <p:txBody>
          <a:bodyPr vert="horz" wrap="square" lIns="91440" tIns="45720" rIns="91440" bIns="45720" anchor="t" anchorCtr="0"/>
          <a:p>
            <a:pPr eaLnBrk="1" hangingPunct="1">
              <a:lnSpc>
                <a:spcPct val="80000"/>
              </a:lnSpc>
            </a:pPr>
            <a:r>
              <a:rPr lang="en-US" altLang="zh-CN" sz="3200" dirty="0"/>
              <a:t>9.4.1 </a:t>
            </a:r>
            <a:r>
              <a:rPr lang="zh-CN" altLang="en-US" sz="3200" dirty="0"/>
              <a:t>软件测试贯穿于整个软件开发生命周期</a:t>
            </a:r>
            <a:endParaRPr lang="zh-CN" altLang="en-US" sz="3200" dirty="0"/>
          </a:p>
          <a:p>
            <a:pPr lvl="1" eaLnBrk="1" hangingPunct="1">
              <a:lnSpc>
                <a:spcPct val="80000"/>
              </a:lnSpc>
            </a:pPr>
            <a:r>
              <a:rPr sz="2800" dirty="0"/>
              <a:t>首先，够把整个开发工作明确地划分为若干个开发步骤，就能把复杂的问题按阶段分别加以解决，使得对于问题的认识和 分析、解决的方案与采用的方法以及如何具体实现在各个阶段都有着明确的目标。</a:t>
            </a:r>
            <a:endParaRPr sz="2800" dirty="0"/>
          </a:p>
          <a:p>
            <a:pPr lvl="1" eaLnBrk="1" hangingPunct="1">
              <a:lnSpc>
                <a:spcPct val="80000"/>
              </a:lnSpc>
            </a:pPr>
            <a:r>
              <a:rPr lang="zh-CN" altLang="en-US" sz="2800" dirty="0"/>
              <a:t>其次，把软件开发划分成阶段，就对中间产品提供了检验的依据。各阶段完成的软件文档成为检验软件质量的主要对象。</a:t>
            </a:r>
            <a:endParaRPr lang="zh-CN" altLang="en-US" sz="2800" dirty="0"/>
          </a:p>
          <a:p>
            <a:pPr lvl="1" eaLnBrk="1" hangingPunct="1">
              <a:lnSpc>
                <a:spcPct val="80000"/>
              </a:lnSpc>
            </a:pPr>
            <a:r>
              <a:rPr lang="zh-CN" altLang="en-US" sz="2800" dirty="0"/>
              <a:t>因此，针对源程序测试时，所发现的问题的根源可能在开发时期的各个阶段。解决错误、纠正错误也必须追溯到前期的工作。</a:t>
            </a:r>
            <a:endParaRPr lang="zh-CN" altLang="en-US" sz="2800" dirty="0"/>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 name="灯片编号占位符 6"/>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3555" name="Rectangle 2"/>
          <p:cNvSpPr>
            <a:spLocks noGrp="1"/>
          </p:cNvSpPr>
          <p:nvPr>
            <p:ph type="title"/>
          </p:nvPr>
        </p:nvSpPr>
        <p:spPr/>
        <p:txBody>
          <a:bodyPr vert="horz" wrap="square" lIns="91440" tIns="45720" rIns="91440" bIns="45720" anchor="b" anchorCtr="0"/>
          <a:p>
            <a:pPr eaLnBrk="1" hangingPunct="1"/>
            <a:r>
              <a:rPr lang="en-US" altLang="zh-CN" dirty="0"/>
              <a:t>9.4.2 </a:t>
            </a:r>
            <a:r>
              <a:rPr lang="zh-CN" altLang="en-US" dirty="0"/>
              <a:t>生命周期测试与</a:t>
            </a:r>
            <a:r>
              <a:rPr lang="en-US" altLang="zh-CN" dirty="0"/>
              <a:t>V</a:t>
            </a:r>
            <a:r>
              <a:rPr lang="zh-CN" altLang="en-US" dirty="0"/>
              <a:t>模型</a:t>
            </a:r>
            <a:endParaRPr lang="zh-CN" altLang="en-US" dirty="0"/>
          </a:p>
        </p:txBody>
      </p:sp>
      <p:sp>
        <p:nvSpPr>
          <p:cNvPr id="23556" name="Rectangle 3"/>
          <p:cNvSpPr>
            <a:spLocks noGrp="1"/>
          </p:cNvSpPr>
          <p:nvPr>
            <p:ph type="body" sz="half" idx="1"/>
          </p:nvPr>
        </p:nvSpPr>
        <p:spPr>
          <a:xfrm>
            <a:off x="228600" y="1981200"/>
            <a:ext cx="2937510" cy="3728720"/>
          </a:xfrm>
        </p:spPr>
        <p:txBody>
          <a:bodyPr vert="horz" wrap="square" lIns="91440" tIns="45720" rIns="91440" bIns="45720" anchor="t" anchorCtr="0"/>
          <a:p>
            <a:pPr eaLnBrk="1" hangingPunct="1">
              <a:buClr>
                <a:schemeClr val="tx2"/>
              </a:buClr>
              <a:buSzPct val="70000"/>
              <a:buFont typeface="Wingdings" panose="05000000000000000000" pitchFamily="2" charset="2"/>
            </a:pPr>
            <a:r>
              <a:rPr lang="zh-CN" altLang="en-US" sz="2500" dirty="0"/>
              <a:t>需求分析</a:t>
            </a:r>
            <a:endParaRPr lang="zh-CN" altLang="en-US" sz="2500" dirty="0"/>
          </a:p>
          <a:p>
            <a:pPr eaLnBrk="1" hangingPunct="1">
              <a:buClr>
                <a:schemeClr val="tx2"/>
              </a:buClr>
              <a:buSzPct val="70000"/>
              <a:buFont typeface="Wingdings" panose="05000000000000000000" pitchFamily="2" charset="2"/>
            </a:pPr>
            <a:r>
              <a:rPr lang="zh-CN" altLang="en-US" sz="2500" dirty="0"/>
              <a:t>设计</a:t>
            </a:r>
            <a:endParaRPr lang="zh-CN" altLang="en-US" sz="2500" dirty="0"/>
          </a:p>
          <a:p>
            <a:pPr eaLnBrk="1" hangingPunct="1">
              <a:buClr>
                <a:schemeClr val="tx2"/>
              </a:buClr>
              <a:buSzPct val="70000"/>
              <a:buFont typeface="Wingdings" panose="05000000000000000000" pitchFamily="2" charset="2"/>
            </a:pPr>
            <a:r>
              <a:rPr lang="zh-CN" altLang="en-US" sz="2500" dirty="0"/>
              <a:t>编码</a:t>
            </a:r>
            <a:endParaRPr lang="zh-CN" altLang="en-US" sz="2500" dirty="0"/>
          </a:p>
          <a:p>
            <a:pPr eaLnBrk="1" hangingPunct="1">
              <a:buClr>
                <a:schemeClr val="tx2"/>
              </a:buClr>
              <a:buSzPct val="70000"/>
              <a:buFont typeface="Wingdings" panose="05000000000000000000" pitchFamily="2" charset="2"/>
            </a:pPr>
            <a:r>
              <a:rPr lang="zh-CN" altLang="en-US" sz="2500" dirty="0"/>
              <a:t>测试</a:t>
            </a:r>
            <a:endParaRPr lang="zh-CN" altLang="en-US" sz="2500" dirty="0"/>
          </a:p>
          <a:p>
            <a:pPr eaLnBrk="1" hangingPunct="1">
              <a:buClr>
                <a:schemeClr val="tx2"/>
              </a:buClr>
              <a:buSzPct val="70000"/>
              <a:buFont typeface="Wingdings" panose="05000000000000000000" pitchFamily="2" charset="2"/>
            </a:pPr>
            <a:r>
              <a:rPr lang="zh-CN" altLang="en-US" sz="2500" dirty="0"/>
              <a:t>安装</a:t>
            </a:r>
            <a:endParaRPr lang="zh-CN" altLang="en-US" sz="2500" dirty="0"/>
          </a:p>
          <a:p>
            <a:pPr eaLnBrk="1" hangingPunct="1">
              <a:buClr>
                <a:schemeClr val="tx2"/>
              </a:buClr>
              <a:buSzPct val="70000"/>
              <a:buFont typeface="Wingdings" panose="05000000000000000000" pitchFamily="2" charset="2"/>
            </a:pPr>
            <a:r>
              <a:rPr lang="zh-CN" altLang="en-US" sz="2500" dirty="0"/>
              <a:t>维护</a:t>
            </a:r>
            <a:endParaRPr lang="zh-CN" altLang="en-US" sz="2500" dirty="0"/>
          </a:p>
        </p:txBody>
      </p:sp>
      <p:graphicFrame>
        <p:nvGraphicFramePr>
          <p:cNvPr id="291932" name="Group 92"/>
          <p:cNvGraphicFramePr>
            <a:graphicFrameLocks noGrp="1"/>
          </p:cNvGraphicFramePr>
          <p:nvPr>
            <p:ph sz="half" idx="1"/>
          </p:nvPr>
        </p:nvGraphicFramePr>
        <p:xfrm>
          <a:off x="5102225" y="1827213"/>
          <a:ext cx="3581400" cy="4373563"/>
        </p:xfrm>
        <a:graphic>
          <a:graphicData uri="http://schemas.openxmlformats.org/drawingml/2006/table">
            <a:tbl>
              <a:tblPr/>
              <a:tblGrid>
                <a:gridCol w="766763"/>
                <a:gridCol w="2814637"/>
              </a:tblGrid>
              <a:tr h="35877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开发</a:t>
                      </a:r>
                      <a:endParaRPr kumimoji="0" lang="zh-CN" altLang="en-US" sz="1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阶段</a:t>
                      </a:r>
                      <a:endParaRPr kumimoji="0" lang="zh-CN" altLang="en-US" sz="2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验证活动</a:t>
                      </a:r>
                      <a:endParaRPr kumimoji="0" lang="zh-CN" altLang="en-US" sz="2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113506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需求分析</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确定测试步骤</a:t>
                      </a:r>
                      <a:endParaRPr kumimoji="0" lang="zh-CN" altLang="en-US"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确定需求是否恰当</a:t>
                      </a:r>
                      <a:endParaRPr kumimoji="0" lang="zh-CN" altLang="en-US"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生成功能测试用例</a:t>
                      </a:r>
                      <a:endParaRPr kumimoji="0" lang="zh-CN" altLang="en-US"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确定设计是否符合需求</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7153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设计</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确定设计信息是否足够</a:t>
                      </a:r>
                      <a:endParaRPr kumimoji="0" lang="zh-CN" altLang="en-US"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准备结构和功能的测试用例</a:t>
                      </a:r>
                      <a:endParaRPr kumimoji="0" lang="zh-CN" altLang="en-US"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确定设计的一致性</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182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编码</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为单元测试产生结构和功能测试的测试用例</a:t>
                      </a:r>
                      <a:endParaRPr kumimoji="0" lang="zh-CN" altLang="en-US"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进行足够的单元测试</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465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测试</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看重在功能上测试应用系统</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988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安装</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把测试过的系统投入生产</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306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维护</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修改缺陷并重新测试</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4579" name="Rectangle 2"/>
          <p:cNvSpPr>
            <a:spLocks noGrp="1"/>
          </p:cNvSpPr>
          <p:nvPr>
            <p:ph type="title"/>
          </p:nvPr>
        </p:nvSpPr>
        <p:spPr/>
        <p:txBody>
          <a:bodyPr vert="horz" wrap="square" lIns="91440" tIns="45720" rIns="91440" bIns="45720" anchor="b" anchorCtr="0"/>
          <a:p>
            <a:pPr eaLnBrk="1" hangingPunct="1"/>
            <a:r>
              <a:rPr lang="en-US" altLang="zh-CN" dirty="0"/>
              <a:t>V</a:t>
            </a:r>
            <a:r>
              <a:rPr lang="zh-CN" altLang="en-US" dirty="0"/>
              <a:t>模型 </a:t>
            </a:r>
            <a:endParaRPr lang="zh-CN" altLang="en-US" dirty="0"/>
          </a:p>
        </p:txBody>
      </p:sp>
      <p:pic>
        <p:nvPicPr>
          <p:cNvPr id="24580" name="Picture 18"/>
          <p:cNvPicPr>
            <a:picLocks noChangeAspect="1"/>
          </p:cNvPicPr>
          <p:nvPr/>
        </p:nvPicPr>
        <p:blipFill>
          <a:blip r:embed="rId1"/>
          <a:stretch>
            <a:fillRect/>
          </a:stretch>
        </p:blipFill>
        <p:spPr>
          <a:xfrm>
            <a:off x="1371600" y="1752600"/>
            <a:ext cx="6213475" cy="3048000"/>
          </a:xfrm>
          <a:prstGeom prst="rect">
            <a:avLst/>
          </a:prstGeom>
          <a:noFill/>
          <a:ln w="9525">
            <a:noFill/>
          </a:ln>
        </p:spPr>
      </p:pic>
      <p:sp>
        <p:nvSpPr>
          <p:cNvPr id="20" name="矩形 19"/>
          <p:cNvSpPr/>
          <p:nvPr/>
        </p:nvSpPr>
        <p:spPr>
          <a:xfrm>
            <a:off x="914400" y="5105400"/>
            <a:ext cx="7315200" cy="1077913"/>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a:ln>
                  <a:noFill/>
                </a:ln>
                <a:solidFill>
                  <a:schemeClr val="lt1"/>
                </a:solidFill>
                <a:effectLst/>
                <a:uLnTx/>
                <a:uFillTx/>
                <a:latin typeface="+mn-lt"/>
                <a:ea typeface="+mn-ea"/>
                <a:cs typeface="+mn-cs"/>
              </a:rPr>
              <a:t>软件开发过程的</a:t>
            </a:r>
            <a:r>
              <a:rPr kumimoji="0" lang="en-US" sz="3200" b="0" i="0" u="none" strike="noStrike" kern="1200" cap="none" spc="0" normalizeH="0" baseline="0" noProof="0" dirty="0">
                <a:ln>
                  <a:noFill/>
                </a:ln>
                <a:solidFill>
                  <a:schemeClr val="lt1"/>
                </a:solidFill>
                <a:effectLst/>
                <a:uLnTx/>
                <a:uFillTx/>
                <a:latin typeface="+mn-lt"/>
                <a:ea typeface="+mn-ea"/>
                <a:cs typeface="+mn-cs"/>
              </a:rPr>
              <a:t>V</a:t>
            </a:r>
            <a:r>
              <a:rPr kumimoji="0" lang="zh-CN" altLang="en-US" sz="3200" b="0" i="0" u="none" strike="noStrike" kern="1200" cap="none" spc="0" normalizeH="0" baseline="0" noProof="0" dirty="0">
                <a:ln>
                  <a:noFill/>
                </a:ln>
                <a:solidFill>
                  <a:schemeClr val="lt1"/>
                </a:solidFill>
                <a:effectLst/>
                <a:uLnTx/>
                <a:uFillTx/>
                <a:latin typeface="+mn-lt"/>
                <a:ea typeface="+mn-ea"/>
                <a:cs typeface="+mn-cs"/>
              </a:rPr>
              <a:t>模型，也对软件测试和软件开发的关系做出了诠释</a:t>
            </a:r>
            <a:endParaRPr kumimoji="0" lang="zh-CN" altLang="en-US" sz="32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5603" name="Rectangle 2"/>
          <p:cNvSpPr>
            <a:spLocks noGrp="1"/>
          </p:cNvSpPr>
          <p:nvPr>
            <p:ph type="title"/>
          </p:nvPr>
        </p:nvSpPr>
        <p:spPr/>
        <p:txBody>
          <a:bodyPr vert="horz" wrap="square" lIns="91440" tIns="45720" rIns="91440" bIns="45720" anchor="b" anchorCtr="0"/>
          <a:p>
            <a:pPr eaLnBrk="1" hangingPunct="1"/>
            <a:r>
              <a:rPr lang="en-US" altLang="zh-CN" sz="4000" dirty="0"/>
              <a:t>9.5 </a:t>
            </a:r>
            <a:r>
              <a:rPr lang="zh-CN" altLang="en-US" sz="4000" dirty="0"/>
              <a:t>软件测试的过去、现在和未来</a:t>
            </a:r>
            <a:endParaRPr lang="zh-CN" altLang="en-US" sz="4000" dirty="0"/>
          </a:p>
        </p:txBody>
      </p:sp>
      <p:sp>
        <p:nvSpPr>
          <p:cNvPr id="25604" name="Rectangle 3"/>
          <p:cNvSpPr>
            <a:spLocks noGrp="1"/>
          </p:cNvSpPr>
          <p:nvPr>
            <p:ph idx="1"/>
          </p:nvPr>
        </p:nvSpPr>
        <p:spPr/>
        <p:txBody>
          <a:bodyPr vert="horz" wrap="square" lIns="91440" tIns="45720" rIns="91440" bIns="45720" anchor="t" anchorCtr="0"/>
          <a:p>
            <a:pPr eaLnBrk="1" hangingPunct="1">
              <a:lnSpc>
                <a:spcPct val="80000"/>
              </a:lnSpc>
            </a:pPr>
            <a:r>
              <a:rPr lang="zh-CN" altLang="en-US" sz="1800" dirty="0"/>
              <a:t>软件测试是伴随着软件的产生而产生的。</a:t>
            </a:r>
            <a:endParaRPr lang="zh-CN" altLang="en-US" sz="1800" dirty="0"/>
          </a:p>
          <a:p>
            <a:pPr lvl="1" eaLnBrk="1" hangingPunct="1">
              <a:lnSpc>
                <a:spcPct val="80000"/>
              </a:lnSpc>
            </a:pPr>
            <a:r>
              <a:rPr lang="zh-CN" altLang="en-US" sz="1600" dirty="0"/>
              <a:t>早期的软件开发过程中，那时软件规模都很小、复杂程度低，软件开发的过程混乱无序、相当随意，测试的含义比较狭窄，开发人员将测试等同于</a:t>
            </a:r>
            <a:r>
              <a:rPr lang="zh-CN" altLang="en-US" sz="1600" dirty="0">
                <a:latin typeface="Arial" panose="020B0604020202020204" pitchFamily="34" charset="0"/>
              </a:rPr>
              <a:t>“</a:t>
            </a:r>
            <a:r>
              <a:rPr lang="zh-CN" altLang="en-US" sz="1600" dirty="0"/>
              <a:t>调试</a:t>
            </a:r>
            <a:r>
              <a:rPr lang="zh-CN" altLang="en-US" sz="1600" dirty="0">
                <a:latin typeface="Arial" panose="020B0604020202020204" pitchFamily="34" charset="0"/>
              </a:rPr>
              <a:t>”</a:t>
            </a:r>
            <a:r>
              <a:rPr lang="zh-CN" altLang="en-US" sz="1600" dirty="0"/>
              <a:t>，目的是纠正软件中已经知道的故障，常常由开发人员自己完成这部分的工作。</a:t>
            </a:r>
            <a:endParaRPr lang="zh-CN" altLang="en-US" sz="1600" dirty="0"/>
          </a:p>
          <a:p>
            <a:pPr eaLnBrk="1" hangingPunct="1">
              <a:lnSpc>
                <a:spcPct val="80000"/>
              </a:lnSpc>
            </a:pPr>
            <a:r>
              <a:rPr lang="zh-CN" altLang="en-US" sz="1800" dirty="0"/>
              <a:t>对测试的投入极少，测试介入也晚，常常是等到形成代码，产品已经基本完成时才进行测试。</a:t>
            </a:r>
            <a:endParaRPr lang="zh-CN" altLang="en-US" sz="1800" dirty="0"/>
          </a:p>
          <a:p>
            <a:pPr eaLnBrk="1" hangingPunct="1">
              <a:lnSpc>
                <a:spcPct val="80000"/>
              </a:lnSpc>
            </a:pPr>
            <a:r>
              <a:rPr lang="zh-CN" altLang="en-US" sz="1800" dirty="0"/>
              <a:t>直到</a:t>
            </a:r>
            <a:r>
              <a:rPr lang="en-US" altLang="zh-CN" sz="1800" dirty="0"/>
              <a:t>1957</a:t>
            </a:r>
            <a:r>
              <a:rPr lang="zh-CN" altLang="en-US" sz="1800" dirty="0"/>
              <a:t>年，软件测试才开始与调试区别开来，作为一种发现软件缺陷的活动。</a:t>
            </a:r>
            <a:endParaRPr lang="zh-CN" altLang="en-US" sz="1800" dirty="0"/>
          </a:p>
          <a:p>
            <a:pPr eaLnBrk="1" hangingPunct="1">
              <a:lnSpc>
                <a:spcPct val="80000"/>
              </a:lnSpc>
            </a:pPr>
            <a:r>
              <a:rPr lang="zh-CN" altLang="en-US" sz="1800" dirty="0"/>
              <a:t>由于一直存在着</a:t>
            </a:r>
            <a:r>
              <a:rPr lang="zh-CN" altLang="en-US" sz="1800" dirty="0">
                <a:latin typeface="Arial" panose="020B0604020202020204" pitchFamily="34" charset="0"/>
              </a:rPr>
              <a:t>“</a:t>
            </a:r>
            <a:r>
              <a:rPr lang="zh-CN" altLang="en-US" sz="1800" dirty="0"/>
              <a:t>为了让我们看到产品在工作，就得将测试工作往后推一点</a:t>
            </a:r>
            <a:r>
              <a:rPr lang="zh-CN" altLang="en-US" sz="1800" dirty="0">
                <a:latin typeface="Arial" panose="020B0604020202020204" pitchFamily="34" charset="0"/>
              </a:rPr>
              <a:t>”</a:t>
            </a:r>
            <a:r>
              <a:rPr lang="zh-CN" altLang="en-US" sz="1800" dirty="0"/>
              <a:t>的思想，潜意识里对测试的目的就理解为</a:t>
            </a:r>
            <a:r>
              <a:rPr lang="zh-CN" altLang="en-US" sz="1800" dirty="0">
                <a:latin typeface="Arial" panose="020B0604020202020204" pitchFamily="34" charset="0"/>
              </a:rPr>
              <a:t>“</a:t>
            </a:r>
            <a:r>
              <a:rPr lang="zh-CN" altLang="en-US" sz="1800" dirty="0"/>
              <a:t>使自己确信产品能工作</a:t>
            </a:r>
            <a:r>
              <a:rPr lang="zh-CN" altLang="en-US" sz="1800" dirty="0">
                <a:latin typeface="Arial" panose="020B0604020202020204" pitchFamily="34" charset="0"/>
              </a:rPr>
              <a:t>”</a:t>
            </a:r>
            <a:r>
              <a:rPr lang="zh-CN" altLang="en-US" sz="1800" dirty="0"/>
              <a:t>。</a:t>
            </a:r>
            <a:endParaRPr lang="zh-CN" altLang="en-US" sz="1800" dirty="0"/>
          </a:p>
          <a:p>
            <a:pPr lvl="1" eaLnBrk="1" hangingPunct="1">
              <a:lnSpc>
                <a:spcPct val="80000"/>
              </a:lnSpc>
            </a:pPr>
            <a:r>
              <a:rPr lang="zh-CN" altLang="en-US" sz="1600" dirty="0"/>
              <a:t>测试活动始终后于开发的活动，测试通常被作为软件生命周期中最后一项活动而进行。</a:t>
            </a:r>
            <a:endParaRPr lang="zh-CN" altLang="en-US" sz="1600" dirty="0"/>
          </a:p>
          <a:p>
            <a:pPr lvl="1" eaLnBrk="1" hangingPunct="1">
              <a:lnSpc>
                <a:spcPct val="80000"/>
              </a:lnSpc>
            </a:pPr>
            <a:r>
              <a:rPr lang="zh-CN" altLang="en-US" sz="1600" dirty="0"/>
              <a:t>当时也缺乏有效的测试方法，主要依靠</a:t>
            </a:r>
            <a:r>
              <a:rPr lang="zh-CN" altLang="en-US" sz="1600" dirty="0">
                <a:latin typeface="Arial" panose="020B0604020202020204" pitchFamily="34" charset="0"/>
              </a:rPr>
              <a:t>“</a:t>
            </a:r>
            <a:r>
              <a:rPr lang="zh-CN" altLang="en-US" sz="1600" dirty="0"/>
              <a:t>错误推测（</a:t>
            </a:r>
            <a:r>
              <a:rPr lang="en-US" altLang="zh-CN" sz="1600" dirty="0"/>
              <a:t>Error Guessing</a:t>
            </a:r>
            <a:r>
              <a:rPr lang="zh-CN" altLang="en-US" sz="1600" dirty="0"/>
              <a:t>）</a:t>
            </a:r>
            <a:r>
              <a:rPr lang="zh-CN" altLang="en-US" sz="1600" dirty="0">
                <a:latin typeface="Arial" panose="020B0604020202020204" pitchFamily="34" charset="0"/>
              </a:rPr>
              <a:t>”</a:t>
            </a:r>
            <a:r>
              <a:rPr lang="zh-CN" altLang="en-US" sz="1600" dirty="0"/>
              <a:t>来寻找软件中的缺陷。因此，大量软件交付后，仍存在很多问题，软件产品的质量无法保证。</a:t>
            </a:r>
            <a:endParaRPr lang="zh-CN" altLang="en-US" sz="1600" dirty="0"/>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6627" name="Rectangle 2"/>
          <p:cNvSpPr>
            <a:spLocks noGrp="1"/>
          </p:cNvSpPr>
          <p:nvPr>
            <p:ph type="title"/>
          </p:nvPr>
        </p:nvSpPr>
        <p:spPr/>
        <p:txBody>
          <a:bodyPr vert="horz" wrap="square" lIns="91440" tIns="45720" rIns="91440" bIns="45720" anchor="b" anchorCtr="0"/>
          <a:p>
            <a:pPr eaLnBrk="1" hangingPunct="1"/>
            <a:r>
              <a:rPr lang="en-US" altLang="zh-CN" dirty="0"/>
              <a:t>9.6 </a:t>
            </a:r>
            <a:r>
              <a:rPr lang="zh-CN" altLang="en-US" dirty="0"/>
              <a:t>我国软件测试产业的现状</a:t>
            </a:r>
            <a:endParaRPr lang="zh-CN" altLang="en-US" dirty="0"/>
          </a:p>
        </p:txBody>
      </p:sp>
      <p:sp>
        <p:nvSpPr>
          <p:cNvPr id="26628" name="Rectangle 3"/>
          <p:cNvSpPr>
            <a:spLocks noGrp="1"/>
          </p:cNvSpPr>
          <p:nvPr>
            <p:ph idx="1"/>
          </p:nvPr>
        </p:nvSpPr>
        <p:spPr/>
        <p:txBody>
          <a:bodyPr vert="horz" wrap="square" lIns="91440" tIns="45720" rIns="91440" bIns="45720" anchor="t" anchorCtr="0"/>
          <a:p>
            <a:pPr eaLnBrk="1" hangingPunct="1"/>
            <a:r>
              <a:rPr lang="zh-CN" altLang="en-US" dirty="0"/>
              <a:t>软件测试重要性和规范性不断提高</a:t>
            </a:r>
            <a:endParaRPr lang="zh-CN" altLang="en-US" dirty="0"/>
          </a:p>
          <a:p>
            <a:pPr eaLnBrk="1" hangingPunct="1"/>
            <a:r>
              <a:rPr lang="zh-CN" altLang="en-US" dirty="0"/>
              <a:t>从手工向自动化测试方式的转变</a:t>
            </a:r>
            <a:endParaRPr lang="zh-CN" altLang="en-US" dirty="0"/>
          </a:p>
          <a:p>
            <a:pPr eaLnBrk="1" hangingPunct="1"/>
            <a:r>
              <a:rPr lang="zh-CN" altLang="en-US" dirty="0"/>
              <a:t>测试人员需求逐步增大，素质不断提高</a:t>
            </a:r>
            <a:endParaRPr lang="zh-CN" altLang="en-US" dirty="0"/>
          </a:p>
          <a:p>
            <a:pPr eaLnBrk="1" hangingPunct="1"/>
            <a:r>
              <a:rPr lang="zh-CN" altLang="en-US" dirty="0"/>
              <a:t>测试服务体系初步形成</a:t>
            </a:r>
            <a:endParaRPr lang="zh-CN" altLang="en-US" dirty="0"/>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7651" name="Rectangle 2"/>
          <p:cNvSpPr>
            <a:spLocks noGrp="1"/>
          </p:cNvSpPr>
          <p:nvPr>
            <p:ph type="title"/>
          </p:nvPr>
        </p:nvSpPr>
        <p:spPr/>
        <p:txBody>
          <a:bodyPr vert="horz" wrap="square" lIns="91440" tIns="45720" rIns="91440" bIns="45720" anchor="b" anchorCtr="0"/>
          <a:p>
            <a:pPr eaLnBrk="1" hangingPunct="1"/>
            <a:r>
              <a:rPr lang="en-US" altLang="zh-CN" dirty="0"/>
              <a:t>9.7</a:t>
            </a:r>
            <a:r>
              <a:rPr lang="zh-CN" altLang="en-US" dirty="0"/>
              <a:t>测试工具选择</a:t>
            </a:r>
            <a:endParaRPr lang="zh-CN" altLang="en-US" dirty="0"/>
          </a:p>
        </p:txBody>
      </p:sp>
      <p:sp>
        <p:nvSpPr>
          <p:cNvPr id="27652" name="Rectangle 3"/>
          <p:cNvSpPr>
            <a:spLocks noGrp="1"/>
          </p:cNvSpPr>
          <p:nvPr>
            <p:ph idx="1"/>
          </p:nvPr>
        </p:nvSpPr>
        <p:spPr/>
        <p:txBody>
          <a:bodyPr vert="horz" wrap="square" lIns="91440" tIns="45720" rIns="91440" bIns="45720" anchor="t" anchorCtr="0"/>
          <a:p>
            <a:pPr eaLnBrk="1" hangingPunct="1"/>
            <a:r>
              <a:rPr lang="zh-CN" altLang="en-US" sz="2500" dirty="0"/>
              <a:t>测试自动化和测试工具不仅可以提高测试任务执行的效率，还有助于：</a:t>
            </a:r>
            <a:endParaRPr lang="zh-CN" altLang="en-US" sz="2500" dirty="0"/>
          </a:p>
          <a:p>
            <a:pPr lvl="1" eaLnBrk="1" hangingPunct="1"/>
            <a:r>
              <a:rPr lang="zh-CN" altLang="en-US" sz="2100" dirty="0"/>
              <a:t>对新版本进行回归测试。</a:t>
            </a:r>
            <a:endParaRPr lang="zh-CN" altLang="en-US" sz="2100" dirty="0"/>
          </a:p>
          <a:p>
            <a:pPr lvl="1" eaLnBrk="1" hangingPunct="1"/>
            <a:r>
              <a:rPr lang="zh-CN" altLang="en-US" sz="2100" dirty="0"/>
              <a:t>执行更多更频繁的测试。</a:t>
            </a:r>
            <a:endParaRPr lang="zh-CN" altLang="en-US" sz="2100" dirty="0"/>
          </a:p>
          <a:p>
            <a:pPr lvl="1" eaLnBrk="1" hangingPunct="1"/>
            <a:r>
              <a:rPr lang="zh-CN" altLang="en-US" sz="2100" dirty="0"/>
              <a:t>执行一些手工测试困难或不可能做的测试。</a:t>
            </a:r>
            <a:endParaRPr lang="zh-CN" altLang="en-US" sz="2100" dirty="0"/>
          </a:p>
          <a:p>
            <a:pPr lvl="1" eaLnBrk="1" hangingPunct="1"/>
            <a:r>
              <a:rPr lang="zh-CN" altLang="en-US" sz="2100" dirty="0"/>
              <a:t>更好地利用资源。</a:t>
            </a:r>
            <a:endParaRPr lang="zh-CN" altLang="en-US" sz="2100" dirty="0"/>
          </a:p>
          <a:p>
            <a:pPr lvl="1" eaLnBrk="1" hangingPunct="1"/>
            <a:r>
              <a:rPr lang="zh-CN" altLang="en-US" sz="2100" dirty="0"/>
              <a:t>测试具有一致性和可重复性。</a:t>
            </a:r>
            <a:endParaRPr lang="zh-CN" altLang="en-US" sz="2100" dirty="0"/>
          </a:p>
          <a:p>
            <a:pPr lvl="1" eaLnBrk="1" hangingPunct="1"/>
            <a:r>
              <a:rPr lang="zh-CN" altLang="en-US" sz="2100" dirty="0"/>
              <a:t>测试的复用性。</a:t>
            </a:r>
            <a:endParaRPr lang="zh-CN" altLang="en-US" sz="2100" dirty="0"/>
          </a:p>
          <a:p>
            <a:pPr lvl="1" eaLnBrk="1" hangingPunct="1"/>
            <a:r>
              <a:rPr lang="zh-CN" altLang="en-US" sz="2100" dirty="0"/>
              <a:t>增加软件信任度。</a:t>
            </a:r>
            <a:endParaRPr lang="zh-CN" altLang="en-US" sz="2100" dirty="0"/>
          </a:p>
          <a:p>
            <a:pPr lvl="1" eaLnBrk="1" hangingPunct="1"/>
            <a:r>
              <a:rPr lang="zh-CN" altLang="en-US" sz="2100" dirty="0"/>
              <a:t>可以更快地将软件推向市场。</a:t>
            </a:r>
            <a:endParaRPr lang="zh-CN" altLang="en-US" sz="2100" dirty="0"/>
          </a:p>
        </p:txBody>
      </p:sp>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8675" name="Rectangle 2"/>
          <p:cNvSpPr>
            <a:spLocks noGrp="1"/>
          </p:cNvSpPr>
          <p:nvPr>
            <p:ph type="title"/>
          </p:nvPr>
        </p:nvSpPr>
        <p:spPr/>
        <p:txBody>
          <a:bodyPr vert="horz" wrap="square" lIns="91440" tIns="45720" rIns="91440" bIns="45720" anchor="b" anchorCtr="0"/>
          <a:p>
            <a:pPr eaLnBrk="1" hangingPunct="1"/>
            <a:r>
              <a:rPr lang="en-US" altLang="zh-CN" dirty="0"/>
              <a:t>9.7.1 </a:t>
            </a:r>
            <a:r>
              <a:rPr lang="zh-CN" altLang="en-US" dirty="0"/>
              <a:t>白盒测试工具</a:t>
            </a:r>
            <a:endParaRPr lang="zh-CN" altLang="en-US" dirty="0"/>
          </a:p>
        </p:txBody>
      </p:sp>
      <p:sp>
        <p:nvSpPr>
          <p:cNvPr id="28676" name="Rectangle 3"/>
          <p:cNvSpPr>
            <a:spLocks noGrp="1"/>
          </p:cNvSpPr>
          <p:nvPr>
            <p:ph idx="1"/>
          </p:nvPr>
        </p:nvSpPr>
        <p:spPr/>
        <p:txBody>
          <a:bodyPr vert="horz" wrap="square" lIns="91440" tIns="45720" rIns="91440" bIns="45720" anchor="t" anchorCtr="0"/>
          <a:p>
            <a:pPr eaLnBrk="1" hangingPunct="1"/>
            <a:r>
              <a:rPr lang="zh-CN" altLang="en-US" dirty="0"/>
              <a:t>静态测试工具</a:t>
            </a:r>
            <a:endParaRPr lang="zh-CN" altLang="en-US" dirty="0"/>
          </a:p>
          <a:p>
            <a:pPr eaLnBrk="1" hangingPunct="1"/>
            <a:r>
              <a:rPr lang="zh-CN" altLang="en-US" dirty="0"/>
              <a:t>动态测试工具</a:t>
            </a:r>
            <a:endParaRPr lang="zh-CN" altLang="en-US" dirty="0"/>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5123" name="Rectangle 2"/>
          <p:cNvSpPr>
            <a:spLocks noGrp="1"/>
          </p:cNvSpPr>
          <p:nvPr>
            <p:ph type="title"/>
          </p:nvPr>
        </p:nvSpPr>
        <p:spPr/>
        <p:txBody>
          <a:bodyPr vert="horz" wrap="square" lIns="91440" tIns="45720" rIns="91440" bIns="45720" anchor="b" anchorCtr="0"/>
          <a:p>
            <a:pPr eaLnBrk="1" hangingPunct="1"/>
            <a:r>
              <a:rPr lang="zh-CN" altLang="en-US" dirty="0"/>
              <a:t>内容提要</a:t>
            </a:r>
            <a:endParaRPr lang="zh-CN" altLang="en-US" dirty="0"/>
          </a:p>
        </p:txBody>
      </p:sp>
      <p:sp>
        <p:nvSpPr>
          <p:cNvPr id="5124" name="Rectangle 3"/>
          <p:cNvSpPr>
            <a:spLocks noGrp="1"/>
          </p:cNvSpPr>
          <p:nvPr>
            <p:ph idx="1"/>
          </p:nvPr>
        </p:nvSpPr>
        <p:spPr/>
        <p:txBody>
          <a:bodyPr vert="horz" wrap="square" lIns="91440" tIns="45720" rIns="91440" bIns="45720" anchor="t" anchorCtr="0"/>
          <a:p>
            <a:pPr eaLnBrk="1" hangingPunct="1">
              <a:lnSpc>
                <a:spcPct val="80000"/>
              </a:lnSpc>
            </a:pPr>
            <a:r>
              <a:rPr lang="en-US" altLang="zh-CN" sz="2400" dirty="0">
                <a:solidFill>
                  <a:srgbClr val="FF0000"/>
                </a:solidFill>
              </a:rPr>
              <a:t>9.4 </a:t>
            </a:r>
            <a:r>
              <a:rPr lang="zh-CN" altLang="en-US" sz="2400" dirty="0">
                <a:solidFill>
                  <a:srgbClr val="FF0000"/>
                </a:solidFill>
              </a:rPr>
              <a:t>软件测试与软件开发的关系</a:t>
            </a:r>
            <a:r>
              <a:rPr lang="zh-CN" altLang="en-US" sz="2400" dirty="0"/>
              <a:t>	</a:t>
            </a:r>
            <a:endParaRPr lang="zh-CN" altLang="en-US" sz="2400" dirty="0"/>
          </a:p>
          <a:p>
            <a:pPr lvl="1" eaLnBrk="1" hangingPunct="1">
              <a:lnSpc>
                <a:spcPct val="80000"/>
              </a:lnSpc>
            </a:pPr>
            <a:r>
              <a:rPr lang="en-US" altLang="zh-CN" sz="2000" dirty="0"/>
              <a:t>9.4.1 </a:t>
            </a:r>
            <a:r>
              <a:rPr lang="zh-CN" altLang="en-US" sz="2000" dirty="0"/>
              <a:t>软件测试贯穿于整个软件开发生命周期	</a:t>
            </a:r>
            <a:endParaRPr lang="zh-CN" altLang="en-US" sz="2000" dirty="0"/>
          </a:p>
          <a:p>
            <a:pPr lvl="1" eaLnBrk="1" hangingPunct="1">
              <a:lnSpc>
                <a:spcPct val="80000"/>
              </a:lnSpc>
            </a:pPr>
            <a:r>
              <a:rPr lang="en-US" altLang="zh-CN" sz="2000" dirty="0"/>
              <a:t>9.4.2 </a:t>
            </a:r>
            <a:r>
              <a:rPr lang="zh-CN" altLang="en-US" sz="2000" dirty="0"/>
              <a:t>生命周期测试与</a:t>
            </a:r>
            <a:r>
              <a:rPr lang="en-US" altLang="zh-CN" sz="2000" dirty="0"/>
              <a:t>V</a:t>
            </a:r>
            <a:r>
              <a:rPr lang="zh-CN" altLang="en-US" sz="2000" dirty="0"/>
              <a:t>模型	</a:t>
            </a:r>
            <a:endParaRPr lang="zh-CN" altLang="en-US" sz="2000" dirty="0"/>
          </a:p>
          <a:p>
            <a:pPr eaLnBrk="1" hangingPunct="1">
              <a:lnSpc>
                <a:spcPct val="80000"/>
              </a:lnSpc>
            </a:pPr>
            <a:r>
              <a:rPr lang="en-US" altLang="zh-CN" sz="2400" dirty="0"/>
              <a:t>9.5 </a:t>
            </a:r>
            <a:r>
              <a:rPr lang="zh-CN" altLang="en-US" sz="2400" dirty="0"/>
              <a:t>软件测试的过去、现在和未来	</a:t>
            </a:r>
            <a:endParaRPr lang="zh-CN" altLang="en-US" sz="2400" dirty="0"/>
          </a:p>
          <a:p>
            <a:pPr eaLnBrk="1" hangingPunct="1">
              <a:lnSpc>
                <a:spcPct val="80000"/>
              </a:lnSpc>
            </a:pPr>
            <a:r>
              <a:rPr lang="en-US" altLang="zh-CN" sz="2400" dirty="0"/>
              <a:t>9.6 </a:t>
            </a:r>
            <a:r>
              <a:rPr lang="zh-CN" altLang="en-US" sz="2400" dirty="0"/>
              <a:t>我国软件测试产业的现状	</a:t>
            </a:r>
            <a:endParaRPr lang="zh-CN" altLang="en-US" sz="2400" dirty="0"/>
          </a:p>
          <a:p>
            <a:pPr eaLnBrk="1" hangingPunct="1">
              <a:lnSpc>
                <a:spcPct val="80000"/>
              </a:lnSpc>
            </a:pPr>
            <a:r>
              <a:rPr lang="en-US" altLang="zh-CN" sz="2400" dirty="0"/>
              <a:t>9.7</a:t>
            </a:r>
            <a:r>
              <a:rPr lang="zh-CN" altLang="en-US" sz="2400" dirty="0"/>
              <a:t>测试工具选择	</a:t>
            </a:r>
            <a:endParaRPr lang="zh-CN" altLang="en-US" sz="2400" dirty="0"/>
          </a:p>
          <a:p>
            <a:pPr lvl="1" eaLnBrk="1" hangingPunct="1">
              <a:lnSpc>
                <a:spcPct val="80000"/>
              </a:lnSpc>
            </a:pPr>
            <a:r>
              <a:rPr lang="en-US" altLang="zh-CN" sz="2000" dirty="0"/>
              <a:t>9.7.1 </a:t>
            </a:r>
            <a:r>
              <a:rPr lang="zh-CN" altLang="en-US" sz="2000" dirty="0"/>
              <a:t>白盒测试工具	</a:t>
            </a:r>
            <a:endParaRPr lang="zh-CN" altLang="en-US" sz="2000" dirty="0"/>
          </a:p>
          <a:p>
            <a:pPr lvl="1" eaLnBrk="1" hangingPunct="1">
              <a:lnSpc>
                <a:spcPct val="80000"/>
              </a:lnSpc>
            </a:pPr>
            <a:r>
              <a:rPr lang="en-US" altLang="zh-CN" sz="2000" dirty="0"/>
              <a:t>9.7.2 </a:t>
            </a:r>
            <a:r>
              <a:rPr lang="zh-CN" altLang="en-US" sz="2000" dirty="0"/>
              <a:t>黑盒测试工具	</a:t>
            </a:r>
            <a:endParaRPr lang="zh-CN" altLang="en-US" sz="2000" dirty="0"/>
          </a:p>
          <a:p>
            <a:pPr lvl="1" eaLnBrk="1" hangingPunct="1">
              <a:lnSpc>
                <a:spcPct val="80000"/>
              </a:lnSpc>
            </a:pPr>
            <a:r>
              <a:rPr lang="en-US" altLang="zh-CN" sz="2000" dirty="0"/>
              <a:t>9.7.3 </a:t>
            </a:r>
            <a:r>
              <a:rPr lang="zh-CN" altLang="en-US" sz="2000" dirty="0"/>
              <a:t>测试设计和开发工具	</a:t>
            </a:r>
            <a:endParaRPr lang="zh-CN" altLang="en-US" sz="2000" dirty="0"/>
          </a:p>
          <a:p>
            <a:pPr lvl="1" eaLnBrk="1" hangingPunct="1">
              <a:lnSpc>
                <a:spcPct val="80000"/>
              </a:lnSpc>
            </a:pPr>
            <a:r>
              <a:rPr lang="en-US" altLang="zh-CN" sz="2000" dirty="0"/>
              <a:t>9.7.4 </a:t>
            </a:r>
            <a:r>
              <a:rPr lang="zh-CN" altLang="en-US" sz="2000" dirty="0"/>
              <a:t>测试执行和评估工具	</a:t>
            </a:r>
            <a:endParaRPr lang="zh-CN" altLang="en-US" sz="2000" dirty="0"/>
          </a:p>
          <a:p>
            <a:pPr lvl="1" eaLnBrk="1" hangingPunct="1">
              <a:lnSpc>
                <a:spcPct val="80000"/>
              </a:lnSpc>
            </a:pPr>
            <a:r>
              <a:rPr lang="en-US" altLang="zh-CN" sz="2000" dirty="0"/>
              <a:t>9.7.5 </a:t>
            </a:r>
            <a:r>
              <a:rPr lang="zh-CN" altLang="en-US" sz="2000" dirty="0"/>
              <a:t>测试管理工具	</a:t>
            </a:r>
            <a:endParaRPr lang="zh-CN" altLang="en-US" sz="2000" dirty="0"/>
          </a:p>
          <a:p>
            <a:pPr lvl="1" eaLnBrk="1" hangingPunct="1">
              <a:lnSpc>
                <a:spcPct val="80000"/>
              </a:lnSpc>
            </a:pPr>
            <a:r>
              <a:rPr lang="en-US" altLang="zh-CN" sz="2000" dirty="0"/>
              <a:t>9.7.6 </a:t>
            </a:r>
            <a:r>
              <a:rPr lang="zh-CN" altLang="en-US" sz="2000" dirty="0"/>
              <a:t>功能和成本	</a:t>
            </a:r>
            <a:endParaRPr lang="zh-CN" altLang="en-US" sz="2000" dirty="0"/>
          </a:p>
          <a:p>
            <a:pPr eaLnBrk="1" hangingPunct="1">
              <a:lnSpc>
                <a:spcPct val="80000"/>
              </a:lnSpc>
            </a:pPr>
            <a:r>
              <a:rPr lang="en-US" altLang="zh-CN" sz="2400" dirty="0"/>
              <a:t>9.8 </a:t>
            </a:r>
            <a:r>
              <a:rPr lang="zh-CN" altLang="en-US" sz="2400" dirty="0"/>
              <a:t>小结	</a:t>
            </a:r>
            <a:endParaRPr lang="zh-CN" altLang="en-US" sz="2400" dirty="0"/>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9699" name="Rectangle 2"/>
          <p:cNvSpPr>
            <a:spLocks noGrp="1"/>
          </p:cNvSpPr>
          <p:nvPr>
            <p:ph type="title"/>
          </p:nvPr>
        </p:nvSpPr>
        <p:spPr/>
        <p:txBody>
          <a:bodyPr vert="horz" wrap="square" lIns="91440" tIns="45720" rIns="91440" bIns="45720" anchor="b" anchorCtr="0"/>
          <a:p>
            <a:pPr eaLnBrk="1" hangingPunct="1"/>
            <a:r>
              <a:rPr lang="en-US" altLang="zh-CN" dirty="0"/>
              <a:t>9.7.2 </a:t>
            </a:r>
            <a:r>
              <a:rPr lang="zh-CN" altLang="en-US" dirty="0"/>
              <a:t>黑盒测试工具</a:t>
            </a:r>
            <a:endParaRPr lang="zh-CN" altLang="en-US" dirty="0"/>
          </a:p>
        </p:txBody>
      </p:sp>
      <p:sp>
        <p:nvSpPr>
          <p:cNvPr id="29700" name="Rectangle 3"/>
          <p:cNvSpPr>
            <a:spLocks noGrp="1"/>
          </p:cNvSpPr>
          <p:nvPr>
            <p:ph idx="1"/>
          </p:nvPr>
        </p:nvSpPr>
        <p:spPr/>
        <p:txBody>
          <a:bodyPr vert="horz" wrap="square" lIns="91440" tIns="45720" rIns="91440" bIns="45720" anchor="t" anchorCtr="0"/>
          <a:p>
            <a:pPr eaLnBrk="1" hangingPunct="1"/>
            <a:r>
              <a:rPr lang="zh-CN" altLang="en-US" dirty="0"/>
              <a:t>功能测试工具</a:t>
            </a:r>
            <a:endParaRPr lang="zh-CN" altLang="en-US" dirty="0"/>
          </a:p>
          <a:p>
            <a:pPr eaLnBrk="1" hangingPunct="1"/>
            <a:r>
              <a:rPr lang="zh-CN" altLang="en-US" dirty="0"/>
              <a:t>性能测试工具</a:t>
            </a:r>
            <a:endParaRPr lang="zh-CN" altLang="en-US" dirty="0"/>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0723" name="Rectangle 2"/>
          <p:cNvSpPr>
            <a:spLocks noGrp="1"/>
          </p:cNvSpPr>
          <p:nvPr>
            <p:ph type="title"/>
          </p:nvPr>
        </p:nvSpPr>
        <p:spPr/>
        <p:txBody>
          <a:bodyPr vert="horz" wrap="square" lIns="91440" tIns="45720" rIns="91440" bIns="45720" anchor="b" anchorCtr="0"/>
          <a:p>
            <a:pPr eaLnBrk="1" hangingPunct="1"/>
            <a:r>
              <a:rPr lang="en-US" altLang="zh-CN" dirty="0"/>
              <a:t>9.7.3 </a:t>
            </a:r>
            <a:r>
              <a:rPr lang="zh-CN" altLang="en-US" dirty="0"/>
              <a:t>测试设计和开发工具</a:t>
            </a:r>
            <a:endParaRPr lang="zh-CN" altLang="en-US" dirty="0"/>
          </a:p>
        </p:txBody>
      </p:sp>
      <p:sp>
        <p:nvSpPr>
          <p:cNvPr id="30724" name="Rectangle 3"/>
          <p:cNvSpPr>
            <a:spLocks noGrp="1"/>
          </p:cNvSpPr>
          <p:nvPr>
            <p:ph idx="1"/>
          </p:nvPr>
        </p:nvSpPr>
        <p:spPr/>
        <p:txBody>
          <a:bodyPr vert="horz" wrap="square" lIns="91440" tIns="45720" rIns="91440" bIns="45720" anchor="t" anchorCtr="0"/>
          <a:p>
            <a:pPr eaLnBrk="1" hangingPunct="1">
              <a:lnSpc>
                <a:spcPct val="80000"/>
              </a:lnSpc>
            </a:pPr>
            <a:r>
              <a:rPr lang="zh-CN" altLang="en-US" sz="2100" dirty="0"/>
              <a:t>测试设计和开发需要的工具类型有：</a:t>
            </a:r>
            <a:endParaRPr lang="zh-CN" altLang="en-US" sz="2100" dirty="0"/>
          </a:p>
          <a:p>
            <a:pPr lvl="1" eaLnBrk="1" hangingPunct="1">
              <a:lnSpc>
                <a:spcPct val="80000"/>
              </a:lnSpc>
            </a:pPr>
            <a:r>
              <a:rPr lang="zh-CN" altLang="en-US" sz="1900" dirty="0"/>
              <a:t>测试数据生成器。</a:t>
            </a:r>
            <a:endParaRPr lang="zh-CN" altLang="en-US" sz="1900" dirty="0"/>
          </a:p>
          <a:p>
            <a:pPr lvl="1" eaLnBrk="1" hangingPunct="1">
              <a:lnSpc>
                <a:spcPct val="80000"/>
              </a:lnSpc>
            </a:pPr>
            <a:r>
              <a:rPr lang="zh-CN" altLang="en-US" sz="1900" dirty="0"/>
              <a:t>基于需求的测试设计工具。</a:t>
            </a:r>
            <a:endParaRPr lang="zh-CN" altLang="en-US" sz="1900" dirty="0"/>
          </a:p>
          <a:p>
            <a:pPr eaLnBrk="1" hangingPunct="1">
              <a:lnSpc>
                <a:spcPct val="80000"/>
              </a:lnSpc>
            </a:pPr>
            <a:r>
              <a:rPr lang="zh-CN" altLang="en-US" sz="2100" dirty="0"/>
              <a:t>测试数据生成工具非常有用，测试数据生成工具可以为被测程序自动生成测试数据，减轻人们在生成大量测试数据时所付出的劳动，同时还可避免测试人员对一部分测试数据的偏见。</a:t>
            </a:r>
            <a:endParaRPr lang="zh-CN" altLang="en-US" sz="2100" dirty="0"/>
          </a:p>
          <a:p>
            <a:pPr eaLnBrk="1" hangingPunct="1">
              <a:lnSpc>
                <a:spcPct val="80000"/>
              </a:lnSpc>
            </a:pPr>
            <a:r>
              <a:rPr lang="zh-CN" altLang="en-US" sz="2100" dirty="0"/>
              <a:t>常用的测试数据生成工具有：</a:t>
            </a:r>
            <a:r>
              <a:rPr lang="en-US" altLang="zh-CN" sz="2100" dirty="0"/>
              <a:t>Bender &amp; Associates</a:t>
            </a:r>
            <a:r>
              <a:rPr lang="zh-CN" altLang="en-US" sz="2100" dirty="0"/>
              <a:t>公司提供的功能测试数据生成工具</a:t>
            </a:r>
            <a:r>
              <a:rPr lang="en-US" altLang="zh-CN" sz="2100" dirty="0"/>
              <a:t>SoftTest</a:t>
            </a:r>
            <a:r>
              <a:rPr lang="zh-CN" altLang="en-US" sz="2100" dirty="0"/>
              <a:t>，</a:t>
            </a:r>
            <a:r>
              <a:rPr lang="en-US" altLang="zh-CN" sz="2100" dirty="0"/>
              <a:t>Parasoft</a:t>
            </a:r>
            <a:r>
              <a:rPr lang="zh-CN" altLang="en-US" sz="2100" dirty="0"/>
              <a:t>公司提供的</a:t>
            </a:r>
            <a:r>
              <a:rPr lang="en-US" altLang="zh-CN" sz="2100" dirty="0"/>
              <a:t>C/C++</a:t>
            </a:r>
            <a:r>
              <a:rPr lang="zh-CN" altLang="en-US" sz="2100" dirty="0"/>
              <a:t>单元测试工具</a:t>
            </a:r>
            <a:r>
              <a:rPr lang="en-US" altLang="zh-CN" sz="2100" dirty="0"/>
              <a:t>Parasoft C++ test</a:t>
            </a:r>
            <a:r>
              <a:rPr lang="zh-CN" altLang="en-US" sz="2100" dirty="0"/>
              <a:t>等。基于需求的测试设计工具至今还没有获得广泛的实际应用。</a:t>
            </a:r>
            <a:endParaRPr lang="zh-CN" altLang="en-US" sz="2100" dirty="0"/>
          </a:p>
          <a:p>
            <a:pPr lvl="1" eaLnBrk="1" hangingPunct="1">
              <a:lnSpc>
                <a:spcPct val="80000"/>
              </a:lnSpc>
            </a:pPr>
            <a:r>
              <a:rPr lang="en-US" altLang="zh-CN" sz="1900" dirty="0"/>
              <a:t>Aonix</a:t>
            </a:r>
            <a:r>
              <a:rPr lang="zh-CN" altLang="en-US" sz="1900" dirty="0"/>
              <a:t>公司提供了一种基于需求和设计的测试数据生成工具</a:t>
            </a:r>
            <a:r>
              <a:rPr lang="en-US" altLang="zh-CN" sz="1900" dirty="0"/>
              <a:t>Validator/Req</a:t>
            </a:r>
            <a:r>
              <a:rPr lang="zh-CN" altLang="en-US" sz="1900" dirty="0"/>
              <a:t>、</a:t>
            </a:r>
            <a:r>
              <a:rPr lang="en-US" altLang="zh-CN" sz="1900" dirty="0"/>
              <a:t>StP/SE</a:t>
            </a:r>
            <a:r>
              <a:rPr lang="zh-CN" altLang="en-US" sz="1900" dirty="0"/>
              <a:t>和</a:t>
            </a:r>
            <a:r>
              <a:rPr lang="en-US" altLang="zh-CN" sz="1900" dirty="0"/>
              <a:t>StP/UML</a:t>
            </a:r>
            <a:r>
              <a:rPr lang="zh-CN" altLang="en-US" sz="1900" dirty="0"/>
              <a:t>。</a:t>
            </a:r>
            <a:endParaRPr lang="zh-CN" altLang="en-US" sz="1900" dirty="0"/>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1747" name="Rectangle 2"/>
          <p:cNvSpPr>
            <a:spLocks noGrp="1"/>
          </p:cNvSpPr>
          <p:nvPr>
            <p:ph type="title"/>
          </p:nvPr>
        </p:nvSpPr>
        <p:spPr/>
        <p:txBody>
          <a:bodyPr vert="horz" wrap="square" lIns="91440" tIns="45720" rIns="91440" bIns="45720" anchor="b" anchorCtr="0"/>
          <a:p>
            <a:pPr eaLnBrk="1" hangingPunct="1"/>
            <a:r>
              <a:rPr lang="en-US" altLang="zh-CN" dirty="0"/>
              <a:t>9.7.4 </a:t>
            </a:r>
            <a:r>
              <a:rPr lang="zh-CN" altLang="en-US" dirty="0"/>
              <a:t>测试执行和评估工具</a:t>
            </a:r>
            <a:endParaRPr lang="zh-CN" altLang="en-US" dirty="0"/>
          </a:p>
        </p:txBody>
      </p:sp>
      <p:sp>
        <p:nvSpPr>
          <p:cNvPr id="31748" name="Rectangle 3"/>
          <p:cNvSpPr>
            <a:spLocks noGrp="1"/>
          </p:cNvSpPr>
          <p:nvPr>
            <p:ph idx="1"/>
          </p:nvPr>
        </p:nvSpPr>
        <p:spPr/>
        <p:txBody>
          <a:bodyPr vert="horz" wrap="square" lIns="91440" tIns="45720" rIns="91440" bIns="45720" anchor="t" anchorCtr="0"/>
          <a:p>
            <a:pPr eaLnBrk="1" hangingPunct="1">
              <a:lnSpc>
                <a:spcPct val="90000"/>
              </a:lnSpc>
            </a:pPr>
            <a:r>
              <a:rPr lang="zh-CN" altLang="en-US" sz="2500" dirty="0"/>
              <a:t>测试执行和评估是执行测试用例并对测试结果进行评估的过程，包括选择用于执行的测试用例、设置测试环境、运行所选择的测试、记录测试执行过程、分析潜在的软件故障并测量测试工作的有效性。</a:t>
            </a:r>
            <a:endParaRPr lang="zh-CN" altLang="en-US" sz="2500" dirty="0"/>
          </a:p>
          <a:p>
            <a:pPr eaLnBrk="1" hangingPunct="1">
              <a:lnSpc>
                <a:spcPct val="90000"/>
              </a:lnSpc>
            </a:pPr>
            <a:r>
              <a:rPr lang="zh-CN" altLang="en-US" sz="2500" dirty="0"/>
              <a:t>评估类工具对执行测试用例和评估测试结果这一过程起辅助作用。</a:t>
            </a:r>
            <a:endParaRPr lang="zh-CN" altLang="en-US" sz="2500" dirty="0"/>
          </a:p>
          <a:p>
            <a:pPr eaLnBrk="1" hangingPunct="1">
              <a:lnSpc>
                <a:spcPct val="90000"/>
              </a:lnSpc>
            </a:pPr>
            <a:r>
              <a:rPr lang="zh-CN" altLang="en-US" sz="2500" dirty="0"/>
              <a:t>测试执行和评估类工具有：</a:t>
            </a:r>
            <a:endParaRPr lang="zh-CN" altLang="en-US" sz="2500" dirty="0"/>
          </a:p>
          <a:p>
            <a:pPr lvl="1" eaLnBrk="1" hangingPunct="1">
              <a:lnSpc>
                <a:spcPct val="90000"/>
              </a:lnSpc>
            </a:pPr>
            <a:r>
              <a:rPr lang="zh-CN" altLang="en-US" sz="2100" dirty="0"/>
              <a:t>捕获</a:t>
            </a:r>
            <a:r>
              <a:rPr lang="en-US" altLang="zh-CN" sz="2100" dirty="0"/>
              <a:t>/</a:t>
            </a:r>
            <a:r>
              <a:rPr lang="zh-CN" altLang="en-US" sz="2100" dirty="0"/>
              <a:t>回放</a:t>
            </a:r>
            <a:endParaRPr lang="zh-CN" altLang="en-US" sz="2100" dirty="0"/>
          </a:p>
          <a:p>
            <a:pPr lvl="1" eaLnBrk="1" hangingPunct="1">
              <a:lnSpc>
                <a:spcPct val="90000"/>
              </a:lnSpc>
            </a:pPr>
            <a:r>
              <a:rPr lang="zh-CN" altLang="en-US" sz="2100" dirty="0"/>
              <a:t>覆盖分析</a:t>
            </a:r>
            <a:endParaRPr lang="zh-CN" altLang="en-US" sz="2100" dirty="0"/>
          </a:p>
          <a:p>
            <a:pPr lvl="1" eaLnBrk="1" hangingPunct="1">
              <a:lnSpc>
                <a:spcPct val="90000"/>
              </a:lnSpc>
            </a:pPr>
            <a:r>
              <a:rPr lang="zh-CN" altLang="en-US" sz="2100" dirty="0"/>
              <a:t>存储器测试</a:t>
            </a:r>
            <a:endParaRPr lang="zh-CN" altLang="en-US" sz="2100" dirty="0"/>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2771" name="Rectangle 2"/>
          <p:cNvSpPr>
            <a:spLocks noGrp="1"/>
          </p:cNvSpPr>
          <p:nvPr>
            <p:ph type="title"/>
          </p:nvPr>
        </p:nvSpPr>
        <p:spPr/>
        <p:txBody>
          <a:bodyPr vert="horz" wrap="square" lIns="91440" tIns="45720" rIns="91440" bIns="45720" anchor="b" anchorCtr="0"/>
          <a:p>
            <a:pPr eaLnBrk="1" hangingPunct="1"/>
            <a:r>
              <a:rPr lang="en-US" altLang="zh-CN" dirty="0"/>
              <a:t>9.7.5 </a:t>
            </a:r>
            <a:r>
              <a:rPr lang="zh-CN" altLang="en-US" dirty="0"/>
              <a:t>测试管理工具</a:t>
            </a:r>
            <a:endParaRPr lang="zh-CN" altLang="en-US" dirty="0"/>
          </a:p>
        </p:txBody>
      </p:sp>
      <p:sp>
        <p:nvSpPr>
          <p:cNvPr id="32772" name="Rectangle 3"/>
          <p:cNvSpPr>
            <a:spLocks noGrp="1"/>
          </p:cNvSpPr>
          <p:nvPr>
            <p:ph idx="1"/>
          </p:nvPr>
        </p:nvSpPr>
        <p:spPr/>
        <p:txBody>
          <a:bodyPr vert="horz" wrap="square" lIns="91440" tIns="45720" rIns="91440" bIns="45720" anchor="t" anchorCtr="0"/>
          <a:p>
            <a:pPr eaLnBrk="1" hangingPunct="1">
              <a:lnSpc>
                <a:spcPct val="80000"/>
              </a:lnSpc>
            </a:pPr>
            <a:r>
              <a:rPr lang="zh-CN" altLang="en-US" sz="2500" dirty="0"/>
              <a:t>测试管理工具是指帮助完成制定测试计划，跟踪测试运行结果等的工具。</a:t>
            </a:r>
            <a:endParaRPr lang="zh-CN" altLang="en-US" sz="2500" dirty="0"/>
          </a:p>
          <a:p>
            <a:pPr eaLnBrk="1" hangingPunct="1">
              <a:lnSpc>
                <a:spcPct val="80000"/>
              </a:lnSpc>
            </a:pPr>
            <a:r>
              <a:rPr lang="zh-CN" altLang="en-US" sz="2500" dirty="0"/>
              <a:t>一个小型软件项目可能有数千个测试用例要执行，使用捕获</a:t>
            </a:r>
            <a:r>
              <a:rPr lang="en-US" altLang="zh-CN" sz="2500" dirty="0"/>
              <a:t>/</a:t>
            </a:r>
            <a:r>
              <a:rPr lang="zh-CN" altLang="en-US" sz="2500" dirty="0"/>
              <a:t>回放工具可以建立测试并使其自动执行，但仍需要测试管理工具对成千上万个杂乱无章的测试用例进行管理。</a:t>
            </a:r>
            <a:endParaRPr lang="zh-CN" altLang="en-US" sz="2500" dirty="0"/>
          </a:p>
          <a:p>
            <a:pPr lvl="1" eaLnBrk="1" hangingPunct="1">
              <a:lnSpc>
                <a:spcPct val="80000"/>
              </a:lnSpc>
            </a:pPr>
            <a:r>
              <a:rPr lang="zh-CN" altLang="en-US" sz="2100" dirty="0"/>
              <a:t>测试管理工具用于对测试进行管理。一般而言，测试管理工具对测试计划、测试用例、测试实施进行管理，还包括缺陷跟踪管理工具等。</a:t>
            </a:r>
            <a:endParaRPr lang="zh-CN" altLang="en-US" sz="2100" dirty="0"/>
          </a:p>
          <a:p>
            <a:pPr eaLnBrk="1" hangingPunct="1">
              <a:lnSpc>
                <a:spcPct val="80000"/>
              </a:lnSpc>
            </a:pPr>
            <a:r>
              <a:rPr lang="zh-CN" altLang="en-US" sz="2500" dirty="0"/>
              <a:t>测试管理工具的代表有</a:t>
            </a:r>
            <a:r>
              <a:rPr lang="en-US" altLang="zh-CN" sz="2500" dirty="0"/>
              <a:t>Rational</a:t>
            </a:r>
            <a:r>
              <a:rPr lang="zh-CN" altLang="en-US" sz="2500" dirty="0"/>
              <a:t>公司的</a:t>
            </a:r>
            <a:r>
              <a:rPr lang="en-US" altLang="zh-CN" sz="2500" dirty="0"/>
              <a:t>Test Manager</a:t>
            </a:r>
            <a:r>
              <a:rPr lang="zh-CN" altLang="en-US" sz="2500" dirty="0"/>
              <a:t>，</a:t>
            </a:r>
            <a:r>
              <a:rPr lang="en-US" altLang="zh-CN" sz="2500" dirty="0"/>
              <a:t>Compureware</a:t>
            </a:r>
            <a:r>
              <a:rPr lang="zh-CN" altLang="en-US" sz="2500" dirty="0"/>
              <a:t>公司的</a:t>
            </a:r>
            <a:r>
              <a:rPr lang="en-US" altLang="zh-CN" sz="2500" dirty="0"/>
              <a:t>TrackRecord</a:t>
            </a:r>
            <a:r>
              <a:rPr lang="zh-CN" altLang="en-US" sz="2500" dirty="0"/>
              <a:t>等。</a:t>
            </a:r>
            <a:endParaRPr lang="zh-CN" altLang="en-US" sz="2500" dirty="0"/>
          </a:p>
        </p:txBody>
      </p: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3795" name="Rectangle 2"/>
          <p:cNvSpPr>
            <a:spLocks noGrp="1"/>
          </p:cNvSpPr>
          <p:nvPr>
            <p:ph type="title"/>
          </p:nvPr>
        </p:nvSpPr>
        <p:spPr/>
        <p:txBody>
          <a:bodyPr vert="horz" wrap="square" lIns="91440" tIns="45720" rIns="91440" bIns="45720" anchor="b" anchorCtr="0"/>
          <a:p>
            <a:pPr eaLnBrk="1" hangingPunct="1"/>
            <a:r>
              <a:rPr lang="en-US" altLang="zh-CN" dirty="0"/>
              <a:t>9.7.6 </a:t>
            </a:r>
            <a:r>
              <a:rPr lang="zh-CN" altLang="en-US" dirty="0"/>
              <a:t>功能和成本</a:t>
            </a:r>
            <a:endParaRPr lang="zh-CN" altLang="en-US" dirty="0"/>
          </a:p>
        </p:txBody>
      </p:sp>
      <p:sp>
        <p:nvSpPr>
          <p:cNvPr id="33796" name="Rectangle 3"/>
          <p:cNvSpPr>
            <a:spLocks noGrp="1"/>
          </p:cNvSpPr>
          <p:nvPr>
            <p:ph idx="1"/>
          </p:nvPr>
        </p:nvSpPr>
        <p:spPr/>
        <p:txBody>
          <a:bodyPr vert="horz" wrap="square" lIns="91440" tIns="45720" rIns="91440" bIns="45720" anchor="t" anchorCtr="0"/>
          <a:p>
            <a:pPr eaLnBrk="1" hangingPunct="1">
              <a:lnSpc>
                <a:spcPct val="80000"/>
              </a:lnSpc>
            </a:pPr>
            <a:r>
              <a:rPr lang="zh-CN" altLang="en-US" sz="2100" dirty="0"/>
              <a:t>功能</a:t>
            </a:r>
            <a:endParaRPr lang="zh-CN" altLang="en-US" sz="2100" dirty="0"/>
          </a:p>
          <a:p>
            <a:pPr lvl="1" eaLnBrk="1" hangingPunct="1">
              <a:lnSpc>
                <a:spcPct val="80000"/>
              </a:lnSpc>
            </a:pPr>
            <a:r>
              <a:rPr lang="zh-CN" altLang="en-US" sz="1900" dirty="0"/>
              <a:t>报表功能。测试工具生成的结果最终由人来进行解释，查看最终报告的人不一定对测试熟悉，</a:t>
            </a:r>
            <a:endParaRPr lang="en-US" altLang="zh-CN" sz="1900" dirty="0"/>
          </a:p>
          <a:p>
            <a:pPr lvl="2" eaLnBrk="1" hangingPunct="1">
              <a:lnSpc>
                <a:spcPct val="80000"/>
              </a:lnSpc>
            </a:pPr>
            <a:r>
              <a:rPr lang="zh-CN" altLang="en-US" sz="1600" dirty="0"/>
              <a:t>因此，测试工具能否生成结果报表，以什么形式提供报表是需要考虑的因素之一。</a:t>
            </a:r>
            <a:endParaRPr lang="zh-CN" altLang="en-US" sz="1600" dirty="0"/>
          </a:p>
          <a:p>
            <a:pPr lvl="1" eaLnBrk="1" hangingPunct="1">
              <a:lnSpc>
                <a:spcPct val="80000"/>
              </a:lnSpc>
            </a:pPr>
            <a:r>
              <a:rPr lang="zh-CN" altLang="en-US" sz="1900" dirty="0"/>
              <a:t>测试工具的集成能力。测试工具的引入是一个伴随测试过程改进而进行的长期过程，因此，测试工具的集成能力也是必须考虑的因素，这里的集成包括两方面的含义：</a:t>
            </a:r>
            <a:endParaRPr lang="zh-CN" altLang="en-US" sz="1900" dirty="0"/>
          </a:p>
          <a:p>
            <a:pPr lvl="2" eaLnBrk="1" hangingPunct="1">
              <a:lnSpc>
                <a:spcPct val="80000"/>
              </a:lnSpc>
            </a:pPr>
            <a:r>
              <a:rPr lang="zh-CN" altLang="en-US" sz="1800" dirty="0"/>
              <a:t>测试工具能否和开发工具进行良好的集成。</a:t>
            </a:r>
            <a:endParaRPr lang="zh-CN" altLang="en-US" sz="1800" dirty="0"/>
          </a:p>
          <a:p>
            <a:pPr lvl="2" eaLnBrk="1" hangingPunct="1">
              <a:lnSpc>
                <a:spcPct val="80000"/>
              </a:lnSpc>
            </a:pPr>
            <a:r>
              <a:rPr lang="zh-CN" altLang="en-US" sz="1800" dirty="0"/>
              <a:t>测试工具能否和其他测试工具进行良好的集成。</a:t>
            </a:r>
            <a:endParaRPr lang="zh-CN" altLang="en-US" sz="1800" dirty="0"/>
          </a:p>
          <a:p>
            <a:pPr lvl="1" eaLnBrk="1" hangingPunct="1">
              <a:lnSpc>
                <a:spcPct val="80000"/>
              </a:lnSpc>
            </a:pPr>
            <a:r>
              <a:rPr lang="zh-CN" altLang="en-US" sz="1900" dirty="0"/>
              <a:t>和操作系统及开发工具的兼容性。测试工具是否可以跨平台，是否适用于公司目前使用的开发工具，这些问题也是选择一个测试工具时应该考虑的问题。</a:t>
            </a:r>
            <a:endParaRPr lang="zh-CN" altLang="en-US" sz="1900" dirty="0"/>
          </a:p>
          <a:p>
            <a:pPr eaLnBrk="1" hangingPunct="1">
              <a:lnSpc>
                <a:spcPct val="80000"/>
              </a:lnSpc>
            </a:pPr>
            <a:r>
              <a:rPr lang="zh-CN" altLang="en-US" sz="2100" dirty="0"/>
              <a:t>成本</a:t>
            </a:r>
            <a:endParaRPr lang="zh-CN" altLang="en-US" sz="2100" dirty="0"/>
          </a:p>
          <a:p>
            <a:pPr lvl="1" eaLnBrk="1" hangingPunct="1">
              <a:lnSpc>
                <a:spcPct val="80000"/>
              </a:lnSpc>
            </a:pPr>
            <a:r>
              <a:rPr lang="zh-CN" altLang="en-US" sz="1900" dirty="0"/>
              <a:t>工具怎样介入并支持测试过程。</a:t>
            </a:r>
            <a:endParaRPr lang="zh-CN" altLang="en-US" sz="1900" dirty="0"/>
          </a:p>
          <a:p>
            <a:pPr lvl="1" eaLnBrk="1" hangingPunct="1">
              <a:lnSpc>
                <a:spcPct val="80000"/>
              </a:lnSpc>
            </a:pPr>
            <a:r>
              <a:rPr lang="zh-CN" altLang="en-US" sz="1900" dirty="0"/>
              <a:t>知道怎样计划并设计测试。</a:t>
            </a:r>
            <a:endParaRPr lang="zh-CN" altLang="en-US" sz="1900" dirty="0"/>
          </a:p>
        </p:txBody>
      </p:sp>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4819" name="Rectangle 2"/>
          <p:cNvSpPr>
            <a:spLocks noGrp="1"/>
          </p:cNvSpPr>
          <p:nvPr>
            <p:ph type="title"/>
          </p:nvPr>
        </p:nvSpPr>
        <p:spPr/>
        <p:txBody>
          <a:bodyPr vert="horz" wrap="square" lIns="91440" tIns="45720" rIns="91440" bIns="45720" anchor="b" anchorCtr="0"/>
          <a:p>
            <a:pPr eaLnBrk="1" hangingPunct="1"/>
            <a:r>
              <a:rPr lang="en-US" altLang="zh-CN" dirty="0"/>
              <a:t>11.6	</a:t>
            </a:r>
            <a:r>
              <a:rPr lang="zh-CN" altLang="en-US" dirty="0"/>
              <a:t>软件缺陷分析</a:t>
            </a:r>
            <a:endParaRPr lang="zh-CN" altLang="en-US" dirty="0"/>
          </a:p>
        </p:txBody>
      </p:sp>
      <p:sp>
        <p:nvSpPr>
          <p:cNvPr id="34820" name="Rectangle 3"/>
          <p:cNvSpPr>
            <a:spLocks noGrp="1"/>
          </p:cNvSpPr>
          <p:nvPr>
            <p:ph idx="1"/>
          </p:nvPr>
        </p:nvSpPr>
        <p:spPr/>
        <p:txBody>
          <a:bodyPr vert="horz" wrap="square" lIns="91440" tIns="45720" rIns="91440" bIns="45720" anchor="t" anchorCtr="0"/>
          <a:p>
            <a:pPr eaLnBrk="1" hangingPunct="1"/>
            <a:r>
              <a:rPr lang="zh-CN" altLang="en-US" sz="2500" dirty="0"/>
              <a:t>简介：</a:t>
            </a:r>
            <a:r>
              <a:rPr lang="zh-CN" altLang="en-US" sz="2500">
                <a:sym typeface="+mn-ea"/>
              </a:rPr>
              <a:t>软件缺陷（Defect）经常被称为Bug</a:t>
            </a:r>
            <a:endParaRPr lang="zh-CN" altLang="en-US" sz="2500" dirty="0"/>
          </a:p>
          <a:p>
            <a:pPr eaLnBrk="1" hangingPunct="1"/>
            <a:r>
              <a:rPr lang="zh-CN" altLang="en-US" sz="2500" dirty="0"/>
              <a:t>软件缺陷的类别：</a:t>
            </a:r>
            <a:endParaRPr lang="zh-CN" altLang="en-US" sz="2500" dirty="0"/>
          </a:p>
          <a:p>
            <a:pPr lvl="1" eaLnBrk="1" hangingPunct="1"/>
            <a:r>
              <a:rPr lang="zh-CN" altLang="en-US" sz="2140">
                <a:sym typeface="+mn-ea"/>
              </a:rPr>
              <a:t>软件没有实现产品规格说明所要求的功能模块；</a:t>
            </a:r>
            <a:endParaRPr lang="zh-CN" altLang="en-US" sz="2140">
              <a:sym typeface="+mn-ea"/>
            </a:endParaRPr>
          </a:p>
          <a:p>
            <a:pPr lvl="1" eaLnBrk="1" hangingPunct="1"/>
            <a:r>
              <a:rPr lang="zh-CN" altLang="en-US" sz="2140">
                <a:sym typeface="+mn-ea"/>
              </a:rPr>
              <a:t>软件中出现了产品规格说明指明不应该出现的错误；</a:t>
            </a:r>
            <a:endParaRPr lang="zh-CN" altLang="en-US" sz="2140">
              <a:sym typeface="+mn-ea"/>
            </a:endParaRPr>
          </a:p>
          <a:p>
            <a:pPr lvl="1" eaLnBrk="1" hangingPunct="1"/>
            <a:r>
              <a:rPr lang="zh-CN" altLang="en-US" sz="2140">
                <a:sym typeface="+mn-ea"/>
              </a:rPr>
              <a:t>软件实现了产品规格说明没有提到的功能模块；</a:t>
            </a:r>
            <a:endParaRPr lang="zh-CN" altLang="en-US" sz="2140">
              <a:sym typeface="+mn-ea"/>
            </a:endParaRPr>
          </a:p>
          <a:p>
            <a:pPr lvl="1" eaLnBrk="1" hangingPunct="1"/>
            <a:r>
              <a:rPr lang="zh-CN" altLang="en-US" sz="2140">
                <a:sym typeface="+mn-ea"/>
              </a:rPr>
              <a:t>软件没有实现虽然产品规格说明没有明确提及但应该实现的目标；</a:t>
            </a:r>
            <a:endParaRPr lang="zh-CN" altLang="en-US" sz="2140">
              <a:sym typeface="+mn-ea"/>
            </a:endParaRPr>
          </a:p>
          <a:p>
            <a:pPr lvl="1" eaLnBrk="1" hangingPunct="1"/>
            <a:r>
              <a:rPr lang="zh-CN" altLang="en-US" sz="2140">
                <a:sym typeface="+mn-ea"/>
              </a:rPr>
              <a:t>软件难以理解、不容易使用、运行缓慢，或从测试员的角度看， 最终用户会认为不好。</a:t>
            </a:r>
            <a:endParaRPr lang="zh-CN" altLang="en-US" sz="2140">
              <a:sym typeface="+mn-ea"/>
            </a:endParaRPr>
          </a:p>
          <a:p>
            <a:pPr lvl="1" eaLnBrk="1" hangingPunct="1"/>
            <a:endParaRPr lang="zh-CN" altLang="en-US" sz="2100" dirty="0"/>
          </a:p>
          <a:p>
            <a:pPr lvl="0" eaLnBrk="1" hangingPunct="1"/>
            <a:r>
              <a:rPr lang="zh-CN" altLang="en-US" sz="2450" dirty="0"/>
              <a:t>如果使用计算器进行测试，发现除了加、减、乘、除之外还可以求平方根，但是产品规格说明没有提及这一功能模块？</a:t>
            </a:r>
            <a:endParaRPr lang="zh-CN" altLang="en-US" sz="2450" dirty="0"/>
          </a:p>
        </p:txBody>
      </p:sp>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4819" name="Rectangle 2"/>
          <p:cNvSpPr>
            <a:spLocks noGrp="1"/>
          </p:cNvSpPr>
          <p:nvPr>
            <p:ph type="title"/>
          </p:nvPr>
        </p:nvSpPr>
        <p:spPr/>
        <p:txBody>
          <a:bodyPr vert="horz" wrap="square" lIns="91440" tIns="45720" rIns="91440" bIns="45720" anchor="b" anchorCtr="0"/>
          <a:p>
            <a:pPr eaLnBrk="1" hangingPunct="1"/>
            <a:r>
              <a:rPr lang="en-US" altLang="zh-CN" dirty="0"/>
              <a:t>11.6	</a:t>
            </a:r>
            <a:r>
              <a:rPr lang="zh-CN" altLang="en-US" dirty="0"/>
              <a:t>软件缺陷分析</a:t>
            </a:r>
            <a:endParaRPr lang="zh-CN" altLang="en-US" dirty="0"/>
          </a:p>
        </p:txBody>
      </p:sp>
      <p:sp>
        <p:nvSpPr>
          <p:cNvPr id="34820" name="Rectangle 3"/>
          <p:cNvSpPr>
            <a:spLocks noGrp="1"/>
          </p:cNvSpPr>
          <p:nvPr>
            <p:ph idx="1"/>
          </p:nvPr>
        </p:nvSpPr>
        <p:spPr/>
        <p:txBody>
          <a:bodyPr vert="horz" wrap="square" lIns="91440" tIns="45720" rIns="91440" bIns="45720" anchor="t" anchorCtr="0"/>
          <a:p>
            <a:pPr eaLnBrk="1" hangingPunct="1"/>
            <a:r>
              <a:rPr lang="zh-CN" altLang="en-US" sz="2500" dirty="0"/>
              <a:t>软件缺陷的级别</a:t>
            </a:r>
            <a:endParaRPr lang="zh-CN" altLang="en-US" sz="2500" dirty="0"/>
          </a:p>
          <a:p>
            <a:pPr lvl="1" eaLnBrk="1" hangingPunct="1"/>
            <a:r>
              <a:rPr lang="zh-CN" altLang="en-US" sz="2100" dirty="0"/>
              <a:t>微小的（</a:t>
            </a:r>
            <a:r>
              <a:rPr lang="en-US" altLang="zh-CN" sz="2100" dirty="0"/>
              <a:t>Minor</a:t>
            </a:r>
            <a:r>
              <a:rPr lang="zh-CN" altLang="en-US" sz="2100" dirty="0"/>
              <a:t>）</a:t>
            </a:r>
            <a:endParaRPr lang="zh-CN" altLang="en-US" sz="2100" dirty="0"/>
          </a:p>
          <a:p>
            <a:pPr lvl="1" eaLnBrk="1" hangingPunct="1"/>
            <a:r>
              <a:rPr lang="zh-CN" altLang="en-US" sz="2100" dirty="0"/>
              <a:t>一般的（</a:t>
            </a:r>
            <a:r>
              <a:rPr lang="en-US" altLang="zh-CN" sz="2100" dirty="0"/>
              <a:t>Major</a:t>
            </a:r>
            <a:r>
              <a:rPr lang="zh-CN" altLang="en-US" sz="2100" dirty="0"/>
              <a:t>）</a:t>
            </a:r>
            <a:endParaRPr lang="zh-CN" altLang="en-US" sz="2100" dirty="0"/>
          </a:p>
          <a:p>
            <a:pPr lvl="1" eaLnBrk="1" hangingPunct="1"/>
            <a:r>
              <a:rPr lang="zh-CN" altLang="en-US" sz="2100" dirty="0"/>
              <a:t>严重的（</a:t>
            </a:r>
            <a:r>
              <a:rPr lang="en-US" altLang="zh-CN" sz="2100" dirty="0"/>
              <a:t>Critical</a:t>
            </a:r>
            <a:r>
              <a:rPr lang="zh-CN" altLang="en-US" sz="2100" dirty="0"/>
              <a:t>）</a:t>
            </a:r>
            <a:endParaRPr lang="zh-CN" altLang="en-US" sz="2100" dirty="0"/>
          </a:p>
          <a:p>
            <a:pPr lvl="1" eaLnBrk="1" hangingPunct="1"/>
            <a:r>
              <a:rPr lang="zh-CN" altLang="en-US" sz="2100" dirty="0"/>
              <a:t>致命的（</a:t>
            </a:r>
            <a:r>
              <a:rPr lang="en-US" altLang="zh-CN" sz="2100" dirty="0"/>
              <a:t>Fatal</a:t>
            </a:r>
            <a:r>
              <a:rPr lang="zh-CN" altLang="en-US" sz="2100" dirty="0"/>
              <a:t>）</a:t>
            </a:r>
            <a:endParaRPr lang="zh-CN" altLang="en-US" sz="2100" dirty="0"/>
          </a:p>
          <a:p>
            <a:pPr lvl="0" eaLnBrk="1" hangingPunct="1"/>
            <a:r>
              <a:rPr lang="zh-CN" altLang="en-US" sz="2450" dirty="0"/>
              <a:t>状态</a:t>
            </a:r>
            <a:endParaRPr lang="zh-CN" altLang="en-US" sz="2450" dirty="0"/>
          </a:p>
          <a:p>
            <a:pPr lvl="1" eaLnBrk="1" hangingPunct="1"/>
            <a:r>
              <a:rPr lang="zh-CN" altLang="en-US" sz="2100" dirty="0"/>
              <a:t>激活状态（</a:t>
            </a:r>
            <a:r>
              <a:rPr lang="en-US" altLang="zh-CN" sz="2100" dirty="0"/>
              <a:t>Open</a:t>
            </a:r>
            <a:r>
              <a:rPr lang="zh-CN" altLang="en-US" sz="2100" dirty="0"/>
              <a:t>）</a:t>
            </a:r>
            <a:endParaRPr lang="zh-CN" altLang="en-US" sz="2100" dirty="0"/>
          </a:p>
          <a:p>
            <a:pPr lvl="1" eaLnBrk="1" hangingPunct="1"/>
            <a:r>
              <a:rPr lang="zh-CN" altLang="en-US" sz="2100" dirty="0"/>
              <a:t>已修正状态（</a:t>
            </a:r>
            <a:r>
              <a:rPr lang="en-US" altLang="zh-CN" sz="2100" dirty="0"/>
              <a:t>Fixed</a:t>
            </a:r>
            <a:r>
              <a:rPr lang="zh-CN" altLang="en-US" sz="2100" dirty="0"/>
              <a:t>）</a:t>
            </a:r>
            <a:endParaRPr lang="zh-CN" altLang="en-US" sz="2100" dirty="0"/>
          </a:p>
          <a:p>
            <a:pPr lvl="1" eaLnBrk="1" hangingPunct="1"/>
            <a:r>
              <a:rPr lang="zh-CN" altLang="en-US" sz="2100" dirty="0"/>
              <a:t>关闭状态（</a:t>
            </a:r>
            <a:r>
              <a:rPr lang="en-US" altLang="zh-CN" sz="2100" dirty="0"/>
              <a:t>Close</a:t>
            </a:r>
            <a:r>
              <a:rPr lang="zh-CN" altLang="en-US" sz="2100" dirty="0"/>
              <a:t>）</a:t>
            </a:r>
            <a:endParaRPr lang="zh-CN" altLang="en-US" sz="2100" dirty="0"/>
          </a:p>
        </p:txBody>
      </p:sp>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5843" name="Rectangle 2"/>
          <p:cNvSpPr>
            <a:spLocks noGrp="1"/>
          </p:cNvSpPr>
          <p:nvPr>
            <p:ph type="title"/>
          </p:nvPr>
        </p:nvSpPr>
        <p:spPr/>
        <p:txBody>
          <a:bodyPr vert="horz" wrap="square" lIns="91440" tIns="45720" rIns="91440" bIns="45720" anchor="b" anchorCtr="0"/>
          <a:p>
            <a:pPr eaLnBrk="1" hangingPunct="1"/>
            <a:r>
              <a:rPr lang="en-US" altLang="zh-CN" dirty="0"/>
              <a:t>11.6	</a:t>
            </a:r>
            <a:r>
              <a:rPr lang="zh-CN" altLang="en-US" dirty="0"/>
              <a:t>软件缺陷分析</a:t>
            </a:r>
            <a:endParaRPr lang="zh-CN" altLang="en-US" dirty="0"/>
          </a:p>
        </p:txBody>
      </p:sp>
      <p:sp>
        <p:nvSpPr>
          <p:cNvPr id="35844" name="Rectangle 3"/>
          <p:cNvSpPr>
            <a:spLocks noGrp="1"/>
          </p:cNvSpPr>
          <p:nvPr>
            <p:ph idx="1"/>
          </p:nvPr>
        </p:nvSpPr>
        <p:spPr/>
        <p:txBody>
          <a:bodyPr vert="horz" wrap="square" lIns="91440" tIns="45720" rIns="91440" bIns="45720" anchor="t" anchorCtr="0"/>
          <a:p>
            <a:pPr eaLnBrk="1" hangingPunct="1"/>
            <a:r>
              <a:rPr lang="zh-CN" altLang="en-US" dirty="0"/>
              <a:t>软件缺陷产生的原因</a:t>
            </a:r>
            <a:endParaRPr lang="zh-CN" altLang="en-US" dirty="0"/>
          </a:p>
          <a:p>
            <a:pPr lvl="1" eaLnBrk="1" hangingPunct="1"/>
            <a:r>
              <a:rPr lang="zh-CN" altLang="en-US" dirty="0"/>
              <a:t>软件本身</a:t>
            </a:r>
            <a:endParaRPr lang="zh-CN" altLang="en-US" dirty="0"/>
          </a:p>
          <a:p>
            <a:pPr lvl="1" eaLnBrk="1" hangingPunct="1"/>
            <a:r>
              <a:rPr lang="zh-CN" altLang="en-US" dirty="0"/>
              <a:t>团队工作</a:t>
            </a:r>
            <a:endParaRPr lang="zh-CN" altLang="en-US" dirty="0"/>
          </a:p>
          <a:p>
            <a:pPr lvl="1" eaLnBrk="1" hangingPunct="1"/>
            <a:r>
              <a:rPr lang="zh-CN" altLang="en-US" dirty="0"/>
              <a:t>技术问题</a:t>
            </a:r>
            <a:endParaRPr lang="zh-CN" altLang="en-US" dirty="0"/>
          </a:p>
          <a:p>
            <a:pPr lvl="1" eaLnBrk="1" hangingPunct="1"/>
            <a:r>
              <a:rPr lang="zh-CN" altLang="en-US" dirty="0"/>
              <a:t>项目管理的问题</a:t>
            </a:r>
            <a:endParaRPr lang="zh-CN" altLang="en-US" dirty="0"/>
          </a:p>
        </p:txBody>
      </p:sp>
    </p:spTree>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6867" name="Rectangle 2"/>
          <p:cNvSpPr>
            <a:spLocks noGrp="1"/>
          </p:cNvSpPr>
          <p:nvPr>
            <p:ph type="title"/>
          </p:nvPr>
        </p:nvSpPr>
        <p:spPr/>
        <p:txBody>
          <a:bodyPr vert="horz" wrap="square" lIns="91440" tIns="45720" rIns="91440" bIns="45720" anchor="b" anchorCtr="0"/>
          <a:p>
            <a:pPr eaLnBrk="1" hangingPunct="1"/>
            <a:r>
              <a:rPr lang="en-US" altLang="zh-CN" dirty="0"/>
              <a:t>11.6.5 </a:t>
            </a:r>
            <a:r>
              <a:rPr lang="zh-CN" altLang="en-US" dirty="0"/>
              <a:t>软件缺陷的构成</a:t>
            </a:r>
            <a:endParaRPr lang="zh-CN" altLang="en-US" dirty="0"/>
          </a:p>
        </p:txBody>
      </p:sp>
      <p:sp>
        <p:nvSpPr>
          <p:cNvPr id="36868" name="Rectangle 3"/>
          <p:cNvSpPr>
            <a:spLocks noGrp="1"/>
          </p:cNvSpPr>
          <p:nvPr>
            <p:ph idx="1"/>
          </p:nvPr>
        </p:nvSpPr>
        <p:spPr/>
        <p:txBody>
          <a:bodyPr vert="horz" wrap="square" lIns="91440" tIns="45720" rIns="91440" bIns="45720" anchor="t" anchorCtr="0"/>
          <a:p>
            <a:pPr eaLnBrk="1" hangingPunct="1">
              <a:lnSpc>
                <a:spcPct val="80000"/>
              </a:lnSpc>
            </a:pPr>
            <a:r>
              <a:rPr lang="zh-CN" altLang="en-US" sz="2100" b="1" dirty="0"/>
              <a:t>功能缺陷</a:t>
            </a:r>
            <a:endParaRPr lang="zh-CN" altLang="en-US" sz="2100" b="1" dirty="0"/>
          </a:p>
          <a:p>
            <a:pPr lvl="1" eaLnBrk="1" hangingPunct="1">
              <a:lnSpc>
                <a:spcPct val="80000"/>
              </a:lnSpc>
            </a:pPr>
            <a:r>
              <a:rPr lang="zh-CN" altLang="en-US" sz="1900" dirty="0"/>
              <a:t>规格说明书缺陷</a:t>
            </a:r>
            <a:endParaRPr lang="zh-CN" altLang="en-US" sz="1900" dirty="0"/>
          </a:p>
          <a:p>
            <a:pPr lvl="1" eaLnBrk="1" hangingPunct="1">
              <a:lnSpc>
                <a:spcPct val="80000"/>
              </a:lnSpc>
            </a:pPr>
            <a:r>
              <a:rPr lang="zh-CN" altLang="en-US" sz="1900" dirty="0"/>
              <a:t>功能缺陷</a:t>
            </a:r>
            <a:endParaRPr lang="zh-CN" altLang="en-US" sz="1900" dirty="0"/>
          </a:p>
          <a:p>
            <a:pPr lvl="1" eaLnBrk="1" hangingPunct="1">
              <a:lnSpc>
                <a:spcPct val="80000"/>
              </a:lnSpc>
            </a:pPr>
            <a:r>
              <a:rPr lang="zh-CN" altLang="en-US" sz="1900" dirty="0"/>
              <a:t>测试缺陷</a:t>
            </a:r>
            <a:endParaRPr lang="zh-CN" altLang="en-US" sz="1900" dirty="0"/>
          </a:p>
          <a:p>
            <a:pPr lvl="1" eaLnBrk="1" hangingPunct="1">
              <a:lnSpc>
                <a:spcPct val="80000"/>
              </a:lnSpc>
            </a:pPr>
            <a:r>
              <a:rPr lang="zh-CN" altLang="en-US" sz="1900" dirty="0"/>
              <a:t>测试标准引起的缺陷</a:t>
            </a:r>
            <a:endParaRPr lang="zh-CN" altLang="en-US" sz="1900" dirty="0"/>
          </a:p>
          <a:p>
            <a:pPr eaLnBrk="1" hangingPunct="1">
              <a:lnSpc>
                <a:spcPct val="80000"/>
              </a:lnSpc>
            </a:pPr>
            <a:r>
              <a:rPr lang="zh-CN" altLang="en-US" sz="2100" b="1" dirty="0"/>
              <a:t>系统缺陷</a:t>
            </a:r>
            <a:endParaRPr lang="zh-CN" altLang="en-US" sz="2100" b="1" dirty="0"/>
          </a:p>
          <a:p>
            <a:pPr lvl="1" eaLnBrk="1" hangingPunct="1">
              <a:lnSpc>
                <a:spcPct val="80000"/>
              </a:lnSpc>
            </a:pPr>
            <a:r>
              <a:rPr lang="zh-CN" altLang="en-US" sz="1900" dirty="0"/>
              <a:t>外部接口缺陷</a:t>
            </a:r>
            <a:endParaRPr lang="zh-CN" altLang="en-US" sz="1900" dirty="0"/>
          </a:p>
          <a:p>
            <a:pPr lvl="1" eaLnBrk="1" hangingPunct="1">
              <a:lnSpc>
                <a:spcPct val="80000"/>
              </a:lnSpc>
            </a:pPr>
            <a:r>
              <a:rPr lang="zh-CN" altLang="en-US" sz="1900" dirty="0"/>
              <a:t>内部接口缺陷</a:t>
            </a:r>
            <a:endParaRPr lang="zh-CN" altLang="en-US" sz="1900" dirty="0"/>
          </a:p>
          <a:p>
            <a:pPr lvl="1" eaLnBrk="1" hangingPunct="1">
              <a:lnSpc>
                <a:spcPct val="80000"/>
              </a:lnSpc>
            </a:pPr>
            <a:r>
              <a:rPr lang="zh-CN" altLang="en-US" sz="1900" dirty="0"/>
              <a:t>硬件结构缺陷</a:t>
            </a:r>
            <a:endParaRPr lang="zh-CN" altLang="en-US" sz="1900" dirty="0"/>
          </a:p>
          <a:p>
            <a:pPr lvl="1" eaLnBrk="1" hangingPunct="1">
              <a:lnSpc>
                <a:spcPct val="80000"/>
              </a:lnSpc>
            </a:pPr>
            <a:r>
              <a:rPr lang="zh-CN" altLang="en-US" sz="1900" dirty="0"/>
              <a:t>操作系统缺陷</a:t>
            </a:r>
            <a:endParaRPr lang="zh-CN" altLang="en-US" sz="1900" dirty="0"/>
          </a:p>
          <a:p>
            <a:pPr lvl="1" eaLnBrk="1" hangingPunct="1">
              <a:lnSpc>
                <a:spcPct val="80000"/>
              </a:lnSpc>
            </a:pPr>
            <a:r>
              <a:rPr lang="zh-CN" altLang="en-US" sz="1900" dirty="0"/>
              <a:t>软件结构缺陷</a:t>
            </a:r>
            <a:endParaRPr lang="zh-CN" altLang="en-US" sz="1900" dirty="0"/>
          </a:p>
          <a:p>
            <a:pPr lvl="1" eaLnBrk="1" hangingPunct="1">
              <a:lnSpc>
                <a:spcPct val="80000"/>
              </a:lnSpc>
            </a:pPr>
            <a:r>
              <a:rPr lang="zh-CN" altLang="en-US" sz="1900" dirty="0"/>
              <a:t>控制与顺序缺陷</a:t>
            </a:r>
            <a:endParaRPr lang="zh-CN" altLang="en-US" sz="1900" dirty="0"/>
          </a:p>
          <a:p>
            <a:pPr lvl="1" eaLnBrk="1" hangingPunct="1">
              <a:lnSpc>
                <a:spcPct val="80000"/>
              </a:lnSpc>
            </a:pPr>
            <a:r>
              <a:rPr lang="zh-CN" altLang="en-US" sz="1900" dirty="0"/>
              <a:t>资源管理缺陷</a:t>
            </a:r>
            <a:endParaRPr lang="zh-CN" altLang="en-US" sz="1900" dirty="0"/>
          </a:p>
        </p:txBody>
      </p:sp>
    </p:spTree>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7891" name="Rectangle 2"/>
          <p:cNvSpPr>
            <a:spLocks noGrp="1"/>
          </p:cNvSpPr>
          <p:nvPr>
            <p:ph type="title"/>
          </p:nvPr>
        </p:nvSpPr>
        <p:spPr/>
        <p:txBody>
          <a:bodyPr vert="horz" wrap="square" lIns="91440" tIns="45720" rIns="91440" bIns="45720" anchor="b" anchorCtr="0"/>
          <a:p>
            <a:pPr eaLnBrk="1" hangingPunct="1"/>
            <a:r>
              <a:rPr lang="en-US" altLang="zh-CN" dirty="0"/>
              <a:t>11.6.5 </a:t>
            </a:r>
            <a:r>
              <a:rPr lang="zh-CN" altLang="en-US" dirty="0"/>
              <a:t>软件缺陷的构成</a:t>
            </a:r>
            <a:endParaRPr lang="zh-CN" altLang="en-US" dirty="0"/>
          </a:p>
        </p:txBody>
      </p:sp>
      <p:sp>
        <p:nvSpPr>
          <p:cNvPr id="37892" name="Rectangle 3"/>
          <p:cNvSpPr>
            <a:spLocks noGrp="1"/>
          </p:cNvSpPr>
          <p:nvPr>
            <p:ph idx="1"/>
          </p:nvPr>
        </p:nvSpPr>
        <p:spPr/>
        <p:txBody>
          <a:bodyPr vert="horz" wrap="square" lIns="91440" tIns="45720" rIns="91440" bIns="45720" anchor="t" anchorCtr="0"/>
          <a:p>
            <a:pPr eaLnBrk="1" hangingPunct="1"/>
            <a:r>
              <a:rPr lang="zh-CN" altLang="en-US" sz="2500" b="1" dirty="0"/>
              <a:t>加工缺陷</a:t>
            </a:r>
            <a:endParaRPr lang="zh-CN" altLang="en-US" sz="2500" b="1" dirty="0"/>
          </a:p>
          <a:p>
            <a:pPr lvl="1" eaLnBrk="1" hangingPunct="1"/>
            <a:r>
              <a:rPr lang="zh-CN" altLang="en-US" sz="2100" dirty="0"/>
              <a:t>算法与操作缺陷</a:t>
            </a:r>
            <a:endParaRPr lang="zh-CN" altLang="en-US" sz="2100" dirty="0"/>
          </a:p>
          <a:p>
            <a:pPr lvl="1" eaLnBrk="1" hangingPunct="1"/>
            <a:r>
              <a:rPr lang="zh-CN" altLang="en-US" sz="2100" dirty="0"/>
              <a:t>初始化缺陷</a:t>
            </a:r>
            <a:endParaRPr lang="zh-CN" altLang="en-US" sz="2100" dirty="0"/>
          </a:p>
          <a:p>
            <a:pPr lvl="1" eaLnBrk="1" hangingPunct="1"/>
            <a:r>
              <a:rPr lang="zh-CN" altLang="en-US" sz="2100" dirty="0"/>
              <a:t>控制和次序缺陷</a:t>
            </a:r>
            <a:endParaRPr lang="zh-CN" altLang="en-US" sz="2100" dirty="0"/>
          </a:p>
          <a:p>
            <a:pPr lvl="1" eaLnBrk="1" hangingPunct="1"/>
            <a:r>
              <a:rPr lang="zh-CN" altLang="en-US" sz="2100" dirty="0"/>
              <a:t>静态逻辑缺陷</a:t>
            </a:r>
            <a:endParaRPr lang="zh-CN" altLang="en-US" sz="2100" dirty="0"/>
          </a:p>
          <a:p>
            <a:pPr eaLnBrk="1" hangingPunct="1"/>
            <a:r>
              <a:rPr lang="zh-CN" altLang="en-US" sz="2500" b="1" dirty="0"/>
              <a:t>数据缺陷</a:t>
            </a:r>
            <a:endParaRPr lang="zh-CN" altLang="en-US" sz="2500" b="1" dirty="0"/>
          </a:p>
          <a:p>
            <a:pPr lvl="1" eaLnBrk="1" hangingPunct="1"/>
            <a:r>
              <a:rPr lang="zh-CN" altLang="en-US" sz="2100" dirty="0"/>
              <a:t>动态数据缺陷</a:t>
            </a:r>
            <a:endParaRPr lang="zh-CN" altLang="en-US" sz="2100" dirty="0"/>
          </a:p>
          <a:p>
            <a:pPr lvl="1" eaLnBrk="1" hangingPunct="1"/>
            <a:r>
              <a:rPr lang="zh-CN" altLang="en-US" sz="2100" dirty="0"/>
              <a:t>静态数据缺陷</a:t>
            </a:r>
            <a:endParaRPr lang="zh-CN" altLang="en-US" sz="2100" dirty="0"/>
          </a:p>
          <a:p>
            <a:pPr lvl="1" eaLnBrk="1" hangingPunct="1"/>
            <a:r>
              <a:rPr lang="zh-CN" altLang="en-US" sz="2100" dirty="0"/>
              <a:t>数据内容、结构和属性缺陷</a:t>
            </a:r>
            <a:endParaRPr lang="zh-CN" altLang="en-US" sz="2100" dirty="0"/>
          </a:p>
          <a:p>
            <a:pPr eaLnBrk="1" hangingPunct="1"/>
            <a:r>
              <a:rPr lang="zh-CN" altLang="en-US" sz="2500" b="1" dirty="0"/>
              <a:t>代码缺陷</a:t>
            </a:r>
            <a:endParaRPr lang="zh-CN" altLang="en-US" sz="2500" b="1" dirty="0"/>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6147" name="Rectangle 2"/>
          <p:cNvSpPr>
            <a:spLocks noGrp="1"/>
          </p:cNvSpPr>
          <p:nvPr>
            <p:ph type="title"/>
          </p:nvPr>
        </p:nvSpPr>
        <p:spPr/>
        <p:txBody>
          <a:bodyPr vert="horz" wrap="square" lIns="91440" tIns="45720" rIns="91440" bIns="45720" anchor="b" anchorCtr="0"/>
          <a:p>
            <a:pPr eaLnBrk="1" hangingPunct="1"/>
            <a:r>
              <a:rPr lang="en-US" altLang="zh-CN" dirty="0"/>
              <a:t>9.1 </a:t>
            </a:r>
            <a:r>
              <a:rPr lang="zh-CN" altLang="en-US" dirty="0"/>
              <a:t>计算机软件的可靠性要素</a:t>
            </a:r>
            <a:endParaRPr lang="zh-CN" altLang="en-US" dirty="0"/>
          </a:p>
        </p:txBody>
      </p:sp>
      <p:sp>
        <p:nvSpPr>
          <p:cNvPr id="6148" name="Rectangle 3"/>
          <p:cNvSpPr>
            <a:spLocks noGrp="1"/>
          </p:cNvSpPr>
          <p:nvPr>
            <p:ph idx="1"/>
          </p:nvPr>
        </p:nvSpPr>
        <p:spPr/>
        <p:txBody>
          <a:bodyPr vert="horz" wrap="square" lIns="91440" tIns="45720" rIns="91440" bIns="45720" anchor="t" anchorCtr="0"/>
          <a:p>
            <a:pPr eaLnBrk="1" hangingPunct="1">
              <a:lnSpc>
                <a:spcPct val="80000"/>
              </a:lnSpc>
            </a:pPr>
            <a:r>
              <a:rPr lang="en-US" altLang="zh-CN" sz="2100" dirty="0"/>
              <a:t>9.1.1 </a:t>
            </a:r>
            <a:r>
              <a:rPr lang="zh-CN" altLang="en-US" sz="2100" dirty="0"/>
              <a:t>软件可靠性工程</a:t>
            </a:r>
            <a:endParaRPr lang="zh-CN" altLang="en-US" sz="2100" dirty="0"/>
          </a:p>
          <a:p>
            <a:pPr lvl="1" eaLnBrk="1" hangingPunct="1">
              <a:lnSpc>
                <a:spcPct val="80000"/>
              </a:lnSpc>
            </a:pPr>
            <a:r>
              <a:rPr lang="zh-CN" altLang="en-US" sz="1900" dirty="0"/>
              <a:t>软件可靠性（</a:t>
            </a:r>
            <a:r>
              <a:rPr lang="en-US" altLang="zh-CN" sz="1900" dirty="0"/>
              <a:t>Software Reliability</a:t>
            </a:r>
            <a:r>
              <a:rPr lang="zh-CN" altLang="en-US" sz="1900" dirty="0"/>
              <a:t>）是软件质量中的一个重要因素，同时，它还是软件系统固有特性之一，它表明了一个软件系统按照用户的要求和设计的目标，执行其功能的正确程度。</a:t>
            </a:r>
            <a:endParaRPr lang="en-US" altLang="zh-CN" sz="1900" dirty="0"/>
          </a:p>
          <a:p>
            <a:pPr lvl="1" eaLnBrk="1" hangingPunct="1">
              <a:lnSpc>
                <a:spcPct val="80000"/>
              </a:lnSpc>
            </a:pPr>
            <a:r>
              <a:rPr lang="zh-CN" altLang="en-US" sz="1900" dirty="0"/>
              <a:t>软件可靠性与软件缺陷有关，也与系统输入和系统使用有关。</a:t>
            </a:r>
            <a:endParaRPr lang="zh-CN" altLang="en-US" sz="1900" dirty="0"/>
          </a:p>
          <a:p>
            <a:pPr lvl="2" eaLnBrk="1" hangingPunct="1">
              <a:lnSpc>
                <a:spcPct val="80000"/>
              </a:lnSpc>
            </a:pPr>
            <a:r>
              <a:rPr lang="zh-CN" altLang="en-US" sz="1700" dirty="0"/>
              <a:t>理论上说，可靠的软件系统应该是正确、完整、一致和健壮的。</a:t>
            </a:r>
            <a:endParaRPr lang="zh-CN" altLang="en-US" sz="1700" dirty="0"/>
          </a:p>
          <a:p>
            <a:pPr lvl="2" eaLnBrk="1" hangingPunct="1">
              <a:lnSpc>
                <a:spcPct val="80000"/>
              </a:lnSpc>
            </a:pPr>
            <a:r>
              <a:rPr lang="zh-CN" altLang="en-US" sz="1700" dirty="0"/>
              <a:t>但是实际上任何软件都不可能达到百分之百的正确，而且也无法精确度量。一般情况下，只能通过对软件系统进行测试来度量其可靠性。</a:t>
            </a:r>
            <a:endParaRPr lang="zh-CN" altLang="en-US" sz="1700" dirty="0"/>
          </a:p>
          <a:p>
            <a:pPr lvl="1" eaLnBrk="1" hangingPunct="1">
              <a:lnSpc>
                <a:spcPct val="80000"/>
              </a:lnSpc>
            </a:pPr>
            <a:r>
              <a:rPr lang="zh-CN" altLang="en-US" sz="1900" dirty="0"/>
              <a:t>软件可靠性有很多不同描述的定义，目前被广泛接受的定义是：</a:t>
            </a:r>
            <a:r>
              <a:rPr lang="zh-CN" altLang="en-US" sz="1900" dirty="0">
                <a:latin typeface="Arial" panose="020B0604020202020204" pitchFamily="34" charset="0"/>
              </a:rPr>
              <a:t>“</a:t>
            </a:r>
            <a:r>
              <a:rPr lang="zh-CN" altLang="en-US" sz="1900" dirty="0"/>
              <a:t>软件可靠性是软件系统在</a:t>
            </a:r>
            <a:r>
              <a:rPr lang="zh-CN" altLang="en-US" sz="1900" dirty="0">
                <a:solidFill>
                  <a:srgbClr val="FF0000"/>
                </a:solidFill>
              </a:rPr>
              <a:t>规定的时间</a:t>
            </a:r>
            <a:r>
              <a:rPr lang="zh-CN" altLang="en-US" sz="1900" dirty="0"/>
              <a:t>内及</a:t>
            </a:r>
            <a:r>
              <a:rPr lang="zh-CN" altLang="en-US" sz="1900" dirty="0">
                <a:solidFill>
                  <a:srgbClr val="FF0000"/>
                </a:solidFill>
              </a:rPr>
              <a:t>规定的环境条件</a:t>
            </a:r>
            <a:r>
              <a:rPr lang="zh-CN" altLang="en-US" sz="1900" dirty="0"/>
              <a:t>下，软件不引起系统失效的概率。</a:t>
            </a:r>
            <a:r>
              <a:rPr lang="zh-CN" altLang="en-US" sz="1900" dirty="0">
                <a:latin typeface="Arial" panose="020B0604020202020204" pitchFamily="34" charset="0"/>
              </a:rPr>
              <a:t>”</a:t>
            </a:r>
            <a:r>
              <a:rPr lang="zh-CN" altLang="en-US" sz="1900" dirty="0"/>
              <a:t> </a:t>
            </a:r>
            <a:endParaRPr lang="en-US" altLang="zh-CN" sz="1900" dirty="0"/>
          </a:p>
          <a:p>
            <a:pPr lvl="2" eaLnBrk="1" hangingPunct="1">
              <a:lnSpc>
                <a:spcPct val="80000"/>
              </a:lnSpc>
            </a:pPr>
            <a:r>
              <a:rPr lang="zh-CN" altLang="en-US" sz="1600" dirty="0"/>
              <a:t>该概率是系统功能及软件中存在的差错的函数。</a:t>
            </a:r>
            <a:endParaRPr lang="zh-CN" altLang="en-US" sz="1600" dirty="0"/>
          </a:p>
          <a:p>
            <a:pPr lvl="2" eaLnBrk="1" hangingPunct="1">
              <a:lnSpc>
                <a:spcPct val="80000"/>
              </a:lnSpc>
            </a:pPr>
            <a:r>
              <a:rPr lang="zh-CN" altLang="en-US" sz="1700" dirty="0"/>
              <a:t>软件可靠性是软件的客观属性，它只有在软件运行时才表现出来。</a:t>
            </a:r>
            <a:endParaRPr lang="en-US" altLang="zh-CN" sz="1700" dirty="0"/>
          </a:p>
          <a:p>
            <a:pPr lvl="2" eaLnBrk="1" hangingPunct="1">
              <a:lnSpc>
                <a:spcPct val="80000"/>
              </a:lnSpc>
            </a:pPr>
            <a:r>
              <a:rPr lang="zh-CN" altLang="en-US" sz="1700" dirty="0"/>
              <a:t>因此，一般来说，软件失效就意味着在软件运行时不能够完成需求中所规定的预期任务。</a:t>
            </a:r>
            <a:endParaRPr lang="zh-CN" altLang="en-US" sz="1700" dirty="0"/>
          </a:p>
        </p:txBody>
      </p:sp>
    </p:spTree>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4819" name="Rectangle 2"/>
          <p:cNvSpPr>
            <a:spLocks noGrp="1"/>
          </p:cNvSpPr>
          <p:nvPr>
            <p:ph type="title"/>
          </p:nvPr>
        </p:nvSpPr>
        <p:spPr/>
        <p:txBody>
          <a:bodyPr vert="horz" wrap="square" lIns="91440" tIns="45720" rIns="91440" bIns="45720" anchor="b" anchorCtr="0"/>
          <a:p>
            <a:pPr eaLnBrk="1" hangingPunct="1"/>
            <a:r>
              <a:rPr lang="en-US" altLang="zh-CN" dirty="0"/>
              <a:t>9.8 </a:t>
            </a:r>
            <a:r>
              <a:rPr lang="zh-CN" altLang="en-US" dirty="0"/>
              <a:t>小结</a:t>
            </a:r>
            <a:endParaRPr lang="zh-CN" altLang="en-US" dirty="0"/>
          </a:p>
        </p:txBody>
      </p:sp>
      <p:sp>
        <p:nvSpPr>
          <p:cNvPr id="34820" name="Rectangle 3"/>
          <p:cNvSpPr>
            <a:spLocks noGrp="1"/>
          </p:cNvSpPr>
          <p:nvPr>
            <p:ph idx="1"/>
          </p:nvPr>
        </p:nvSpPr>
        <p:spPr/>
        <p:txBody>
          <a:bodyPr vert="horz" wrap="square" lIns="91440" tIns="45720" rIns="91440" bIns="45720" anchor="t" anchorCtr="0"/>
          <a:p>
            <a:pPr eaLnBrk="1" hangingPunct="1"/>
            <a:r>
              <a:rPr lang="zh-CN" altLang="en-US" dirty="0"/>
              <a:t>随着人们对软件质量的重视程度越来越高，软件测试在软件开发中的地位越来越重要。</a:t>
            </a:r>
            <a:endParaRPr lang="zh-CN" altLang="en-US" dirty="0"/>
          </a:p>
          <a:p>
            <a:pPr eaLnBrk="1" hangingPunct="1"/>
            <a:r>
              <a:rPr lang="zh-CN" altLang="en-US" dirty="0"/>
              <a:t>软件测试是目前用来检验软件能否完成预期的功能的惟一有效的方法，</a:t>
            </a:r>
            <a:endParaRPr lang="en-US" altLang="zh-CN" dirty="0"/>
          </a:p>
          <a:p>
            <a:pPr lvl="1" eaLnBrk="1" hangingPunct="1"/>
            <a:r>
              <a:rPr lang="zh-CN" altLang="en-US" dirty="0"/>
              <a:t>其总目标是充分利用有限的人力和物力资源，高效率、高质量地进行测试。</a:t>
            </a:r>
            <a:endParaRPr lang="zh-CN" altLang="en-US" dirty="0"/>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7171" name="Rectangle 2"/>
          <p:cNvSpPr>
            <a:spLocks noGrp="1"/>
          </p:cNvSpPr>
          <p:nvPr>
            <p:ph type="title"/>
          </p:nvPr>
        </p:nvSpPr>
        <p:spPr>
          <a:xfrm>
            <a:off x="533400" y="304800"/>
            <a:ext cx="7886700" cy="1012190"/>
          </a:xfrm>
        </p:spPr>
        <p:txBody>
          <a:bodyPr vert="horz" wrap="square" lIns="91440" tIns="45720" rIns="91440" bIns="45720" anchor="b" anchorCtr="0"/>
          <a:p>
            <a:pPr eaLnBrk="1" hangingPunct="1"/>
            <a:r>
              <a:rPr lang="en-US" altLang="zh-CN" dirty="0"/>
              <a:t>9.1.2 </a:t>
            </a:r>
            <a:r>
              <a:rPr lang="zh-CN" altLang="en-US" dirty="0"/>
              <a:t>注意的要素</a:t>
            </a:r>
            <a:endParaRPr lang="zh-CN" altLang="en-US" dirty="0"/>
          </a:p>
        </p:txBody>
      </p:sp>
      <p:sp>
        <p:nvSpPr>
          <p:cNvPr id="7172" name="Rectangle 3"/>
          <p:cNvSpPr>
            <a:spLocks noGrp="1"/>
          </p:cNvSpPr>
          <p:nvPr>
            <p:ph idx="1"/>
          </p:nvPr>
        </p:nvSpPr>
        <p:spPr>
          <a:xfrm>
            <a:off x="685800" y="1371600"/>
            <a:ext cx="7886700" cy="4351338"/>
          </a:xfrm>
        </p:spPr>
        <p:txBody>
          <a:bodyPr vert="horz" wrap="square" lIns="91440" tIns="45720" rIns="91440" bIns="45720" anchor="t" anchorCtr="0"/>
          <a:p>
            <a:pPr eaLnBrk="1" hangingPunct="1"/>
            <a:r>
              <a:rPr lang="zh-CN" altLang="en-US" dirty="0"/>
              <a:t>规定的时间</a:t>
            </a:r>
            <a:endParaRPr lang="zh-CN" altLang="en-US" dirty="0"/>
          </a:p>
          <a:p>
            <a:pPr eaLnBrk="1" hangingPunct="1"/>
            <a:r>
              <a:rPr lang="zh-CN" altLang="en-US" dirty="0"/>
              <a:t>规定的环境条件</a:t>
            </a:r>
            <a:endParaRPr lang="zh-CN" altLang="en-US" dirty="0"/>
          </a:p>
          <a:p>
            <a:pPr eaLnBrk="1" hangingPunct="1"/>
            <a:r>
              <a:rPr lang="zh-CN" altLang="en-US" dirty="0"/>
              <a:t>不引起系统失效</a:t>
            </a:r>
            <a:endParaRPr lang="zh-CN" altLang="en-US" dirty="0"/>
          </a:p>
          <a:p>
            <a:pPr eaLnBrk="1" hangingPunct="1"/>
            <a:r>
              <a:rPr lang="zh-CN" altLang="en-US" dirty="0"/>
              <a:t>研究软件可靠性的目的：</a:t>
            </a:r>
            <a:endParaRPr lang="zh-CN" altLang="en-US" dirty="0"/>
          </a:p>
          <a:p>
            <a:pPr lvl="1" eaLnBrk="1" hangingPunct="1"/>
            <a:r>
              <a:rPr lang="zh-CN" altLang="en-US" dirty="0"/>
              <a:t>正确地完成规定的</a:t>
            </a:r>
            <a:r>
              <a:rPr lang="zh-CN" altLang="en-US" dirty="0"/>
              <a:t>功能</a:t>
            </a:r>
            <a:endParaRPr lang="zh-CN" altLang="en-US" dirty="0"/>
          </a:p>
          <a:p>
            <a:pPr lvl="1" eaLnBrk="1" hangingPunct="1"/>
            <a:r>
              <a:rPr lang="zh-CN" altLang="en-US" dirty="0"/>
              <a:t>满足性能</a:t>
            </a:r>
            <a:r>
              <a:rPr lang="zh-CN" altLang="en-US" dirty="0"/>
              <a:t>要求</a:t>
            </a:r>
            <a:endParaRPr lang="zh-CN" altLang="en-US" dirty="0"/>
          </a:p>
          <a:p>
            <a:pPr lvl="1" eaLnBrk="1" hangingPunct="1"/>
            <a:r>
              <a:rPr lang="zh-CN" altLang="en-US" dirty="0"/>
              <a:t>不完成没有规定的</a:t>
            </a:r>
            <a:r>
              <a:rPr lang="zh-CN" altLang="en-US" dirty="0"/>
              <a:t>功能</a:t>
            </a:r>
            <a:endParaRPr lang="zh-CN" altLang="en-US" dirty="0"/>
          </a:p>
          <a:p>
            <a:pPr lvl="1" eaLnBrk="1" hangingPunct="1"/>
            <a:r>
              <a:rPr lang="zh-CN" altLang="en-US" dirty="0"/>
              <a:t>提供运行中的故障</a:t>
            </a:r>
            <a:r>
              <a:rPr lang="zh-CN" altLang="en-US" dirty="0"/>
              <a:t>数据</a:t>
            </a:r>
            <a:endParaRPr lang="zh-CN" altLang="en-US" dirty="0"/>
          </a:p>
          <a:p>
            <a:pPr eaLnBrk="1" hangingPunct="1"/>
            <a:r>
              <a:rPr lang="zh-CN" altLang="en-US" dirty="0"/>
              <a:t>软件的可靠性与正确性的区别</a:t>
            </a:r>
            <a:endParaRPr lang="zh-CN" altLang="en-US" dirty="0"/>
          </a:p>
          <a:p>
            <a:pPr lvl="1" eaLnBrk="1" hangingPunct="1"/>
            <a:r>
              <a:rPr lang="zh-CN" altLang="en-US" dirty="0"/>
              <a:t>软件系统的可靠性包括两方面</a:t>
            </a:r>
            <a:r>
              <a:rPr lang="zh-CN" altLang="en-US" dirty="0">
                <a:solidFill>
                  <a:srgbClr val="FF0000"/>
                </a:solidFill>
              </a:rPr>
              <a:t>正确性</a:t>
            </a:r>
            <a:r>
              <a:rPr lang="zh-CN" altLang="en-US" dirty="0"/>
              <a:t>和</a:t>
            </a:r>
            <a:r>
              <a:rPr lang="zh-CN" altLang="en-US" dirty="0">
                <a:solidFill>
                  <a:srgbClr val="FF0000"/>
                </a:solidFill>
              </a:rPr>
              <a:t>健壮性</a:t>
            </a:r>
            <a:r>
              <a:rPr lang="zh-CN" altLang="en-US" dirty="0"/>
              <a:t>，所谓正确性就是指软件系统本身没有错误，能完成预期任务。所谓健壮性，是指系统在异常情况下仍能采取相应措施进行适当处理的能力。</a:t>
            </a:r>
            <a:endParaRPr lang="zh-CN" altLang="en-US" dirty="0"/>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8195" name="Rectangle 2"/>
          <p:cNvSpPr>
            <a:spLocks noGrp="1"/>
          </p:cNvSpPr>
          <p:nvPr>
            <p:ph type="title"/>
          </p:nvPr>
        </p:nvSpPr>
        <p:spPr/>
        <p:txBody>
          <a:bodyPr vert="horz" wrap="square" lIns="91440" tIns="45720" rIns="91440" bIns="45720" anchor="b" anchorCtr="0"/>
          <a:p>
            <a:pPr eaLnBrk="1" hangingPunct="1"/>
            <a:r>
              <a:rPr lang="en-US" altLang="zh-CN" dirty="0"/>
              <a:t>9.2 </a:t>
            </a:r>
            <a:r>
              <a:rPr lang="zh-CN" altLang="en-US" dirty="0"/>
              <a:t>软件测试的目的和原则</a:t>
            </a:r>
            <a:endParaRPr lang="zh-CN" altLang="en-US" dirty="0"/>
          </a:p>
        </p:txBody>
      </p:sp>
      <p:sp>
        <p:nvSpPr>
          <p:cNvPr id="8196" name="Rectangle 3"/>
          <p:cNvSpPr>
            <a:spLocks noGrp="1"/>
          </p:cNvSpPr>
          <p:nvPr>
            <p:ph idx="1"/>
          </p:nvPr>
        </p:nvSpPr>
        <p:spPr/>
        <p:txBody>
          <a:bodyPr vert="horz" wrap="square" lIns="91440" tIns="45720" rIns="91440" bIns="45720" anchor="t" anchorCtr="0"/>
          <a:p>
            <a:pPr eaLnBrk="1" hangingPunct="1">
              <a:lnSpc>
                <a:spcPct val="90000"/>
              </a:lnSpc>
            </a:pPr>
            <a:r>
              <a:rPr lang="zh-CN" altLang="en-US" dirty="0"/>
              <a:t>软件测试就是在软件投入运行前，对软件的需求分析、设计、实现编码进行最终审查。</a:t>
            </a:r>
            <a:endParaRPr lang="zh-CN" altLang="en-US" dirty="0"/>
          </a:p>
          <a:p>
            <a:pPr lvl="1" eaLnBrk="1" hangingPunct="1">
              <a:lnSpc>
                <a:spcPct val="90000"/>
              </a:lnSpc>
            </a:pPr>
            <a:r>
              <a:rPr lang="zh-CN" altLang="en-US" dirty="0"/>
              <a:t>表面上看，软件工程的其他阶段都是建设性的，而软件测试是摧毁性的。</a:t>
            </a:r>
            <a:endParaRPr lang="zh-CN" altLang="en-US" dirty="0"/>
          </a:p>
          <a:p>
            <a:pPr eaLnBrk="1" hangingPunct="1">
              <a:lnSpc>
                <a:spcPct val="90000"/>
              </a:lnSpc>
            </a:pPr>
            <a:r>
              <a:rPr lang="zh-CN" altLang="en-US" dirty="0"/>
              <a:t>但是，软件测试的最终目的是建立一个高可靠性的软件系统的一部分。</a:t>
            </a:r>
            <a:endParaRPr lang="en-US" altLang="zh-CN" dirty="0"/>
          </a:p>
          <a:p>
            <a:pPr lvl="1" eaLnBrk="1" hangingPunct="1">
              <a:lnSpc>
                <a:spcPct val="90000"/>
              </a:lnSpc>
            </a:pPr>
            <a:r>
              <a:rPr lang="zh-CN" altLang="en-US" dirty="0"/>
              <a:t>它的定义为：软件测试就是为了发现缺陷而运行程序的过程。</a:t>
            </a:r>
            <a:endParaRPr lang="zh-CN" altLang="en-US" dirty="0"/>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9219" name="Rectangle 2"/>
          <p:cNvSpPr>
            <a:spLocks noGrp="1"/>
          </p:cNvSpPr>
          <p:nvPr>
            <p:ph type="title"/>
          </p:nvPr>
        </p:nvSpPr>
        <p:spPr/>
        <p:txBody>
          <a:bodyPr vert="horz" wrap="square" lIns="91440" tIns="45720" rIns="91440" bIns="45720" anchor="b" anchorCtr="0"/>
          <a:p>
            <a:pPr eaLnBrk="1" hangingPunct="1"/>
            <a:r>
              <a:rPr lang="en-US" altLang="zh-CN" dirty="0"/>
              <a:t>9.2.1 </a:t>
            </a:r>
            <a:r>
              <a:rPr lang="zh-CN" altLang="en-US" dirty="0"/>
              <a:t>软件测试的目的</a:t>
            </a:r>
            <a:endParaRPr lang="zh-CN" altLang="en-US" dirty="0"/>
          </a:p>
        </p:txBody>
      </p:sp>
      <p:sp>
        <p:nvSpPr>
          <p:cNvPr id="9220" name="Rectangle 3"/>
          <p:cNvSpPr>
            <a:spLocks noGrp="1"/>
          </p:cNvSpPr>
          <p:nvPr>
            <p:ph idx="1"/>
          </p:nvPr>
        </p:nvSpPr>
        <p:spPr/>
        <p:txBody>
          <a:bodyPr vert="horz" wrap="square" lIns="91440" tIns="45720" rIns="91440" bIns="45720" anchor="t" anchorCtr="0"/>
          <a:p>
            <a:pPr eaLnBrk="1" hangingPunct="1"/>
            <a:r>
              <a:rPr lang="zh-CN" altLang="en-US" dirty="0"/>
              <a:t>著名软件工程专家</a:t>
            </a:r>
            <a:r>
              <a:rPr lang="en-US" altLang="zh-CN" dirty="0"/>
              <a:t>G. J. Myers</a:t>
            </a:r>
            <a:r>
              <a:rPr lang="zh-CN" altLang="en-US" dirty="0"/>
              <a:t>将软件测试的目的归纳：</a:t>
            </a:r>
            <a:endParaRPr lang="zh-CN" altLang="en-US" dirty="0"/>
          </a:p>
          <a:p>
            <a:pPr lvl="1" eaLnBrk="1" hangingPunct="1"/>
            <a:r>
              <a:rPr lang="zh-CN" altLang="en-US" dirty="0"/>
              <a:t>测试是程序的执行过程，目的在于发现错误；</a:t>
            </a:r>
            <a:endParaRPr lang="zh-CN" altLang="en-US" dirty="0"/>
          </a:p>
          <a:p>
            <a:pPr lvl="1" eaLnBrk="1" hangingPunct="1"/>
            <a:r>
              <a:rPr lang="zh-CN" altLang="en-US" dirty="0"/>
              <a:t>一个好的测试用例在于能发现至今未发现的错误；</a:t>
            </a:r>
            <a:endParaRPr lang="zh-CN" altLang="en-US" dirty="0"/>
          </a:p>
          <a:p>
            <a:pPr lvl="1" eaLnBrk="1" hangingPunct="1"/>
            <a:r>
              <a:rPr lang="zh-CN" altLang="en-US" dirty="0"/>
              <a:t>一个成功的测试是发现了至今未发现的错误的测试。</a:t>
            </a:r>
            <a:endParaRPr lang="zh-CN" altLang="en-US" dirty="0"/>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0243" name="Rectangle 2"/>
          <p:cNvSpPr>
            <a:spLocks noGrp="1"/>
          </p:cNvSpPr>
          <p:nvPr>
            <p:ph type="title"/>
          </p:nvPr>
        </p:nvSpPr>
        <p:spPr>
          <a:xfrm>
            <a:off x="609600" y="396240"/>
            <a:ext cx="7886700" cy="1104265"/>
          </a:xfrm>
        </p:spPr>
        <p:txBody>
          <a:bodyPr vert="horz" wrap="square" lIns="91440" tIns="45720" rIns="91440" bIns="45720" anchor="b" anchorCtr="0"/>
          <a:p>
            <a:pPr eaLnBrk="1" hangingPunct="1"/>
            <a:r>
              <a:rPr lang="en-US" altLang="zh-CN" dirty="0"/>
              <a:t>9.2.2 </a:t>
            </a:r>
            <a:r>
              <a:rPr lang="zh-CN" altLang="en-US" dirty="0"/>
              <a:t>软件测试的原则</a:t>
            </a:r>
            <a:endParaRPr lang="zh-CN" altLang="en-US" dirty="0"/>
          </a:p>
        </p:txBody>
      </p:sp>
      <p:sp>
        <p:nvSpPr>
          <p:cNvPr id="10244" name="Rectangle 3"/>
          <p:cNvSpPr>
            <a:spLocks noGrp="1"/>
          </p:cNvSpPr>
          <p:nvPr>
            <p:ph idx="1"/>
          </p:nvPr>
        </p:nvSpPr>
        <p:spPr>
          <a:xfrm>
            <a:off x="628650" y="1676400"/>
            <a:ext cx="7886700" cy="4351338"/>
          </a:xfrm>
        </p:spPr>
        <p:txBody>
          <a:bodyPr vert="horz" wrap="square" lIns="91440" tIns="45720" rIns="91440" bIns="45720" anchor="t" anchorCtr="0"/>
          <a:p>
            <a:pPr eaLnBrk="1" hangingPunct="1">
              <a:lnSpc>
                <a:spcPct val="90000"/>
              </a:lnSpc>
            </a:pPr>
            <a:r>
              <a:rPr lang="zh-CN" altLang="en-US" sz="2100" dirty="0"/>
              <a:t>在整个开发过程中要尽早地和不断地进行软件测试。</a:t>
            </a:r>
            <a:endParaRPr lang="zh-CN" altLang="en-US" sz="2100" dirty="0"/>
          </a:p>
          <a:p>
            <a:pPr eaLnBrk="1" hangingPunct="1">
              <a:lnSpc>
                <a:spcPct val="90000"/>
              </a:lnSpc>
            </a:pPr>
            <a:r>
              <a:rPr lang="zh-CN" altLang="en-US" sz="2100" dirty="0"/>
              <a:t>在开始测试时，不应默认程序中不存在错误。</a:t>
            </a:r>
            <a:endParaRPr lang="zh-CN" altLang="en-US" sz="2100" dirty="0"/>
          </a:p>
          <a:p>
            <a:pPr eaLnBrk="1" hangingPunct="1">
              <a:lnSpc>
                <a:spcPct val="90000"/>
              </a:lnSpc>
            </a:pPr>
            <a:r>
              <a:rPr lang="zh-CN" altLang="en-US" sz="2100" dirty="0"/>
              <a:t>设计测试用例时，要给出测试的预期结果。</a:t>
            </a:r>
            <a:endParaRPr lang="zh-CN" altLang="en-US" sz="2100" dirty="0"/>
          </a:p>
          <a:p>
            <a:pPr eaLnBrk="1" hangingPunct="1">
              <a:lnSpc>
                <a:spcPct val="90000"/>
              </a:lnSpc>
            </a:pPr>
            <a:r>
              <a:rPr lang="zh-CN" altLang="en-US" sz="2100" dirty="0"/>
              <a:t>测试工作应避免由系统开发人员或开发机构本身来承担。</a:t>
            </a:r>
            <a:endParaRPr lang="zh-CN" altLang="en-US" sz="2100" dirty="0"/>
          </a:p>
          <a:p>
            <a:pPr eaLnBrk="1" hangingPunct="1">
              <a:lnSpc>
                <a:spcPct val="90000"/>
              </a:lnSpc>
            </a:pPr>
            <a:r>
              <a:rPr lang="zh-CN" altLang="en-US" sz="2100" dirty="0"/>
              <a:t>对合理的和不合理的输入数据都要进行测试。</a:t>
            </a:r>
            <a:endParaRPr lang="zh-CN" altLang="en-US" sz="2100" dirty="0"/>
          </a:p>
          <a:p>
            <a:pPr eaLnBrk="1" hangingPunct="1">
              <a:lnSpc>
                <a:spcPct val="90000"/>
              </a:lnSpc>
            </a:pPr>
            <a:r>
              <a:rPr lang="zh-CN" altLang="en-US" sz="2100" dirty="0"/>
              <a:t>重点测试错误群集的程序区段。</a:t>
            </a:r>
            <a:endParaRPr lang="zh-CN" altLang="en-US" sz="2100" dirty="0"/>
          </a:p>
          <a:p>
            <a:pPr eaLnBrk="1" hangingPunct="1">
              <a:lnSpc>
                <a:spcPct val="90000"/>
              </a:lnSpc>
            </a:pPr>
            <a:r>
              <a:rPr lang="zh-CN" altLang="en-US" sz="2100" dirty="0"/>
              <a:t>除检查程序功能是否完备外，还要检查程序功能是否有多余。</a:t>
            </a:r>
            <a:endParaRPr lang="zh-CN" altLang="en-US" sz="2100" dirty="0"/>
          </a:p>
          <a:p>
            <a:pPr eaLnBrk="1" hangingPunct="1">
              <a:lnSpc>
                <a:spcPct val="90000"/>
              </a:lnSpc>
            </a:pPr>
            <a:r>
              <a:rPr lang="zh-CN" altLang="en-US" sz="2100" dirty="0"/>
              <a:t>用穷举测试是不可能的。</a:t>
            </a:r>
            <a:endParaRPr lang="zh-CN" altLang="en-US" sz="2100" dirty="0"/>
          </a:p>
          <a:p>
            <a:pPr eaLnBrk="1" hangingPunct="1">
              <a:lnSpc>
                <a:spcPct val="90000"/>
              </a:lnSpc>
            </a:pPr>
            <a:r>
              <a:rPr lang="zh-CN" altLang="en-US" sz="2100" dirty="0"/>
              <a:t>长期完整保留所有的测试用例和测试文件，直至该软件产品被废弃为止。</a:t>
            </a:r>
            <a:endParaRPr lang="zh-CN" altLang="en-US" sz="2100" dirty="0"/>
          </a:p>
        </p:txBody>
      </p:sp>
      <p:pic>
        <p:nvPicPr>
          <p:cNvPr id="10245" name="Picture 5" descr="Image result for principles"/>
          <p:cNvPicPr>
            <a:picLocks noChangeAspect="1"/>
          </p:cNvPicPr>
          <p:nvPr/>
        </p:nvPicPr>
        <p:blipFill>
          <a:blip r:embed="rId1"/>
          <a:stretch>
            <a:fillRect/>
          </a:stretch>
        </p:blipFill>
        <p:spPr>
          <a:xfrm>
            <a:off x="5029200" y="5408613"/>
            <a:ext cx="2190750" cy="1449387"/>
          </a:xfrm>
          <a:prstGeom prst="rect">
            <a:avLst/>
          </a:prstGeom>
          <a:noFill/>
          <a:ln w="9525">
            <a:noFill/>
          </a:ln>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1267" name="Rectangle 2"/>
          <p:cNvSpPr>
            <a:spLocks noGrp="1"/>
          </p:cNvSpPr>
          <p:nvPr>
            <p:ph type="title"/>
          </p:nvPr>
        </p:nvSpPr>
        <p:spPr/>
        <p:txBody>
          <a:bodyPr vert="horz" wrap="square" lIns="91440" tIns="45720" rIns="91440" bIns="45720" anchor="b" anchorCtr="0"/>
          <a:p>
            <a:pPr eaLnBrk="1" hangingPunct="1"/>
            <a:r>
              <a:rPr lang="en-US" altLang="zh-CN" dirty="0"/>
              <a:t>9.3 </a:t>
            </a:r>
            <a:r>
              <a:rPr lang="zh-CN" altLang="en-US" dirty="0"/>
              <a:t>软件测试过程</a:t>
            </a:r>
            <a:endParaRPr lang="zh-CN" altLang="en-US" dirty="0"/>
          </a:p>
        </p:txBody>
      </p:sp>
      <p:sp>
        <p:nvSpPr>
          <p:cNvPr id="11268" name="Rectangle 3"/>
          <p:cNvSpPr>
            <a:spLocks noGrp="1"/>
          </p:cNvSpPr>
          <p:nvPr>
            <p:ph idx="1"/>
          </p:nvPr>
        </p:nvSpPr>
        <p:spPr/>
        <p:txBody>
          <a:bodyPr vert="horz" wrap="square" lIns="91440" tIns="45720" rIns="91440" bIns="45720" anchor="t" anchorCtr="0"/>
          <a:p>
            <a:pPr eaLnBrk="1" hangingPunct="1"/>
            <a:r>
              <a:rPr lang="en-US" altLang="zh-CN" sz="2500" dirty="0"/>
              <a:t>9.3.1 </a:t>
            </a:r>
            <a:r>
              <a:rPr lang="zh-CN" altLang="en-US" sz="2500" dirty="0"/>
              <a:t>软件测试过程概述</a:t>
            </a:r>
            <a:endParaRPr lang="zh-CN" altLang="en-US" sz="2500" dirty="0"/>
          </a:p>
          <a:p>
            <a:pPr lvl="1" eaLnBrk="1" hangingPunct="1"/>
            <a:r>
              <a:rPr lang="zh-CN" altLang="en-US" sz="2100" dirty="0"/>
              <a:t>由于软件错误的复杂性，在软件工程范围内要综合应用测试技术，根据定义域中的取值，通过执行和观察，将预期的行为和实际的行为做比较，以确认测试的结果，因此软件测试是一个综合测试的过程。</a:t>
            </a:r>
            <a:endParaRPr lang="zh-CN" altLang="en-US" sz="2100" dirty="0"/>
          </a:p>
          <a:p>
            <a:pPr lvl="1" eaLnBrk="1" hangingPunct="1"/>
            <a:r>
              <a:rPr lang="zh-CN" altLang="en-US" sz="2100" dirty="0"/>
              <a:t>软件测试时需要以下三类信息：</a:t>
            </a:r>
            <a:endParaRPr lang="zh-CN" altLang="en-US" sz="2100" dirty="0"/>
          </a:p>
          <a:p>
            <a:pPr lvl="2" eaLnBrk="1" hangingPunct="1"/>
            <a:r>
              <a:rPr lang="zh-CN" altLang="en-US" sz="2000" dirty="0"/>
              <a:t>软件配置：指需求说明书、设计说明书和源程序等。</a:t>
            </a:r>
            <a:endParaRPr lang="zh-CN" altLang="en-US" sz="2000" dirty="0"/>
          </a:p>
          <a:p>
            <a:pPr lvl="2" eaLnBrk="1" hangingPunct="1"/>
            <a:r>
              <a:rPr lang="zh-CN" altLang="en-US" sz="2000" dirty="0"/>
              <a:t>测试配置：指测试方案、测试用例和测试驱动程序等。</a:t>
            </a:r>
            <a:endParaRPr lang="zh-CN" altLang="en-US" sz="2000" dirty="0"/>
          </a:p>
          <a:p>
            <a:pPr lvl="2" eaLnBrk="1" hangingPunct="1"/>
            <a:r>
              <a:rPr lang="zh-CN" altLang="en-US" sz="2000" dirty="0"/>
              <a:t>测试工具：指计算机辅助测试的有关工具。</a:t>
            </a:r>
            <a:endParaRPr lang="zh-CN" altLang="en-US" sz="2000" dirty="0"/>
          </a:p>
        </p:txBody>
      </p:sp>
    </p:spTree>
  </p:cSld>
  <p:clrMapOvr>
    <a:masterClrMapping/>
  </p:clrMapOvr>
  <p:transition>
    <p:fade thruBlk="1"/>
  </p:transition>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PA" val="v3.0.0"/>
  <p:tag name="KSO_WM_BEAUTIFY_FLAG" val=""/>
</p:tagLst>
</file>

<file path=ppt/tags/tag3.xml><?xml version="1.0" encoding="utf-8"?>
<p:tagLst xmlns:p="http://schemas.openxmlformats.org/presentationml/2006/main">
  <p:tag name="PA" val="v3.0.0"/>
  <p:tag name="KSO_WM_BEAUTIFY_FLAG" val=""/>
</p:tagLst>
</file>

<file path=ppt/tags/tag4.xml><?xml version="1.0" encoding="utf-8"?>
<p:tagLst xmlns:p="http://schemas.openxmlformats.org/presentationml/2006/main">
  <p:tag name="PA" val="v3.0.0"/>
  <p:tag name="KSO_WM_BEAUTIFY_FLAG" val=""/>
</p:tagLst>
</file>

<file path=ppt/tags/tag5.xml><?xml version="1.0" encoding="utf-8"?>
<p:tagLst xmlns:p="http://schemas.openxmlformats.org/presentationml/2006/main">
  <p:tag name="PA" val="v3.0.0"/>
  <p:tag name="KSO_WM_BEAUTIFY_FLAG" val=""/>
</p:tagLst>
</file>

<file path=ppt/tags/tag6.xml><?xml version="1.0" encoding="utf-8"?>
<p:tagLst xmlns:p="http://schemas.openxmlformats.org/presentationml/2006/main">
  <p:tag name="PA" val="v3.0.0"/>
  <p:tag name="KSO_WM_BEAUTIFY_FLAG" val=""/>
</p:tagLst>
</file>

<file path=ppt/tags/tag7.xml><?xml version="1.0" encoding="utf-8"?>
<p:tagLst xmlns:p="http://schemas.openxmlformats.org/presentationml/2006/main">
  <p:tag name="PA" val="v3.0.0"/>
  <p:tag name="KSO_WM_BEAUTIFY_FLAG" val=""/>
</p:tagLst>
</file>

<file path=ppt/tags/tag8.xml><?xml version="1.0" encoding="utf-8"?>
<p:tagLst xmlns:p="http://schemas.openxmlformats.org/presentationml/2006/main">
  <p:tag name="PA" val="v3.0.0"/>
  <p:tag name="KSO_WM_BEAUTIFY_FLAG" val=""/>
</p:tagLst>
</file>

<file path=ppt/tags/tag9.xml><?xml version="1.0" encoding="utf-8"?>
<p:tagLst xmlns:p="http://schemas.openxmlformats.org/presentationml/2006/main">
  <p:tag name="commondata" val="eyJoZGlkIjoiNTJiMjBkMDA4MGIwOWVjODI0Zjk4NWJiYzJhZWEzMjkifQ=="/>
</p:tagLst>
</file>

<file path=ppt/theme/theme1.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25400">
          <a:prstDash val="dash"/>
        </a:ln>
      </a:spPr>
      <a:bodyPr rtlCol="0" anchor="ctr"/>
      <a:lstStyle>
        <a:defPPr algn="ctr">
          <a:defRPr lang="zh-CN" altLang="en-US"/>
        </a:defPPr>
      </a:lstStyle>
      <a:style>
        <a:lnRef idx="2">
          <a:schemeClr val="dk1"/>
        </a:lnRef>
        <a:fillRef idx="1">
          <a:schemeClr val="lt1"/>
        </a:fillRef>
        <a:effectRef idx="0">
          <a:schemeClr val="dk1"/>
        </a:effectRef>
        <a:fontRef idx="minor">
          <a:schemeClr val="dk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5744</Words>
  <Application>WPS 演示</Application>
  <PresentationFormat>全屏显示(4:3)</PresentationFormat>
  <Paragraphs>497</Paragraphs>
  <Slides>40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40</vt:i4>
      </vt:variant>
    </vt:vector>
  </HeadingPairs>
  <TitlesOfParts>
    <vt:vector size="55" baseType="lpstr">
      <vt:lpstr>Arial</vt:lpstr>
      <vt:lpstr>宋体</vt:lpstr>
      <vt:lpstr>Wingdings</vt:lpstr>
      <vt:lpstr>微软雅黑</vt:lpstr>
      <vt:lpstr>华文行楷</vt:lpstr>
      <vt:lpstr>Arial Unicode MS</vt:lpstr>
      <vt:lpstr>Verdana</vt:lpstr>
      <vt:lpstr>黑体</vt:lpstr>
      <vt:lpstr>楷体_GB2312</vt:lpstr>
      <vt:lpstr>新宋体</vt:lpstr>
      <vt:lpstr>Calibri</vt:lpstr>
      <vt:lpstr>Calibri Light</vt:lpstr>
      <vt:lpstr>Arial Unicode MS</vt:lpstr>
      <vt:lpstr>Times New Roman</vt:lpstr>
      <vt:lpstr>2_自定义设计方案</vt:lpstr>
      <vt:lpstr>第9章 软件测试过程 </vt:lpstr>
      <vt:lpstr>内容提要</vt:lpstr>
      <vt:lpstr>内容提要</vt:lpstr>
      <vt:lpstr>9.1 计算机软件的可靠性要素</vt:lpstr>
      <vt:lpstr>9.1.2 注意的要素</vt:lpstr>
      <vt:lpstr>9.2 软件测试的目的和原则</vt:lpstr>
      <vt:lpstr>9.2.1 软件测试的目的</vt:lpstr>
      <vt:lpstr>9.2.2 软件测试的原则</vt:lpstr>
      <vt:lpstr>9.3 软件测试过程</vt:lpstr>
      <vt:lpstr>软件测试过程 </vt:lpstr>
      <vt:lpstr>测试种类</vt:lpstr>
      <vt:lpstr>9.3.2 单元测试</vt:lpstr>
      <vt:lpstr>9.3.3 集成测试</vt:lpstr>
      <vt:lpstr>两种测试方法的比较 </vt:lpstr>
      <vt:lpstr>9.3.4 系统测试</vt:lpstr>
      <vt:lpstr>9.3.4 系统测试</vt:lpstr>
      <vt:lpstr>9.3.4 系统测试</vt:lpstr>
      <vt:lpstr>PowerPoint 演示文稿</vt:lpstr>
      <vt:lpstr>9.3.5 验收测试</vt:lpstr>
      <vt:lpstr>9.3.6 回归测试</vt:lpstr>
      <vt:lpstr>敏捷测试</vt:lpstr>
      <vt:lpstr>测试驱动开发</vt:lpstr>
      <vt:lpstr>9.4 软件测试与软件开发的关系</vt:lpstr>
      <vt:lpstr>9.4.2 生命周期测试与V模型</vt:lpstr>
      <vt:lpstr>V模型 </vt:lpstr>
      <vt:lpstr>9.5 软件测试的过去、现在和未来</vt:lpstr>
      <vt:lpstr>9.6 我国软件测试产业的现状</vt:lpstr>
      <vt:lpstr>9.7测试工具选择</vt:lpstr>
      <vt:lpstr>9.7.1 白盒测试工具</vt:lpstr>
      <vt:lpstr>9.7.2 黑盒测试工具</vt:lpstr>
      <vt:lpstr>9.7.3 测试设计和开发工具</vt:lpstr>
      <vt:lpstr>9.7.4 测试执行和评估工具</vt:lpstr>
      <vt:lpstr>9.7.5 测试管理工具</vt:lpstr>
      <vt:lpstr>9.7.6 功能和成本</vt:lpstr>
      <vt:lpstr>11.6	软件缺陷分析</vt:lpstr>
      <vt:lpstr>11.6	软件缺陷分析</vt:lpstr>
      <vt:lpstr>11.6	软件缺陷分析</vt:lpstr>
      <vt:lpstr>11.6.5 软件缺陷的构成</vt:lpstr>
      <vt:lpstr>11.6.5 软件缺陷的构成</vt:lpstr>
      <vt:lpstr>9.8 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Lidan</cp:lastModifiedBy>
  <cp:revision>171</cp:revision>
  <dcterms:created xsi:type="dcterms:W3CDTF">2024-03-14T02:22:00Z</dcterms:created>
  <dcterms:modified xsi:type="dcterms:W3CDTF">2024-05-08T02:08:23Z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D0D3388FB1D24A27B2C77EA36743470E_12</vt:lpwstr>
  </property>
  <property fmtid="{D5CDD505-2E9C-101B-9397-08002B2CF9AE}" pid="4" name="KSOProductBuildVer">
    <vt:lpwstr>2052-12.1.0.16729</vt:lpwstr>
  </property>
</Properties>
</file>