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6" r:id="rId4"/>
    <p:sldId id="287" r:id="rId5"/>
    <p:sldId id="329" r:id="rId6"/>
    <p:sldId id="288" r:id="rId8"/>
    <p:sldId id="289" r:id="rId9"/>
    <p:sldId id="330" r:id="rId10"/>
    <p:sldId id="331" r:id="rId11"/>
    <p:sldId id="291" r:id="rId12"/>
    <p:sldId id="332" r:id="rId13"/>
    <p:sldId id="292" r:id="rId14"/>
    <p:sldId id="333" r:id="rId15"/>
    <p:sldId id="293" r:id="rId16"/>
    <p:sldId id="367" r:id="rId17"/>
    <p:sldId id="294" r:id="rId18"/>
    <p:sldId id="396" r:id="rId19"/>
    <p:sldId id="295" r:id="rId20"/>
    <p:sldId id="473" r:id="rId21"/>
    <p:sldId id="296" r:id="rId22"/>
    <p:sldId id="397" r:id="rId23"/>
    <p:sldId id="297" r:id="rId24"/>
    <p:sldId id="398" r:id="rId25"/>
    <p:sldId id="466" r:id="rId26"/>
    <p:sldId id="467" r:id="rId27"/>
    <p:sldId id="468" r:id="rId28"/>
    <p:sldId id="470" r:id="rId29"/>
    <p:sldId id="469" r:id="rId30"/>
    <p:sldId id="471" r:id="rId31"/>
    <p:sldId id="472" r:id="rId32"/>
    <p:sldId id="298" r:id="rId33"/>
    <p:sldId id="299"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303" r:id="rId48"/>
    <p:sldId id="304" r:id="rId49"/>
    <p:sldId id="439" r:id="rId50"/>
    <p:sldId id="440" r:id="rId51"/>
    <p:sldId id="441" r:id="rId52"/>
    <p:sldId id="442" r:id="rId53"/>
    <p:sldId id="443" r:id="rId54"/>
    <p:sldId id="444" r:id="rId55"/>
    <p:sldId id="445" r:id="rId56"/>
    <p:sldId id="446" r:id="rId57"/>
    <p:sldId id="306" r:id="rId58"/>
    <p:sldId id="447" r:id="rId59"/>
    <p:sldId id="448" r:id="rId60"/>
    <p:sldId id="307" r:id="rId61"/>
    <p:sldId id="308" r:id="rId62"/>
    <p:sldId id="309" r:id="rId63"/>
    <p:sldId id="318" r:id="rId64"/>
    <p:sldId id="319" r:id="rId65"/>
    <p:sldId id="310" r:id="rId66"/>
    <p:sldId id="311" r:id="rId67"/>
    <p:sldId id="312" r:id="rId68"/>
    <p:sldId id="320" r:id="rId69"/>
    <p:sldId id="313" r:id="rId70"/>
    <p:sldId id="314" r:id="rId71"/>
    <p:sldId id="315" r:id="rId72"/>
    <p:sldId id="316" r:id="rId73"/>
    <p:sldId id="317" r:id="rId74"/>
  </p:sldIdLst>
  <p:sldSz cx="9144000" cy="6858000" type="screen4x3"/>
  <p:notesSz cx="6858000" cy="9144000"/>
  <p:custDataLst>
    <p:tags r:id="rId79"/>
  </p:custDataLst>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userDrawn="1">
          <p15:clr>
            <a:srgbClr val="A4A3A4"/>
          </p15:clr>
        </p15:guide>
        <p15:guide id="2" pos="28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p:scale>
          <a:sx n="50" d="100"/>
          <a:sy n="50" d="100"/>
        </p:scale>
        <p:origin x="-1736" y="-376"/>
      </p:cViewPr>
      <p:guideLst>
        <p:guide orient="horz" pos="2136"/>
        <p:guide pos="2868"/>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22.xml"/><Relationship Id="rId78" Type="http://schemas.openxmlformats.org/officeDocument/2006/relationships/commentAuthors" Target="commentAuthors.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p:sp>
      <p:sp>
        <p:nvSpPr>
          <p:cNvPr id="12290"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3C7350-2CE8-4A5F-B96F-E55827342C9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TextEdit="1"/>
          </p:cNvSpPr>
          <p:nvPr>
            <p:ph type="sldImg"/>
          </p:nvPr>
        </p:nvSpPr>
        <p:spPr/>
      </p:sp>
      <p:sp>
        <p:nvSpPr>
          <p:cNvPr id="14338"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TextEdit="1"/>
          </p:cNvSpPr>
          <p:nvPr>
            <p:ph type="sldImg"/>
          </p:nvPr>
        </p:nvSpPr>
        <p:spPr/>
      </p:sp>
      <p:sp>
        <p:nvSpPr>
          <p:cNvPr id="20482"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883525" cy="163639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607935" cy="14770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197725" cy="16573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54520" cy="138747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103110" cy="12388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093585" cy="10293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416800" cy="10864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8224520" cy="13595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8312785" cy="21628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788910" cy="12001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293610" cy="19050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flipH="1">
            <a:off x="635" y="0"/>
            <a:ext cx="7216775" cy="20294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312660" cy="21437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2400" y="457200"/>
            <a:ext cx="7569835" cy="77152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521575" cy="107886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065010" cy="11912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055"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080"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4"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28650" y="6356350"/>
            <a:ext cx="2057400" cy="365125"/>
          </a:xfrm>
          <a:prstGeom prst="rect">
            <a:avLst/>
          </a:prstGeom>
        </p:spPr>
        <p:txBody>
          <a:bodyPr vert="horz" lIns="91440" tIns="45720" rIns="91440" bIns="45720" rtlCol="0" anchor="ctr"/>
          <a:lstStyle>
            <a:lvl1pPr eaLnBrk="0" hangingPunct="0">
              <a:defRPr/>
            </a:lvl1pPr>
          </a:lstStyle>
          <a:p>
            <a:pPr fontAlgn="base"/>
            <a:fld id="{068C4245-2DB4-4457-AC6A-D8E11794E114}" type="datetimeFigureOut">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
        <p:nvSpPr>
          <p:cNvPr id="3" name="Footer Placeholder 4"/>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lvl1pPr eaLnBrk="0" hangingPunct="0">
              <a:defRPr/>
            </a:lvl1pPr>
          </a:lstStyle>
          <a:p>
            <a:pPr fontAlgn="base"/>
            <a:endParaRPr lang="en-US" altLang="en-US" strike="noStrike" noProof="1"/>
          </a:p>
        </p:txBody>
      </p:sp>
      <p:sp>
        <p:nvSpPr>
          <p:cNvPr id="4" name="Slide Number Placeholder 5"/>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lvl1pPr eaLnBrk="0" hangingPunct="0">
              <a:defRPr/>
            </a:lvl1pPr>
          </a:lstStyle>
          <a:p>
            <a:pPr fontAlgn="base"/>
            <a:fld id="{EBCD4427-F983-4DBA-B951-CD70FAFEE3E0}" type="slidenum">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9" Type="http://schemas.openxmlformats.org/officeDocument/2006/relationships/theme" Target="../theme/theme1.xml"/><Relationship Id="rId38" Type="http://schemas.openxmlformats.org/officeDocument/2006/relationships/image" Target="../media/image1.png"/><Relationship Id="rId37" Type="http://schemas.openxmlformats.org/officeDocument/2006/relationships/tags" Target="../tags/tag1.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6" name="矩形 15"/>
          <p:cNvSpPr/>
          <p:nvPr userDrawn="1"/>
        </p:nvSpPr>
        <p:spPr>
          <a:xfrm>
            <a:off x="-3175" y="-3175"/>
            <a:ext cx="5175250" cy="128588"/>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49" name="矩形 48"/>
          <p:cNvSpPr/>
          <p:nvPr userDrawn="1"/>
        </p:nvSpPr>
        <p:spPr>
          <a:xfrm>
            <a:off x="-3175" y="125413"/>
            <a:ext cx="5176838" cy="144463"/>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0" name="矩形 49"/>
          <p:cNvSpPr/>
          <p:nvPr userDrawn="1"/>
        </p:nvSpPr>
        <p:spPr>
          <a:xfrm>
            <a:off x="-3175" y="269875"/>
            <a:ext cx="5175250" cy="14287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1032" name="图片 2"/>
          <p:cNvPicPr/>
          <p:nvPr userDrawn="1">
            <p:custDataLst>
              <p:tags r:id="rId37"/>
            </p:custDataLst>
          </p:nvPr>
        </p:nvPicPr>
        <p:blipFill>
          <a:blip r:embed="rId38"/>
          <a:stretch>
            <a:fillRect/>
          </a:stretch>
        </p:blipFill>
        <p:spPr>
          <a:xfrm>
            <a:off x="8001000" y="-3175"/>
            <a:ext cx="1130300" cy="1130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3.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image" Target="../media/image3.emf"/><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8"/>
          <p:cNvSpPr>
            <a:spLocks noGrp="1"/>
          </p:cNvSpPr>
          <p:nvPr>
            <p:ph type="sldNum" sz="quarter" idx="12"/>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4" name="Rectangle 2"/>
          <p:cNvSpPr>
            <a:spLocks noGrp="1" noChangeArrowheads="1"/>
          </p:cNvSpPr>
          <p:nvPr>
            <p:ph type="title"/>
          </p:nvPr>
        </p:nvSpPr>
        <p:spPr>
          <a:xfrm>
            <a:off x="1276350" y="2971800"/>
            <a:ext cx="7239000" cy="14446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11</a:t>
            </a: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白盒测试 </a:t>
            </a:r>
            <a:endPar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sp>
        <p:nvSpPr>
          <p:cNvPr id="5" name="Rectangle 2"/>
          <p:cNvSpPr txBox="1">
            <a:spLocks noChangeArrowheads="1"/>
          </p:cNvSpPr>
          <p:nvPr/>
        </p:nvSpPr>
        <p:spPr bwMode="auto">
          <a:xfrm>
            <a:off x="1143000" y="4267200"/>
            <a:ext cx="7239000" cy="1444625"/>
          </a:xfrm>
          <a:prstGeom prst="rect">
            <a:avLst/>
          </a:prstGeom>
          <a:noFill/>
          <a:ln w="9525">
            <a:noFill/>
            <a:miter lim="800000"/>
          </a:ln>
        </p:spPr>
        <p:txBody>
          <a:bodyPr vert="horz" wrap="square" lIns="91440" tIns="45720" rIns="91440" bIns="45720" numCol="1" anchor="b" anchorCtr="0" compatLnSpc="1"/>
          <a:lstStyle/>
          <a:p>
            <a:pPr marR="0" algn="ctr" defTabSz="914400">
              <a:buClrTx/>
              <a:buSzTx/>
              <a:buFontTx/>
              <a:buNone/>
              <a:defRPr/>
            </a:pPr>
            <a:endParaRPr kumimoji="0" lang="en-US" altLang="zh-CN" sz="4800" b="1" kern="0" cap="none" spc="0" normalizeH="0" baseline="0" noProof="0" dirty="0" smtClean="0">
              <a:solidFill>
                <a:schemeClr val="bg2"/>
              </a:solidFill>
              <a:effectLst>
                <a:outerShdw blurRad="38100" dist="38100" dir="2700000" algn="tl">
                  <a:srgbClr val="C0C0C0"/>
                </a:outerShdw>
              </a:effectLst>
              <a:latin typeface="+mj-lt"/>
              <a:ea typeface="黑体" panose="02010609060101010101" pitchFamily="49" charset="-122"/>
              <a:cs typeface="+mj-cs"/>
            </a:endParaRPr>
          </a:p>
          <a:p>
            <a:pPr marR="0" algn="ctr" defTabSz="914400">
              <a:buClrTx/>
              <a:buSzTx/>
              <a:buFontTx/>
              <a:buNone/>
              <a:defRPr/>
            </a:pPr>
            <a:br>
              <a:rPr kumimoji="0" lang="zh-CN" altLang="en-US" sz="4400" b="1" kern="0" cap="none" spc="0" normalizeH="0" baseline="0" noProof="0" dirty="0" smtClean="0">
                <a:effectLst>
                  <a:outerShdw blurRad="38100" dist="38100" dir="2700000" algn="tl">
                    <a:srgbClr val="C0C0C0"/>
                  </a:outerShdw>
                </a:effectLst>
                <a:latin typeface="+mj-lt"/>
                <a:ea typeface="黑体" panose="02010609060101010101" pitchFamily="49" charset="-122"/>
                <a:cs typeface="+mj-cs"/>
              </a:rPr>
            </a:br>
            <a:r>
              <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rPr>
              <a:t>主编：秦 航</a:t>
            </a:r>
            <a:endPar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endParaRPr>
          </a:p>
        </p:txBody>
      </p:sp>
      <p:grpSp>
        <p:nvGrpSpPr>
          <p:cNvPr id="8196" name="组合 2"/>
          <p:cNvGrpSpPr/>
          <p:nvPr/>
        </p:nvGrpSpPr>
        <p:grpSpPr>
          <a:xfrm>
            <a:off x="-12700" y="0"/>
            <a:ext cx="7696200"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dirty="0"/>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8200"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prstGeom prst="rect">
            <a:avLst/>
          </a:prstGeom>
          <a:noFill/>
          <a:ln>
            <a:noFill/>
          </a:ln>
        </p:spPr>
        <p:txBody>
          <a:bodyPr anchor="t"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逻辑覆盖法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9458" name="内容占位符 2"/>
          <p:cNvSpPr>
            <a:spLocks noGrp="1"/>
          </p:cNvSpPr>
          <p:nvPr>
            <p:ph idx="1"/>
          </p:nvPr>
        </p:nvSpPr>
        <p:spPr>
          <a:xfrm>
            <a:off x="685800" y="1143000"/>
            <a:ext cx="7886700" cy="4351338"/>
          </a:xfrm>
          <a:prstGeom prst="rect">
            <a:avLst/>
          </a:prstGeom>
          <a:noFill/>
          <a:ln>
            <a:noFill/>
          </a:ln>
        </p:spPr>
        <p:txBody>
          <a:bodyPr anchor="t" anchorCtr="0"/>
          <a:p>
            <a:pPr marL="0" indent="0" defTabSz="914400">
              <a:buNone/>
            </a:pPr>
            <a:r>
              <a:rPr lang="en-US" altLang="zh-CN" sz="2400" kern="1200" dirty="0">
                <a:solidFill>
                  <a:srgbClr val="595959"/>
                </a:solidFill>
                <a:latin typeface="微软雅黑" panose="020B0503020204020204" charset="-122"/>
                <a:ea typeface="微软雅黑" panose="020B0503020204020204" charset="-122"/>
                <a:cs typeface="+mn-cs"/>
              </a:rPr>
              <a:t>11.2.1 </a:t>
            </a:r>
            <a:r>
              <a:rPr lang="zh-CN" altLang="en-US" sz="2400" kern="1200" dirty="0">
                <a:solidFill>
                  <a:srgbClr val="595959"/>
                </a:solidFill>
                <a:latin typeface="微软雅黑" panose="020B0503020204020204" charset="-122"/>
                <a:ea typeface="微软雅黑" panose="020B0503020204020204" charset="-122"/>
                <a:cs typeface="+mn-cs"/>
              </a:rPr>
              <a:t>语句</a:t>
            </a:r>
            <a:r>
              <a:rPr lang="zh-CN" altLang="en-US" sz="2400" kern="1200" dirty="0">
                <a:solidFill>
                  <a:srgbClr val="595959"/>
                </a:solidFill>
                <a:latin typeface="微软雅黑" panose="020B0503020204020204" charset="-122"/>
                <a:ea typeface="微软雅黑" panose="020B0503020204020204" charset="-122"/>
                <a:cs typeface="+mn-cs"/>
              </a:rPr>
              <a:t>覆盖</a:t>
            </a:r>
            <a:endParaRPr lang="zh-CN" altLang="en-US" sz="2400" kern="1200" dirty="0">
              <a:solidFill>
                <a:srgbClr val="595959"/>
              </a:solidFill>
              <a:latin typeface="微软雅黑" panose="020B0503020204020204" charset="-122"/>
              <a:ea typeface="微软雅黑" panose="020B0503020204020204" charset="-122"/>
              <a:cs typeface="+mn-cs"/>
            </a:endParaRPr>
          </a:p>
        </p:txBody>
      </p:sp>
      <p:sp>
        <p:nvSpPr>
          <p:cNvPr id="19459" name="Rectangle 2"/>
          <p:cNvSpPr/>
          <p:nvPr/>
        </p:nvSpPr>
        <p:spPr>
          <a:xfrm>
            <a:off x="0" y="0"/>
            <a:ext cx="9144000" cy="0"/>
          </a:xfrm>
          <a:prstGeom prst="rect">
            <a:avLst/>
          </a:prstGeom>
          <a:noFill/>
          <a:ln w="9525">
            <a:noFill/>
          </a:ln>
        </p:spPr>
        <p:txBody>
          <a:bodyPr wrap="none" lIns="91440" tIns="45720" rIns="91440" bIns="45720" anchor="ctr" anchorCtr="0">
            <a:spAutoFit/>
          </a:bodyPr>
          <a:p>
            <a:endParaRPr lang="zh-CN" altLang="en-US">
              <a:latin typeface="Arial" panose="020B0604020202020204" pitchFamily="34" charset="0"/>
              <a:ea typeface="宋体" panose="02010600030101010101" pitchFamily="2" charset="-122"/>
            </a:endParaRPr>
          </a:p>
        </p:txBody>
      </p:sp>
      <p:graphicFrame>
        <p:nvGraphicFramePr>
          <p:cNvPr id="19460" name="Object 1"/>
          <p:cNvGraphicFramePr>
            <a:graphicFrameLocks noChangeAspect="1"/>
          </p:cNvGraphicFramePr>
          <p:nvPr/>
        </p:nvGraphicFramePr>
        <p:xfrm>
          <a:off x="1003300" y="1690688"/>
          <a:ext cx="7569200" cy="944562"/>
        </p:xfrm>
        <a:graphic>
          <a:graphicData uri="http://schemas.openxmlformats.org/presentationml/2006/ole">
            <mc:AlternateContent xmlns:mc="http://schemas.openxmlformats.org/markup-compatibility/2006">
              <mc:Choice xmlns:v="urn:schemas-microsoft-com:vml" Requires="v">
                <p:oleObj spid="_x0000_s3076" name="" r:id="rId1" imgW="5309870" imgH="1041400" progId="Visio.Drawing.11">
                  <p:embed/>
                </p:oleObj>
              </mc:Choice>
              <mc:Fallback>
                <p:oleObj name="" r:id="rId1" imgW="5309870" imgH="1041400" progId="Visio.Drawing.11">
                  <p:embed/>
                  <p:pic>
                    <p:nvPicPr>
                      <p:cNvPr id="0" name="图片 3075"/>
                      <p:cNvPicPr/>
                      <p:nvPr/>
                    </p:nvPicPr>
                    <p:blipFill>
                      <a:blip r:embed="rId2"/>
                      <a:srcRect l="4514" t="22040" r="5385" b="19313"/>
                      <a:stretch>
                        <a:fillRect/>
                      </a:stretch>
                    </p:blipFill>
                    <p:spPr>
                      <a:xfrm>
                        <a:off x="1003300" y="1690688"/>
                        <a:ext cx="7569200" cy="944562"/>
                      </a:xfrm>
                      <a:prstGeom prst="rect">
                        <a:avLst/>
                      </a:prstGeom>
                      <a:noFill/>
                      <a:ln w="38100">
                        <a:noFill/>
                        <a:miter/>
                      </a:ln>
                    </p:spPr>
                  </p:pic>
                </p:oleObj>
              </mc:Fallback>
            </mc:AlternateContent>
          </a:graphicData>
        </a:graphic>
      </p:graphicFrame>
      <p:sp>
        <p:nvSpPr>
          <p:cNvPr id="7" name="下箭头 6"/>
          <p:cNvSpPr/>
          <p:nvPr/>
        </p:nvSpPr>
        <p:spPr>
          <a:xfrm>
            <a:off x="2743200" y="2719388"/>
            <a:ext cx="214313"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462" name="TextBox 7"/>
          <p:cNvSpPr txBox="1"/>
          <p:nvPr/>
        </p:nvSpPr>
        <p:spPr>
          <a:xfrm>
            <a:off x="1177925" y="6172200"/>
            <a:ext cx="3230563" cy="549275"/>
          </a:xfrm>
          <a:prstGeom prst="rect">
            <a:avLst/>
          </a:prstGeom>
          <a:noFill/>
          <a:ln w="9525">
            <a:noFill/>
          </a:ln>
        </p:spPr>
        <p:txBody>
          <a:bodyPr wrap="square" anchor="t" anchorCtr="0"/>
          <a:p>
            <a:r>
              <a:rPr lang="zh-CN" altLang="en-US" dirty="0">
                <a:latin typeface="Arial" panose="020B0604020202020204" pitchFamily="34" charset="0"/>
                <a:ea typeface="宋体" panose="02010600030101010101" pitchFamily="2" charset="-122"/>
              </a:rPr>
              <a:t>程序流程图</a:t>
            </a:r>
            <a:endParaRPr lang="zh-CN" altLang="en-US" dirty="0">
              <a:latin typeface="Arial" panose="020B0604020202020204" pitchFamily="34" charset="0"/>
              <a:ea typeface="宋体" panose="02010600030101010101" pitchFamily="2" charset="-122"/>
            </a:endParaRPr>
          </a:p>
        </p:txBody>
      </p:sp>
      <p:sp>
        <p:nvSpPr>
          <p:cNvPr id="19463" name="TextBox 8"/>
          <p:cNvSpPr txBox="1"/>
          <p:nvPr/>
        </p:nvSpPr>
        <p:spPr>
          <a:xfrm>
            <a:off x="4357688" y="3016250"/>
            <a:ext cx="4429125" cy="3841750"/>
          </a:xfrm>
          <a:prstGeom prst="rect">
            <a:avLst/>
          </a:prstGeom>
          <a:noFill/>
          <a:ln w="9525">
            <a:noFill/>
          </a:ln>
        </p:spPr>
        <p:txBody>
          <a:bodyPr wrap="square" anchor="t" anchorCtr="0"/>
          <a:p>
            <a:r>
              <a:rPr lang="zh-CN" altLang="en-US" dirty="0">
                <a:latin typeface="Arial" panose="020B0604020202020204" pitchFamily="34" charset="0"/>
                <a:ea typeface="宋体" panose="02010600030101010101" pitchFamily="2" charset="-122"/>
              </a:rPr>
              <a:t>使每个语句都执行一次，程序的执行路径应该是</a:t>
            </a:r>
            <a:r>
              <a:rPr lang="en-US" altLang="zh-CN" dirty="0" err="1">
                <a:latin typeface="Arial" panose="020B0604020202020204" pitchFamily="34" charset="0"/>
                <a:ea typeface="宋体" panose="02010600030101010101" pitchFamily="2" charset="-122"/>
              </a:rPr>
              <a:t>SABCDE</a:t>
            </a:r>
            <a:r>
              <a:rPr lang="zh-CN" altLang="en-US" dirty="0">
                <a:latin typeface="Arial" panose="020B0604020202020204" pitchFamily="34" charset="0"/>
                <a:ea typeface="宋体" panose="02010600030101010101" pitchFamily="2" charset="-122"/>
              </a:rPr>
              <a:t>。为此只需要输入下面的测试数据（实际上</a:t>
            </a:r>
            <a:r>
              <a:rPr lang="en-US" altLang="zh-CN" dirty="0">
                <a:latin typeface="Arial" panose="020B0604020202020204" pitchFamily="34" charset="0"/>
                <a:ea typeface="宋体" panose="02010600030101010101" pitchFamily="2" charset="-122"/>
              </a:rPr>
              <a:t>x</a:t>
            </a:r>
            <a:r>
              <a:rPr lang="zh-CN" altLang="en-US" dirty="0">
                <a:latin typeface="Arial" panose="020B0604020202020204" pitchFamily="34" charset="0"/>
                <a:ea typeface="宋体" panose="02010600030101010101" pitchFamily="2" charset="-122"/>
              </a:rPr>
              <a:t>可以是任意实数）：</a:t>
            </a:r>
            <a:endParaRPr lang="zh-CN" altLang="en-US"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a=2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x=4</a:t>
            </a:r>
            <a:endParaRPr lang="zh-CN" altLang="en-US" dirty="0">
              <a:latin typeface="Arial" panose="020B0604020202020204" pitchFamily="34" charset="0"/>
              <a:ea typeface="宋体" panose="02010600030101010101" pitchFamily="2" charset="-122"/>
            </a:endParaRPr>
          </a:p>
        </p:txBody>
      </p:sp>
      <p:pic>
        <p:nvPicPr>
          <p:cNvPr id="19464" name="Picture 6"/>
          <p:cNvPicPr>
            <a:picLocks noChangeAspect="1"/>
          </p:cNvPicPr>
          <p:nvPr/>
        </p:nvPicPr>
        <p:blipFill>
          <a:blip r:embed="rId3"/>
          <a:stretch>
            <a:fillRect/>
          </a:stretch>
        </p:blipFill>
        <p:spPr>
          <a:xfrm>
            <a:off x="990600" y="3306763"/>
            <a:ext cx="3209925" cy="2938462"/>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1506" name="Rectangle 2"/>
          <p:cNvSpPr>
            <a:spLocks noGrp="1"/>
          </p:cNvSpPr>
          <p:nvPr>
            <p:ph type="title"/>
          </p:nvPr>
        </p:nvSpPr>
        <p:spPr>
          <a:xfrm>
            <a:off x="628650" y="457200"/>
            <a:ext cx="7886700" cy="1011238"/>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11.2.1	</a:t>
            </a:r>
            <a:r>
              <a:rPr lang="zh-CN" altLang="en-US" kern="1200" dirty="0">
                <a:solidFill>
                  <a:srgbClr val="595959"/>
                </a:solidFill>
                <a:latin typeface="微软雅黑" panose="020B0503020204020204" charset="-122"/>
                <a:ea typeface="微软雅黑" panose="020B0503020204020204" charset="-122"/>
                <a:cs typeface="+mj-cs"/>
              </a:rPr>
              <a:t>语句覆盖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1507" name="Rectangle 3"/>
          <p:cNvSpPr>
            <a:spLocks noGrp="1"/>
          </p:cNvSpPr>
          <p:nvPr>
            <p:ph idx="1"/>
          </p:nvPr>
        </p:nvSpPr>
        <p:spPr>
          <a:xfrm>
            <a:off x="3482975" y="1676400"/>
            <a:ext cx="5432425" cy="4351338"/>
          </a:xfrm>
          <a:prstGeom prst="rect">
            <a:avLst/>
          </a:prstGeom>
          <a:noFill/>
          <a:ln>
            <a:noFill/>
          </a:ln>
        </p:spPr>
        <p:txBody>
          <a:bodyPr vert="horz" wrap="square" lIns="91440" tIns="45720" rIns="91440" bIns="45720" anchor="t" anchorCtr="0"/>
          <a:p>
            <a:pPr defTabSz="914400"/>
            <a:r>
              <a:rPr lang="zh-CN" altLang="en-US" sz="2100" kern="1200" dirty="0">
                <a:solidFill>
                  <a:srgbClr val="595959"/>
                </a:solidFill>
                <a:latin typeface="微软雅黑" panose="020B0503020204020204" charset="-122"/>
                <a:ea typeface="微软雅黑" panose="020B0503020204020204" charset="-122"/>
                <a:cs typeface="+mn-cs"/>
              </a:rPr>
              <a:t>语句覆盖的含义是</a:t>
            </a:r>
            <a:endParaRPr lang="en-US" altLang="zh-CN" sz="2100" kern="1200" dirty="0">
              <a:solidFill>
                <a:srgbClr val="595959"/>
              </a:solidFill>
              <a:latin typeface="微软雅黑" panose="020B0503020204020204" charset="-122"/>
              <a:ea typeface="+mn-ea"/>
              <a:cs typeface="+mn-cs"/>
            </a:endParaRPr>
          </a:p>
          <a:p>
            <a:pPr lvl="1" defTabSz="914400"/>
            <a:r>
              <a:rPr lang="zh-CN" altLang="en-US" sz="1700" kern="1200" dirty="0">
                <a:solidFill>
                  <a:srgbClr val="595959"/>
                </a:solidFill>
                <a:latin typeface="微软雅黑" panose="020B0503020204020204" charset="-122"/>
                <a:ea typeface="微软雅黑" panose="020B0503020204020204" charset="-122"/>
                <a:cs typeface="+mn-cs"/>
              </a:rPr>
              <a:t>在测试时首先设计若干个测试用例，然后运行被测程序，使程序中的每个可执行语句至少执行一次。这里所谓</a:t>
            </a:r>
            <a:r>
              <a:rPr lang="zh-CN" altLang="en-US" sz="1700" kern="1200" dirty="0">
                <a:solidFill>
                  <a:srgbClr val="595959"/>
                </a:solidFill>
                <a:latin typeface="Arial" panose="020B0604020202020204" pitchFamily="34" charset="0"/>
                <a:ea typeface="微软雅黑" panose="020B0503020204020204" charset="-122"/>
                <a:cs typeface="+mn-cs"/>
              </a:rPr>
              <a:t>“</a:t>
            </a:r>
            <a:r>
              <a:rPr lang="zh-CN" altLang="en-US" sz="1700" kern="1200" dirty="0">
                <a:solidFill>
                  <a:srgbClr val="595959"/>
                </a:solidFill>
                <a:latin typeface="微软雅黑" panose="020B0503020204020204" charset="-122"/>
                <a:ea typeface="微软雅黑" panose="020B0503020204020204" charset="-122"/>
                <a:cs typeface="+mn-cs"/>
              </a:rPr>
              <a:t>若干个</a:t>
            </a:r>
            <a:r>
              <a:rPr lang="zh-CN" altLang="en-US" sz="1700" kern="1200" dirty="0">
                <a:solidFill>
                  <a:srgbClr val="595959"/>
                </a:solidFill>
                <a:latin typeface="Arial" panose="020B0604020202020204" pitchFamily="34" charset="0"/>
                <a:ea typeface="微软雅黑" panose="020B0503020204020204" charset="-122"/>
                <a:cs typeface="+mn-cs"/>
              </a:rPr>
              <a:t>”</a:t>
            </a:r>
            <a:r>
              <a:rPr lang="zh-CN" altLang="en-US" sz="1700" kern="1200" dirty="0">
                <a:solidFill>
                  <a:srgbClr val="595959"/>
                </a:solidFill>
                <a:latin typeface="微软雅黑" panose="020B0503020204020204" charset="-122"/>
                <a:ea typeface="微软雅黑" panose="020B0503020204020204" charset="-122"/>
                <a:cs typeface="+mn-cs"/>
              </a:rPr>
              <a:t>，自然是越少越好。</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r>
              <a:rPr lang="zh-CN" altLang="en-US" sz="2100" kern="1200" dirty="0">
                <a:solidFill>
                  <a:srgbClr val="595959"/>
                </a:solidFill>
                <a:latin typeface="微软雅黑" panose="020B0503020204020204" charset="-122"/>
                <a:ea typeface="微软雅黑" panose="020B0503020204020204" charset="-122"/>
                <a:cs typeface="+mn-cs"/>
              </a:rPr>
              <a:t>例如对上面的程序片段</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CASE1</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a=2</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b=0</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x=2</a:t>
            </a:r>
            <a:r>
              <a:rPr lang="zh-CN" altLang="en-US" sz="1900" kern="1200" dirty="0">
                <a:solidFill>
                  <a:srgbClr val="595959"/>
                </a:solidFill>
                <a:latin typeface="微软雅黑" panose="020B0503020204020204" charset="-122"/>
                <a:ea typeface="微软雅黑" panose="020B0503020204020204" charset="-122"/>
                <a:cs typeface="+mn-cs"/>
              </a:rPr>
              <a:t>）可以做到语句覆盖。</a:t>
            </a:r>
            <a:r>
              <a:rPr lang="en-US" altLang="zh-CN" sz="1900" kern="1200" dirty="0">
                <a:solidFill>
                  <a:srgbClr val="595959"/>
                </a:solidFill>
                <a:latin typeface="微软雅黑" panose="020B0503020204020204" charset="-122"/>
                <a:ea typeface="微软雅黑" panose="020B0503020204020204" charset="-122"/>
                <a:cs typeface="+mn-cs"/>
              </a:rPr>
              <a:t>(SABCDE)</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CASE2:   </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a=3</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b=1</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x=0</a:t>
            </a:r>
            <a:r>
              <a:rPr lang="zh-CN" altLang="en-US" sz="1900" kern="1200" dirty="0">
                <a:solidFill>
                  <a:srgbClr val="595959"/>
                </a:solidFill>
                <a:latin typeface="微软雅黑" panose="020B0503020204020204" charset="-122"/>
                <a:ea typeface="微软雅黑" panose="020B0503020204020204" charset="-122"/>
                <a:cs typeface="+mn-cs"/>
              </a:rPr>
              <a:t>）显然没有达到语句覆盖。</a:t>
            </a:r>
            <a:r>
              <a:rPr lang="en-US" altLang="zh-CN" sz="1900" kern="1200" dirty="0">
                <a:solidFill>
                  <a:srgbClr val="595959"/>
                </a:solidFill>
                <a:latin typeface="微软雅黑" panose="020B0503020204020204" charset="-122"/>
                <a:ea typeface="微软雅黑" panose="020B0503020204020204" charset="-122"/>
                <a:cs typeface="+mn-cs"/>
              </a:rPr>
              <a:t>(SACE)</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zh-CN" altLang="en-US" sz="2100" kern="1200" dirty="0">
                <a:solidFill>
                  <a:srgbClr val="595959"/>
                </a:solidFill>
                <a:latin typeface="微软雅黑" panose="020B0503020204020204" charset="-122"/>
                <a:ea typeface="微软雅黑" panose="020B0503020204020204" charset="-122"/>
                <a:cs typeface="+mn-cs"/>
              </a:rPr>
              <a:t>让我们总结一下语句覆盖的优点和缺点。</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优点：很直观地从代码中得到测试用例，无需细分每条判定表达式。</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缺点</a:t>
            </a:r>
            <a:r>
              <a:rPr lang="en-US" altLang="zh-CN" sz="1900" kern="1200" dirty="0">
                <a:solidFill>
                  <a:srgbClr val="595959"/>
                </a:solidFill>
                <a:latin typeface="微软雅黑" panose="020B0503020204020204" charset="-122"/>
                <a:ea typeface="+mn-ea"/>
                <a:cs typeface="+mn-cs"/>
              </a:rPr>
              <a:t>:</a:t>
            </a:r>
            <a:r>
              <a:rPr lang="zh-CN" altLang="en-US" sz="1900" kern="1200" dirty="0">
                <a:solidFill>
                  <a:srgbClr val="595959"/>
                </a:solidFill>
                <a:latin typeface="微软雅黑" panose="020B0503020204020204" charset="-122"/>
                <a:ea typeface="微软雅黑" panose="020B0503020204020204" charset="-122"/>
                <a:cs typeface="+mn-cs"/>
              </a:rPr>
              <a:t>对于隐藏的条件和可能到达的隐式分支是无法测试的。它只在乎运行一次，而不考虑其他情况</a:t>
            </a:r>
            <a:endParaRPr lang="zh-CN" altLang="en-US" sz="1900" kern="1200" dirty="0">
              <a:solidFill>
                <a:srgbClr val="595959"/>
              </a:solidFill>
              <a:latin typeface="微软雅黑" panose="020B0503020204020204" charset="-122"/>
              <a:ea typeface="微软雅黑" panose="020B0503020204020204" charset="-122"/>
              <a:cs typeface="+mn-cs"/>
            </a:endParaRPr>
          </a:p>
        </p:txBody>
      </p:sp>
      <p:pic>
        <p:nvPicPr>
          <p:cNvPr id="21508" name="Picture 6"/>
          <p:cNvPicPr>
            <a:picLocks noChangeAspect="1"/>
          </p:cNvPicPr>
          <p:nvPr/>
        </p:nvPicPr>
        <p:blipFill>
          <a:blip r:embed="rId1"/>
          <a:stretch>
            <a:fillRect/>
          </a:stretch>
        </p:blipFill>
        <p:spPr>
          <a:xfrm>
            <a:off x="457200" y="2362200"/>
            <a:ext cx="3209925" cy="2938463"/>
          </a:xfrm>
          <a:prstGeom prst="rect">
            <a:avLst/>
          </a:prstGeom>
          <a:noFill/>
          <a:ln w="9525">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prstGeom prst="rect">
            <a:avLst/>
          </a:prstGeom>
          <a:noFill/>
          <a:ln>
            <a:noFill/>
          </a:ln>
        </p:spPr>
        <p:txBody>
          <a:bodyPr anchor="t" anchorCtr="0"/>
          <a:p>
            <a:pPr defTabSz="914400">
              <a:buNone/>
            </a:pPr>
            <a:r>
              <a:rPr lang="en-US" altLang="zh-CN" kern="1200" dirty="0">
                <a:solidFill>
                  <a:srgbClr val="595959"/>
                </a:solidFill>
                <a:latin typeface="微软雅黑" panose="020B0503020204020204" charset="-122"/>
                <a:ea typeface="微软雅黑" panose="020B0503020204020204" charset="-122"/>
                <a:cs typeface="+mj-cs"/>
              </a:rPr>
              <a:t>11.2.2  </a:t>
            </a:r>
            <a:r>
              <a:rPr lang="zh-CN" altLang="en-US" kern="1200" dirty="0">
                <a:solidFill>
                  <a:srgbClr val="595959"/>
                </a:solidFill>
                <a:latin typeface="微软雅黑" panose="020B0503020204020204" charset="-122"/>
                <a:ea typeface="微软雅黑" panose="020B0503020204020204" charset="-122"/>
                <a:cs typeface="+mj-cs"/>
              </a:rPr>
              <a:t>判定</a:t>
            </a:r>
            <a:r>
              <a:rPr lang="zh-CN" altLang="en-US" kern="1200" dirty="0">
                <a:solidFill>
                  <a:srgbClr val="595959"/>
                </a:solidFill>
                <a:latin typeface="微软雅黑" panose="020B0503020204020204" charset="-122"/>
                <a:ea typeface="微软雅黑" panose="020B0503020204020204" charset="-122"/>
                <a:cs typeface="+mj-cs"/>
              </a:rPr>
              <a:t>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2530" name="内容占位符 2"/>
          <p:cNvSpPr>
            <a:spLocks noGrp="1"/>
          </p:cNvSpPr>
          <p:nvPr>
            <p:ph idx="1"/>
          </p:nvPr>
        </p:nvSpPr>
        <p:spPr>
          <a:xfrm>
            <a:off x="2949575" y="1219200"/>
            <a:ext cx="5997575" cy="5067300"/>
          </a:xfrm>
          <a:prstGeom prst="rect">
            <a:avLst/>
          </a:prstGeom>
          <a:noFill/>
          <a:ln>
            <a:noFill/>
          </a:ln>
        </p:spPr>
        <p:txBody>
          <a:bodyPr anchor="t" anchorCtr="0"/>
          <a:p>
            <a:pPr defTabSz="914400">
              <a:lnSpc>
                <a:spcPct val="130000"/>
              </a:lnSpc>
            </a:pPr>
            <a:r>
              <a:rPr lang="zh-CN" altLang="en-US" sz="2400" kern="1200" dirty="0">
                <a:solidFill>
                  <a:srgbClr val="595959"/>
                </a:solidFill>
                <a:latin typeface="微软雅黑" panose="020B0503020204020204" charset="-122"/>
                <a:ea typeface="微软雅黑" panose="020B0503020204020204" charset="-122"/>
                <a:cs typeface="+mn-cs"/>
              </a:rPr>
              <a:t>判定覆盖</a:t>
            </a:r>
            <a:endParaRPr lang="en-US" altLang="zh-CN" sz="2400" kern="1200" dirty="0">
              <a:solidFill>
                <a:srgbClr val="595959"/>
              </a:solidFill>
              <a:latin typeface="微软雅黑" panose="020B0503020204020204" charset="-122"/>
              <a:ea typeface="微软雅黑" panose="020B0503020204020204" charset="-122"/>
              <a:cs typeface="+mn-cs"/>
            </a:endParaRPr>
          </a:p>
          <a:p>
            <a:pPr lvl="1" defTabSz="914400">
              <a:lnSpc>
                <a:spcPct val="130000"/>
              </a:lnSpc>
            </a:pPr>
            <a:r>
              <a:rPr lang="zh-CN" altLang="en-US" sz="2000" kern="1200" dirty="0">
                <a:solidFill>
                  <a:srgbClr val="595959"/>
                </a:solidFill>
                <a:latin typeface="微软雅黑" panose="020B0503020204020204" charset="-122"/>
                <a:ea typeface="微软雅黑" panose="020B0503020204020204" charset="-122"/>
                <a:cs typeface="+mn-cs"/>
              </a:rPr>
              <a:t>指的是设计足够的测试用例，使得</a:t>
            </a:r>
            <a:r>
              <a:rPr lang="zh-CN" altLang="en-US" sz="2000" kern="1200" dirty="0">
                <a:solidFill>
                  <a:srgbClr val="FF0000"/>
                </a:solidFill>
                <a:latin typeface="微软雅黑" panose="020B0503020204020204" charset="-122"/>
                <a:ea typeface="微软雅黑" panose="020B0503020204020204" charset="-122"/>
                <a:cs typeface="+mn-cs"/>
              </a:rPr>
              <a:t>每一个判断获得每一种可能的结果至少一次</a:t>
            </a:r>
            <a:r>
              <a:rPr lang="zh-CN" altLang="en-US" sz="2000" kern="1200" dirty="0">
                <a:solidFill>
                  <a:srgbClr val="595959"/>
                </a:solidFill>
                <a:latin typeface="微软雅黑" panose="020B0503020204020204" charset="-122"/>
                <a:ea typeface="微软雅黑" panose="020B0503020204020204" charset="-122"/>
                <a:cs typeface="+mn-cs"/>
              </a:rPr>
              <a:t>，即对被测试模块中的每一个判断要分别取真和假各一次进行测试。</a:t>
            </a:r>
            <a:endParaRPr lang="en-US"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30000"/>
              </a:lnSpc>
            </a:pPr>
            <a:r>
              <a:rPr lang="zh-CN" altLang="en-US" sz="2000" kern="1200" dirty="0">
                <a:solidFill>
                  <a:srgbClr val="595959"/>
                </a:solidFill>
                <a:latin typeface="微软雅黑" panose="020B0503020204020204" charset="-122"/>
                <a:ea typeface="微软雅黑" panose="020B0503020204020204" charset="-122"/>
                <a:cs typeface="+mn-cs"/>
              </a:rPr>
              <a:t>上一个例子中能够分别覆盖路径</a:t>
            </a:r>
            <a:r>
              <a:rPr lang="en-US" altLang="zh-CN" sz="2000" dirty="0" err="1">
                <a:latin typeface="Arial" panose="020B0604020202020204" pitchFamily="34" charset="0"/>
                <a:ea typeface="宋体" panose="02010600030101010101" pitchFamily="2" charset="-122"/>
                <a:sym typeface="+mn-ea"/>
              </a:rPr>
              <a:t>SABCDE</a:t>
            </a:r>
            <a:r>
              <a:rPr lang="zh-CN" altLang="en-US" sz="2000" kern="1200" dirty="0">
                <a:solidFill>
                  <a:srgbClr val="595959"/>
                </a:solidFill>
                <a:latin typeface="微软雅黑" panose="020B0503020204020204" charset="-122"/>
                <a:ea typeface="微软雅黑" panose="020B0503020204020204" charset="-122"/>
                <a:cs typeface="+mn-cs"/>
              </a:rPr>
              <a:t>和</a:t>
            </a:r>
            <a:r>
              <a:rPr lang="en-US" altLang="zh-CN" sz="2000" kern="1200" dirty="0" err="1">
                <a:solidFill>
                  <a:srgbClr val="595959"/>
                </a:solidFill>
                <a:latin typeface="微软雅黑" panose="020B0503020204020204" charset="-122"/>
                <a:ea typeface="微软雅黑" panose="020B0503020204020204" charset="-122"/>
                <a:cs typeface="+mn-cs"/>
              </a:rPr>
              <a:t>SACE</a:t>
            </a:r>
            <a:r>
              <a:rPr lang="zh-CN" altLang="en-US" sz="2000" kern="1200" dirty="0">
                <a:solidFill>
                  <a:srgbClr val="595959"/>
                </a:solidFill>
                <a:latin typeface="微软雅黑" panose="020B0503020204020204" charset="-122"/>
                <a:ea typeface="微软雅黑" panose="020B0503020204020204" charset="-122"/>
                <a:cs typeface="+mn-cs"/>
              </a:rPr>
              <a:t>的两组测试数据，或者可以分别覆盖路径</a:t>
            </a:r>
            <a:r>
              <a:rPr lang="en-US" altLang="zh-CN" sz="2000" kern="1200" dirty="0" err="1">
                <a:solidFill>
                  <a:srgbClr val="595959"/>
                </a:solidFill>
                <a:latin typeface="微软雅黑" panose="020B0503020204020204" charset="-122"/>
                <a:ea typeface="微软雅黑" panose="020B0503020204020204" charset="-122"/>
                <a:cs typeface="+mn-cs"/>
              </a:rPr>
              <a:t>SACDE</a:t>
            </a:r>
            <a:r>
              <a:rPr lang="zh-CN" altLang="en-US" sz="2000" kern="1200" dirty="0">
                <a:solidFill>
                  <a:srgbClr val="595959"/>
                </a:solidFill>
                <a:latin typeface="微软雅黑" panose="020B0503020204020204" charset="-122"/>
                <a:ea typeface="微软雅黑" panose="020B0503020204020204" charset="-122"/>
                <a:cs typeface="+mn-cs"/>
              </a:rPr>
              <a:t>和</a:t>
            </a:r>
            <a:r>
              <a:rPr lang="en-US" altLang="zh-CN" sz="2000" kern="1200" dirty="0" err="1">
                <a:solidFill>
                  <a:srgbClr val="595959"/>
                </a:solidFill>
                <a:latin typeface="微软雅黑" panose="020B0503020204020204" charset="-122"/>
                <a:ea typeface="微软雅黑" panose="020B0503020204020204" charset="-122"/>
                <a:cs typeface="+mn-cs"/>
              </a:rPr>
              <a:t>SABCE</a:t>
            </a:r>
            <a:r>
              <a:rPr lang="zh-CN" altLang="en-US" sz="2000" kern="1200" dirty="0">
                <a:solidFill>
                  <a:srgbClr val="595959"/>
                </a:solidFill>
                <a:latin typeface="微软雅黑" panose="020B0503020204020204" charset="-122"/>
                <a:ea typeface="微软雅黑" panose="020B0503020204020204" charset="-122"/>
                <a:cs typeface="+mn-cs"/>
              </a:rPr>
              <a:t>的两组测试数据，都满足判定覆盖标准。</a:t>
            </a:r>
            <a:endParaRPr lang="en-US" altLang="zh-CN" sz="2000" kern="1200" dirty="0">
              <a:solidFill>
                <a:srgbClr val="595959"/>
              </a:solidFill>
              <a:latin typeface="微软雅黑" panose="020B0503020204020204" charset="-122"/>
              <a:ea typeface="微软雅黑" panose="020B0503020204020204" charset="-122"/>
              <a:cs typeface="+mn-cs"/>
            </a:endParaRPr>
          </a:p>
          <a:p>
            <a:pPr lvl="2" defTabSz="914400">
              <a:lnSpc>
                <a:spcPct val="130000"/>
              </a:lnSpc>
            </a:pPr>
            <a:r>
              <a:rPr lang="en-US" altLang="zh-CN" sz="1800" kern="1200" dirty="0">
                <a:solidFill>
                  <a:srgbClr val="595959"/>
                </a:solidFill>
                <a:latin typeface="微软雅黑" panose="020B0503020204020204" charset="-122"/>
                <a:ea typeface="微软雅黑" panose="020B0503020204020204" charset="-122"/>
                <a:cs typeface="+mn-cs"/>
              </a:rPr>
              <a:t>a=2</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微软雅黑" panose="020B0503020204020204" charset="-122"/>
                <a:cs typeface="+mn-cs"/>
              </a:rPr>
              <a:t>b=1</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微软雅黑" panose="020B0503020204020204" charset="-122"/>
                <a:cs typeface="+mn-cs"/>
              </a:rPr>
              <a:t>x=3	</a:t>
            </a:r>
            <a:r>
              <a:rPr lang="zh-CN" altLang="en-US" sz="1800" kern="1200" dirty="0">
                <a:solidFill>
                  <a:srgbClr val="595959"/>
                </a:solidFill>
                <a:latin typeface="微软雅黑" panose="020B0503020204020204" charset="-122"/>
                <a:ea typeface="微软雅黑" panose="020B0503020204020204" charset="-122"/>
                <a:cs typeface="+mn-cs"/>
              </a:rPr>
              <a:t>（覆盖</a:t>
            </a:r>
            <a:r>
              <a:rPr lang="en-US" altLang="zh-CN" sz="1800" kern="1200" dirty="0" err="1">
                <a:solidFill>
                  <a:srgbClr val="595959"/>
                </a:solidFill>
                <a:latin typeface="微软雅黑" panose="020B0503020204020204" charset="-122"/>
                <a:ea typeface="微软雅黑" panose="020B0503020204020204" charset="-122"/>
                <a:cs typeface="+mn-cs"/>
              </a:rPr>
              <a:t>SACDE</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130000"/>
              </a:lnSpc>
            </a:pPr>
            <a:r>
              <a:rPr lang="en-US" altLang="zh-CN" sz="1800" kern="1200" dirty="0">
                <a:solidFill>
                  <a:srgbClr val="595959"/>
                </a:solidFill>
                <a:latin typeface="微软雅黑" panose="020B0503020204020204" charset="-122"/>
                <a:ea typeface="微软雅黑" panose="020B0503020204020204" charset="-122"/>
                <a:cs typeface="+mn-cs"/>
              </a:rPr>
              <a:t>a=3</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微软雅黑" panose="020B0503020204020204" charset="-122"/>
                <a:cs typeface="+mn-cs"/>
              </a:rPr>
              <a:t>b=0</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微软雅黑" panose="020B0503020204020204" charset="-122"/>
                <a:cs typeface="+mn-cs"/>
              </a:rPr>
              <a:t>x=1	</a:t>
            </a:r>
            <a:r>
              <a:rPr lang="zh-CN" altLang="en-US" sz="1800" kern="1200" dirty="0">
                <a:solidFill>
                  <a:srgbClr val="595959"/>
                </a:solidFill>
                <a:latin typeface="微软雅黑" panose="020B0503020204020204" charset="-122"/>
                <a:ea typeface="微软雅黑" panose="020B0503020204020204" charset="-122"/>
                <a:cs typeface="+mn-cs"/>
              </a:rPr>
              <a:t>（覆盖</a:t>
            </a:r>
            <a:r>
              <a:rPr lang="en-US" altLang="zh-CN" sz="1800" kern="1200" dirty="0" err="1">
                <a:solidFill>
                  <a:srgbClr val="595959"/>
                </a:solidFill>
                <a:latin typeface="微软雅黑" panose="020B0503020204020204" charset="-122"/>
                <a:ea typeface="微软雅黑" panose="020B0503020204020204" charset="-122"/>
                <a:cs typeface="+mn-cs"/>
              </a:rPr>
              <a:t>SABCE</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p:txBody>
      </p:sp>
      <p:pic>
        <p:nvPicPr>
          <p:cNvPr id="22531" name="Picture 6"/>
          <p:cNvPicPr>
            <a:picLocks noChangeAspect="1"/>
          </p:cNvPicPr>
          <p:nvPr/>
        </p:nvPicPr>
        <p:blipFill>
          <a:blip r:embed="rId1"/>
          <a:stretch>
            <a:fillRect/>
          </a:stretch>
        </p:blipFill>
        <p:spPr>
          <a:xfrm>
            <a:off x="304800" y="2209800"/>
            <a:ext cx="3209925" cy="29384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11.2.2	</a:t>
            </a:r>
            <a:r>
              <a:rPr lang="zh-CN" altLang="en-US" kern="1200" dirty="0">
                <a:solidFill>
                  <a:srgbClr val="595959"/>
                </a:solidFill>
                <a:latin typeface="微软雅黑" panose="020B0503020204020204" charset="-122"/>
                <a:ea typeface="微软雅黑" panose="020B0503020204020204" charset="-122"/>
                <a:cs typeface="+mj-cs"/>
              </a:rPr>
              <a:t>判定覆盖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355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按判定覆盖准则进行测试是指：</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设计若干测试用例，运行被测程序，使得程序中每个判断的取真分支和取假分支至少经历一次，即判断的真假值均曾被满足。</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下面总结一下</a:t>
            </a:r>
            <a:r>
              <a:rPr lang="zh-CN" altLang="en-US" sz="2500" kern="1200" dirty="0">
                <a:solidFill>
                  <a:srgbClr val="595959"/>
                </a:solidFill>
                <a:latin typeface="微软雅黑" panose="020B0503020204020204" charset="-122"/>
                <a:ea typeface="微软雅黑" panose="020B0503020204020204" charset="-122"/>
                <a:cs typeface="+mn-cs"/>
              </a:rPr>
              <a:t>判定覆盖测试的优点和缺点。</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优点：</a:t>
            </a:r>
            <a:endParaRPr lang="en-US" altLang="zh-CN" sz="2100" kern="1200" dirty="0">
              <a:solidFill>
                <a:srgbClr val="595959"/>
              </a:solidFill>
              <a:latin typeface="微软雅黑" panose="020B0503020204020204" charset="-122"/>
              <a:ea typeface="+mn-ea"/>
              <a:cs typeface="+mn-cs"/>
            </a:endParaRPr>
          </a:p>
          <a:p>
            <a:pPr lvl="2" defTabSz="914400"/>
            <a:r>
              <a:rPr lang="zh-CN" altLang="en-US" sz="1800" dirty="0">
                <a:solidFill>
                  <a:srgbClr val="595959"/>
                </a:solidFill>
                <a:sym typeface="+mn-ea"/>
              </a:rPr>
              <a:t>判定</a:t>
            </a:r>
            <a:r>
              <a:rPr lang="zh-CN" altLang="en-US" sz="1800" kern="1200" dirty="0">
                <a:solidFill>
                  <a:srgbClr val="595959"/>
                </a:solidFill>
                <a:latin typeface="微软雅黑" panose="020B0503020204020204" charset="-122"/>
                <a:ea typeface="微软雅黑" panose="020B0503020204020204" charset="-122"/>
                <a:cs typeface="+mn-cs"/>
              </a:rPr>
              <a:t>覆盖是比语句覆盖更强的测试能力，比语句覆盖要多几乎一倍的测试路径。它无需细分每个判定就可以得到测试用例。</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缺点</a:t>
            </a:r>
            <a:r>
              <a:rPr lang="en-US" altLang="zh-CN" sz="2100" kern="1200" dirty="0">
                <a:solidFill>
                  <a:srgbClr val="595959"/>
                </a:solidFill>
                <a:latin typeface="微软雅黑" panose="020B0503020204020204" charset="-122"/>
                <a:ea typeface="+mn-ea"/>
                <a:cs typeface="+mn-cs"/>
              </a:rPr>
              <a:t>:</a:t>
            </a:r>
            <a:endParaRPr lang="en-US" altLang="zh-CN" sz="2100" kern="1200" dirty="0">
              <a:solidFill>
                <a:srgbClr val="595959"/>
              </a:solidFill>
              <a:latin typeface="微软雅黑" panose="020B0503020204020204" charset="-122"/>
              <a:ea typeface="+mn-ea"/>
              <a:cs typeface="+mn-cs"/>
            </a:endParaRPr>
          </a:p>
          <a:p>
            <a:pPr lvl="2" defTabSz="914400"/>
            <a:r>
              <a:rPr lang="zh-CN" altLang="en-US" sz="1800" kern="1200" dirty="0">
                <a:solidFill>
                  <a:srgbClr val="595959"/>
                </a:solidFill>
                <a:latin typeface="微软雅黑" panose="020B0503020204020204" charset="-122"/>
                <a:ea typeface="微软雅黑" panose="020B0503020204020204" charset="-122"/>
                <a:cs typeface="+mn-cs"/>
              </a:rPr>
              <a:t>往往大部分的判定语句是由多个逻辑条件组合而成，若仅仅判断其最终结果，而忽略每个条件的取值必然会遗漏部分的测试路径。</a:t>
            </a:r>
            <a:endParaRPr lang="zh-CN" altLang="en-US" sz="1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prstGeom prst="rect">
            <a:avLst/>
          </a:prstGeom>
          <a:noFill/>
          <a:ln>
            <a:noFill/>
          </a:ln>
        </p:spPr>
        <p:txBody>
          <a:bodyPr anchor="t" anchorCtr="0"/>
          <a:p>
            <a:pPr defTabSz="914400">
              <a:buNone/>
            </a:pPr>
            <a:r>
              <a:rPr lang="en-US" altLang="zh-CN" kern="1200" dirty="0">
                <a:solidFill>
                  <a:srgbClr val="595959"/>
                </a:solidFill>
                <a:latin typeface="微软雅黑" panose="020B0503020204020204" charset="-122"/>
                <a:ea typeface="微软雅黑" panose="020B0503020204020204" charset="-122"/>
                <a:cs typeface="+mj-cs"/>
              </a:rPr>
              <a:t>11.2.3 </a:t>
            </a:r>
            <a:r>
              <a:rPr lang="zh-CN" altLang="en-US" kern="1200" dirty="0">
                <a:solidFill>
                  <a:srgbClr val="595959"/>
                </a:solidFill>
                <a:latin typeface="微软雅黑" panose="020B0503020204020204" charset="-122"/>
                <a:ea typeface="微软雅黑" panose="020B0503020204020204" charset="-122"/>
                <a:cs typeface="+mj-cs"/>
              </a:rPr>
              <a:t>条件</a:t>
            </a:r>
            <a:r>
              <a:rPr lang="zh-CN" altLang="en-US" kern="1200" dirty="0">
                <a:solidFill>
                  <a:srgbClr val="595959"/>
                </a:solidFill>
                <a:latin typeface="微软雅黑" panose="020B0503020204020204" charset="-122"/>
                <a:ea typeface="微软雅黑" panose="020B0503020204020204" charset="-122"/>
                <a:cs typeface="+mj-cs"/>
              </a:rPr>
              <a:t>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 name="内容占位符 2"/>
          <p:cNvSpPr>
            <a:spLocks noGrp="1"/>
          </p:cNvSpPr>
          <p:nvPr>
            <p:ph idx="1"/>
          </p:nvPr>
        </p:nvSpPr>
        <p:spPr>
          <a:xfrm>
            <a:off x="685800" y="914400"/>
            <a:ext cx="7894955" cy="5790565"/>
          </a:xfrm>
        </p:spPr>
        <p:txBody>
          <a:bodyPr>
            <a:normAutofit/>
          </a:bodyPr>
          <a:lstStyle/>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zh-CN" altLang="en-US" sz="2400" b="0" i="0" u="none" strike="noStrike" kern="1200" cap="none" spc="0" normalizeH="0" baseline="0" noProof="1" dirty="0">
                <a:solidFill>
                  <a:schemeClr val="tx1">
                    <a:lumMod val="65000"/>
                    <a:lumOff val="35000"/>
                  </a:schemeClr>
                </a:solidFill>
                <a:latin typeface="微软雅黑" panose="020B0503020204020204" charset="-122"/>
                <a:ea typeface="微软雅黑" panose="020B0503020204020204" charset="-122"/>
                <a:cs typeface="+mn-cs"/>
              </a:rPr>
              <a:t>条件覆盖</a:t>
            </a:r>
            <a:endParaRPr kumimoji="0" lang="en-US" altLang="zh-CN" sz="2400" b="0" i="0" u="none" strike="noStrike" kern="1200" cap="none" spc="0" normalizeH="0" baseline="0" noProof="1" dirty="0">
              <a:solidFill>
                <a:schemeClr val="tx1">
                  <a:lumMod val="65000"/>
                  <a:lumOff val="35000"/>
                </a:schemeClr>
              </a:solidFill>
              <a:latin typeface="微软雅黑" panose="020B0503020204020204" charset="-122"/>
              <a:ea typeface="微软雅黑" panose="020B0503020204020204" charset="-122"/>
              <a:cs typeface="+mn-cs"/>
            </a:endParaRPr>
          </a:p>
          <a:p>
            <a:pPr marL="685800" marR="0" lvl="1" indent="-228600" algn="l" defTabSz="914400" rtl="0" eaLnBrk="1" fontAlgn="auto" latinLnBrk="0" hangingPunct="1">
              <a:lnSpc>
                <a:spcPct val="150000"/>
              </a:lnSpc>
              <a:spcBef>
                <a:spcPts val="500"/>
              </a:spcBef>
              <a:spcAft>
                <a:spcPct val="0"/>
              </a:spcAft>
              <a:buClrTx/>
              <a:buSzTx/>
              <a:buFont typeface="Arial" panose="020B0604020202020204" pitchFamily="34" charset="0"/>
              <a:buChar char="•"/>
            </a:pPr>
            <a:r>
              <a:rPr kumimoji="0" lang="zh-CN" altLang="en-US" sz="2000" b="0" i="0" u="none" strike="noStrike" kern="1200" cap="none" spc="0" normalizeH="0" baseline="0" noProof="1" dirty="0">
                <a:solidFill>
                  <a:schemeClr val="tx1">
                    <a:lumMod val="65000"/>
                    <a:lumOff val="35000"/>
                  </a:schemeClr>
                </a:solidFill>
                <a:latin typeface="微软雅黑" panose="020B0503020204020204" charset="-122"/>
                <a:ea typeface="微软雅黑" panose="020B0503020204020204" charset="-122"/>
                <a:cs typeface="+mn-cs"/>
              </a:rPr>
              <a:t>指程序中每个判断中的</a:t>
            </a:r>
            <a:r>
              <a:rPr kumimoji="0" lang="zh-CN" altLang="en-US" sz="2000" b="0" i="0" u="none" strike="noStrike" kern="1200" cap="none" spc="0" normalizeH="0" baseline="0" noProof="1" dirty="0">
                <a:solidFill>
                  <a:srgbClr val="FF0000"/>
                </a:solidFill>
                <a:latin typeface="微软雅黑" panose="020B0503020204020204" charset="-122"/>
                <a:ea typeface="微软雅黑" panose="020B0503020204020204" charset="-122"/>
                <a:cs typeface="+mn-cs"/>
              </a:rPr>
              <a:t>每个条件的所有可能的取值至少要都执行一次</a:t>
            </a:r>
            <a:endParaRPr kumimoji="0" lang="en-US" altLang="zh-CN" sz="2000" b="0" i="0" u="none" strike="noStrike" kern="1200" cap="none" spc="0" normalizeH="0" baseline="0" noProof="1" dirty="0">
              <a:solidFill>
                <a:srgbClr val="FF0000"/>
              </a:solidFill>
              <a:latin typeface="微软雅黑" panose="020B0503020204020204" charset="-122"/>
              <a:ea typeface="微软雅黑" panose="020B0503020204020204" charset="-122"/>
              <a:cs typeface="+mn-cs"/>
            </a:endParaRPr>
          </a:p>
          <a:p>
            <a:pPr marL="685800" marR="0" lvl="1" indent="-228600" algn="l" defTabSz="914400" rtl="0" eaLnBrk="1" fontAlgn="auto" latinLnBrk="0" hangingPunct="1">
              <a:lnSpc>
                <a:spcPct val="150000"/>
              </a:lnSpc>
              <a:spcBef>
                <a:spcPts val="500"/>
              </a:spcBef>
              <a:spcAft>
                <a:spcPct val="0"/>
              </a:spcAft>
              <a:buClrTx/>
              <a:buSzTx/>
              <a:buFont typeface="Arial" panose="020B0604020202020204" pitchFamily="34" charset="0"/>
              <a:buChar char="•"/>
            </a:pPr>
            <a:r>
              <a:rPr kumimoji="0" lang="zh-CN" altLang="en-US" sz="2000" b="0" i="0" u="none" strike="noStrike" kern="1200" cap="none" spc="0" normalizeH="0" baseline="0" noProof="1" dirty="0">
                <a:solidFill>
                  <a:schemeClr val="tx1">
                    <a:lumMod val="65000"/>
                    <a:lumOff val="35000"/>
                  </a:schemeClr>
                </a:solidFill>
                <a:latin typeface="微软雅黑" panose="020B0503020204020204" charset="-122"/>
                <a:ea typeface="微软雅黑" panose="020B0503020204020204" charset="-122"/>
                <a:cs typeface="+mn-cs"/>
              </a:rPr>
              <a:t>完全的条件覆盖并不能满足完全的判定覆盖</a:t>
            </a:r>
            <a:endParaRPr kumimoji="0" lang="zh-CN" altLang="en-US" sz="2000" b="0" i="0" u="none" strike="noStrike" kern="1200" cap="none" spc="0" normalizeH="0" baseline="0" noProof="1" dirty="0">
              <a:solidFill>
                <a:schemeClr val="tx1">
                  <a:lumMod val="65000"/>
                  <a:lumOff val="35000"/>
                </a:schemeClr>
              </a:solidFill>
              <a:latin typeface="微软雅黑" panose="020B0503020204020204" charset="-122"/>
              <a:ea typeface="微软雅黑" panose="020B0503020204020204" charset="-122"/>
              <a:cs typeface="+mn-cs"/>
            </a:endParaRPr>
          </a:p>
        </p:txBody>
      </p:sp>
      <p:pic>
        <p:nvPicPr>
          <p:cNvPr id="22531" name="Picture 6"/>
          <p:cNvPicPr>
            <a:picLocks noChangeAspect="1"/>
          </p:cNvPicPr>
          <p:nvPr/>
        </p:nvPicPr>
        <p:blipFill>
          <a:blip r:embed="rId1"/>
          <a:stretch>
            <a:fillRect/>
          </a:stretch>
        </p:blipFill>
        <p:spPr>
          <a:xfrm>
            <a:off x="2971800" y="3276600"/>
            <a:ext cx="3639820" cy="333248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7"/>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graphicFrame>
        <p:nvGraphicFramePr>
          <p:cNvPr id="358970" name="Group 570"/>
          <p:cNvGraphicFramePr>
            <a:graphicFrameLocks noGrp="1"/>
          </p:cNvGraphicFramePr>
          <p:nvPr>
            <p:ph sz="half" idx="1"/>
          </p:nvPr>
        </p:nvGraphicFramePr>
        <p:xfrm>
          <a:off x="990600" y="4038600"/>
          <a:ext cx="3425825" cy="2285365"/>
        </p:xfrm>
        <a:graphic>
          <a:graphicData uri="http://schemas.openxmlformats.org/drawingml/2006/table">
            <a:tbl>
              <a:tblPr/>
              <a:tblGrid>
                <a:gridCol w="922338"/>
                <a:gridCol w="979487"/>
                <a:gridCol w="1524000"/>
              </a:tblGrid>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变量</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表达式</a:t>
                      </a:r>
                      <a:endPar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的值</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类别</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T3</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t3</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X&gt;1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X&gt;1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58969" name="Group 569"/>
          <p:cNvGraphicFramePr>
            <a:graphicFrameLocks noGrp="1"/>
          </p:cNvGraphicFramePr>
          <p:nvPr>
            <p:ph sz="quarter" idx="1"/>
          </p:nvPr>
        </p:nvGraphicFramePr>
        <p:xfrm>
          <a:off x="5029200" y="2790508"/>
          <a:ext cx="3581400" cy="2027238"/>
        </p:xfrm>
        <a:graphic>
          <a:graphicData uri="http://schemas.openxmlformats.org/drawingml/2006/table">
            <a:tbl>
              <a:tblPr/>
              <a:tblGrid>
                <a:gridCol w="877888"/>
                <a:gridCol w="314325"/>
                <a:gridCol w="315595"/>
                <a:gridCol w="314642"/>
                <a:gridCol w="879475"/>
                <a:gridCol w="879475"/>
              </a:tblGrid>
              <a:tr h="5181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测试</a:t>
                      </a:r>
                      <a:endParaRPr kumimoji="0" lang="zh-CN" altLang="en-US"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用例</a:t>
                      </a:r>
                      <a:endPar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b</a:t>
                      </a:r>
                      <a:endPar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x</a:t>
                      </a:r>
                      <a:endPar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路径</a:t>
                      </a:r>
                      <a:endPar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覆盖</a:t>
                      </a:r>
                      <a:endParaRPr kumimoji="0" lang="zh-CN" altLang="en-US"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条件</a:t>
                      </a:r>
                      <a:endPar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953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CASE6</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SABCDE</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T1T2T3T4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CASE7</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SACE</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t1T2t3T4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CASE8</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SACDE</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T1t2T3t4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642" name="Rectangle 4"/>
          <p:cNvSpPr/>
          <p:nvPr/>
        </p:nvSpPr>
        <p:spPr>
          <a:xfrm>
            <a:off x="0" y="2790825"/>
            <a:ext cx="9144000" cy="0"/>
          </a:xfrm>
          <a:prstGeom prst="rect">
            <a:avLst/>
          </a:prstGeom>
          <a:solidFill>
            <a:srgbClr val="FFFFFF"/>
          </a:solid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358971" name="Group 571"/>
          <p:cNvGraphicFramePr>
            <a:graphicFrameLocks noGrp="1"/>
          </p:cNvGraphicFramePr>
          <p:nvPr/>
        </p:nvGraphicFramePr>
        <p:xfrm>
          <a:off x="993775" y="1676400"/>
          <a:ext cx="3457575" cy="1736725"/>
        </p:xfrm>
        <a:graphic>
          <a:graphicData uri="http://schemas.openxmlformats.org/drawingml/2006/table">
            <a:tbl>
              <a:tblPr/>
              <a:tblGrid>
                <a:gridCol w="1012825"/>
                <a:gridCol w="750888"/>
                <a:gridCol w="1693862"/>
              </a:tblGrid>
              <a:tr h="5181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变量</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表达式</a:t>
                      </a:r>
                      <a:endPar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的值</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类别</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269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a&gt;1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82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a&gt;1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9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b=0</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9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b=0</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5601" name="标题 1"/>
          <p:cNvSpPr>
            <a:spLocks noGrp="1"/>
          </p:cNvSpPr>
          <p:nvPr/>
        </p:nvSpPr>
        <p:spPr>
          <a:xfrm>
            <a:off x="533400" y="457200"/>
            <a:ext cx="7886700" cy="796925"/>
          </a:xfrm>
          <a:prstGeom prst="rect">
            <a:avLst/>
          </a:prstGeom>
          <a:noFill/>
          <a:ln>
            <a:noFill/>
          </a:ln>
        </p:spPr>
        <p:txBody>
          <a:bodyPr anchor="t"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buNone/>
            </a:pPr>
            <a:r>
              <a:rPr lang="en-US" altLang="zh-CN" kern="1200" dirty="0">
                <a:solidFill>
                  <a:srgbClr val="595959"/>
                </a:solidFill>
                <a:latin typeface="微软雅黑" panose="020B0503020204020204" charset="-122"/>
                <a:ea typeface="微软雅黑" panose="020B0503020204020204" charset="-122"/>
                <a:cs typeface="+mj-cs"/>
              </a:rPr>
              <a:t>11.2.3 </a:t>
            </a:r>
            <a:r>
              <a:rPr lang="zh-CN" altLang="en-US" kern="1200" dirty="0">
                <a:solidFill>
                  <a:srgbClr val="595959"/>
                </a:solidFill>
                <a:latin typeface="微软雅黑" panose="020B0503020204020204" charset="-122"/>
                <a:ea typeface="微软雅黑" panose="020B0503020204020204" charset="-122"/>
                <a:cs typeface="+mj-cs"/>
              </a:rPr>
              <a:t>条件</a:t>
            </a:r>
            <a:r>
              <a:rPr lang="zh-CN" altLang="en-US" kern="1200" dirty="0">
                <a:solidFill>
                  <a:srgbClr val="595959"/>
                </a:solidFill>
                <a:latin typeface="微软雅黑" panose="020B0503020204020204" charset="-122"/>
                <a:ea typeface="微软雅黑" panose="020B0503020204020204" charset="-122"/>
                <a:cs typeface="+mj-cs"/>
              </a:rPr>
              <a:t>覆盖</a:t>
            </a:r>
            <a:endParaRPr lang="zh-CN" altLang="en-US" kern="1200" dirty="0">
              <a:solidFill>
                <a:srgbClr val="595959"/>
              </a:solidFill>
              <a:latin typeface="微软雅黑" panose="020B0503020204020204" charset="-122"/>
              <a:ea typeface="微软雅黑" panose="020B0503020204020204" charset="-122"/>
              <a:cs typeface="+mj-c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7"/>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4642" name="Rectangle 4"/>
          <p:cNvSpPr/>
          <p:nvPr/>
        </p:nvSpPr>
        <p:spPr>
          <a:xfrm>
            <a:off x="0" y="2790825"/>
            <a:ext cx="9144000" cy="0"/>
          </a:xfrm>
          <a:prstGeom prst="rect">
            <a:avLst/>
          </a:prstGeom>
          <a:solidFill>
            <a:srgbClr val="FFFFFF"/>
          </a:solid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358972" name="Group 572"/>
          <p:cNvGraphicFramePr>
            <a:graphicFrameLocks noGrp="1"/>
          </p:cNvGraphicFramePr>
          <p:nvPr>
            <p:ph sz="quarter" idx="1"/>
            <p:custDataLst>
              <p:tags r:id="rId1"/>
            </p:custDataLst>
          </p:nvPr>
        </p:nvGraphicFramePr>
        <p:xfrm>
          <a:off x="4114800" y="2895600"/>
          <a:ext cx="4843145" cy="2575560"/>
        </p:xfrm>
        <a:graphic>
          <a:graphicData uri="http://schemas.openxmlformats.org/drawingml/2006/table">
            <a:tbl>
              <a:tblPr/>
              <a:tblGrid>
                <a:gridCol w="701675"/>
                <a:gridCol w="295275"/>
                <a:gridCol w="296545"/>
                <a:gridCol w="295910"/>
                <a:gridCol w="825500"/>
                <a:gridCol w="1214120"/>
                <a:gridCol w="1214120"/>
              </a:tblGrid>
              <a:tr h="10109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测试</a:t>
                      </a:r>
                      <a:endPar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用例</a:t>
                      </a:r>
                      <a:endPar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0" lang="en-US" altLang="zh-CN"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b</a:t>
                      </a:r>
                      <a:endParaRPr kumimoji="0" lang="en-US" altLang="zh-CN"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x</a:t>
                      </a:r>
                      <a:endParaRPr kumimoji="0" lang="en-US" altLang="zh-CN"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路径</a:t>
                      </a:r>
                      <a:endPar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覆盖条件</a:t>
                      </a:r>
                      <a:endPar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ctr" defTabSz="914400" rtl="0" eaLnBrk="1" fontAlgn="base" latinLnBrk="0" hangingPunct="1">
                        <a:lnSpc>
                          <a:spcPct val="100000"/>
                        </a:lnSpc>
                        <a:buClrTx/>
                        <a:buSzTx/>
                        <a:buFontTx/>
                        <a:buNone/>
                      </a:pPr>
                      <a:r>
                        <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判定</a:t>
                      </a:r>
                      <a:endParaRPr kumimoji="0" lang="zh-CN" altLang="en-US" sz="16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7823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CASE8</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SACDE</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判定</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为假</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判定二为真</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23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CASE9</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SACDE</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buClrTx/>
                        <a:buSzTx/>
                        <a:buFontTx/>
                        <a:buNone/>
                      </a:pPr>
                      <a:r>
                        <a:rPr lang="en-US" altLang="zh-CN" sz="160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判定</a:t>
                      </a:r>
                      <a:r>
                        <a:rPr lang="zh-CN" altLang="en-US" sz="160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一</a:t>
                      </a:r>
                      <a:r>
                        <a:rPr lang="en-US" altLang="zh-CN" sz="160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为假</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buClrTx/>
                        <a:buSzTx/>
                        <a:buFontTx/>
                        <a:buNone/>
                      </a:pPr>
                      <a:r>
                        <a:rPr lang="en-US" altLang="zh-CN" sz="160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判定二为真</a:t>
                      </a: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buClrTx/>
                        <a:buSzTx/>
                        <a:buFontTx/>
                        <a:buNone/>
                      </a:pPr>
                      <a:endPar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01" name="标题 1"/>
          <p:cNvSpPr>
            <a:spLocks noGrp="1"/>
          </p:cNvSpPr>
          <p:nvPr/>
        </p:nvSpPr>
        <p:spPr>
          <a:xfrm>
            <a:off x="628650" y="462915"/>
            <a:ext cx="7886700" cy="1167765"/>
          </a:xfrm>
          <a:prstGeom prst="rect">
            <a:avLst/>
          </a:prstGeom>
          <a:noFill/>
          <a:ln>
            <a:noFill/>
          </a:ln>
        </p:spPr>
        <p:txBody>
          <a:bodyPr anchor="t"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buNone/>
            </a:pPr>
            <a:r>
              <a:rPr lang="en-US" altLang="zh-CN" kern="1200" dirty="0">
                <a:solidFill>
                  <a:srgbClr val="595959"/>
                </a:solidFill>
                <a:latin typeface="微软雅黑" panose="020B0503020204020204" charset="-122"/>
                <a:ea typeface="微软雅黑" panose="020B0503020204020204" charset="-122"/>
                <a:cs typeface="+mj-cs"/>
              </a:rPr>
              <a:t>11.2.3 </a:t>
            </a:r>
            <a:r>
              <a:rPr lang="zh-CN" altLang="en-US" kern="1200" dirty="0">
                <a:solidFill>
                  <a:srgbClr val="595959"/>
                </a:solidFill>
                <a:latin typeface="微软雅黑" panose="020B0503020204020204" charset="-122"/>
                <a:ea typeface="微软雅黑" panose="020B0503020204020204" charset="-122"/>
                <a:cs typeface="+mj-cs"/>
              </a:rPr>
              <a:t>条件</a:t>
            </a:r>
            <a:r>
              <a:rPr lang="zh-CN" altLang="en-US" kern="1200" dirty="0">
                <a:solidFill>
                  <a:srgbClr val="595959"/>
                </a:solidFill>
                <a:latin typeface="微软雅黑" panose="020B0503020204020204" charset="-122"/>
                <a:ea typeface="微软雅黑" panose="020B0503020204020204" charset="-122"/>
                <a:cs typeface="+mj-cs"/>
              </a:rPr>
              <a:t>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 name="文本框 1"/>
          <p:cNvSpPr txBox="1"/>
          <p:nvPr/>
        </p:nvSpPr>
        <p:spPr>
          <a:xfrm>
            <a:off x="838200" y="1256030"/>
            <a:ext cx="7472045" cy="1076325"/>
          </a:xfrm>
          <a:prstGeom prst="rect">
            <a:avLst/>
          </a:prstGeom>
          <a:noFill/>
        </p:spPr>
        <p:txBody>
          <a:bodyPr wrap="square" rtlCol="0">
            <a:spAutoFit/>
          </a:bodyPr>
          <a:p>
            <a:r>
              <a:rPr lang="zh-CN" altLang="en-US"/>
              <a:t>是否做到了条件覆盖就必然实现判定覆盖</a:t>
            </a:r>
            <a:r>
              <a:rPr lang="zh-CN" altLang="en-US"/>
              <a:t>呢？</a:t>
            </a:r>
            <a:endParaRPr lang="zh-CN" altLang="en-US"/>
          </a:p>
        </p:txBody>
      </p:sp>
      <p:pic>
        <p:nvPicPr>
          <p:cNvPr id="22531" name="Picture 6"/>
          <p:cNvPicPr>
            <a:picLocks noChangeAspect="1"/>
          </p:cNvPicPr>
          <p:nvPr/>
        </p:nvPicPr>
        <p:blipFill>
          <a:blip r:embed="rId2"/>
          <a:stretch>
            <a:fillRect/>
          </a:stretch>
        </p:blipFill>
        <p:spPr>
          <a:xfrm>
            <a:off x="304800" y="2514600"/>
            <a:ext cx="3639820" cy="3332480"/>
          </a:xfrm>
          <a:prstGeom prst="rect">
            <a:avLst/>
          </a:prstGeom>
          <a:noFill/>
          <a:ln w="9525">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4" name="Rectangle 2"/>
          <p:cNvSpPr>
            <a:spLocks noGrp="1"/>
          </p:cNvSpPr>
          <p:nvPr/>
        </p:nvSpPr>
        <p:spPr>
          <a:xfrm>
            <a:off x="228600" y="-635"/>
            <a:ext cx="7886700" cy="932180"/>
          </a:xfrm>
          <a:prstGeom prst="rect">
            <a:avLst/>
          </a:prstGeom>
          <a:noFill/>
          <a:ln>
            <a:noFill/>
          </a:ln>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buNone/>
            </a:pPr>
            <a:r>
              <a:rPr lang="en-US" altLang="zh-CN" kern="1200" dirty="0">
                <a:solidFill>
                  <a:srgbClr val="595959"/>
                </a:solidFill>
                <a:latin typeface="微软雅黑" panose="020B0503020204020204" charset="-122"/>
                <a:ea typeface="+mj-ea"/>
                <a:cs typeface="+mj-cs"/>
              </a:rPr>
              <a:t>11.2.4	</a:t>
            </a:r>
            <a:r>
              <a:rPr lang="zh-CN" altLang="en-US" kern="1200" dirty="0">
                <a:solidFill>
                  <a:srgbClr val="595959"/>
                </a:solidFill>
                <a:latin typeface="微软雅黑" panose="020B0503020204020204" charset="-122"/>
                <a:ea typeface="微软雅黑" panose="020B0503020204020204" charset="-122"/>
                <a:cs typeface="+mj-cs"/>
              </a:rPr>
              <a:t>判定</a:t>
            </a:r>
            <a:r>
              <a:rPr lang="zh-CN" altLang="en-US" kern="1200" dirty="0">
                <a:solidFill>
                  <a:srgbClr val="595959"/>
                </a:solidFill>
                <a:latin typeface="微软雅黑" panose="020B0503020204020204" charset="-122"/>
                <a:ea typeface="微软雅黑" panose="020B0503020204020204" charset="-122"/>
                <a:cs typeface="+mj-cs"/>
              </a:rPr>
              <a:t>条件覆盖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 name="文本框 2"/>
          <p:cNvSpPr txBox="1"/>
          <p:nvPr/>
        </p:nvSpPr>
        <p:spPr>
          <a:xfrm>
            <a:off x="685800" y="762000"/>
            <a:ext cx="7235825" cy="829945"/>
          </a:xfrm>
          <a:prstGeom prst="rect">
            <a:avLst/>
          </a:prstGeom>
          <a:noFill/>
        </p:spPr>
        <p:txBody>
          <a:bodyPr wrap="square" rtlCol="0">
            <a:spAutoFit/>
          </a:bodyPr>
          <a:p>
            <a:r>
              <a:rPr lang="zh-CN" altLang="en-US" sz="2400"/>
              <a:t>判定中每个条件的所有可能取值至少出现一次，并且每个判定取到的各种可能结果也至少出现一次。</a:t>
            </a:r>
            <a:endParaRPr lang="zh-CN" altLang="en-US" sz="2400"/>
          </a:p>
        </p:txBody>
      </p:sp>
      <p:graphicFrame>
        <p:nvGraphicFramePr>
          <p:cNvPr id="358971" name="Group 571"/>
          <p:cNvGraphicFramePr>
            <a:graphicFrameLocks noGrp="1"/>
          </p:cNvGraphicFramePr>
          <p:nvPr>
            <p:custDataLst>
              <p:tags r:id="rId1"/>
            </p:custDataLst>
          </p:nvPr>
        </p:nvGraphicFramePr>
        <p:xfrm>
          <a:off x="638810" y="1600200"/>
          <a:ext cx="3519170" cy="1889125"/>
        </p:xfrm>
        <a:graphic>
          <a:graphicData uri="http://schemas.openxmlformats.org/drawingml/2006/table">
            <a:tbl>
              <a:tblPr/>
              <a:tblGrid>
                <a:gridCol w="1031240"/>
                <a:gridCol w="764540"/>
                <a:gridCol w="1723390"/>
              </a:tblGrid>
              <a:tr h="56388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变量</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表达式</a:t>
                      </a:r>
                      <a:endPar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的值</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类别</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0835">
                <a:tc rowSpan="2">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a&gt;1</a:t>
                      </a:r>
                      <a:endPar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1470">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1470">
                <a:tc rowSpan="2">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b=0</a:t>
                      </a:r>
                      <a:endPar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1470">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58970" name="Group 570"/>
          <p:cNvGraphicFramePr>
            <a:graphicFrameLocks noGrp="1"/>
          </p:cNvGraphicFramePr>
          <p:nvPr>
            <p:custDataLst>
              <p:tags r:id="rId2"/>
            </p:custDataLst>
          </p:nvPr>
        </p:nvGraphicFramePr>
        <p:xfrm>
          <a:off x="4953000" y="1600200"/>
          <a:ext cx="3425825" cy="1889125"/>
        </p:xfrm>
        <a:graphic>
          <a:graphicData uri="http://schemas.openxmlformats.org/drawingml/2006/table">
            <a:tbl>
              <a:tblPr/>
              <a:tblGrid>
                <a:gridCol w="922655"/>
                <a:gridCol w="979170"/>
                <a:gridCol w="1524000"/>
              </a:tblGrid>
              <a:tr h="51816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变量</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表达式</a:t>
                      </a:r>
                      <a:endPar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的值</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类别</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42900">
                <a:tc rowSpan="2">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T3</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43535">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t3</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42265">
                <a:tc rowSpan="2">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x&gt;1</a:t>
                      </a:r>
                      <a:endPar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取真值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42265">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取假值</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65799" name="Group 231"/>
          <p:cNvGraphicFramePr>
            <a:graphicFrameLocks noGrp="1"/>
          </p:cNvGraphicFramePr>
          <p:nvPr>
            <p:custDataLst>
              <p:tags r:id="rId3"/>
            </p:custDataLst>
          </p:nvPr>
        </p:nvGraphicFramePr>
        <p:xfrm>
          <a:off x="388620" y="3581400"/>
          <a:ext cx="8366760" cy="2867660"/>
        </p:xfrm>
        <a:graphic>
          <a:graphicData uri="http://schemas.openxmlformats.org/drawingml/2006/table">
            <a:tbl>
              <a:tblPr/>
              <a:tblGrid>
                <a:gridCol w="1434465"/>
                <a:gridCol w="788035"/>
                <a:gridCol w="995680"/>
                <a:gridCol w="789940"/>
                <a:gridCol w="1400175"/>
                <a:gridCol w="1228090"/>
                <a:gridCol w="1730375"/>
              </a:tblGrid>
              <a:tr h="76454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测试用例</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0" lang="en-US" altLang="zh-CN"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b</a:t>
                      </a:r>
                      <a:endParaRPr kumimoji="0" lang="en-US" altLang="zh-CN"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x</a:t>
                      </a:r>
                      <a:endParaRPr kumimoji="0" lang="en-US" altLang="zh-CN"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路径</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覆盖</a:t>
                      </a:r>
                      <a:endPar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条件</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判定</a:t>
                      </a:r>
                      <a:endPar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取值</a:t>
                      </a:r>
                      <a:endPar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18872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SABCDE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buClrTx/>
                        <a:buSzTx/>
                        <a:buFontTx/>
                        <a:buNone/>
                      </a:pPr>
                      <a:r>
                        <a:rPr kumimoji="0" lang="en-US" altLang="zh-CN" sz="180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判定一取真</a:t>
                      </a:r>
                      <a:endParaRPr kumimoji="0" lang="en-US" altLang="zh-CN" sz="180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buClrTx/>
                        <a:buSzTx/>
                        <a:buFontTx/>
                        <a:buNone/>
                      </a:pPr>
                      <a:r>
                        <a:rPr kumimoji="0" lang="en-US" altLang="zh-CN" sz="180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判定二取真</a:t>
                      </a:r>
                      <a:endParaRPr kumimoji="0" lang="en-US" altLang="zh-CN" sz="180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963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CASE10</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SACE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buClrTx/>
                        <a:buSzTx/>
                        <a:buFontTx/>
                        <a:buNone/>
                      </a:pPr>
                      <a:r>
                        <a:rPr lang="en-US" altLang="zh-CN" sz="180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判定一取假</a:t>
                      </a:r>
                      <a:endParaRPr kumimoji="0" lang="en-US" altLang="zh-CN" sz="180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buClrTx/>
                        <a:buSzTx/>
                        <a:buFontTx/>
                        <a:buNone/>
                      </a:pPr>
                      <a:r>
                        <a:rPr lang="en-US" altLang="zh-CN" sz="180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判定二取假</a:t>
                      </a:r>
                      <a:endParaRPr kumimoji="0" lang="en-US" altLang="zh-CN" sz="180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buClrTx/>
                        <a:buSzTx/>
                        <a:buFontTx/>
                        <a:buNone/>
                      </a:pPr>
                      <a:endParaRPr kumimoji="0" lang="en-US" altLang="zh-CN" sz="180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4" name="Rectangle 2"/>
          <p:cNvSpPr>
            <a:spLocks noGrp="1"/>
          </p:cNvSpPr>
          <p:nvPr/>
        </p:nvSpPr>
        <p:spPr>
          <a:xfrm>
            <a:off x="152400" y="381000"/>
            <a:ext cx="7886700" cy="977900"/>
          </a:xfrm>
          <a:prstGeom prst="rect">
            <a:avLst/>
          </a:prstGeom>
          <a:noFill/>
          <a:ln>
            <a:noFill/>
          </a:ln>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buNone/>
            </a:pPr>
            <a:r>
              <a:rPr lang="en-US" altLang="zh-CN" kern="1200" dirty="0">
                <a:solidFill>
                  <a:srgbClr val="595959"/>
                </a:solidFill>
                <a:latin typeface="微软雅黑" panose="020B0503020204020204" charset="-122"/>
                <a:ea typeface="+mj-ea"/>
                <a:cs typeface="+mj-cs"/>
              </a:rPr>
              <a:t>11.2.4	</a:t>
            </a:r>
            <a:r>
              <a:rPr lang="zh-CN" altLang="en-US" kern="1200" dirty="0">
                <a:solidFill>
                  <a:srgbClr val="595959"/>
                </a:solidFill>
                <a:latin typeface="微软雅黑" panose="020B0503020204020204" charset="-122"/>
                <a:ea typeface="微软雅黑" panose="020B0503020204020204" charset="-122"/>
                <a:cs typeface="+mj-cs"/>
              </a:rPr>
              <a:t>条件</a:t>
            </a:r>
            <a:r>
              <a:rPr lang="zh-CN" altLang="en-US" kern="1200" dirty="0">
                <a:solidFill>
                  <a:srgbClr val="595959"/>
                </a:solidFill>
                <a:latin typeface="微软雅黑" panose="020B0503020204020204" charset="-122"/>
                <a:ea typeface="微软雅黑" panose="020B0503020204020204" charset="-122"/>
                <a:cs typeface="+mj-cs"/>
              </a:rPr>
              <a:t>组合覆盖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 name="文本框 1"/>
          <p:cNvSpPr txBox="1"/>
          <p:nvPr/>
        </p:nvSpPr>
        <p:spPr>
          <a:xfrm>
            <a:off x="337820" y="1600200"/>
            <a:ext cx="8599805" cy="3969385"/>
          </a:xfrm>
          <a:prstGeom prst="rect">
            <a:avLst/>
          </a:prstGeom>
          <a:noFill/>
        </p:spPr>
        <p:txBody>
          <a:bodyPr wrap="square" rtlCol="0">
            <a:spAutoFit/>
          </a:bodyPr>
          <a:p>
            <a:pPr>
              <a:lnSpc>
                <a:spcPct val="150000"/>
              </a:lnSpc>
            </a:pPr>
            <a:r>
              <a:rPr lang="zh-CN" altLang="en-US" sz="2400">
                <a:solidFill>
                  <a:srgbClr val="FF0000"/>
                </a:solidFill>
              </a:rPr>
              <a:t>所有条件的取值组合</a:t>
            </a:r>
            <a:r>
              <a:rPr lang="zh-CN" altLang="en-US" sz="2400"/>
              <a:t>至少执行一次。条件组合覆盖同时满足语句覆盖、判定覆盖、条件覆盖、判定-条件覆盖。其测试用例需要注意三点：</a:t>
            </a:r>
            <a:endParaRPr lang="zh-CN" altLang="en-US" sz="2400"/>
          </a:p>
          <a:p>
            <a:pPr>
              <a:lnSpc>
                <a:spcPct val="150000"/>
              </a:lnSpc>
            </a:pPr>
            <a:r>
              <a:rPr lang="zh-CN" altLang="en-US" sz="2400"/>
              <a:t>1. 条件组合只针对同一个判断语句内存在多个条件的情况，</a:t>
            </a:r>
            <a:r>
              <a:rPr lang="en-US" altLang="zh-CN" sz="2400"/>
              <a:t> </a:t>
            </a:r>
            <a:r>
              <a:rPr lang="zh-CN" altLang="en-US" sz="2400"/>
              <a:t>让这些条件的取值进行笛卡尔乘积组合；</a:t>
            </a:r>
            <a:endParaRPr lang="zh-CN" altLang="en-US" sz="2400"/>
          </a:p>
          <a:p>
            <a:pPr>
              <a:lnSpc>
                <a:spcPct val="150000"/>
              </a:lnSpc>
            </a:pPr>
            <a:r>
              <a:rPr lang="zh-CN" altLang="en-US" sz="2400"/>
              <a:t>2. 不同的判断语句内的条件取值之间无须组合；</a:t>
            </a:r>
            <a:endParaRPr lang="zh-CN" altLang="en-US" sz="2400"/>
          </a:p>
          <a:p>
            <a:pPr>
              <a:lnSpc>
                <a:spcPct val="150000"/>
              </a:lnSpc>
            </a:pPr>
            <a:r>
              <a:rPr lang="zh-CN" altLang="en-US" sz="2400"/>
              <a:t>3. 对于单条件的判断语句，只需要满足自己所有的取值即可。</a:t>
            </a:r>
            <a:endParaRPr lang="zh-CN" altLang="en-US" sz="240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4" name="Rectangle 2"/>
          <p:cNvSpPr>
            <a:spLocks noGrp="1"/>
          </p:cNvSpPr>
          <p:nvPr/>
        </p:nvSpPr>
        <p:spPr>
          <a:xfrm>
            <a:off x="228600" y="228600"/>
            <a:ext cx="7886700" cy="977900"/>
          </a:xfrm>
          <a:prstGeom prst="rect">
            <a:avLst/>
          </a:prstGeom>
          <a:noFill/>
          <a:ln>
            <a:noFill/>
          </a:ln>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buNone/>
            </a:pPr>
            <a:r>
              <a:rPr lang="en-US" altLang="zh-CN" kern="1200" dirty="0">
                <a:solidFill>
                  <a:srgbClr val="595959"/>
                </a:solidFill>
                <a:latin typeface="微软雅黑" panose="020B0503020204020204" charset="-122"/>
                <a:ea typeface="+mj-ea"/>
                <a:cs typeface="+mj-cs"/>
              </a:rPr>
              <a:t>11.2.4	</a:t>
            </a:r>
            <a:r>
              <a:rPr lang="zh-CN" altLang="en-US" kern="1200" dirty="0">
                <a:solidFill>
                  <a:srgbClr val="595959"/>
                </a:solidFill>
                <a:latin typeface="微软雅黑" panose="020B0503020204020204" charset="-122"/>
                <a:ea typeface="微软雅黑" panose="020B0503020204020204" charset="-122"/>
                <a:cs typeface="+mj-cs"/>
              </a:rPr>
              <a:t>条件</a:t>
            </a:r>
            <a:r>
              <a:rPr lang="zh-CN" altLang="en-US" kern="1200" dirty="0">
                <a:solidFill>
                  <a:srgbClr val="595959"/>
                </a:solidFill>
                <a:latin typeface="微软雅黑" panose="020B0503020204020204" charset="-122"/>
                <a:ea typeface="微软雅黑" panose="020B0503020204020204" charset="-122"/>
                <a:cs typeface="+mj-cs"/>
              </a:rPr>
              <a:t>组合覆盖</a:t>
            </a:r>
            <a:endParaRPr lang="zh-CN" altLang="en-US" kern="1200" dirty="0">
              <a:solidFill>
                <a:srgbClr val="595959"/>
              </a:solidFill>
              <a:latin typeface="微软雅黑" panose="020B0503020204020204" charset="-122"/>
              <a:ea typeface="微软雅黑" panose="020B0503020204020204" charset="-122"/>
              <a:cs typeface="+mj-cs"/>
            </a:endParaRPr>
          </a:p>
        </p:txBody>
      </p:sp>
      <p:graphicFrame>
        <p:nvGraphicFramePr>
          <p:cNvPr id="363633" name="Group 113"/>
          <p:cNvGraphicFramePr>
            <a:graphicFrameLocks noGrp="1"/>
          </p:cNvGraphicFramePr>
          <p:nvPr/>
        </p:nvGraphicFramePr>
        <p:xfrm>
          <a:off x="915353" y="1523683"/>
          <a:ext cx="7313613" cy="4114800"/>
        </p:xfrm>
        <a:graphic>
          <a:graphicData uri="http://schemas.openxmlformats.org/drawingml/2006/table">
            <a:tbl>
              <a:tblPr/>
              <a:tblGrid>
                <a:gridCol w="3657600"/>
                <a:gridCol w="3656012"/>
              </a:tblGrid>
              <a:tr h="45720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cs typeface="Times New Roman" panose="02020603050405020304" pitchFamily="18" charset="0"/>
                        </a:rPr>
                        <a:t>赋值</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cs typeface="Times New Roman" panose="02020603050405020304" pitchFamily="18" charset="0"/>
                        </a:rPr>
                        <a:t>类别</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①a&gt;1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b=0</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T2</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②a&gt;1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b!=0</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t2</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③a&lt;=1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b=0</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T2</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④a&lt;=1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b!=0</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t2</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⑤a=2</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x&gt;1</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T3</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T4</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⑥a=2</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x&lt;=1</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T3</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t4</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⑦a!=2</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x&gt;1</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t3</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T4</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⑧a!=2</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x&lt;=1</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记为</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t3</a:t>
                      </a:r>
                      <a:r>
                        <a:rPr kumimoji="0" lang="zh-CN" altLang="en-US"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t4</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218" name="Rectangle 2"/>
          <p:cNvSpPr>
            <a:spLocks noGrp="1"/>
          </p:cNvSpPr>
          <p:nvPr>
            <p:ph type="title"/>
          </p:nvPr>
        </p:nvSpPr>
        <p:spPr>
          <a:xfrm>
            <a:off x="628650" y="304800"/>
            <a:ext cx="7886700" cy="1104900"/>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9219" name="Rectangle 3"/>
          <p:cNvSpPr>
            <a:spLocks noGrp="1"/>
          </p:cNvSpPr>
          <p:nvPr>
            <p:ph idx="1"/>
          </p:nvPr>
        </p:nvSpPr>
        <p:spPr>
          <a:xfrm>
            <a:off x="685800" y="1447800"/>
            <a:ext cx="7886700" cy="5058410"/>
          </a:xfrm>
          <a:prstGeom prst="rect">
            <a:avLst/>
          </a:prstGeom>
          <a:noFill/>
          <a:ln>
            <a:noFill/>
          </a:ln>
        </p:spPr>
        <p:txBody>
          <a:bodyPr vert="horz" wrap="square" lIns="91440" tIns="45720" rIns="91440" bIns="45720" anchor="t" anchorCtr="0"/>
          <a:p>
            <a:pPr defTabSz="914400"/>
            <a:r>
              <a:rPr lang="en-US" altLang="zh-CN" sz="2100" kern="1200" dirty="0">
                <a:solidFill>
                  <a:srgbClr val="595959"/>
                </a:solidFill>
                <a:latin typeface="微软雅黑" panose="020B0503020204020204" charset="-122"/>
                <a:ea typeface="+mn-ea"/>
                <a:cs typeface="+mn-cs"/>
              </a:rPr>
              <a:t>11.1 </a:t>
            </a:r>
            <a:r>
              <a:rPr lang="zh-CN" altLang="en-US" sz="2100" kern="1200" dirty="0">
                <a:solidFill>
                  <a:srgbClr val="595959"/>
                </a:solidFill>
                <a:latin typeface="微软雅黑" panose="020B0503020204020204" charset="-122"/>
                <a:ea typeface="微软雅黑" panose="020B0503020204020204" charset="-122"/>
                <a:cs typeface="+mn-cs"/>
              </a:rPr>
              <a:t>白盒测试的概述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100" kern="1200" dirty="0">
                <a:solidFill>
                  <a:srgbClr val="595959"/>
                </a:solidFill>
                <a:latin typeface="微软雅黑" panose="020B0503020204020204" charset="-122"/>
                <a:ea typeface="+mn-ea"/>
                <a:cs typeface="+mn-cs"/>
              </a:rPr>
              <a:t>11.2	</a:t>
            </a:r>
            <a:r>
              <a:rPr lang="zh-CN" altLang="en-US" sz="2100" kern="1200" dirty="0">
                <a:solidFill>
                  <a:srgbClr val="595959"/>
                </a:solidFill>
                <a:latin typeface="微软雅黑" panose="020B0503020204020204" charset="-122"/>
                <a:ea typeface="微软雅黑" panose="020B0503020204020204" charset="-122"/>
                <a:cs typeface="+mn-cs"/>
              </a:rPr>
              <a:t>控制流测试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11.2.1	</a:t>
            </a:r>
            <a:r>
              <a:rPr lang="zh-CN" altLang="en-US" sz="1900" kern="1200" dirty="0">
                <a:solidFill>
                  <a:srgbClr val="595959"/>
                </a:solidFill>
                <a:latin typeface="微软雅黑" panose="020B0503020204020204" charset="-122"/>
                <a:ea typeface="微软雅黑" panose="020B0503020204020204" charset="-122"/>
                <a:cs typeface="+mn-cs"/>
              </a:rPr>
              <a:t>语句覆盖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11.2.2	</a:t>
            </a:r>
            <a:r>
              <a:rPr lang="zh-CN" altLang="en-US" sz="1900" kern="1200" dirty="0">
                <a:solidFill>
                  <a:srgbClr val="595959"/>
                </a:solidFill>
                <a:latin typeface="微软雅黑" panose="020B0503020204020204" charset="-122"/>
                <a:ea typeface="微软雅黑" panose="020B0503020204020204" charset="-122"/>
                <a:cs typeface="+mn-cs"/>
              </a:rPr>
              <a:t>判定覆盖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11.2.3	</a:t>
            </a:r>
            <a:r>
              <a:rPr lang="zh-CN" altLang="en-US" sz="1900" kern="1200" dirty="0">
                <a:solidFill>
                  <a:srgbClr val="595959"/>
                </a:solidFill>
                <a:latin typeface="微软雅黑" panose="020B0503020204020204" charset="-122"/>
                <a:ea typeface="微软雅黑" panose="020B0503020204020204" charset="-122"/>
                <a:cs typeface="+mn-cs"/>
              </a:rPr>
              <a:t>条件覆盖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11.2.4	</a:t>
            </a:r>
            <a:r>
              <a:rPr lang="zh-CN" altLang="en-US" sz="1900" kern="1200" dirty="0">
                <a:solidFill>
                  <a:srgbClr val="595959"/>
                </a:solidFill>
                <a:latin typeface="微软雅黑" panose="020B0503020204020204" charset="-122"/>
                <a:ea typeface="微软雅黑" panose="020B0503020204020204" charset="-122"/>
                <a:cs typeface="+mn-cs"/>
              </a:rPr>
              <a:t>判定</a:t>
            </a:r>
            <a:r>
              <a:rPr lang="en-US" altLang="zh-CN" sz="1900" kern="1200" dirty="0">
                <a:solidFill>
                  <a:srgbClr val="595959"/>
                </a:solidFill>
                <a:latin typeface="微软雅黑" panose="020B0503020204020204" charset="-122"/>
                <a:ea typeface="+mn-ea"/>
                <a:cs typeface="+mn-cs"/>
              </a:rPr>
              <a:t>-</a:t>
            </a:r>
            <a:r>
              <a:rPr lang="zh-CN" altLang="en-US" sz="1900" kern="1200" dirty="0">
                <a:solidFill>
                  <a:srgbClr val="595959"/>
                </a:solidFill>
                <a:latin typeface="微软雅黑" panose="020B0503020204020204" charset="-122"/>
                <a:ea typeface="微软雅黑" panose="020B0503020204020204" charset="-122"/>
                <a:cs typeface="+mn-cs"/>
              </a:rPr>
              <a:t>条件覆盖测试</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微软雅黑" panose="020B0503020204020204" charset="-122"/>
                <a:cs typeface="+mn-cs"/>
              </a:rPr>
              <a:t>11.2.5      </a:t>
            </a:r>
            <a:r>
              <a:rPr lang="zh-CN" altLang="en-US" sz="1900" kern="1200" dirty="0">
                <a:solidFill>
                  <a:srgbClr val="595959"/>
                </a:solidFill>
                <a:latin typeface="微软雅黑" panose="020B0503020204020204" charset="-122"/>
                <a:ea typeface="微软雅黑" panose="020B0503020204020204" charset="-122"/>
                <a:cs typeface="+mn-cs"/>
              </a:rPr>
              <a:t>条件组合</a:t>
            </a:r>
            <a:r>
              <a:rPr lang="zh-CN" altLang="en-US" sz="1900" kern="1200" dirty="0">
                <a:solidFill>
                  <a:srgbClr val="595959"/>
                </a:solidFill>
                <a:latin typeface="微软雅黑" panose="020B0503020204020204" charset="-122"/>
                <a:ea typeface="微软雅黑" panose="020B0503020204020204" charset="-122"/>
                <a:cs typeface="+mn-cs"/>
              </a:rPr>
              <a:t>覆盖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11.2.6	</a:t>
            </a:r>
            <a:r>
              <a:rPr lang="zh-CN" altLang="en-US" sz="1900" kern="1200" dirty="0">
                <a:solidFill>
                  <a:srgbClr val="595959"/>
                </a:solidFill>
                <a:latin typeface="微软雅黑" panose="020B0503020204020204" charset="-122"/>
                <a:ea typeface="微软雅黑" panose="020B0503020204020204" charset="-122"/>
                <a:cs typeface="+mn-cs"/>
              </a:rPr>
              <a:t>路径覆盖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11.2.7	</a:t>
            </a:r>
            <a:r>
              <a:rPr lang="zh-CN" altLang="en-US" sz="1900" kern="1200" dirty="0">
                <a:solidFill>
                  <a:srgbClr val="595959"/>
                </a:solidFill>
                <a:latin typeface="微软雅黑" panose="020B0503020204020204" charset="-122"/>
                <a:ea typeface="微软雅黑" panose="020B0503020204020204" charset="-122"/>
                <a:cs typeface="+mn-cs"/>
              </a:rPr>
              <a:t>几种常用逻辑覆盖的比较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11.2.8	</a:t>
            </a:r>
            <a:r>
              <a:rPr lang="zh-CN" altLang="en-US" sz="1900" kern="1200" dirty="0">
                <a:solidFill>
                  <a:srgbClr val="595959"/>
                </a:solidFill>
                <a:latin typeface="微软雅黑" panose="020B0503020204020204" charset="-122"/>
                <a:ea typeface="微软雅黑" panose="020B0503020204020204" charset="-122"/>
                <a:cs typeface="+mn-cs"/>
              </a:rPr>
              <a:t>循环测试	</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en-US" altLang="zh-CN" sz="2100" kern="1200" dirty="0">
                <a:solidFill>
                  <a:srgbClr val="595959"/>
                </a:solidFill>
                <a:latin typeface="微软雅黑" panose="020B0503020204020204" charset="-122"/>
                <a:ea typeface="+mn-ea"/>
                <a:cs typeface="+mn-cs"/>
              </a:rPr>
              <a:t>11.3	</a:t>
            </a:r>
            <a:r>
              <a:rPr lang="zh-CN" altLang="en-US" sz="2100" kern="1200" dirty="0">
                <a:solidFill>
                  <a:srgbClr val="595959"/>
                </a:solidFill>
                <a:latin typeface="微软雅黑" panose="020B0503020204020204" charset="-122"/>
                <a:ea typeface="微软雅黑" panose="020B0503020204020204" charset="-122"/>
                <a:cs typeface="+mn-cs"/>
              </a:rPr>
              <a:t>基本路径测试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11.3.1 </a:t>
            </a:r>
            <a:r>
              <a:rPr lang="zh-CN" altLang="en-US" sz="1900" kern="1200" dirty="0">
                <a:solidFill>
                  <a:srgbClr val="595959"/>
                </a:solidFill>
                <a:latin typeface="微软雅黑" panose="020B0503020204020204" charset="-122"/>
                <a:ea typeface="微软雅黑" panose="020B0503020204020204" charset="-122"/>
                <a:cs typeface="+mn-cs"/>
              </a:rPr>
              <a:t>程序的控制流图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11.3.2 </a:t>
            </a:r>
            <a:r>
              <a:rPr lang="zh-CN" altLang="en-US" sz="1900" kern="1200" dirty="0">
                <a:solidFill>
                  <a:srgbClr val="595959"/>
                </a:solidFill>
                <a:latin typeface="微软雅黑" panose="020B0503020204020204" charset="-122"/>
                <a:ea typeface="微软雅黑" panose="020B0503020204020204" charset="-122"/>
                <a:cs typeface="+mn-cs"/>
              </a:rPr>
              <a:t>程序结构的要求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11.3.3 </a:t>
            </a:r>
            <a:r>
              <a:rPr lang="zh-CN" altLang="en-US" sz="1900" kern="1200" dirty="0">
                <a:solidFill>
                  <a:srgbClr val="595959"/>
                </a:solidFill>
                <a:latin typeface="微软雅黑" panose="020B0503020204020204" charset="-122"/>
                <a:ea typeface="微软雅黑" panose="020B0503020204020204" charset="-122"/>
                <a:cs typeface="+mn-cs"/>
              </a:rPr>
              <a:t>举例分析	</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graphicFrame>
        <p:nvGraphicFramePr>
          <p:cNvPr id="365799" name="Group 231"/>
          <p:cNvGraphicFramePr>
            <a:graphicFrameLocks noGrp="1"/>
          </p:cNvGraphicFramePr>
          <p:nvPr>
            <p:ph idx="1"/>
            <p:custDataLst>
              <p:tags r:id="rId1"/>
            </p:custDataLst>
          </p:nvPr>
        </p:nvGraphicFramePr>
        <p:xfrm>
          <a:off x="457200" y="1358900"/>
          <a:ext cx="8303260" cy="4324985"/>
        </p:xfrm>
        <a:graphic>
          <a:graphicData uri="http://schemas.openxmlformats.org/drawingml/2006/table">
            <a:tbl>
              <a:tblPr/>
              <a:tblGrid>
                <a:gridCol w="1369695"/>
                <a:gridCol w="751205"/>
                <a:gridCol w="951865"/>
                <a:gridCol w="1110615"/>
                <a:gridCol w="1425575"/>
                <a:gridCol w="1584325"/>
                <a:gridCol w="1109980"/>
              </a:tblGrid>
              <a:tr h="864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测试用例</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0" lang="en-US" altLang="zh-CN"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b</a:t>
                      </a:r>
                      <a:endParaRPr kumimoji="0" lang="en-US" altLang="zh-CN"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x</a:t>
                      </a:r>
                      <a:endParaRPr kumimoji="0" lang="en-US" altLang="zh-CN"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覆盖组合</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路径</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覆盖</a:t>
                      </a:r>
                      <a:endPar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条件</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86614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①⑤</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SABCDE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487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CASE8</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②⑥</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SACDE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550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CASE9</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③⑦</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SACDE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4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CASE10</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④⑧</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SACE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t1t2t3t4</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554" name="Rectangle 2"/>
          <p:cNvSpPr>
            <a:spLocks noGrp="1"/>
          </p:cNvSpPr>
          <p:nvPr/>
        </p:nvSpPr>
        <p:spPr>
          <a:xfrm>
            <a:off x="304800" y="381000"/>
            <a:ext cx="7886700" cy="977900"/>
          </a:xfrm>
          <a:prstGeom prst="rect">
            <a:avLst/>
          </a:prstGeom>
          <a:noFill/>
          <a:ln>
            <a:noFill/>
          </a:ln>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buNone/>
            </a:pPr>
            <a:r>
              <a:rPr lang="en-US" altLang="zh-CN" kern="1200" dirty="0">
                <a:solidFill>
                  <a:srgbClr val="595959"/>
                </a:solidFill>
                <a:latin typeface="微软雅黑" panose="020B0503020204020204" charset="-122"/>
                <a:ea typeface="+mj-ea"/>
                <a:cs typeface="+mj-cs"/>
              </a:rPr>
              <a:t>11.2.5	</a:t>
            </a:r>
            <a:r>
              <a:rPr lang="zh-CN" altLang="en-US" kern="1200" dirty="0">
                <a:solidFill>
                  <a:srgbClr val="595959"/>
                </a:solidFill>
                <a:latin typeface="微软雅黑" panose="020B0503020204020204" charset="-122"/>
                <a:ea typeface="微软雅黑" panose="020B0503020204020204" charset="-122"/>
                <a:cs typeface="+mj-cs"/>
              </a:rPr>
              <a:t>条件</a:t>
            </a:r>
            <a:r>
              <a:rPr lang="zh-CN" altLang="en-US" kern="1200" dirty="0">
                <a:solidFill>
                  <a:srgbClr val="595959"/>
                </a:solidFill>
                <a:latin typeface="微软雅黑" panose="020B0503020204020204" charset="-122"/>
                <a:ea typeface="微软雅黑" panose="020B0503020204020204" charset="-122"/>
                <a:cs typeface="+mj-cs"/>
              </a:rPr>
              <a:t>组合覆盖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 name="文本框 1"/>
          <p:cNvSpPr txBox="1"/>
          <p:nvPr/>
        </p:nvSpPr>
        <p:spPr>
          <a:xfrm>
            <a:off x="228600" y="5867400"/>
            <a:ext cx="8745220" cy="521970"/>
          </a:xfrm>
          <a:prstGeom prst="rect">
            <a:avLst/>
          </a:prstGeom>
          <a:noFill/>
        </p:spPr>
        <p:txBody>
          <a:bodyPr wrap="square" rtlCol="0">
            <a:spAutoFit/>
          </a:bodyPr>
          <a:p>
            <a:r>
              <a:rPr lang="zh-CN" altLang="en-US" sz="2800">
                <a:solidFill>
                  <a:srgbClr val="FF0000"/>
                </a:solidFill>
              </a:rPr>
              <a:t>覆盖了</a:t>
            </a:r>
            <a:r>
              <a:rPr lang="en-US" altLang="zh-CN" sz="2800">
                <a:solidFill>
                  <a:srgbClr val="FF0000"/>
                </a:solidFill>
              </a:rPr>
              <a:t>8</a:t>
            </a:r>
            <a:r>
              <a:rPr lang="zh-CN" altLang="en-US" sz="2800">
                <a:solidFill>
                  <a:srgbClr val="FF0000"/>
                </a:solidFill>
              </a:rPr>
              <a:t>个条件取值的组合，但是没有覆盖路径</a:t>
            </a:r>
            <a:r>
              <a:rPr lang="en-US" altLang="zh-CN" sz="2800">
                <a:solidFill>
                  <a:srgbClr val="FF0000"/>
                </a:solidFill>
              </a:rPr>
              <a:t>SABCE</a:t>
            </a:r>
            <a:endParaRPr lang="en-US" altLang="zh-CN" sz="2800">
              <a:solidFill>
                <a:srgbClr val="FF0000"/>
              </a:solidFil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11.2.6	</a:t>
            </a:r>
            <a:r>
              <a:rPr lang="zh-CN" altLang="en-US" kern="1200" dirty="0">
                <a:solidFill>
                  <a:srgbClr val="595959"/>
                </a:solidFill>
                <a:latin typeface="微软雅黑" panose="020B0503020204020204" charset="-122"/>
                <a:ea typeface="微软雅黑" panose="020B0503020204020204" charset="-122"/>
                <a:cs typeface="+mj-cs"/>
              </a:rPr>
              <a:t>路径覆盖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8675" name="Rectangle 3"/>
          <p:cNvSpPr>
            <a:spLocks noGrp="1"/>
          </p:cNvSpPr>
          <p:nvPr>
            <p:ph idx="1"/>
          </p:nvPr>
        </p:nvSpPr>
        <p:spPr>
          <a:xfrm>
            <a:off x="609600" y="1825625"/>
            <a:ext cx="7886700" cy="4351338"/>
          </a:xfrm>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按路径覆盖要求进行测试</a:t>
            </a:r>
            <a:endParaRPr lang="en-US" altLang="zh-CN" sz="2500" kern="1200" dirty="0">
              <a:solidFill>
                <a:srgbClr val="595959"/>
              </a:solidFill>
              <a:latin typeface="微软雅黑" panose="020B0503020204020204" charset="-122"/>
              <a:ea typeface="+mn-ea"/>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设计足够多的测试用例要求覆盖程序中所有可能的路径。</a:t>
            </a:r>
            <a:endParaRPr lang="zh-CN" altLang="en-US" sz="1800" kern="1200" dirty="0">
              <a:solidFill>
                <a:srgbClr val="595959"/>
              </a:solidFill>
              <a:latin typeface="微软雅黑" panose="020B0503020204020204" charset="-122"/>
              <a:ea typeface="微软雅黑" panose="020B0503020204020204" charset="-122"/>
              <a:cs typeface="+mn-cs"/>
            </a:endParaRPr>
          </a:p>
        </p:txBody>
      </p:sp>
      <p:pic>
        <p:nvPicPr>
          <p:cNvPr id="22531" name="Picture 6"/>
          <p:cNvPicPr>
            <a:picLocks noChangeAspect="1"/>
          </p:cNvPicPr>
          <p:nvPr/>
        </p:nvPicPr>
        <p:blipFill>
          <a:blip r:embed="rId1"/>
          <a:stretch>
            <a:fillRect/>
          </a:stretch>
        </p:blipFill>
        <p:spPr>
          <a:xfrm>
            <a:off x="914400" y="2844800"/>
            <a:ext cx="3639820" cy="3332480"/>
          </a:xfrm>
          <a:prstGeom prst="rect">
            <a:avLst/>
          </a:prstGeom>
          <a:noFill/>
          <a:ln w="9525">
            <a:noFill/>
          </a:ln>
        </p:spPr>
      </p:pic>
      <p:sp>
        <p:nvSpPr>
          <p:cNvPr id="2" name="文本框 1"/>
          <p:cNvSpPr txBox="1"/>
          <p:nvPr/>
        </p:nvSpPr>
        <p:spPr>
          <a:xfrm>
            <a:off x="5278120" y="2994660"/>
            <a:ext cx="3048000" cy="2061210"/>
          </a:xfrm>
          <a:prstGeom prst="rect">
            <a:avLst/>
          </a:prstGeom>
          <a:noFill/>
        </p:spPr>
        <p:txBody>
          <a:bodyPr wrap="square" rtlCol="0">
            <a:spAutoFit/>
          </a:bodyPr>
          <a:p>
            <a:r>
              <a:rPr lang="en-US" altLang="zh-CN"/>
              <a:t>L1:SABCDE</a:t>
            </a:r>
            <a:endParaRPr lang="en-US" altLang="zh-CN"/>
          </a:p>
          <a:p>
            <a:r>
              <a:rPr lang="en-US" altLang="zh-CN"/>
              <a:t>L2:SACDE</a:t>
            </a:r>
            <a:endParaRPr lang="en-US" altLang="zh-CN"/>
          </a:p>
          <a:p>
            <a:r>
              <a:rPr lang="en-US" altLang="zh-CN"/>
              <a:t>L3:SABCE</a:t>
            </a:r>
            <a:endParaRPr lang="en-US" altLang="zh-CN"/>
          </a:p>
          <a:p>
            <a:r>
              <a:rPr lang="en-US" altLang="zh-CN"/>
              <a:t>L4:SACE</a:t>
            </a:r>
            <a:endParaRPr lang="en-US" altLang="zh-CN"/>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11.2.6	</a:t>
            </a:r>
            <a:r>
              <a:rPr lang="zh-CN" altLang="en-US" kern="1200" dirty="0">
                <a:solidFill>
                  <a:srgbClr val="595959"/>
                </a:solidFill>
                <a:latin typeface="微软雅黑" panose="020B0503020204020204" charset="-122"/>
                <a:ea typeface="微软雅黑" panose="020B0503020204020204" charset="-122"/>
                <a:cs typeface="+mj-cs"/>
              </a:rPr>
              <a:t>路径覆盖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8675" name="Rectangle 3"/>
          <p:cNvSpPr>
            <a:spLocks noGrp="1"/>
          </p:cNvSpPr>
          <p:nvPr>
            <p:ph idx="1"/>
          </p:nvPr>
        </p:nvSpPr>
        <p:spPr>
          <a:xfrm>
            <a:off x="609600" y="1825625"/>
            <a:ext cx="7886700" cy="3672840"/>
          </a:xfrm>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路径覆盖测试的优点和缺点。</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优点：</a:t>
            </a:r>
            <a:endParaRPr lang="en-US" altLang="zh-CN" sz="2100" kern="1200" dirty="0">
              <a:solidFill>
                <a:srgbClr val="595959"/>
              </a:solidFill>
              <a:latin typeface="微软雅黑" panose="020B0503020204020204" charset="-122"/>
              <a:ea typeface="+mn-ea"/>
              <a:cs typeface="+mn-cs"/>
            </a:endParaRPr>
          </a:p>
          <a:p>
            <a:pPr lvl="2" defTabSz="914400"/>
            <a:r>
              <a:rPr lang="zh-CN" altLang="en-US" sz="1800" kern="1200" dirty="0">
                <a:solidFill>
                  <a:srgbClr val="595959"/>
                </a:solidFill>
                <a:latin typeface="微软雅黑" panose="020B0503020204020204" charset="-122"/>
                <a:ea typeface="微软雅黑" panose="020B0503020204020204" charset="-122"/>
                <a:cs typeface="+mn-cs"/>
              </a:rPr>
              <a:t>路径覆盖是经常要用到的测试覆盖方法，它比普通的判定覆盖准则和条件覆盖准则覆盖率都要高。</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缺点</a:t>
            </a:r>
            <a:r>
              <a:rPr lang="en-US" altLang="zh-CN" sz="2100" kern="1200" dirty="0">
                <a:solidFill>
                  <a:srgbClr val="595959"/>
                </a:solidFill>
                <a:latin typeface="微软雅黑" panose="020B0503020204020204" charset="-122"/>
                <a:ea typeface="+mn-ea"/>
                <a:cs typeface="+mn-cs"/>
              </a:rPr>
              <a:t>:</a:t>
            </a:r>
            <a:endParaRPr lang="en-US" altLang="zh-CN" sz="2100" kern="1200" dirty="0">
              <a:solidFill>
                <a:srgbClr val="595959"/>
              </a:solidFill>
              <a:latin typeface="微软雅黑" panose="020B0503020204020204" charset="-122"/>
              <a:ea typeface="+mn-ea"/>
              <a:cs typeface="+mn-cs"/>
            </a:endParaRPr>
          </a:p>
          <a:p>
            <a:pPr lvl="2" defTabSz="914400"/>
            <a:r>
              <a:rPr lang="zh-CN" altLang="en-US" sz="1800" kern="1200" dirty="0">
                <a:solidFill>
                  <a:srgbClr val="595959"/>
                </a:solidFill>
                <a:latin typeface="微软雅黑" panose="020B0503020204020204" charset="-122"/>
                <a:ea typeface="微软雅黑" panose="020B0503020204020204" charset="-122"/>
                <a:cs typeface="+mn-cs"/>
              </a:rPr>
              <a:t>路径覆盖不一定能保证条件的所有组合都覆盖。</a:t>
            </a:r>
            <a:r>
              <a:rPr lang="en-US" altLang="zh-CN" sz="1800" kern="1200" dirty="0">
                <a:solidFill>
                  <a:srgbClr val="595959"/>
                </a:solidFill>
                <a:latin typeface="微软雅黑" panose="020B0503020204020204" charset="-122"/>
                <a:ea typeface="+mn-ea"/>
                <a:cs typeface="+mn-cs"/>
              </a:rPr>
              <a:t>a&lt;=1</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b=0</a:t>
            </a:r>
            <a:r>
              <a:rPr lang="zh-CN" altLang="en-US" sz="1800" kern="1200" dirty="0">
                <a:solidFill>
                  <a:srgbClr val="595959"/>
                </a:solidFill>
                <a:latin typeface="微软雅黑" panose="020B0503020204020204" charset="-122"/>
                <a:ea typeface="微软雅黑" panose="020B0503020204020204" charset="-122"/>
                <a:cs typeface="+mn-cs"/>
              </a:rPr>
              <a:t>这个就没有被测试到。由于路径覆盖需要对所有可能的路径进行测试（包括循环、条件组合、分支选择等），那么需要设计大量、复杂的测试用例，使得工作量呈指数级增长。</a:t>
            </a:r>
            <a:endParaRPr lang="zh-CN" altLang="en-US" sz="1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628650" y="381000"/>
            <a:ext cx="7886700" cy="909955"/>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mj-ea"/>
                <a:cs typeface="+mj-cs"/>
              </a:rPr>
              <a:t>课堂</a:t>
            </a:r>
            <a:r>
              <a:rPr lang="zh-CN" altLang="en-US" kern="1200" dirty="0">
                <a:solidFill>
                  <a:srgbClr val="595959"/>
                </a:solidFill>
                <a:latin typeface="微软雅黑" panose="020B0503020204020204" charset="-122"/>
                <a:ea typeface="+mj-ea"/>
                <a:cs typeface="+mj-cs"/>
              </a:rPr>
              <a:t>练习</a:t>
            </a:r>
            <a:endParaRPr lang="zh-CN" altLang="en-US" kern="1200" dirty="0">
              <a:solidFill>
                <a:srgbClr val="595959"/>
              </a:solidFill>
              <a:latin typeface="微软雅黑" panose="020B0503020204020204" charset="-122"/>
              <a:ea typeface="+mj-ea"/>
              <a:cs typeface="+mj-cs"/>
            </a:endParaRPr>
          </a:p>
        </p:txBody>
      </p:sp>
      <p:sp>
        <p:nvSpPr>
          <p:cNvPr id="28675" name="Rectangle 3"/>
          <p:cNvSpPr>
            <a:spLocks noGrp="1"/>
          </p:cNvSpPr>
          <p:nvPr>
            <p:ph idx="1"/>
          </p:nvPr>
        </p:nvSpPr>
        <p:spPr>
          <a:xfrm>
            <a:off x="762000" y="1371600"/>
            <a:ext cx="7886700" cy="4859020"/>
          </a:xfrm>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if（ x &gt; 80 &amp;&amp; y &gt;= 80）{</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t=1;</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else if (x+y &gt;= 140 &amp;&amp; (x &gt;= 90 || y &gt;= 90)){</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t=2;</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else{</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t=3;</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 }</a:t>
            </a:r>
            <a:endParaRPr lang="zh-CN" altLang="en-US" sz="2500" kern="1200" dirty="0">
              <a:solidFill>
                <a:srgbClr val="595959"/>
              </a:solidFill>
              <a:latin typeface="微软雅黑" panose="020B0503020204020204" charset="-122"/>
              <a:ea typeface="微软雅黑" panose="020B0503020204020204" charset="-122"/>
              <a:cs typeface="+mn-cs"/>
            </a:endParaRPr>
          </a:p>
          <a:p>
            <a:pPr marL="0" indent="0" defTabSz="914400">
              <a:buNone/>
            </a:pPr>
            <a:r>
              <a:rPr lang="zh-CN" altLang="en-US" sz="2500" kern="1200" dirty="0">
                <a:solidFill>
                  <a:srgbClr val="595959"/>
                </a:solidFill>
                <a:latin typeface="微软雅黑" panose="020B0503020204020204" charset="-122"/>
                <a:ea typeface="微软雅黑" panose="020B0503020204020204" charset="-122"/>
                <a:cs typeface="+mn-cs"/>
              </a:rPr>
              <a:t>用逻辑覆盖</a:t>
            </a:r>
            <a:r>
              <a:rPr lang="zh-CN" altLang="en-US" sz="2500" kern="1200" dirty="0">
                <a:solidFill>
                  <a:srgbClr val="595959"/>
                </a:solidFill>
                <a:latin typeface="微软雅黑" panose="020B0503020204020204" charset="-122"/>
                <a:ea typeface="微软雅黑" panose="020B0503020204020204" charset="-122"/>
                <a:cs typeface="+mn-cs"/>
              </a:rPr>
              <a:t>法测试设计</a:t>
            </a:r>
            <a:r>
              <a:rPr lang="zh-CN" altLang="en-US" sz="2500" kern="1200" dirty="0">
                <a:solidFill>
                  <a:srgbClr val="595959"/>
                </a:solidFill>
                <a:latin typeface="微软雅黑" panose="020B0503020204020204" charset="-122"/>
                <a:ea typeface="微软雅黑" panose="020B0503020204020204" charset="-122"/>
                <a:cs typeface="+mn-cs"/>
              </a:rPr>
              <a:t>测试用例</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304800" y="381000"/>
            <a:ext cx="7886700" cy="930275"/>
          </a:xfrm>
          <a:prstGeom prst="rect">
            <a:avLst/>
          </a:prstGeom>
          <a:noFill/>
          <a:ln>
            <a:noFill/>
          </a:ln>
        </p:spPr>
        <p:txBody>
          <a:bodyPr vert="horz" wrap="square" lIns="91440" tIns="45720" rIns="91440" bIns="45720" anchor="b" anchorCtr="0"/>
          <a:p>
            <a:pPr defTabSz="914400">
              <a:lnSpc>
                <a:spcPct val="100000"/>
              </a:lnSpc>
              <a:buNone/>
            </a:pPr>
            <a:r>
              <a:rPr lang="zh-CN" altLang="en-US" kern="1200" dirty="0">
                <a:solidFill>
                  <a:srgbClr val="595959"/>
                </a:solidFill>
                <a:latin typeface="微软雅黑" panose="020B0503020204020204" charset="-122"/>
                <a:ea typeface="+mj-ea"/>
                <a:cs typeface="+mj-cs"/>
              </a:rPr>
              <a:t>画出程序流程图</a:t>
            </a:r>
            <a:endParaRPr lang="zh-CN" altLang="en-US" kern="1200" dirty="0">
              <a:solidFill>
                <a:srgbClr val="595959"/>
              </a:solidFill>
              <a:latin typeface="微软雅黑" panose="020B0503020204020204" charset="-122"/>
              <a:ea typeface="+mj-ea"/>
              <a:cs typeface="+mj-cs"/>
            </a:endParaRPr>
          </a:p>
        </p:txBody>
      </p:sp>
      <p:graphicFrame>
        <p:nvGraphicFramePr>
          <p:cNvPr id="3" name="对象 2">
            <a:hlinkClick r:id="" action="ppaction://ole?verb="/>
          </p:cNvPr>
          <p:cNvGraphicFramePr>
            <a:graphicFrameLocks noChangeAspect="1"/>
          </p:cNvGraphicFramePr>
          <p:nvPr/>
        </p:nvGraphicFramePr>
        <p:xfrm>
          <a:off x="457200" y="1519555"/>
          <a:ext cx="7147560" cy="5299710"/>
        </p:xfrm>
        <a:graphic>
          <a:graphicData uri="http://schemas.openxmlformats.org/presentationml/2006/ole">
            <mc:AlternateContent xmlns:mc="http://schemas.openxmlformats.org/markup-compatibility/2006">
              <mc:Choice xmlns:v="urn:schemas-microsoft-com:vml" Requires="v">
                <p:oleObj spid="_x0000_s1025" name="" r:id="rId1" imgW="4175125" imgH="3095625" progId="Visio.Drawing.15">
                  <p:embed/>
                </p:oleObj>
              </mc:Choice>
              <mc:Fallback>
                <p:oleObj name="" r:id="rId1" imgW="4175125" imgH="3095625" progId="Visio.Drawing.15">
                  <p:embed/>
                  <p:pic>
                    <p:nvPicPr>
                      <p:cNvPr id="0" name="图片 1024"/>
                      <p:cNvPicPr/>
                      <p:nvPr/>
                    </p:nvPicPr>
                    <p:blipFill>
                      <a:blip r:embed="rId2"/>
                      <a:stretch>
                        <a:fillRect/>
                      </a:stretch>
                    </p:blipFill>
                    <p:spPr>
                      <a:xfrm>
                        <a:off x="457200" y="1519555"/>
                        <a:ext cx="7147560" cy="5299710"/>
                      </a:xfrm>
                      <a:prstGeom prst="rect">
                        <a:avLst/>
                      </a:prstGeom>
                    </p:spPr>
                  </p:pic>
                </p:oleObj>
              </mc:Fallback>
            </mc:AlternateContent>
          </a:graphicData>
        </a:graphic>
      </p:graphicFrame>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304800" y="381000"/>
            <a:ext cx="7886700" cy="930275"/>
          </a:xfrm>
          <a:prstGeom prst="rect">
            <a:avLst/>
          </a:prstGeom>
          <a:noFill/>
          <a:ln>
            <a:noFill/>
          </a:ln>
        </p:spPr>
        <p:txBody>
          <a:bodyPr vert="horz" wrap="square" lIns="91440" tIns="45720" rIns="91440" bIns="45720" anchor="b" anchorCtr="0"/>
          <a:p>
            <a:pPr defTabSz="914400">
              <a:lnSpc>
                <a:spcPct val="100000"/>
              </a:lnSpc>
              <a:buNone/>
            </a:pPr>
            <a:r>
              <a:rPr lang="zh-CN" altLang="en-US" kern="1200" dirty="0">
                <a:solidFill>
                  <a:srgbClr val="595959"/>
                </a:solidFill>
                <a:latin typeface="微软雅黑" panose="020B0503020204020204" charset="-122"/>
                <a:ea typeface="+mj-ea"/>
                <a:cs typeface="+mj-cs"/>
              </a:rPr>
              <a:t>语句</a:t>
            </a:r>
            <a:r>
              <a:rPr lang="zh-CN" altLang="en-US" kern="1200" dirty="0">
                <a:solidFill>
                  <a:srgbClr val="595959"/>
                </a:solidFill>
                <a:latin typeface="微软雅黑" panose="020B0503020204020204" charset="-122"/>
                <a:ea typeface="+mj-ea"/>
                <a:cs typeface="+mj-cs"/>
              </a:rPr>
              <a:t>覆盖</a:t>
            </a:r>
            <a:endParaRPr lang="zh-CN" altLang="en-US" kern="1200" dirty="0">
              <a:solidFill>
                <a:srgbClr val="595959"/>
              </a:solidFill>
              <a:latin typeface="微软雅黑" panose="020B0503020204020204" charset="-122"/>
              <a:ea typeface="+mj-ea"/>
              <a:cs typeface="+mj-cs"/>
            </a:endParaRPr>
          </a:p>
        </p:txBody>
      </p:sp>
      <p:graphicFrame>
        <p:nvGraphicFramePr>
          <p:cNvPr id="2" name="表格 1"/>
          <p:cNvGraphicFramePr/>
          <p:nvPr>
            <p:custDataLst>
              <p:tags r:id="rId1"/>
            </p:custDataLst>
          </p:nvPr>
        </p:nvGraphicFramePr>
        <p:xfrm>
          <a:off x="304800" y="1447800"/>
          <a:ext cx="8369300" cy="1592580"/>
        </p:xfrm>
        <a:graphic>
          <a:graphicData uri="http://schemas.openxmlformats.org/drawingml/2006/table">
            <a:tbl>
              <a:tblPr firstRow="1" bandRow="1">
                <a:tableStyleId>{5C22544A-7EE6-4342-B048-85BDC9FD1C3A}</a:tableStyleId>
              </a:tblPr>
              <a:tblGrid>
                <a:gridCol w="2092325"/>
                <a:gridCol w="2072005"/>
                <a:gridCol w="2112645"/>
                <a:gridCol w="2092325"/>
              </a:tblGrid>
              <a:tr h="398145">
                <a:tc>
                  <a:txBody>
                    <a:bodyPr/>
                    <a:p>
                      <a:pPr>
                        <a:buNone/>
                      </a:pPr>
                      <a:r>
                        <a:rPr lang="zh-CN" altLang="en-US"/>
                        <a:t>用例</a:t>
                      </a:r>
                      <a:r>
                        <a:rPr lang="zh-CN" altLang="en-US"/>
                        <a:t>编号</a:t>
                      </a:r>
                      <a:endParaRPr lang="zh-CN" altLang="en-US"/>
                    </a:p>
                  </a:txBody>
                  <a:tcPr/>
                </a:tc>
                <a:tc>
                  <a:txBody>
                    <a:bodyPr/>
                    <a:p>
                      <a:pPr>
                        <a:buNone/>
                      </a:pPr>
                      <a:r>
                        <a:rPr lang="zh-CN" altLang="en-US"/>
                        <a:t>输入</a:t>
                      </a:r>
                      <a:r>
                        <a:rPr lang="zh-CN" altLang="en-US"/>
                        <a:t>数据</a:t>
                      </a:r>
                      <a:endParaRPr lang="zh-CN" altLang="en-US"/>
                    </a:p>
                  </a:txBody>
                  <a:tcPr/>
                </a:tc>
                <a:tc>
                  <a:txBody>
                    <a:bodyPr/>
                    <a:p>
                      <a:pPr>
                        <a:buNone/>
                      </a:pPr>
                      <a:r>
                        <a:rPr lang="zh-CN" altLang="en-US"/>
                        <a:t>覆盖</a:t>
                      </a:r>
                      <a:r>
                        <a:rPr lang="zh-CN" altLang="en-US"/>
                        <a:t>语句</a:t>
                      </a:r>
                      <a:endParaRPr lang="zh-CN" altLang="en-US"/>
                    </a:p>
                  </a:txBody>
                  <a:tcPr/>
                </a:tc>
                <a:tc>
                  <a:txBody>
                    <a:bodyPr/>
                    <a:p>
                      <a:pPr>
                        <a:buNone/>
                      </a:pPr>
                      <a:r>
                        <a:rPr lang="zh-CN" altLang="en-US"/>
                        <a:t>预期</a:t>
                      </a:r>
                      <a:r>
                        <a:rPr lang="zh-CN" altLang="en-US"/>
                        <a:t>结果</a:t>
                      </a:r>
                      <a:endParaRPr lang="zh-CN" altLang="en-US"/>
                    </a:p>
                  </a:txBody>
                  <a:tcPr/>
                </a:tc>
              </a:tr>
              <a:tr h="398145">
                <a:tc>
                  <a:txBody>
                    <a:bodyPr/>
                    <a:p>
                      <a:pPr>
                        <a:buNone/>
                      </a:pPr>
                      <a:r>
                        <a:rPr lang="en-US" altLang="zh-CN"/>
                        <a:t>1</a:t>
                      </a:r>
                      <a:endParaRPr lang="en-US" altLang="zh-CN"/>
                    </a:p>
                  </a:txBody>
                  <a:tcPr/>
                </a:tc>
                <a:tc>
                  <a:txBody>
                    <a:bodyPr/>
                    <a:p>
                      <a:pPr>
                        <a:buNone/>
                      </a:pPr>
                      <a:r>
                        <a:rPr lang="en-US" altLang="zh-CN"/>
                        <a:t>x=90,y=90</a:t>
                      </a:r>
                      <a:endParaRPr lang="en-US" altLang="zh-CN"/>
                    </a:p>
                  </a:txBody>
                  <a:tcPr/>
                </a:tc>
                <a:tc>
                  <a:txBody>
                    <a:bodyPr/>
                    <a:p>
                      <a:pPr>
                        <a:buNone/>
                      </a:pPr>
                      <a:r>
                        <a:rPr lang="en-US" altLang="zh-CN"/>
                        <a:t>SABE</a:t>
                      </a:r>
                      <a:endParaRPr lang="en-US" altLang="zh-CN"/>
                    </a:p>
                  </a:txBody>
                  <a:tcPr/>
                </a:tc>
                <a:tc>
                  <a:txBody>
                    <a:bodyPr/>
                    <a:p>
                      <a:pPr>
                        <a:buNone/>
                      </a:pPr>
                      <a:r>
                        <a:rPr lang="en-US" altLang="zh-CN"/>
                        <a:t>t=1</a:t>
                      </a:r>
                      <a:endParaRPr lang="en-US" altLang="zh-CN"/>
                    </a:p>
                  </a:txBody>
                  <a:tcPr/>
                </a:tc>
              </a:tr>
              <a:tr h="398145">
                <a:tc>
                  <a:txBody>
                    <a:bodyPr/>
                    <a:p>
                      <a:pPr>
                        <a:buNone/>
                      </a:pPr>
                      <a:r>
                        <a:rPr lang="en-US" altLang="zh-CN"/>
                        <a:t>2</a:t>
                      </a:r>
                      <a:endParaRPr lang="en-US" altLang="zh-CN"/>
                    </a:p>
                  </a:txBody>
                  <a:tcPr/>
                </a:tc>
                <a:tc>
                  <a:txBody>
                    <a:bodyPr/>
                    <a:p>
                      <a:pPr>
                        <a:buNone/>
                      </a:pPr>
                      <a:r>
                        <a:rPr lang="en-US" altLang="zh-CN" sz="1800">
                          <a:sym typeface="+mn-ea"/>
                        </a:rPr>
                        <a:t>x=90,y=70</a:t>
                      </a:r>
                      <a:endParaRPr lang="zh-CN" altLang="en-US"/>
                    </a:p>
                  </a:txBody>
                  <a:tcPr/>
                </a:tc>
                <a:tc>
                  <a:txBody>
                    <a:bodyPr/>
                    <a:p>
                      <a:pPr>
                        <a:buNone/>
                      </a:pPr>
                      <a:r>
                        <a:rPr lang="en-US" altLang="zh-CN"/>
                        <a:t>SACDE</a:t>
                      </a:r>
                      <a:endParaRPr lang="en-US" altLang="zh-CN"/>
                    </a:p>
                  </a:txBody>
                  <a:tcPr/>
                </a:tc>
                <a:tc>
                  <a:txBody>
                    <a:bodyPr/>
                    <a:p>
                      <a:pPr>
                        <a:buNone/>
                      </a:pPr>
                      <a:r>
                        <a:rPr lang="en-US" altLang="zh-CN"/>
                        <a:t>t=2</a:t>
                      </a:r>
                      <a:endParaRPr lang="en-US" altLang="zh-CN"/>
                    </a:p>
                  </a:txBody>
                  <a:tcPr/>
                </a:tc>
              </a:tr>
              <a:tr h="398145">
                <a:tc>
                  <a:txBody>
                    <a:bodyPr/>
                    <a:p>
                      <a:pPr>
                        <a:buNone/>
                      </a:pPr>
                      <a:r>
                        <a:rPr lang="en-US" altLang="zh-CN"/>
                        <a:t>3</a:t>
                      </a:r>
                      <a:endParaRPr lang="en-US" altLang="zh-CN"/>
                    </a:p>
                  </a:txBody>
                  <a:tcPr/>
                </a:tc>
                <a:tc>
                  <a:txBody>
                    <a:bodyPr/>
                    <a:p>
                      <a:pPr>
                        <a:buNone/>
                      </a:pPr>
                      <a:r>
                        <a:rPr lang="en-US" altLang="zh-CN" sz="1800">
                          <a:sym typeface="+mn-ea"/>
                        </a:rPr>
                        <a:t>x=10,y=10</a:t>
                      </a:r>
                      <a:endParaRPr lang="zh-CN" altLang="en-US"/>
                    </a:p>
                  </a:txBody>
                  <a:tcPr/>
                </a:tc>
                <a:tc>
                  <a:txBody>
                    <a:bodyPr/>
                    <a:p>
                      <a:pPr>
                        <a:buNone/>
                      </a:pPr>
                      <a:r>
                        <a:rPr lang="en-US" altLang="zh-CN"/>
                        <a:t>SACFE</a:t>
                      </a:r>
                      <a:endParaRPr lang="en-US" altLang="zh-CN"/>
                    </a:p>
                  </a:txBody>
                  <a:tcPr/>
                </a:tc>
                <a:tc>
                  <a:txBody>
                    <a:bodyPr/>
                    <a:p>
                      <a:pPr>
                        <a:buNone/>
                      </a:pPr>
                      <a:r>
                        <a:rPr lang="en-US" altLang="zh-CN"/>
                        <a:t>t=3</a:t>
                      </a:r>
                      <a:endParaRPr lang="en-US" altLang="zh-CN"/>
                    </a:p>
                  </a:txBody>
                  <a:tcPr/>
                </a:tc>
              </a:tr>
            </a:tbl>
          </a:graphicData>
        </a:graphic>
      </p:graphicFrame>
      <p:sp>
        <p:nvSpPr>
          <p:cNvPr id="4" name="Rectangle 2"/>
          <p:cNvSpPr>
            <a:spLocks noGrp="1"/>
          </p:cNvSpPr>
          <p:nvPr/>
        </p:nvSpPr>
        <p:spPr>
          <a:xfrm>
            <a:off x="304800" y="3276600"/>
            <a:ext cx="7886700" cy="930275"/>
          </a:xfrm>
          <a:prstGeom prst="rect">
            <a:avLst/>
          </a:prstGeom>
          <a:noFill/>
          <a:ln>
            <a:noFill/>
          </a:ln>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lnSpc>
                <a:spcPct val="100000"/>
              </a:lnSpc>
              <a:buNone/>
            </a:pPr>
            <a:r>
              <a:rPr lang="zh-CN" altLang="en-US" kern="1200" dirty="0">
                <a:solidFill>
                  <a:srgbClr val="595959"/>
                </a:solidFill>
                <a:latin typeface="微软雅黑" panose="020B0503020204020204" charset="-122"/>
                <a:ea typeface="+mj-ea"/>
                <a:cs typeface="+mj-cs"/>
              </a:rPr>
              <a:t>判定覆盖</a:t>
            </a:r>
            <a:endParaRPr lang="zh-CN" altLang="en-US" kern="1200" dirty="0">
              <a:solidFill>
                <a:srgbClr val="595959"/>
              </a:solidFill>
              <a:latin typeface="微软雅黑" panose="020B0503020204020204" charset="-122"/>
              <a:ea typeface="+mj-ea"/>
              <a:cs typeface="+mj-cs"/>
            </a:endParaRPr>
          </a:p>
        </p:txBody>
      </p:sp>
      <p:graphicFrame>
        <p:nvGraphicFramePr>
          <p:cNvPr id="6" name="表格 5"/>
          <p:cNvGraphicFramePr/>
          <p:nvPr>
            <p:custDataLst>
              <p:tags r:id="rId2"/>
            </p:custDataLst>
          </p:nvPr>
        </p:nvGraphicFramePr>
        <p:xfrm>
          <a:off x="304800" y="4316095"/>
          <a:ext cx="8369300" cy="1592580"/>
        </p:xfrm>
        <a:graphic>
          <a:graphicData uri="http://schemas.openxmlformats.org/drawingml/2006/table">
            <a:tbl>
              <a:tblPr firstRow="1" bandRow="1">
                <a:tableStyleId>{5C22544A-7EE6-4342-B048-85BDC9FD1C3A}</a:tableStyleId>
              </a:tblPr>
              <a:tblGrid>
                <a:gridCol w="2092325"/>
                <a:gridCol w="2072005"/>
                <a:gridCol w="2112645"/>
                <a:gridCol w="2092325"/>
              </a:tblGrid>
              <a:tr h="398145">
                <a:tc>
                  <a:txBody>
                    <a:bodyPr/>
                    <a:p>
                      <a:pPr>
                        <a:buNone/>
                      </a:pPr>
                      <a:r>
                        <a:rPr lang="zh-CN" altLang="en-US"/>
                        <a:t>用例</a:t>
                      </a:r>
                      <a:r>
                        <a:rPr lang="zh-CN" altLang="en-US"/>
                        <a:t>编号</a:t>
                      </a:r>
                      <a:endParaRPr lang="zh-CN" altLang="en-US"/>
                    </a:p>
                  </a:txBody>
                  <a:tcPr/>
                </a:tc>
                <a:tc>
                  <a:txBody>
                    <a:bodyPr/>
                    <a:p>
                      <a:pPr>
                        <a:buNone/>
                      </a:pPr>
                      <a:r>
                        <a:rPr lang="zh-CN" altLang="en-US"/>
                        <a:t>输入</a:t>
                      </a:r>
                      <a:r>
                        <a:rPr lang="zh-CN" altLang="en-US"/>
                        <a:t>数据</a:t>
                      </a:r>
                      <a:endParaRPr lang="zh-CN" altLang="en-US"/>
                    </a:p>
                  </a:txBody>
                  <a:tcPr/>
                </a:tc>
                <a:tc>
                  <a:txBody>
                    <a:bodyPr/>
                    <a:p>
                      <a:pPr>
                        <a:buNone/>
                      </a:pPr>
                      <a:r>
                        <a:rPr lang="zh-CN" altLang="en-US"/>
                        <a:t>覆盖</a:t>
                      </a:r>
                      <a:r>
                        <a:rPr lang="zh-CN" altLang="en-US"/>
                        <a:t>判定</a:t>
                      </a:r>
                      <a:endParaRPr lang="zh-CN" altLang="en-US"/>
                    </a:p>
                  </a:txBody>
                  <a:tcPr/>
                </a:tc>
                <a:tc>
                  <a:txBody>
                    <a:bodyPr/>
                    <a:p>
                      <a:pPr>
                        <a:buNone/>
                      </a:pPr>
                      <a:r>
                        <a:rPr lang="zh-CN" altLang="en-US"/>
                        <a:t>预期</a:t>
                      </a:r>
                      <a:r>
                        <a:rPr lang="zh-CN" altLang="en-US"/>
                        <a:t>结果</a:t>
                      </a:r>
                      <a:endParaRPr lang="zh-CN" altLang="en-US"/>
                    </a:p>
                  </a:txBody>
                  <a:tcPr/>
                </a:tc>
              </a:tr>
              <a:tr h="398145">
                <a:tc>
                  <a:txBody>
                    <a:bodyPr/>
                    <a:p>
                      <a:pPr>
                        <a:buNone/>
                      </a:pPr>
                      <a:r>
                        <a:rPr lang="en-US" altLang="zh-CN"/>
                        <a:t>1</a:t>
                      </a:r>
                      <a:endParaRPr lang="en-US" altLang="zh-CN"/>
                    </a:p>
                  </a:txBody>
                  <a:tcPr/>
                </a:tc>
                <a:tc>
                  <a:txBody>
                    <a:bodyPr/>
                    <a:p>
                      <a:pPr>
                        <a:buNone/>
                      </a:pPr>
                      <a:r>
                        <a:rPr lang="en-US" altLang="zh-CN"/>
                        <a:t>x=90,y=90</a:t>
                      </a:r>
                      <a:endParaRPr lang="en-US" altLang="zh-CN"/>
                    </a:p>
                  </a:txBody>
                  <a:tcPr/>
                </a:tc>
                <a:tc>
                  <a:txBody>
                    <a:bodyPr/>
                    <a:p>
                      <a:pPr>
                        <a:buNone/>
                      </a:pPr>
                      <a:r>
                        <a:rPr lang="en-US" altLang="zh-CN"/>
                        <a:t>A</a:t>
                      </a:r>
                      <a:r>
                        <a:rPr lang="zh-CN" altLang="en-US"/>
                        <a:t>为</a:t>
                      </a:r>
                      <a:r>
                        <a:rPr lang="zh-CN" altLang="en-US"/>
                        <a:t>真</a:t>
                      </a:r>
                      <a:endParaRPr lang="zh-CN" altLang="en-US"/>
                    </a:p>
                  </a:txBody>
                  <a:tcPr/>
                </a:tc>
                <a:tc>
                  <a:txBody>
                    <a:bodyPr/>
                    <a:p>
                      <a:pPr>
                        <a:buNone/>
                      </a:pPr>
                      <a:r>
                        <a:rPr lang="en-US" altLang="zh-CN"/>
                        <a:t>t=1</a:t>
                      </a:r>
                      <a:endParaRPr lang="en-US" altLang="zh-CN"/>
                    </a:p>
                  </a:txBody>
                  <a:tcPr/>
                </a:tc>
              </a:tr>
              <a:tr h="398145">
                <a:tc>
                  <a:txBody>
                    <a:bodyPr/>
                    <a:p>
                      <a:pPr>
                        <a:buNone/>
                      </a:pPr>
                      <a:r>
                        <a:rPr lang="en-US" altLang="zh-CN"/>
                        <a:t>2</a:t>
                      </a:r>
                      <a:endParaRPr lang="en-US" altLang="zh-CN"/>
                    </a:p>
                  </a:txBody>
                  <a:tcPr/>
                </a:tc>
                <a:tc>
                  <a:txBody>
                    <a:bodyPr/>
                    <a:p>
                      <a:pPr>
                        <a:buNone/>
                      </a:pPr>
                      <a:r>
                        <a:rPr lang="en-US" altLang="zh-CN" sz="1800">
                          <a:sym typeface="+mn-ea"/>
                        </a:rPr>
                        <a:t>x=90,y=70</a:t>
                      </a:r>
                      <a:endParaRPr lang="zh-CN" altLang="en-US"/>
                    </a:p>
                  </a:txBody>
                  <a:tcPr/>
                </a:tc>
                <a:tc>
                  <a:txBody>
                    <a:bodyPr/>
                    <a:p>
                      <a:pPr>
                        <a:buNone/>
                      </a:pPr>
                      <a:r>
                        <a:rPr lang="en-US" altLang="zh-CN"/>
                        <a:t>A</a:t>
                      </a:r>
                      <a:r>
                        <a:rPr lang="zh-CN" altLang="en-US"/>
                        <a:t>为假</a:t>
                      </a:r>
                      <a:r>
                        <a:rPr lang="en-US" altLang="zh-CN"/>
                        <a:t>C</a:t>
                      </a:r>
                      <a:r>
                        <a:rPr lang="zh-CN" altLang="en-US"/>
                        <a:t>为</a:t>
                      </a:r>
                      <a:r>
                        <a:rPr lang="zh-CN" altLang="en-US"/>
                        <a:t>真</a:t>
                      </a:r>
                      <a:endParaRPr lang="zh-CN" altLang="en-US"/>
                    </a:p>
                  </a:txBody>
                  <a:tcPr/>
                </a:tc>
                <a:tc>
                  <a:txBody>
                    <a:bodyPr/>
                    <a:p>
                      <a:pPr>
                        <a:buNone/>
                      </a:pPr>
                      <a:r>
                        <a:rPr lang="en-US" altLang="zh-CN"/>
                        <a:t>t=2</a:t>
                      </a:r>
                      <a:endParaRPr lang="en-US" altLang="zh-CN"/>
                    </a:p>
                  </a:txBody>
                  <a:tcPr/>
                </a:tc>
              </a:tr>
              <a:tr h="398145">
                <a:tc>
                  <a:txBody>
                    <a:bodyPr/>
                    <a:p>
                      <a:pPr>
                        <a:buNone/>
                      </a:pPr>
                      <a:r>
                        <a:rPr lang="en-US" altLang="zh-CN"/>
                        <a:t>3</a:t>
                      </a:r>
                      <a:endParaRPr lang="en-US" altLang="zh-CN"/>
                    </a:p>
                  </a:txBody>
                  <a:tcPr/>
                </a:tc>
                <a:tc>
                  <a:txBody>
                    <a:bodyPr/>
                    <a:p>
                      <a:pPr>
                        <a:buNone/>
                      </a:pPr>
                      <a:r>
                        <a:rPr lang="en-US" altLang="zh-CN" sz="1800">
                          <a:sym typeface="+mn-ea"/>
                        </a:rPr>
                        <a:t>x=10,y=10</a:t>
                      </a:r>
                      <a:endParaRPr lang="zh-CN" altLang="en-US"/>
                    </a:p>
                  </a:txBody>
                  <a:tcPr/>
                </a:tc>
                <a:tc>
                  <a:txBody>
                    <a:bodyPr/>
                    <a:p>
                      <a:pPr>
                        <a:buNone/>
                      </a:pPr>
                      <a:r>
                        <a:rPr lang="en-US" altLang="zh-CN"/>
                        <a:t>A</a:t>
                      </a:r>
                      <a:r>
                        <a:rPr lang="zh-CN" altLang="en-US"/>
                        <a:t>为假</a:t>
                      </a:r>
                      <a:r>
                        <a:rPr lang="en-US" altLang="zh-CN"/>
                        <a:t>C</a:t>
                      </a:r>
                      <a:r>
                        <a:rPr lang="zh-CN" altLang="en-US"/>
                        <a:t>为</a:t>
                      </a:r>
                      <a:r>
                        <a:rPr lang="zh-CN" altLang="en-US"/>
                        <a:t>假</a:t>
                      </a:r>
                      <a:endParaRPr lang="zh-CN" altLang="en-US"/>
                    </a:p>
                  </a:txBody>
                  <a:tcPr/>
                </a:tc>
                <a:tc>
                  <a:txBody>
                    <a:bodyPr/>
                    <a:p>
                      <a:pPr>
                        <a:buNone/>
                      </a:pPr>
                      <a:r>
                        <a:rPr lang="en-US" altLang="zh-CN"/>
                        <a:t>t=3</a:t>
                      </a:r>
                      <a:endParaRPr lang="en-US" altLang="zh-CN"/>
                    </a:p>
                  </a:txBody>
                  <a:tcPr/>
                </a:tc>
              </a:tr>
            </a:tbl>
          </a:graphicData>
        </a:graphic>
      </p:graphicFrame>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457200" y="457200"/>
            <a:ext cx="2703830" cy="563245"/>
          </a:xfrm>
          <a:prstGeom prst="rect">
            <a:avLst/>
          </a:prstGeom>
          <a:noFill/>
          <a:ln>
            <a:noFill/>
          </a:ln>
        </p:spPr>
        <p:txBody>
          <a:bodyPr vert="horz" wrap="square" lIns="91440" tIns="45720" rIns="91440" bIns="45720" anchor="b" anchorCtr="0"/>
          <a:p>
            <a:pPr defTabSz="914400">
              <a:lnSpc>
                <a:spcPct val="100000"/>
              </a:lnSpc>
              <a:buNone/>
            </a:pPr>
            <a:r>
              <a:rPr lang="zh-CN" altLang="en-US" sz="3200" kern="1200" dirty="0">
                <a:solidFill>
                  <a:schemeClr val="tx1"/>
                </a:solidFill>
                <a:latin typeface="微软雅黑" panose="020B0503020204020204" charset="-122"/>
                <a:ea typeface="+mj-ea"/>
                <a:cs typeface="+mj-cs"/>
              </a:rPr>
              <a:t>条件覆盖</a:t>
            </a:r>
            <a:endParaRPr lang="zh-CN" altLang="en-US" sz="3200" kern="1200" dirty="0">
              <a:solidFill>
                <a:schemeClr val="tx1"/>
              </a:solidFill>
              <a:latin typeface="微软雅黑" panose="020B0503020204020204" charset="-122"/>
              <a:ea typeface="+mj-ea"/>
              <a:cs typeface="+mj-cs"/>
            </a:endParaRPr>
          </a:p>
        </p:txBody>
      </p:sp>
      <p:graphicFrame>
        <p:nvGraphicFramePr>
          <p:cNvPr id="2" name="表格 1"/>
          <p:cNvGraphicFramePr/>
          <p:nvPr>
            <p:custDataLst>
              <p:tags r:id="rId1"/>
            </p:custDataLst>
          </p:nvPr>
        </p:nvGraphicFramePr>
        <p:xfrm>
          <a:off x="152400" y="1066800"/>
          <a:ext cx="6276975" cy="4767580"/>
        </p:xfrm>
        <a:graphic>
          <a:graphicData uri="http://schemas.openxmlformats.org/drawingml/2006/table">
            <a:tbl>
              <a:tblPr firstRow="1" bandRow="1">
                <a:tableStyleId>{5C22544A-7EE6-4342-B048-85BDC9FD1C3A}</a:tableStyleId>
              </a:tblPr>
              <a:tblGrid>
                <a:gridCol w="2092325"/>
                <a:gridCol w="2072005"/>
                <a:gridCol w="2112645"/>
              </a:tblGrid>
              <a:tr h="398145">
                <a:tc>
                  <a:txBody>
                    <a:bodyPr/>
                    <a:p>
                      <a:pPr>
                        <a:buNone/>
                      </a:pPr>
                      <a:r>
                        <a:rPr lang="zh-CN" altLang="en-US"/>
                        <a:t>条件</a:t>
                      </a:r>
                      <a:endParaRPr lang="zh-CN" altLang="en-US"/>
                    </a:p>
                  </a:txBody>
                  <a:tcPr/>
                </a:tc>
                <a:tc>
                  <a:txBody>
                    <a:bodyPr/>
                    <a:p>
                      <a:pPr>
                        <a:buNone/>
                      </a:pPr>
                      <a:r>
                        <a:rPr lang="zh-CN" altLang="en-US"/>
                        <a:t>表达式的</a:t>
                      </a:r>
                      <a:r>
                        <a:rPr lang="zh-CN" altLang="en-US"/>
                        <a:t>值</a:t>
                      </a:r>
                      <a:endParaRPr lang="zh-CN" altLang="en-US"/>
                    </a:p>
                  </a:txBody>
                  <a:tcPr/>
                </a:tc>
                <a:tc>
                  <a:txBody>
                    <a:bodyPr/>
                    <a:p>
                      <a:pPr>
                        <a:buNone/>
                      </a:pPr>
                      <a:r>
                        <a:rPr lang="zh-CN" altLang="en-US"/>
                        <a:t>类别</a:t>
                      </a:r>
                      <a:endParaRPr lang="zh-CN" altLang="en-US"/>
                    </a:p>
                  </a:txBody>
                  <a:tcPr/>
                </a:tc>
              </a:tr>
              <a:tr h="398145">
                <a:tc rowSpan="2">
                  <a:txBody>
                    <a:bodyPr/>
                    <a:p>
                      <a:pPr>
                        <a:buNone/>
                      </a:pPr>
                      <a:r>
                        <a:rPr lang="en-US" altLang="zh-CN"/>
                        <a:t>x&gt;=80</a:t>
                      </a:r>
                      <a:endParaRPr lang="en-US" altLang="zh-CN"/>
                    </a:p>
                  </a:txBody>
                  <a:tcPr/>
                </a:tc>
                <a:tc>
                  <a:txBody>
                    <a:bodyPr/>
                    <a:p>
                      <a:pPr>
                        <a:buNone/>
                      </a:pPr>
                      <a:r>
                        <a:rPr lang="zh-CN" altLang="en-US"/>
                        <a:t>真</a:t>
                      </a:r>
                      <a:endParaRPr lang="zh-CN" altLang="en-US"/>
                    </a:p>
                  </a:txBody>
                  <a:tcPr/>
                </a:tc>
                <a:tc>
                  <a:txBody>
                    <a:bodyPr/>
                    <a:p>
                      <a:pPr>
                        <a:buNone/>
                      </a:pPr>
                      <a:r>
                        <a:rPr lang="en-US" altLang="zh-CN"/>
                        <a:t>T1</a:t>
                      </a:r>
                      <a:endParaRPr lang="en-US" altLang="zh-CN"/>
                    </a:p>
                  </a:txBody>
                  <a:tcPr/>
                </a:tc>
              </a:tr>
              <a:tr h="398145">
                <a:tc vMerge="1">
                  <a:tcPr/>
                </a:tc>
                <a:tc>
                  <a:txBody>
                    <a:bodyPr/>
                    <a:p>
                      <a:pPr>
                        <a:buNone/>
                      </a:pPr>
                      <a:r>
                        <a:rPr lang="zh-CN" altLang="en-US" sz="1800">
                          <a:sym typeface="+mn-ea"/>
                        </a:rPr>
                        <a:t>假</a:t>
                      </a:r>
                      <a:endParaRPr lang="zh-CN" altLang="en-US" sz="1800">
                        <a:sym typeface="+mn-ea"/>
                      </a:endParaRPr>
                    </a:p>
                  </a:txBody>
                  <a:tcPr/>
                </a:tc>
                <a:tc>
                  <a:txBody>
                    <a:bodyPr/>
                    <a:p>
                      <a:pPr>
                        <a:buNone/>
                      </a:pPr>
                      <a:r>
                        <a:rPr lang="en-US" altLang="zh-CN"/>
                        <a:t>t1</a:t>
                      </a:r>
                      <a:endParaRPr lang="en-US" altLang="zh-CN"/>
                    </a:p>
                  </a:txBody>
                  <a:tcPr/>
                </a:tc>
              </a:tr>
              <a:tr h="398145">
                <a:tc rowSpan="2">
                  <a:txBody>
                    <a:bodyPr/>
                    <a:p>
                      <a:pPr>
                        <a:buNone/>
                      </a:pPr>
                      <a:r>
                        <a:rPr lang="en-US" altLang="zh-CN"/>
                        <a:t>y&gt;=80</a:t>
                      </a:r>
                      <a:endParaRPr lang="en-US" altLang="zh-CN"/>
                    </a:p>
                  </a:txBody>
                  <a:tcPr/>
                </a:tc>
                <a:tc>
                  <a:txBody>
                    <a:bodyPr/>
                    <a:p>
                      <a:pPr>
                        <a:buNone/>
                      </a:pPr>
                      <a:r>
                        <a:rPr lang="zh-CN" altLang="en-US"/>
                        <a:t>真</a:t>
                      </a:r>
                      <a:endParaRPr lang="zh-CN" altLang="en-US"/>
                    </a:p>
                  </a:txBody>
                  <a:tcPr/>
                </a:tc>
                <a:tc>
                  <a:txBody>
                    <a:bodyPr/>
                    <a:p>
                      <a:pPr>
                        <a:buNone/>
                      </a:pPr>
                      <a:r>
                        <a:rPr lang="en-US" altLang="zh-CN"/>
                        <a:t>T2</a:t>
                      </a:r>
                      <a:endParaRPr lang="en-US" altLang="zh-CN"/>
                    </a:p>
                  </a:txBody>
                  <a:tcPr/>
                </a:tc>
              </a:tr>
              <a:tr h="398145">
                <a:tc vMerge="1">
                  <a:tcPr/>
                </a:tc>
                <a:tc>
                  <a:txBody>
                    <a:bodyPr/>
                    <a:p>
                      <a:pPr>
                        <a:buNone/>
                      </a:pPr>
                      <a:r>
                        <a:rPr lang="zh-CN" altLang="en-US"/>
                        <a:t>假</a:t>
                      </a:r>
                      <a:endParaRPr lang="zh-CN" altLang="en-US"/>
                    </a:p>
                  </a:txBody>
                  <a:tcPr/>
                </a:tc>
                <a:tc>
                  <a:txBody>
                    <a:bodyPr/>
                    <a:p>
                      <a:pPr>
                        <a:buNone/>
                      </a:pPr>
                      <a:r>
                        <a:rPr lang="en-US" altLang="zh-CN"/>
                        <a:t>t2</a:t>
                      </a:r>
                      <a:endParaRPr lang="en-US" altLang="zh-CN"/>
                    </a:p>
                  </a:txBody>
                  <a:tcPr/>
                </a:tc>
              </a:tr>
              <a:tr h="398145">
                <a:tc rowSpan="2">
                  <a:txBody>
                    <a:bodyPr/>
                    <a:p>
                      <a:pPr>
                        <a:buNone/>
                      </a:pPr>
                      <a:r>
                        <a:rPr lang="en-US" altLang="zh-CN"/>
                        <a:t>x+y&gt;=140</a:t>
                      </a:r>
                      <a:endParaRPr lang="en-US" altLang="zh-CN"/>
                    </a:p>
                  </a:txBody>
                  <a:tcPr/>
                </a:tc>
                <a:tc>
                  <a:txBody>
                    <a:bodyPr/>
                    <a:p>
                      <a:pPr>
                        <a:buNone/>
                      </a:pPr>
                      <a:r>
                        <a:rPr lang="zh-CN" altLang="en-US"/>
                        <a:t>真</a:t>
                      </a:r>
                      <a:endParaRPr lang="zh-CN" altLang="en-US"/>
                    </a:p>
                  </a:txBody>
                  <a:tcPr/>
                </a:tc>
                <a:tc>
                  <a:txBody>
                    <a:bodyPr/>
                    <a:p>
                      <a:pPr>
                        <a:buNone/>
                      </a:pPr>
                      <a:r>
                        <a:rPr lang="en-US" altLang="zh-CN"/>
                        <a:t>T3</a:t>
                      </a:r>
                      <a:endParaRPr lang="en-US" altLang="zh-CN"/>
                    </a:p>
                  </a:txBody>
                  <a:tcPr/>
                </a:tc>
              </a:tr>
              <a:tr h="387985">
                <a:tc vMerge="1">
                  <a:tcPr/>
                </a:tc>
                <a:tc>
                  <a:txBody>
                    <a:bodyPr/>
                    <a:p>
                      <a:pPr>
                        <a:buNone/>
                      </a:pPr>
                      <a:r>
                        <a:rPr lang="zh-CN" altLang="en-US"/>
                        <a:t>假</a:t>
                      </a:r>
                      <a:endParaRPr lang="zh-CN" altLang="en-US"/>
                    </a:p>
                  </a:txBody>
                  <a:tcPr/>
                </a:tc>
                <a:tc>
                  <a:txBody>
                    <a:bodyPr/>
                    <a:p>
                      <a:pPr>
                        <a:buNone/>
                      </a:pPr>
                      <a:r>
                        <a:rPr lang="en-US" altLang="zh-CN"/>
                        <a:t>t3</a:t>
                      </a:r>
                      <a:endParaRPr lang="en-US" altLang="zh-CN"/>
                    </a:p>
                  </a:txBody>
                  <a:tcPr/>
                </a:tc>
              </a:tr>
              <a:tr h="398145">
                <a:tc rowSpan="2">
                  <a:txBody>
                    <a:bodyPr/>
                    <a:p>
                      <a:pPr>
                        <a:buNone/>
                      </a:pPr>
                      <a:r>
                        <a:rPr lang="en-US" altLang="zh-CN"/>
                        <a:t>x&gt;=90</a:t>
                      </a:r>
                      <a:endParaRPr lang="en-US" altLang="zh-CN"/>
                    </a:p>
                  </a:txBody>
                  <a:tcPr/>
                </a:tc>
                <a:tc>
                  <a:txBody>
                    <a:bodyPr/>
                    <a:p>
                      <a:pPr>
                        <a:buNone/>
                      </a:pPr>
                      <a:r>
                        <a:rPr lang="zh-CN" altLang="en-US"/>
                        <a:t>真</a:t>
                      </a:r>
                      <a:endParaRPr lang="zh-CN" altLang="en-US"/>
                    </a:p>
                  </a:txBody>
                  <a:tcPr/>
                </a:tc>
                <a:tc>
                  <a:txBody>
                    <a:bodyPr/>
                    <a:p>
                      <a:pPr>
                        <a:buNone/>
                      </a:pPr>
                      <a:r>
                        <a:rPr lang="en-US" altLang="zh-CN"/>
                        <a:t>T4</a:t>
                      </a:r>
                      <a:endParaRPr lang="en-US" altLang="zh-CN"/>
                    </a:p>
                  </a:txBody>
                  <a:tcPr/>
                </a:tc>
              </a:tr>
              <a:tr h="398145">
                <a:tc vMerge="1">
                  <a:tcPr/>
                </a:tc>
                <a:tc>
                  <a:txBody>
                    <a:bodyPr/>
                    <a:p>
                      <a:pPr>
                        <a:buNone/>
                      </a:pPr>
                      <a:r>
                        <a:rPr lang="zh-CN" altLang="en-US" sz="1800">
                          <a:sym typeface="+mn-ea"/>
                        </a:rPr>
                        <a:t>假</a:t>
                      </a:r>
                      <a:endParaRPr lang="zh-CN" altLang="en-US" sz="1800">
                        <a:sym typeface="+mn-ea"/>
                      </a:endParaRPr>
                    </a:p>
                  </a:txBody>
                  <a:tcPr/>
                </a:tc>
                <a:tc>
                  <a:txBody>
                    <a:bodyPr/>
                    <a:p>
                      <a:pPr>
                        <a:buNone/>
                      </a:pPr>
                      <a:r>
                        <a:rPr lang="en-US" altLang="zh-CN"/>
                        <a:t>t4</a:t>
                      </a:r>
                      <a:endParaRPr lang="en-US" altLang="zh-CN"/>
                    </a:p>
                  </a:txBody>
                  <a:tcPr/>
                </a:tc>
              </a:tr>
              <a:tr h="398145">
                <a:tc rowSpan="2">
                  <a:txBody>
                    <a:bodyPr/>
                    <a:p>
                      <a:pPr>
                        <a:buNone/>
                      </a:pPr>
                      <a:r>
                        <a:rPr lang="en-US" altLang="zh-CN"/>
                        <a:t>y&gt;=90</a:t>
                      </a:r>
                      <a:endParaRPr lang="en-US" altLang="zh-CN"/>
                    </a:p>
                  </a:txBody>
                  <a:tcPr/>
                </a:tc>
                <a:tc>
                  <a:txBody>
                    <a:bodyPr/>
                    <a:p>
                      <a:pPr>
                        <a:buNone/>
                      </a:pPr>
                      <a:r>
                        <a:rPr lang="zh-CN" altLang="en-US"/>
                        <a:t>真</a:t>
                      </a:r>
                      <a:endParaRPr lang="zh-CN" altLang="en-US"/>
                    </a:p>
                  </a:txBody>
                  <a:tcPr/>
                </a:tc>
                <a:tc>
                  <a:txBody>
                    <a:bodyPr/>
                    <a:p>
                      <a:pPr>
                        <a:buNone/>
                      </a:pPr>
                      <a:r>
                        <a:rPr lang="en-US" altLang="zh-CN"/>
                        <a:t>T5</a:t>
                      </a:r>
                      <a:endParaRPr lang="en-US" altLang="zh-CN"/>
                    </a:p>
                  </a:txBody>
                  <a:tcPr/>
                </a:tc>
              </a:tr>
              <a:tr h="398145">
                <a:tc vMerge="1">
                  <a:tcPr/>
                </a:tc>
                <a:tc>
                  <a:txBody>
                    <a:bodyPr/>
                    <a:p>
                      <a:pPr>
                        <a:buNone/>
                      </a:pPr>
                      <a:r>
                        <a:rPr lang="zh-CN" altLang="en-US"/>
                        <a:t>假</a:t>
                      </a:r>
                      <a:endParaRPr lang="zh-CN" altLang="en-US"/>
                    </a:p>
                  </a:txBody>
                  <a:tcPr/>
                </a:tc>
                <a:tc>
                  <a:txBody>
                    <a:bodyPr/>
                    <a:p>
                      <a:pPr>
                        <a:buNone/>
                      </a:pPr>
                      <a:r>
                        <a:rPr lang="en-US" altLang="zh-CN"/>
                        <a:t>t5</a:t>
                      </a:r>
                      <a:endParaRPr lang="en-US" altLang="zh-CN"/>
                    </a:p>
                  </a:txBody>
                  <a:tcPr/>
                </a:tc>
              </a:tr>
            </a:tbl>
          </a:graphicData>
        </a:graphic>
      </p:graphicFrame>
      <p:graphicFrame>
        <p:nvGraphicFramePr>
          <p:cNvPr id="7" name="表格 6"/>
          <p:cNvGraphicFramePr/>
          <p:nvPr>
            <p:custDataLst>
              <p:tags r:id="rId2"/>
            </p:custDataLst>
          </p:nvPr>
        </p:nvGraphicFramePr>
        <p:xfrm>
          <a:off x="76200" y="5638800"/>
          <a:ext cx="8369300" cy="1592580"/>
        </p:xfrm>
        <a:graphic>
          <a:graphicData uri="http://schemas.openxmlformats.org/drawingml/2006/table">
            <a:tbl>
              <a:tblPr firstRow="1" bandRow="1">
                <a:tableStyleId>{5C22544A-7EE6-4342-B048-85BDC9FD1C3A}</a:tableStyleId>
              </a:tblPr>
              <a:tblGrid>
                <a:gridCol w="2092325"/>
                <a:gridCol w="2072005"/>
                <a:gridCol w="2112645"/>
                <a:gridCol w="2092325"/>
              </a:tblGrid>
              <a:tr h="398145">
                <a:tc>
                  <a:txBody>
                    <a:bodyPr/>
                    <a:p>
                      <a:pPr>
                        <a:buNone/>
                      </a:pPr>
                      <a:r>
                        <a:rPr lang="zh-CN" altLang="en-US"/>
                        <a:t>用例</a:t>
                      </a:r>
                      <a:r>
                        <a:rPr lang="zh-CN" altLang="en-US"/>
                        <a:t>编号</a:t>
                      </a:r>
                      <a:endParaRPr lang="zh-CN" altLang="en-US"/>
                    </a:p>
                  </a:txBody>
                  <a:tcPr/>
                </a:tc>
                <a:tc>
                  <a:txBody>
                    <a:bodyPr/>
                    <a:p>
                      <a:pPr>
                        <a:buNone/>
                      </a:pPr>
                      <a:r>
                        <a:rPr lang="zh-CN" altLang="en-US"/>
                        <a:t>输入</a:t>
                      </a:r>
                      <a:r>
                        <a:rPr lang="zh-CN" altLang="en-US"/>
                        <a:t>数据</a:t>
                      </a:r>
                      <a:endParaRPr lang="zh-CN" altLang="en-US"/>
                    </a:p>
                  </a:txBody>
                  <a:tcPr/>
                </a:tc>
                <a:tc>
                  <a:txBody>
                    <a:bodyPr/>
                    <a:p>
                      <a:pPr>
                        <a:buNone/>
                      </a:pPr>
                      <a:r>
                        <a:rPr lang="zh-CN" altLang="en-US"/>
                        <a:t>覆盖</a:t>
                      </a:r>
                      <a:r>
                        <a:rPr lang="zh-CN" altLang="en-US"/>
                        <a:t>条件</a:t>
                      </a:r>
                      <a:endParaRPr lang="zh-CN" altLang="en-US"/>
                    </a:p>
                  </a:txBody>
                  <a:tcPr/>
                </a:tc>
                <a:tc>
                  <a:txBody>
                    <a:bodyPr/>
                    <a:p>
                      <a:pPr>
                        <a:buNone/>
                      </a:pPr>
                      <a:r>
                        <a:rPr lang="zh-CN" altLang="en-US"/>
                        <a:t>预期</a:t>
                      </a:r>
                      <a:r>
                        <a:rPr lang="zh-CN" altLang="en-US"/>
                        <a:t>结果</a:t>
                      </a:r>
                      <a:endParaRPr lang="zh-CN" altLang="en-US"/>
                    </a:p>
                  </a:txBody>
                  <a:tcPr/>
                </a:tc>
              </a:tr>
              <a:tr h="398145">
                <a:tc>
                  <a:txBody>
                    <a:bodyPr/>
                    <a:p>
                      <a:pPr>
                        <a:buNone/>
                      </a:pPr>
                      <a:r>
                        <a:rPr lang="en-US" altLang="zh-CN"/>
                        <a:t>1</a:t>
                      </a:r>
                      <a:endParaRPr lang="en-US" altLang="zh-CN"/>
                    </a:p>
                  </a:txBody>
                  <a:tcPr/>
                </a:tc>
                <a:tc>
                  <a:txBody>
                    <a:bodyPr/>
                    <a:p>
                      <a:pPr>
                        <a:buNone/>
                      </a:pPr>
                      <a:r>
                        <a:rPr lang="en-US" altLang="zh-CN"/>
                        <a:t>x=90,y=70</a:t>
                      </a:r>
                      <a:endParaRPr lang="en-US" altLang="zh-CN"/>
                    </a:p>
                  </a:txBody>
                  <a:tcPr/>
                </a:tc>
                <a:tc>
                  <a:txBody>
                    <a:bodyPr/>
                    <a:p>
                      <a:pPr>
                        <a:buNone/>
                      </a:pPr>
                      <a:r>
                        <a:rPr lang="en-US" altLang="zh-CN"/>
                        <a:t>T1t2T3T4t5</a:t>
                      </a:r>
                      <a:endParaRPr lang="zh-CN" altLang="en-US"/>
                    </a:p>
                  </a:txBody>
                  <a:tcPr/>
                </a:tc>
                <a:tc>
                  <a:txBody>
                    <a:bodyPr/>
                    <a:p>
                      <a:pPr>
                        <a:buNone/>
                      </a:pPr>
                      <a:r>
                        <a:rPr lang="en-US" altLang="zh-CN"/>
                        <a:t>t=2</a:t>
                      </a:r>
                      <a:endParaRPr lang="en-US" altLang="zh-CN"/>
                    </a:p>
                  </a:txBody>
                  <a:tcPr/>
                </a:tc>
              </a:tr>
              <a:tr h="398145">
                <a:tc>
                  <a:txBody>
                    <a:bodyPr/>
                    <a:p>
                      <a:pPr>
                        <a:buNone/>
                      </a:pPr>
                      <a:r>
                        <a:rPr lang="en-US" altLang="zh-CN"/>
                        <a:t>2</a:t>
                      </a:r>
                      <a:endParaRPr lang="en-US" altLang="zh-CN"/>
                    </a:p>
                  </a:txBody>
                  <a:tcPr/>
                </a:tc>
                <a:tc>
                  <a:txBody>
                    <a:bodyPr/>
                    <a:p>
                      <a:pPr>
                        <a:buNone/>
                      </a:pPr>
                      <a:r>
                        <a:rPr lang="en-US" altLang="zh-CN" sz="1800">
                          <a:sym typeface="+mn-ea"/>
                        </a:rPr>
                        <a:t>x=40,y=90</a:t>
                      </a:r>
                      <a:endParaRPr lang="zh-CN" altLang="en-US"/>
                    </a:p>
                  </a:txBody>
                  <a:tcPr/>
                </a:tc>
                <a:tc>
                  <a:txBody>
                    <a:bodyPr/>
                    <a:p>
                      <a:pPr>
                        <a:buNone/>
                      </a:pPr>
                      <a:r>
                        <a:rPr lang="en-US"/>
                        <a:t>t1T2t3t4T5</a:t>
                      </a:r>
                      <a:endParaRPr lang="en-US"/>
                    </a:p>
                  </a:txBody>
                  <a:tcPr/>
                </a:tc>
                <a:tc>
                  <a:txBody>
                    <a:bodyPr/>
                    <a:p>
                      <a:pPr>
                        <a:buNone/>
                      </a:pPr>
                      <a:r>
                        <a:rPr lang="en-US" altLang="zh-CN"/>
                        <a:t>t=3</a:t>
                      </a:r>
                      <a:endParaRPr lang="en-US" altLang="zh-CN"/>
                    </a:p>
                  </a:txBody>
                  <a:tcPr/>
                </a:tc>
              </a:tr>
            </a:tbl>
          </a:graphicData>
        </a:graphic>
      </p:graphicFrame>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304800" y="457200"/>
            <a:ext cx="2703830" cy="563245"/>
          </a:xfrm>
          <a:prstGeom prst="rect">
            <a:avLst/>
          </a:prstGeom>
          <a:noFill/>
          <a:ln>
            <a:noFill/>
          </a:ln>
        </p:spPr>
        <p:txBody>
          <a:bodyPr vert="horz" wrap="square" lIns="91440" tIns="45720" rIns="91440" bIns="45720" anchor="b" anchorCtr="0"/>
          <a:p>
            <a:pPr defTabSz="914400">
              <a:lnSpc>
                <a:spcPct val="100000"/>
              </a:lnSpc>
              <a:buNone/>
            </a:pPr>
            <a:r>
              <a:rPr lang="zh-CN" altLang="en-US" sz="3200" kern="1200" dirty="0">
                <a:solidFill>
                  <a:schemeClr val="tx1"/>
                </a:solidFill>
                <a:latin typeface="微软雅黑" panose="020B0503020204020204" charset="-122"/>
                <a:ea typeface="+mj-ea"/>
                <a:cs typeface="+mj-cs"/>
              </a:rPr>
              <a:t>判定条件覆盖</a:t>
            </a:r>
            <a:endParaRPr lang="zh-CN" altLang="en-US" sz="3200" kern="1200" dirty="0">
              <a:solidFill>
                <a:schemeClr val="tx1"/>
              </a:solidFill>
              <a:latin typeface="微软雅黑" panose="020B0503020204020204" charset="-122"/>
              <a:ea typeface="+mj-ea"/>
              <a:cs typeface="+mj-cs"/>
            </a:endParaRPr>
          </a:p>
        </p:txBody>
      </p:sp>
      <p:graphicFrame>
        <p:nvGraphicFramePr>
          <p:cNvPr id="7" name="表格 6"/>
          <p:cNvGraphicFramePr/>
          <p:nvPr>
            <p:custDataLst>
              <p:tags r:id="rId1"/>
            </p:custDataLst>
          </p:nvPr>
        </p:nvGraphicFramePr>
        <p:xfrm>
          <a:off x="305435" y="1143000"/>
          <a:ext cx="8369300" cy="1592580"/>
        </p:xfrm>
        <a:graphic>
          <a:graphicData uri="http://schemas.openxmlformats.org/drawingml/2006/table">
            <a:tbl>
              <a:tblPr firstRow="1" bandRow="1">
                <a:tableStyleId>{5C22544A-7EE6-4342-B048-85BDC9FD1C3A}</a:tableStyleId>
              </a:tblPr>
              <a:tblGrid>
                <a:gridCol w="1670615"/>
                <a:gridCol w="1654175"/>
                <a:gridCol w="1687055"/>
                <a:gridCol w="1686840"/>
                <a:gridCol w="1670615"/>
              </a:tblGrid>
              <a:tr h="398145">
                <a:tc>
                  <a:txBody>
                    <a:bodyPr/>
                    <a:p>
                      <a:pPr>
                        <a:buNone/>
                      </a:pPr>
                      <a:r>
                        <a:rPr lang="zh-CN" altLang="en-US"/>
                        <a:t>用例</a:t>
                      </a:r>
                      <a:r>
                        <a:rPr lang="zh-CN" altLang="en-US"/>
                        <a:t>编号</a:t>
                      </a:r>
                      <a:endParaRPr lang="zh-CN" altLang="en-US"/>
                    </a:p>
                  </a:txBody>
                  <a:tcPr/>
                </a:tc>
                <a:tc>
                  <a:txBody>
                    <a:bodyPr/>
                    <a:p>
                      <a:pPr>
                        <a:buNone/>
                      </a:pPr>
                      <a:r>
                        <a:rPr lang="zh-CN" altLang="en-US"/>
                        <a:t>输入</a:t>
                      </a:r>
                      <a:r>
                        <a:rPr lang="zh-CN" altLang="en-US"/>
                        <a:t>数据</a:t>
                      </a:r>
                      <a:endParaRPr lang="zh-CN" altLang="en-US"/>
                    </a:p>
                  </a:txBody>
                  <a:tcPr/>
                </a:tc>
                <a:tc>
                  <a:txBody>
                    <a:bodyPr/>
                    <a:p>
                      <a:pPr>
                        <a:buNone/>
                      </a:pPr>
                      <a:r>
                        <a:rPr lang="zh-CN" altLang="en-US"/>
                        <a:t>覆盖</a:t>
                      </a:r>
                      <a:r>
                        <a:rPr lang="zh-CN" altLang="en-US"/>
                        <a:t>条件</a:t>
                      </a:r>
                      <a:endParaRPr lang="zh-CN" altLang="en-US"/>
                    </a:p>
                  </a:txBody>
                  <a:tcPr/>
                </a:tc>
                <a:tc>
                  <a:txBody>
                    <a:bodyPr/>
                    <a:p>
                      <a:pPr>
                        <a:buNone/>
                      </a:pPr>
                      <a:r>
                        <a:rPr lang="zh-CN" altLang="en-US"/>
                        <a:t>覆盖</a:t>
                      </a:r>
                      <a:r>
                        <a:rPr lang="zh-CN" altLang="en-US"/>
                        <a:t>判定</a:t>
                      </a:r>
                      <a:endParaRPr lang="zh-CN" altLang="en-US"/>
                    </a:p>
                  </a:txBody>
                  <a:tcPr/>
                </a:tc>
                <a:tc>
                  <a:txBody>
                    <a:bodyPr/>
                    <a:p>
                      <a:pPr>
                        <a:buNone/>
                      </a:pPr>
                      <a:r>
                        <a:rPr lang="zh-CN" altLang="en-US"/>
                        <a:t>预期</a:t>
                      </a:r>
                      <a:r>
                        <a:rPr lang="zh-CN" altLang="en-US"/>
                        <a:t>结果</a:t>
                      </a:r>
                      <a:endParaRPr lang="zh-CN" altLang="en-US"/>
                    </a:p>
                  </a:txBody>
                  <a:tcPr/>
                </a:tc>
              </a:tr>
              <a:tr h="398145">
                <a:tc>
                  <a:txBody>
                    <a:bodyPr/>
                    <a:p>
                      <a:pPr>
                        <a:buNone/>
                      </a:pPr>
                      <a:r>
                        <a:rPr lang="en-US" altLang="zh-CN"/>
                        <a:t>1</a:t>
                      </a:r>
                      <a:endParaRPr lang="en-US" altLang="zh-CN"/>
                    </a:p>
                  </a:txBody>
                  <a:tcPr/>
                </a:tc>
                <a:tc>
                  <a:txBody>
                    <a:bodyPr/>
                    <a:p>
                      <a:pPr>
                        <a:buNone/>
                      </a:pPr>
                      <a:r>
                        <a:rPr lang="en-US" altLang="zh-CN"/>
                        <a:t>x=90,y=70</a:t>
                      </a:r>
                      <a:endParaRPr lang="en-US" altLang="zh-CN"/>
                    </a:p>
                  </a:txBody>
                  <a:tcPr/>
                </a:tc>
                <a:tc>
                  <a:txBody>
                    <a:bodyPr/>
                    <a:p>
                      <a:pPr>
                        <a:buNone/>
                      </a:pPr>
                      <a:r>
                        <a:rPr lang="en-US" altLang="zh-CN"/>
                        <a:t>T1t2T3T4t5</a:t>
                      </a:r>
                      <a:endParaRPr lang="zh-CN" altLang="en-US"/>
                    </a:p>
                  </a:txBody>
                  <a:tcPr/>
                </a:tc>
                <a:tc>
                  <a:txBody>
                    <a:bodyPr/>
                    <a:p>
                      <a:pPr>
                        <a:buNone/>
                      </a:pPr>
                      <a:r>
                        <a:rPr lang="en-US" altLang="zh-CN"/>
                        <a:t>A</a:t>
                      </a:r>
                      <a:r>
                        <a:rPr lang="zh-CN" altLang="en-US"/>
                        <a:t>为假</a:t>
                      </a:r>
                      <a:r>
                        <a:rPr lang="en-US" altLang="zh-CN"/>
                        <a:t>C</a:t>
                      </a:r>
                      <a:r>
                        <a:rPr lang="zh-CN" altLang="en-US"/>
                        <a:t>为</a:t>
                      </a:r>
                      <a:r>
                        <a:rPr lang="zh-CN" altLang="en-US"/>
                        <a:t>真</a:t>
                      </a:r>
                      <a:endParaRPr lang="zh-CN" altLang="en-US"/>
                    </a:p>
                  </a:txBody>
                  <a:tcPr/>
                </a:tc>
                <a:tc>
                  <a:txBody>
                    <a:bodyPr/>
                    <a:p>
                      <a:pPr>
                        <a:buNone/>
                      </a:pPr>
                      <a:r>
                        <a:rPr lang="en-US" altLang="zh-CN"/>
                        <a:t>t=2</a:t>
                      </a:r>
                      <a:endParaRPr lang="en-US" altLang="zh-CN"/>
                    </a:p>
                  </a:txBody>
                  <a:tcPr/>
                </a:tc>
              </a:tr>
              <a:tr h="398145">
                <a:tc>
                  <a:txBody>
                    <a:bodyPr/>
                    <a:p>
                      <a:pPr>
                        <a:buNone/>
                      </a:pPr>
                      <a:r>
                        <a:rPr lang="en-US" altLang="zh-CN"/>
                        <a:t>2</a:t>
                      </a:r>
                      <a:endParaRPr lang="en-US" altLang="zh-CN"/>
                    </a:p>
                  </a:txBody>
                  <a:tcPr/>
                </a:tc>
                <a:tc>
                  <a:txBody>
                    <a:bodyPr/>
                    <a:p>
                      <a:pPr>
                        <a:buNone/>
                      </a:pPr>
                      <a:r>
                        <a:rPr lang="en-US" altLang="zh-CN" sz="1800">
                          <a:sym typeface="+mn-ea"/>
                        </a:rPr>
                        <a:t>x=40,y=90</a:t>
                      </a:r>
                      <a:endParaRPr lang="zh-CN" altLang="en-US"/>
                    </a:p>
                  </a:txBody>
                  <a:tcPr/>
                </a:tc>
                <a:tc>
                  <a:txBody>
                    <a:bodyPr/>
                    <a:p>
                      <a:pPr>
                        <a:buNone/>
                      </a:pPr>
                      <a:r>
                        <a:rPr lang="en-US"/>
                        <a:t>t1T2t3t4T5</a:t>
                      </a:r>
                      <a:endParaRPr lang="en-US"/>
                    </a:p>
                  </a:txBody>
                  <a:tcPr/>
                </a:tc>
                <a:tc>
                  <a:txBody>
                    <a:bodyPr/>
                    <a:p>
                      <a:pPr>
                        <a:buNone/>
                      </a:pPr>
                      <a:r>
                        <a:rPr lang="en-US" altLang="en-US"/>
                        <a:t>A</a:t>
                      </a:r>
                      <a:r>
                        <a:rPr lang="zh-CN" altLang="en-US"/>
                        <a:t>为假</a:t>
                      </a:r>
                      <a:r>
                        <a:rPr lang="en-US" altLang="zh-CN"/>
                        <a:t>C</a:t>
                      </a:r>
                      <a:r>
                        <a:rPr lang="zh-CN" altLang="en-US"/>
                        <a:t>为</a:t>
                      </a:r>
                      <a:r>
                        <a:rPr lang="zh-CN" altLang="en-US"/>
                        <a:t>假</a:t>
                      </a:r>
                      <a:endParaRPr lang="zh-CN" altLang="en-US"/>
                    </a:p>
                  </a:txBody>
                  <a:tcPr/>
                </a:tc>
                <a:tc>
                  <a:txBody>
                    <a:bodyPr/>
                    <a:p>
                      <a:pPr>
                        <a:buNone/>
                      </a:pPr>
                      <a:r>
                        <a:rPr lang="en-US" altLang="zh-CN"/>
                        <a:t>t=3</a:t>
                      </a:r>
                      <a:endParaRPr lang="en-US" altLang="zh-CN"/>
                    </a:p>
                  </a:txBody>
                  <a:tcPr/>
                </a:tc>
              </a:tr>
              <a:tr h="398145">
                <a:tc>
                  <a:txBody>
                    <a:bodyPr/>
                    <a:p>
                      <a:pPr>
                        <a:buNone/>
                      </a:pPr>
                      <a:r>
                        <a:rPr lang="en-US" altLang="zh-CN"/>
                        <a:t>3</a:t>
                      </a:r>
                      <a:endParaRPr lang="en-US" altLang="zh-CN"/>
                    </a:p>
                  </a:txBody>
                  <a:tcPr/>
                </a:tc>
                <a:tc>
                  <a:txBody>
                    <a:bodyPr/>
                    <a:p>
                      <a:pPr>
                        <a:buNone/>
                      </a:pPr>
                      <a:r>
                        <a:rPr lang="en-US" altLang="zh-CN"/>
                        <a:t>x=90,y=90</a:t>
                      </a:r>
                      <a:endParaRPr lang="en-US" altLang="zh-CN"/>
                    </a:p>
                  </a:txBody>
                  <a:tcPr/>
                </a:tc>
                <a:tc>
                  <a:txBody>
                    <a:bodyPr/>
                    <a:p>
                      <a:pPr>
                        <a:buNone/>
                      </a:pPr>
                      <a:r>
                        <a:rPr lang="en-US" altLang="en-US"/>
                        <a:t>T1T2</a:t>
                      </a:r>
                      <a:endParaRPr lang="en-US" altLang="en-US"/>
                    </a:p>
                  </a:txBody>
                  <a:tcPr/>
                </a:tc>
                <a:tc>
                  <a:txBody>
                    <a:bodyPr/>
                    <a:p>
                      <a:pPr>
                        <a:buNone/>
                      </a:pPr>
                      <a:r>
                        <a:rPr lang="en-US" altLang="zh-CN"/>
                        <a:t>A</a:t>
                      </a:r>
                      <a:r>
                        <a:rPr lang="zh-CN" altLang="en-US"/>
                        <a:t>为</a:t>
                      </a:r>
                      <a:r>
                        <a:rPr lang="zh-CN" altLang="en-US"/>
                        <a:t>真</a:t>
                      </a:r>
                      <a:endParaRPr lang="zh-CN" altLang="en-US"/>
                    </a:p>
                  </a:txBody>
                  <a:tcPr/>
                </a:tc>
                <a:tc>
                  <a:txBody>
                    <a:bodyPr/>
                    <a:p>
                      <a:pPr>
                        <a:buNone/>
                      </a:pPr>
                      <a:r>
                        <a:rPr lang="en-US" altLang="zh-CN"/>
                        <a:t>t=1</a:t>
                      </a:r>
                      <a:endParaRPr lang="en-US" altLang="zh-CN"/>
                    </a:p>
                  </a:txBody>
                  <a:tcPr/>
                </a:tc>
              </a:tr>
            </a:tbl>
          </a:graphicData>
        </a:graphic>
      </p:graphicFrame>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304800" y="457200"/>
            <a:ext cx="2703830" cy="563245"/>
          </a:xfrm>
          <a:prstGeom prst="rect">
            <a:avLst/>
          </a:prstGeom>
          <a:noFill/>
          <a:ln>
            <a:noFill/>
          </a:ln>
        </p:spPr>
        <p:txBody>
          <a:bodyPr vert="horz" wrap="square" lIns="91440" tIns="45720" rIns="91440" bIns="45720" anchor="b" anchorCtr="0"/>
          <a:p>
            <a:pPr defTabSz="914400">
              <a:lnSpc>
                <a:spcPct val="100000"/>
              </a:lnSpc>
              <a:buNone/>
            </a:pPr>
            <a:r>
              <a:rPr lang="zh-CN" altLang="en-US" sz="3200" kern="1200" dirty="0">
                <a:solidFill>
                  <a:schemeClr val="tx1"/>
                </a:solidFill>
                <a:latin typeface="微软雅黑" panose="020B0503020204020204" charset="-122"/>
                <a:ea typeface="+mj-ea"/>
                <a:cs typeface="+mj-cs"/>
              </a:rPr>
              <a:t>条件</a:t>
            </a:r>
            <a:r>
              <a:rPr lang="zh-CN" altLang="en-US" sz="3200" kern="1200" dirty="0">
                <a:solidFill>
                  <a:schemeClr val="tx1"/>
                </a:solidFill>
                <a:latin typeface="微软雅黑" panose="020B0503020204020204" charset="-122"/>
                <a:ea typeface="+mj-ea"/>
                <a:cs typeface="+mj-cs"/>
              </a:rPr>
              <a:t>组合覆盖</a:t>
            </a:r>
            <a:endParaRPr lang="zh-CN" altLang="en-US" sz="3200" kern="1200" dirty="0">
              <a:solidFill>
                <a:schemeClr val="tx1"/>
              </a:solidFill>
              <a:latin typeface="微软雅黑" panose="020B0503020204020204" charset="-122"/>
              <a:ea typeface="+mj-ea"/>
              <a:cs typeface="+mj-cs"/>
            </a:endParaRPr>
          </a:p>
        </p:txBody>
      </p:sp>
      <p:graphicFrame>
        <p:nvGraphicFramePr>
          <p:cNvPr id="2" name="表格 1"/>
          <p:cNvGraphicFramePr/>
          <p:nvPr>
            <p:custDataLst>
              <p:tags r:id="rId1"/>
            </p:custDataLst>
          </p:nvPr>
        </p:nvGraphicFramePr>
        <p:xfrm>
          <a:off x="304800" y="990600"/>
          <a:ext cx="6276975" cy="5133340"/>
        </p:xfrm>
        <a:graphic>
          <a:graphicData uri="http://schemas.openxmlformats.org/drawingml/2006/table">
            <a:tbl>
              <a:tblPr firstRow="1" bandRow="1">
                <a:tableStyleId>{5C22544A-7EE6-4342-B048-85BDC9FD1C3A}</a:tableStyleId>
              </a:tblPr>
              <a:tblGrid>
                <a:gridCol w="2905125"/>
                <a:gridCol w="1259205"/>
                <a:gridCol w="2112645"/>
              </a:tblGrid>
              <a:tr h="365760">
                <a:tc>
                  <a:txBody>
                    <a:bodyPr/>
                    <a:p>
                      <a:pPr>
                        <a:buNone/>
                      </a:pPr>
                      <a:r>
                        <a:rPr lang="zh-CN" altLang="en-US"/>
                        <a:t>条件</a:t>
                      </a:r>
                      <a:r>
                        <a:rPr lang="zh-CN" altLang="en-US"/>
                        <a:t>组合</a:t>
                      </a:r>
                      <a:endParaRPr lang="zh-CN" altLang="en-US"/>
                    </a:p>
                  </a:txBody>
                  <a:tcPr/>
                </a:tc>
                <a:tc>
                  <a:txBody>
                    <a:bodyPr/>
                    <a:p>
                      <a:pPr>
                        <a:buNone/>
                      </a:pPr>
                      <a:r>
                        <a:rPr lang="zh-CN" altLang="en-US"/>
                        <a:t>类别</a:t>
                      </a:r>
                      <a:endParaRPr lang="zh-CN" altLang="en-US"/>
                    </a:p>
                  </a:txBody>
                  <a:tcPr/>
                </a:tc>
                <a:tc>
                  <a:txBody>
                    <a:bodyPr/>
                    <a:p>
                      <a:pPr>
                        <a:buNone/>
                      </a:pPr>
                      <a:r>
                        <a:rPr lang="zh-CN" altLang="en-US"/>
                        <a:t>组合编号</a:t>
                      </a:r>
                      <a:endParaRPr lang="zh-CN" altLang="en-US"/>
                    </a:p>
                  </a:txBody>
                  <a:tcPr/>
                </a:tc>
              </a:tr>
              <a:tr h="398145">
                <a:tc>
                  <a:txBody>
                    <a:bodyPr/>
                    <a:p>
                      <a:pPr>
                        <a:buNone/>
                      </a:pPr>
                      <a:r>
                        <a:rPr lang="en-US" altLang="zh-CN"/>
                        <a:t>x&gt;=80,y&gt;=80</a:t>
                      </a:r>
                      <a:endParaRPr lang="en-US" altLang="zh-CN"/>
                    </a:p>
                  </a:txBody>
                  <a:tcPr/>
                </a:tc>
                <a:tc>
                  <a:txBody>
                    <a:bodyPr/>
                    <a:p>
                      <a:pPr>
                        <a:buNone/>
                      </a:pPr>
                      <a:r>
                        <a:rPr lang="en-US" altLang="zh-CN"/>
                        <a:t>T1T2</a:t>
                      </a:r>
                      <a:endParaRPr lang="en-US" altLang="zh-CN"/>
                    </a:p>
                  </a:txBody>
                  <a:tcPr/>
                </a:tc>
                <a:tc>
                  <a:txBody>
                    <a:bodyPr/>
                    <a:p>
                      <a:pPr>
                        <a:buNone/>
                      </a:pPr>
                      <a:r>
                        <a:rPr lang="en-US" altLang="zh-CN"/>
                        <a:t>1</a:t>
                      </a:r>
                      <a:endParaRPr lang="en-US" altLang="zh-CN"/>
                    </a:p>
                  </a:txBody>
                  <a:tcPr/>
                </a:tc>
              </a:tr>
              <a:tr h="398145">
                <a:tc>
                  <a:txBody>
                    <a:bodyPr/>
                    <a:p>
                      <a:pPr>
                        <a:buNone/>
                      </a:pPr>
                      <a:r>
                        <a:rPr lang="en-US" altLang="zh-CN" sz="1800">
                          <a:sym typeface="+mn-ea"/>
                        </a:rPr>
                        <a:t>x&gt;=80,y&lt;80</a:t>
                      </a:r>
                      <a:endParaRPr lang="en-US" altLang="zh-CN"/>
                    </a:p>
                  </a:txBody>
                  <a:tcPr/>
                </a:tc>
                <a:tc>
                  <a:txBody>
                    <a:bodyPr/>
                    <a:p>
                      <a:pPr>
                        <a:buNone/>
                      </a:pPr>
                      <a:r>
                        <a:rPr lang="en-US" altLang="zh-CN" sz="1800">
                          <a:sym typeface="+mn-ea"/>
                        </a:rPr>
                        <a:t>T1t2</a:t>
                      </a:r>
                      <a:endParaRPr lang="en-US" altLang="zh-CN" sz="1800">
                        <a:sym typeface="+mn-ea"/>
                      </a:endParaRPr>
                    </a:p>
                  </a:txBody>
                  <a:tcPr/>
                </a:tc>
                <a:tc>
                  <a:txBody>
                    <a:bodyPr/>
                    <a:p>
                      <a:pPr>
                        <a:buNone/>
                      </a:pPr>
                      <a:r>
                        <a:rPr lang="en-US" altLang="zh-CN"/>
                        <a:t>2</a:t>
                      </a:r>
                      <a:endParaRPr lang="en-US" altLang="zh-CN"/>
                    </a:p>
                  </a:txBody>
                  <a:tcPr/>
                </a:tc>
              </a:tr>
              <a:tr h="398145">
                <a:tc>
                  <a:txBody>
                    <a:bodyPr/>
                    <a:p>
                      <a:pPr>
                        <a:buNone/>
                      </a:pPr>
                      <a:r>
                        <a:rPr lang="en-US" altLang="zh-CN" sz="1800">
                          <a:sym typeface="+mn-ea"/>
                        </a:rPr>
                        <a:t>x&lt;80,y&gt;=80</a:t>
                      </a:r>
                      <a:endParaRPr lang="en-US" altLang="zh-CN"/>
                    </a:p>
                  </a:txBody>
                  <a:tcPr/>
                </a:tc>
                <a:tc>
                  <a:txBody>
                    <a:bodyPr/>
                    <a:p>
                      <a:pPr>
                        <a:buNone/>
                      </a:pPr>
                      <a:r>
                        <a:rPr lang="en-US" altLang="zh-CN"/>
                        <a:t>t1T2</a:t>
                      </a:r>
                      <a:endParaRPr lang="en-US" altLang="zh-CN"/>
                    </a:p>
                  </a:txBody>
                  <a:tcPr/>
                </a:tc>
                <a:tc>
                  <a:txBody>
                    <a:bodyPr/>
                    <a:p>
                      <a:pPr>
                        <a:buNone/>
                      </a:pPr>
                      <a:r>
                        <a:rPr lang="en-US" altLang="zh-CN"/>
                        <a:t>3</a:t>
                      </a:r>
                      <a:endParaRPr lang="en-US" altLang="zh-CN"/>
                    </a:p>
                  </a:txBody>
                  <a:tcPr/>
                </a:tc>
              </a:tr>
              <a:tr h="398145">
                <a:tc>
                  <a:txBody>
                    <a:bodyPr/>
                    <a:p>
                      <a:pPr>
                        <a:buNone/>
                      </a:pPr>
                      <a:r>
                        <a:rPr lang="en-US" altLang="zh-CN" sz="1800">
                          <a:sym typeface="+mn-ea"/>
                        </a:rPr>
                        <a:t>x&lt;80,y&lt;80</a:t>
                      </a:r>
                      <a:endParaRPr lang="en-US" altLang="zh-CN"/>
                    </a:p>
                  </a:txBody>
                  <a:tcPr/>
                </a:tc>
                <a:tc>
                  <a:txBody>
                    <a:bodyPr/>
                    <a:p>
                      <a:pPr>
                        <a:buNone/>
                      </a:pPr>
                      <a:r>
                        <a:rPr lang="en-US" altLang="zh-CN"/>
                        <a:t>t1t2</a:t>
                      </a:r>
                      <a:endParaRPr lang="en-US" altLang="zh-CN"/>
                    </a:p>
                  </a:txBody>
                  <a:tcPr/>
                </a:tc>
                <a:tc>
                  <a:txBody>
                    <a:bodyPr/>
                    <a:p>
                      <a:pPr>
                        <a:buNone/>
                      </a:pPr>
                      <a:r>
                        <a:rPr lang="en-US" altLang="zh-CN"/>
                        <a:t>4</a:t>
                      </a:r>
                      <a:endParaRPr lang="en-US" altLang="zh-CN"/>
                    </a:p>
                  </a:txBody>
                  <a:tcPr/>
                </a:tc>
              </a:tr>
              <a:tr h="393065">
                <a:tc>
                  <a:txBody>
                    <a:bodyPr/>
                    <a:p>
                      <a:pPr>
                        <a:buNone/>
                      </a:pPr>
                      <a:r>
                        <a:rPr lang="en-US" altLang="zh-CN"/>
                        <a:t>x+y&gt;=140,</a:t>
                      </a:r>
                      <a:r>
                        <a:rPr lang="en-US" altLang="zh-CN" sz="1800">
                          <a:sym typeface="+mn-ea"/>
                        </a:rPr>
                        <a:t>x&gt;=90,y&gt;=90</a:t>
                      </a:r>
                      <a:endParaRPr lang="en-US" altLang="zh-CN"/>
                    </a:p>
                  </a:txBody>
                  <a:tcPr/>
                </a:tc>
                <a:tc rowSpan="2">
                  <a:txBody>
                    <a:bodyPr/>
                    <a:p>
                      <a:pPr>
                        <a:buNone/>
                      </a:pPr>
                      <a:r>
                        <a:rPr lang="en-US" altLang="zh-CN"/>
                        <a:t>T3T4T5</a:t>
                      </a:r>
                      <a:endParaRPr lang="en-US" altLang="zh-CN"/>
                    </a:p>
                  </a:txBody>
                  <a:tcPr/>
                </a:tc>
                <a:tc rowSpan="2">
                  <a:txBody>
                    <a:bodyPr/>
                    <a:p>
                      <a:pPr>
                        <a:buNone/>
                      </a:pPr>
                      <a:r>
                        <a:rPr lang="en-US" altLang="zh-CN"/>
                        <a:t>5</a:t>
                      </a:r>
                      <a:endParaRPr lang="en-US" altLang="zh-CN"/>
                    </a:p>
                  </a:txBody>
                  <a:tcPr/>
                </a:tc>
              </a:tr>
              <a:tr h="0">
                <a:tc rowSpan="2">
                  <a:txBody>
                    <a:bodyPr/>
                    <a:p>
                      <a:pPr>
                        <a:buNone/>
                      </a:pPr>
                      <a:r>
                        <a:rPr lang="en-US" altLang="zh-CN" sz="1800">
                          <a:sym typeface="+mn-ea"/>
                        </a:rPr>
                        <a:t>x+y&gt;=140,</a:t>
                      </a:r>
                      <a:r>
                        <a:rPr lang="en-US" altLang="zh-CN" sz="1800">
                          <a:sym typeface="+mn-ea"/>
                        </a:rPr>
                        <a:t>x&gt;=90,y&lt;90</a:t>
                      </a:r>
                      <a:endParaRPr lang="en-US" altLang="zh-CN"/>
                    </a:p>
                  </a:txBody>
                  <a:tcPr/>
                </a:tc>
                <a:tc vMerge="1">
                  <a:tcPr/>
                </a:tc>
                <a:tc vMerge="1">
                  <a:tcPr/>
                </a:tc>
              </a:tr>
              <a:tr h="387985">
                <a:tc vMerge="1">
                  <a:tcPr/>
                </a:tc>
                <a:tc>
                  <a:txBody>
                    <a:bodyPr/>
                    <a:p>
                      <a:pPr>
                        <a:buNone/>
                      </a:pPr>
                      <a:r>
                        <a:rPr lang="en-US" altLang="zh-CN" sz="1800">
                          <a:sym typeface="+mn-ea"/>
                        </a:rPr>
                        <a:t>T3T4t5</a:t>
                      </a:r>
                      <a:endParaRPr lang="zh-CN" altLang="en-US"/>
                    </a:p>
                  </a:txBody>
                  <a:tcPr/>
                </a:tc>
                <a:tc>
                  <a:txBody>
                    <a:bodyPr/>
                    <a:p>
                      <a:pPr>
                        <a:buNone/>
                      </a:pPr>
                      <a:r>
                        <a:rPr lang="en-US" altLang="zh-CN"/>
                        <a:t>6</a:t>
                      </a:r>
                      <a:endParaRPr lang="en-US" altLang="zh-CN"/>
                    </a:p>
                  </a:txBody>
                  <a:tcPr/>
                </a:tc>
              </a:tr>
              <a:tr h="398145">
                <a:tc>
                  <a:txBody>
                    <a:bodyPr/>
                    <a:p>
                      <a:pPr>
                        <a:buNone/>
                      </a:pPr>
                      <a:r>
                        <a:rPr lang="en-US" altLang="zh-CN" sz="1800">
                          <a:sym typeface="+mn-ea"/>
                        </a:rPr>
                        <a:t>x+y&gt;=140,</a:t>
                      </a:r>
                      <a:r>
                        <a:rPr lang="en-US" altLang="zh-CN" sz="1800">
                          <a:sym typeface="+mn-ea"/>
                        </a:rPr>
                        <a:t>x&lt;90,y&gt;=90</a:t>
                      </a:r>
                      <a:endParaRPr lang="en-US" altLang="zh-CN"/>
                    </a:p>
                  </a:txBody>
                  <a:tcPr/>
                </a:tc>
                <a:tc>
                  <a:txBody>
                    <a:bodyPr/>
                    <a:p>
                      <a:pPr>
                        <a:buNone/>
                      </a:pPr>
                      <a:r>
                        <a:rPr lang="en-US" altLang="zh-CN"/>
                        <a:t>T3t4T5</a:t>
                      </a:r>
                      <a:endParaRPr lang="en-US" altLang="zh-CN"/>
                    </a:p>
                  </a:txBody>
                  <a:tcPr/>
                </a:tc>
                <a:tc>
                  <a:txBody>
                    <a:bodyPr/>
                    <a:p>
                      <a:pPr>
                        <a:buNone/>
                      </a:pPr>
                      <a:r>
                        <a:rPr lang="en-US" altLang="zh-CN"/>
                        <a:t>7</a:t>
                      </a:r>
                      <a:endParaRPr lang="en-US" altLang="zh-CN"/>
                    </a:p>
                  </a:txBody>
                  <a:tcPr/>
                </a:tc>
              </a:tr>
              <a:tr h="398145">
                <a:tc>
                  <a:txBody>
                    <a:bodyPr/>
                    <a:p>
                      <a:pPr>
                        <a:buNone/>
                      </a:pPr>
                      <a:r>
                        <a:rPr lang="en-US" altLang="zh-CN" sz="1800">
                          <a:sym typeface="+mn-ea"/>
                        </a:rPr>
                        <a:t>x+y&gt;=140,x&lt;90,y&lt;90</a:t>
                      </a:r>
                      <a:endParaRPr lang="en-US" altLang="zh-CN"/>
                    </a:p>
                  </a:txBody>
                  <a:tcPr/>
                </a:tc>
                <a:tc>
                  <a:txBody>
                    <a:bodyPr/>
                    <a:p>
                      <a:pPr>
                        <a:buNone/>
                      </a:pPr>
                      <a:r>
                        <a:rPr lang="en-US" altLang="zh-CN" sz="1800">
                          <a:sym typeface="+mn-ea"/>
                        </a:rPr>
                        <a:t>T3t4t5</a:t>
                      </a:r>
                      <a:endParaRPr lang="zh-CN" altLang="en-US" sz="1800">
                        <a:sym typeface="+mn-ea"/>
                      </a:endParaRPr>
                    </a:p>
                  </a:txBody>
                  <a:tcPr/>
                </a:tc>
                <a:tc>
                  <a:txBody>
                    <a:bodyPr/>
                    <a:p>
                      <a:pPr>
                        <a:buNone/>
                      </a:pPr>
                      <a:r>
                        <a:rPr lang="en-US" altLang="zh-CN"/>
                        <a:t>8</a:t>
                      </a:r>
                      <a:endParaRPr lang="en-US" altLang="zh-CN"/>
                    </a:p>
                  </a:txBody>
                  <a:tcPr/>
                </a:tc>
              </a:tr>
              <a:tr h="398145">
                <a:tc>
                  <a:txBody>
                    <a:bodyPr/>
                    <a:p>
                      <a:pPr>
                        <a:buNone/>
                      </a:pPr>
                      <a:r>
                        <a:rPr lang="en-US" altLang="zh-CN" sz="1800">
                          <a:sym typeface="+mn-ea"/>
                        </a:rPr>
                        <a:t>x+y&lt;140,x&gt;=90,y&gt;=90</a:t>
                      </a:r>
                      <a:endParaRPr lang="en-US" altLang="zh-CN"/>
                    </a:p>
                  </a:txBody>
                  <a:tcPr/>
                </a:tc>
                <a:tc>
                  <a:txBody>
                    <a:bodyPr/>
                    <a:p>
                      <a:pPr>
                        <a:buNone/>
                      </a:pPr>
                      <a:r>
                        <a:rPr lang="en-US" altLang="zh-CN"/>
                        <a:t>t3T4T5</a:t>
                      </a:r>
                      <a:endParaRPr lang="en-US" altLang="zh-CN"/>
                    </a:p>
                  </a:txBody>
                  <a:tcPr/>
                </a:tc>
                <a:tc>
                  <a:txBody>
                    <a:bodyPr/>
                    <a:p>
                      <a:pPr>
                        <a:buNone/>
                      </a:pPr>
                      <a:r>
                        <a:rPr lang="en-US" altLang="zh-CN"/>
                        <a:t>9</a:t>
                      </a:r>
                      <a:endParaRPr lang="en-US" altLang="zh-CN"/>
                    </a:p>
                  </a:txBody>
                  <a:tcPr/>
                </a:tc>
              </a:tr>
              <a:tr h="398145">
                <a:tc>
                  <a:txBody>
                    <a:bodyPr/>
                    <a:p>
                      <a:pPr>
                        <a:buNone/>
                      </a:pPr>
                      <a:r>
                        <a:rPr lang="en-US" altLang="zh-CN" sz="1800">
                          <a:sym typeface="+mn-ea"/>
                        </a:rPr>
                        <a:t>x+y&lt;140,x&gt;=90,y&lt;90</a:t>
                      </a:r>
                      <a:endParaRPr lang="en-US" altLang="zh-CN"/>
                    </a:p>
                  </a:txBody>
                  <a:tcPr/>
                </a:tc>
                <a:tc>
                  <a:txBody>
                    <a:bodyPr/>
                    <a:p>
                      <a:pPr>
                        <a:buNone/>
                      </a:pPr>
                      <a:r>
                        <a:rPr lang="en-US" altLang="zh-CN"/>
                        <a:t>t3T4t5</a:t>
                      </a:r>
                      <a:endParaRPr lang="en-US" altLang="zh-CN"/>
                    </a:p>
                  </a:txBody>
                  <a:tcPr/>
                </a:tc>
                <a:tc>
                  <a:txBody>
                    <a:bodyPr/>
                    <a:p>
                      <a:pPr>
                        <a:buNone/>
                      </a:pPr>
                      <a:r>
                        <a:rPr lang="en-US" altLang="zh-CN"/>
                        <a:t>10</a:t>
                      </a:r>
                      <a:endParaRPr lang="en-US" altLang="zh-CN"/>
                    </a:p>
                  </a:txBody>
                  <a:tcPr/>
                </a:tc>
              </a:tr>
              <a:tr h="398145">
                <a:tc>
                  <a:txBody>
                    <a:bodyPr/>
                    <a:p>
                      <a:pPr>
                        <a:buNone/>
                      </a:pPr>
                      <a:r>
                        <a:rPr lang="en-US" altLang="zh-CN" sz="1800">
                          <a:sym typeface="+mn-ea"/>
                        </a:rPr>
                        <a:t>x+y&lt;140,</a:t>
                      </a:r>
                      <a:r>
                        <a:rPr lang="en-US" altLang="zh-CN" sz="1800">
                          <a:sym typeface="+mn-ea"/>
                        </a:rPr>
                        <a:t>x&lt;90,y&gt;=90</a:t>
                      </a:r>
                      <a:endParaRPr lang="en-US" altLang="zh-CN"/>
                    </a:p>
                  </a:txBody>
                  <a:tcPr/>
                </a:tc>
                <a:tc>
                  <a:txBody>
                    <a:bodyPr/>
                    <a:p>
                      <a:pPr>
                        <a:buNone/>
                      </a:pPr>
                      <a:r>
                        <a:rPr lang="en-US" altLang="zh-CN"/>
                        <a:t>t3t4T5</a:t>
                      </a:r>
                      <a:endParaRPr lang="en-US" altLang="zh-CN"/>
                    </a:p>
                  </a:txBody>
                  <a:tcPr/>
                </a:tc>
                <a:tc>
                  <a:txBody>
                    <a:bodyPr/>
                    <a:p>
                      <a:pPr>
                        <a:buNone/>
                      </a:pPr>
                      <a:r>
                        <a:rPr lang="en-US" altLang="zh-CN"/>
                        <a:t>11</a:t>
                      </a:r>
                      <a:endParaRPr lang="en-US" altLang="zh-CN"/>
                    </a:p>
                  </a:txBody>
                  <a:tcPr/>
                </a:tc>
              </a:tr>
              <a:tr h="398145">
                <a:tc>
                  <a:txBody>
                    <a:bodyPr/>
                    <a:p>
                      <a:pPr>
                        <a:buNone/>
                      </a:pPr>
                      <a:r>
                        <a:rPr lang="en-US" altLang="zh-CN" sz="1800">
                          <a:sym typeface="+mn-ea"/>
                        </a:rPr>
                        <a:t>x+y&lt;140,x&lt;90,y&lt;90</a:t>
                      </a:r>
                      <a:endParaRPr lang="en-US" altLang="zh-CN"/>
                    </a:p>
                  </a:txBody>
                  <a:tcPr/>
                </a:tc>
                <a:tc>
                  <a:txBody>
                    <a:bodyPr/>
                    <a:p>
                      <a:pPr>
                        <a:buNone/>
                      </a:pPr>
                      <a:r>
                        <a:rPr lang="en-US" altLang="zh-CN" sz="1800">
                          <a:sym typeface="+mn-ea"/>
                        </a:rPr>
                        <a:t>t3t4t5</a:t>
                      </a:r>
                      <a:endParaRPr lang="zh-CN" altLang="en-US" sz="1800">
                        <a:sym typeface="+mn-ea"/>
                      </a:endParaRPr>
                    </a:p>
                  </a:txBody>
                  <a:tcPr/>
                </a:tc>
                <a:tc>
                  <a:txBody>
                    <a:bodyPr/>
                    <a:p>
                      <a:pPr>
                        <a:buNone/>
                      </a:pPr>
                      <a:r>
                        <a:rPr lang="en-US" altLang="zh-CN"/>
                        <a:t>12</a:t>
                      </a:r>
                      <a:endParaRPr lang="en-US" altLang="zh-CN"/>
                    </a:p>
                  </a:txBody>
                  <a:tcPr/>
                </a:tc>
              </a:tr>
            </a:tbl>
          </a:graphicData>
        </a:graphic>
      </p:graphicFrame>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304800" y="457200"/>
            <a:ext cx="2703830" cy="563245"/>
          </a:xfrm>
          <a:prstGeom prst="rect">
            <a:avLst/>
          </a:prstGeom>
          <a:noFill/>
          <a:ln>
            <a:noFill/>
          </a:ln>
        </p:spPr>
        <p:txBody>
          <a:bodyPr vert="horz" wrap="square" lIns="91440" tIns="45720" rIns="91440" bIns="45720" anchor="b" anchorCtr="0"/>
          <a:p>
            <a:pPr defTabSz="914400">
              <a:lnSpc>
                <a:spcPct val="100000"/>
              </a:lnSpc>
              <a:buNone/>
            </a:pPr>
            <a:r>
              <a:rPr lang="zh-CN" altLang="en-US" sz="3200" kern="1200" dirty="0">
                <a:solidFill>
                  <a:schemeClr val="tx1"/>
                </a:solidFill>
                <a:latin typeface="微软雅黑" panose="020B0503020204020204" charset="-122"/>
                <a:ea typeface="+mj-ea"/>
                <a:cs typeface="+mj-cs"/>
              </a:rPr>
              <a:t>条件</a:t>
            </a:r>
            <a:r>
              <a:rPr lang="zh-CN" altLang="en-US" sz="3200" kern="1200" dirty="0">
                <a:solidFill>
                  <a:schemeClr val="tx1"/>
                </a:solidFill>
                <a:latin typeface="微软雅黑" panose="020B0503020204020204" charset="-122"/>
                <a:ea typeface="+mj-ea"/>
                <a:cs typeface="+mj-cs"/>
              </a:rPr>
              <a:t>组合覆盖</a:t>
            </a:r>
            <a:endParaRPr lang="zh-CN" altLang="en-US" sz="3200" kern="1200" dirty="0">
              <a:solidFill>
                <a:schemeClr val="tx1"/>
              </a:solidFill>
              <a:latin typeface="微软雅黑" panose="020B0503020204020204" charset="-122"/>
              <a:ea typeface="+mj-ea"/>
              <a:cs typeface="+mj-cs"/>
            </a:endParaRPr>
          </a:p>
        </p:txBody>
      </p:sp>
      <p:graphicFrame>
        <p:nvGraphicFramePr>
          <p:cNvPr id="7" name="表格 6"/>
          <p:cNvGraphicFramePr/>
          <p:nvPr>
            <p:custDataLst>
              <p:tags r:id="rId1"/>
            </p:custDataLst>
          </p:nvPr>
        </p:nvGraphicFramePr>
        <p:xfrm>
          <a:off x="305435" y="1143000"/>
          <a:ext cx="6682740" cy="2388870"/>
        </p:xfrm>
        <a:graphic>
          <a:graphicData uri="http://schemas.openxmlformats.org/drawingml/2006/table">
            <a:tbl>
              <a:tblPr firstRow="1" bandRow="1">
                <a:tableStyleId>{5C22544A-7EE6-4342-B048-85BDC9FD1C3A}</a:tableStyleId>
              </a:tblPr>
              <a:tblGrid>
                <a:gridCol w="1670685"/>
                <a:gridCol w="1654105"/>
                <a:gridCol w="1687055"/>
                <a:gridCol w="1670615"/>
              </a:tblGrid>
              <a:tr h="398145">
                <a:tc>
                  <a:txBody>
                    <a:bodyPr/>
                    <a:p>
                      <a:pPr>
                        <a:buNone/>
                      </a:pPr>
                      <a:r>
                        <a:rPr lang="zh-CN" altLang="en-US"/>
                        <a:t>用例</a:t>
                      </a:r>
                      <a:r>
                        <a:rPr lang="zh-CN" altLang="en-US"/>
                        <a:t>编号</a:t>
                      </a:r>
                      <a:endParaRPr lang="zh-CN" altLang="en-US"/>
                    </a:p>
                  </a:txBody>
                  <a:tcPr/>
                </a:tc>
                <a:tc>
                  <a:txBody>
                    <a:bodyPr/>
                    <a:p>
                      <a:pPr>
                        <a:buNone/>
                      </a:pPr>
                      <a:r>
                        <a:rPr lang="zh-CN" altLang="en-US"/>
                        <a:t>输入</a:t>
                      </a:r>
                      <a:r>
                        <a:rPr lang="zh-CN" altLang="en-US"/>
                        <a:t>数据</a:t>
                      </a:r>
                      <a:endParaRPr lang="zh-CN" altLang="en-US"/>
                    </a:p>
                  </a:txBody>
                  <a:tcPr/>
                </a:tc>
                <a:tc>
                  <a:txBody>
                    <a:bodyPr/>
                    <a:p>
                      <a:pPr>
                        <a:buNone/>
                      </a:pPr>
                      <a:r>
                        <a:rPr lang="zh-CN" altLang="en-US"/>
                        <a:t>覆盖</a:t>
                      </a:r>
                      <a:r>
                        <a:rPr lang="zh-CN" altLang="en-US"/>
                        <a:t>组合</a:t>
                      </a:r>
                      <a:endParaRPr lang="zh-CN" altLang="en-US"/>
                    </a:p>
                  </a:txBody>
                  <a:tcPr/>
                </a:tc>
                <a:tc>
                  <a:txBody>
                    <a:bodyPr/>
                    <a:p>
                      <a:pPr>
                        <a:buNone/>
                      </a:pPr>
                      <a:r>
                        <a:rPr lang="zh-CN" altLang="en-US"/>
                        <a:t>预期</a:t>
                      </a:r>
                      <a:r>
                        <a:rPr lang="zh-CN" altLang="en-US"/>
                        <a:t>结果</a:t>
                      </a:r>
                      <a:endParaRPr lang="zh-CN" altLang="en-US"/>
                    </a:p>
                  </a:txBody>
                  <a:tcPr/>
                </a:tc>
              </a:tr>
              <a:tr h="398145">
                <a:tc>
                  <a:txBody>
                    <a:bodyPr/>
                    <a:p>
                      <a:pPr>
                        <a:buNone/>
                      </a:pPr>
                      <a:r>
                        <a:rPr lang="en-US" altLang="zh-CN"/>
                        <a:t>1</a:t>
                      </a:r>
                      <a:endParaRPr lang="en-US" altLang="zh-CN"/>
                    </a:p>
                  </a:txBody>
                  <a:tcPr/>
                </a:tc>
                <a:tc>
                  <a:txBody>
                    <a:bodyPr/>
                    <a:p>
                      <a:pPr>
                        <a:buNone/>
                      </a:pPr>
                      <a:r>
                        <a:rPr lang="en-US" altLang="zh-CN"/>
                        <a:t>x=90,y=70</a:t>
                      </a:r>
                      <a:endParaRPr lang="en-US" altLang="zh-CN"/>
                    </a:p>
                  </a:txBody>
                  <a:tcPr/>
                </a:tc>
                <a:tc>
                  <a:txBody>
                    <a:bodyPr/>
                    <a:p>
                      <a:pPr>
                        <a:buNone/>
                      </a:pPr>
                      <a:r>
                        <a:rPr lang="en-US" altLang="zh-CN"/>
                        <a:t>2</a:t>
                      </a:r>
                      <a:r>
                        <a:rPr lang="zh-CN" altLang="en-US"/>
                        <a:t>、</a:t>
                      </a:r>
                      <a:r>
                        <a:rPr lang="en-US" altLang="zh-CN"/>
                        <a:t>6</a:t>
                      </a:r>
                      <a:endParaRPr lang="zh-CN" altLang="en-US"/>
                    </a:p>
                  </a:txBody>
                  <a:tcPr/>
                </a:tc>
                <a:tc>
                  <a:txBody>
                    <a:bodyPr/>
                    <a:p>
                      <a:pPr>
                        <a:buNone/>
                      </a:pPr>
                      <a:r>
                        <a:rPr lang="en-US" altLang="zh-CN"/>
                        <a:t>t=2</a:t>
                      </a:r>
                      <a:endParaRPr lang="en-US" altLang="zh-CN"/>
                    </a:p>
                  </a:txBody>
                  <a:tcPr/>
                </a:tc>
              </a:tr>
              <a:tr h="398145">
                <a:tc>
                  <a:txBody>
                    <a:bodyPr/>
                    <a:p>
                      <a:pPr>
                        <a:buNone/>
                      </a:pPr>
                      <a:r>
                        <a:rPr lang="en-US" altLang="zh-CN"/>
                        <a:t>2</a:t>
                      </a:r>
                      <a:endParaRPr lang="en-US" altLang="zh-CN"/>
                    </a:p>
                  </a:txBody>
                  <a:tcPr/>
                </a:tc>
                <a:tc>
                  <a:txBody>
                    <a:bodyPr/>
                    <a:p>
                      <a:pPr>
                        <a:buNone/>
                      </a:pPr>
                      <a:r>
                        <a:rPr lang="en-US" altLang="zh-CN" sz="1800">
                          <a:sym typeface="+mn-ea"/>
                        </a:rPr>
                        <a:t>x=40,y=90</a:t>
                      </a:r>
                      <a:endParaRPr lang="zh-CN" altLang="en-US"/>
                    </a:p>
                  </a:txBody>
                  <a:tcPr/>
                </a:tc>
                <a:tc>
                  <a:txBody>
                    <a:bodyPr/>
                    <a:p>
                      <a:pPr>
                        <a:buNone/>
                      </a:pPr>
                      <a:r>
                        <a:rPr lang="en-US"/>
                        <a:t>3</a:t>
                      </a:r>
                      <a:r>
                        <a:rPr lang="zh-CN" altLang="en-US"/>
                        <a:t>、</a:t>
                      </a:r>
                      <a:r>
                        <a:rPr lang="en-US"/>
                        <a:t>11</a:t>
                      </a:r>
                      <a:endParaRPr lang="en-US"/>
                    </a:p>
                  </a:txBody>
                  <a:tcPr/>
                </a:tc>
                <a:tc>
                  <a:txBody>
                    <a:bodyPr/>
                    <a:p>
                      <a:pPr>
                        <a:buNone/>
                      </a:pPr>
                      <a:r>
                        <a:rPr lang="en-US" altLang="zh-CN"/>
                        <a:t>t=3</a:t>
                      </a:r>
                      <a:endParaRPr lang="en-US" altLang="zh-CN"/>
                    </a:p>
                  </a:txBody>
                  <a:tcPr/>
                </a:tc>
              </a:tr>
              <a:tr h="398145">
                <a:tc>
                  <a:txBody>
                    <a:bodyPr/>
                    <a:p>
                      <a:pPr>
                        <a:buNone/>
                      </a:pPr>
                      <a:r>
                        <a:rPr lang="en-US" altLang="zh-CN"/>
                        <a:t>3</a:t>
                      </a:r>
                      <a:endParaRPr lang="en-US" altLang="zh-CN"/>
                    </a:p>
                  </a:txBody>
                  <a:tcPr/>
                </a:tc>
                <a:tc>
                  <a:txBody>
                    <a:bodyPr/>
                    <a:p>
                      <a:pPr>
                        <a:buNone/>
                      </a:pPr>
                      <a:r>
                        <a:rPr lang="en-US" altLang="zh-CN"/>
                        <a:t>x=90,y=90</a:t>
                      </a:r>
                      <a:endParaRPr lang="en-US" altLang="zh-CN"/>
                    </a:p>
                  </a:txBody>
                  <a:tcPr/>
                </a:tc>
                <a:tc>
                  <a:txBody>
                    <a:bodyPr/>
                    <a:p>
                      <a:pPr>
                        <a:buNone/>
                      </a:pPr>
                      <a:r>
                        <a:rPr lang="en-US" altLang="en-US"/>
                        <a:t>1</a:t>
                      </a:r>
                      <a:endParaRPr lang="en-US" altLang="en-US"/>
                    </a:p>
                  </a:txBody>
                  <a:tcPr/>
                </a:tc>
                <a:tc>
                  <a:txBody>
                    <a:bodyPr/>
                    <a:p>
                      <a:pPr>
                        <a:buNone/>
                      </a:pPr>
                      <a:r>
                        <a:rPr lang="en-US" altLang="zh-CN"/>
                        <a:t>t=1</a:t>
                      </a:r>
                      <a:endParaRPr lang="en-US" altLang="zh-CN"/>
                    </a:p>
                  </a:txBody>
                  <a:tcPr/>
                </a:tc>
              </a:tr>
              <a:tr h="398145">
                <a:tc>
                  <a:txBody>
                    <a:bodyPr/>
                    <a:p>
                      <a:pPr>
                        <a:buNone/>
                      </a:pPr>
                      <a:r>
                        <a:rPr lang="en-US" altLang="zh-CN"/>
                        <a:t>4</a:t>
                      </a:r>
                      <a:endParaRPr lang="en-US" altLang="zh-CN"/>
                    </a:p>
                  </a:txBody>
                  <a:tcPr/>
                </a:tc>
                <a:tc>
                  <a:txBody>
                    <a:bodyPr/>
                    <a:p>
                      <a:pPr>
                        <a:buNone/>
                      </a:pPr>
                      <a:r>
                        <a:rPr lang="en-US" altLang="zh-CN"/>
                        <a:t>x=70,y=70</a:t>
                      </a:r>
                      <a:endParaRPr lang="en-US" altLang="zh-CN"/>
                    </a:p>
                  </a:txBody>
                  <a:tcPr/>
                </a:tc>
                <a:tc>
                  <a:txBody>
                    <a:bodyPr/>
                    <a:p>
                      <a:pPr>
                        <a:buNone/>
                      </a:pPr>
                      <a:r>
                        <a:rPr lang="en-US" altLang="en-US"/>
                        <a:t>4</a:t>
                      </a:r>
                      <a:r>
                        <a:rPr lang="zh-CN" altLang="en-US"/>
                        <a:t>、</a:t>
                      </a:r>
                      <a:r>
                        <a:rPr lang="en-US" altLang="zh-CN"/>
                        <a:t>8</a:t>
                      </a:r>
                      <a:endParaRPr lang="en-US" altLang="zh-CN"/>
                    </a:p>
                  </a:txBody>
                  <a:tcPr/>
                </a:tc>
                <a:tc>
                  <a:txBody>
                    <a:bodyPr/>
                    <a:p>
                      <a:pPr>
                        <a:buNone/>
                      </a:pPr>
                      <a:r>
                        <a:rPr lang="en-US" altLang="zh-CN"/>
                        <a:t>t=3</a:t>
                      </a:r>
                      <a:endParaRPr lang="en-US" altLang="zh-CN"/>
                    </a:p>
                  </a:txBody>
                  <a:tcPr/>
                </a:tc>
              </a:tr>
              <a:tr h="398145">
                <a:tc>
                  <a:txBody>
                    <a:bodyPr/>
                    <a:p>
                      <a:pPr>
                        <a:buNone/>
                      </a:pPr>
                      <a:r>
                        <a:rPr lang="en-US" altLang="zh-CN"/>
                        <a:t>5</a:t>
                      </a:r>
                      <a:endParaRPr lang="en-US" altLang="zh-CN"/>
                    </a:p>
                  </a:txBody>
                  <a:tcPr/>
                </a:tc>
                <a:tc gridSpan="3">
                  <a:txBody>
                    <a:bodyPr/>
                    <a:p>
                      <a:pPr>
                        <a:buNone/>
                      </a:pPr>
                      <a:r>
                        <a:rPr lang="en-US" altLang="zh-CN"/>
                        <a:t>...</a:t>
                      </a:r>
                      <a:endParaRPr lang="en-US" altLang="zh-CN"/>
                    </a:p>
                  </a:txBody>
                  <a:tcPr/>
                </a:tc>
                <a:tc hMerge="1">
                  <a:tcPr/>
                </a:tc>
                <a:tc hMerge="1">
                  <a:tcPr/>
                </a:tc>
              </a:tr>
            </a:tbl>
          </a:graphicData>
        </a:graphic>
      </p:graphicFrame>
      <p:sp>
        <p:nvSpPr>
          <p:cNvPr id="3" name="Rectangle 2"/>
          <p:cNvSpPr>
            <a:spLocks noGrp="1"/>
          </p:cNvSpPr>
          <p:nvPr/>
        </p:nvSpPr>
        <p:spPr>
          <a:xfrm>
            <a:off x="381635" y="3654425"/>
            <a:ext cx="2703830" cy="563245"/>
          </a:xfrm>
          <a:prstGeom prst="rect">
            <a:avLst/>
          </a:prstGeom>
          <a:noFill/>
          <a:ln>
            <a:noFill/>
          </a:ln>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defTabSz="914400">
              <a:lnSpc>
                <a:spcPct val="100000"/>
              </a:lnSpc>
              <a:buNone/>
            </a:pPr>
            <a:r>
              <a:rPr lang="zh-CN" altLang="en-US" sz="3200" kern="1200" dirty="0">
                <a:solidFill>
                  <a:schemeClr val="tx1"/>
                </a:solidFill>
                <a:latin typeface="微软雅黑" panose="020B0503020204020204" charset="-122"/>
                <a:ea typeface="+mj-ea"/>
                <a:cs typeface="+mj-cs"/>
              </a:rPr>
              <a:t>路径覆盖</a:t>
            </a:r>
            <a:endParaRPr lang="zh-CN" altLang="en-US" sz="3200" kern="1200" dirty="0">
              <a:solidFill>
                <a:schemeClr val="tx1"/>
              </a:solidFill>
              <a:latin typeface="微软雅黑" panose="020B0503020204020204" charset="-122"/>
              <a:ea typeface="+mj-ea"/>
              <a:cs typeface="+mj-cs"/>
            </a:endParaRPr>
          </a:p>
        </p:txBody>
      </p:sp>
      <p:graphicFrame>
        <p:nvGraphicFramePr>
          <p:cNvPr id="4" name="表格 3"/>
          <p:cNvGraphicFramePr/>
          <p:nvPr>
            <p:custDataLst>
              <p:tags r:id="rId2"/>
            </p:custDataLst>
          </p:nvPr>
        </p:nvGraphicFramePr>
        <p:xfrm>
          <a:off x="305435" y="4267200"/>
          <a:ext cx="6715125" cy="2454275"/>
        </p:xfrm>
        <a:graphic>
          <a:graphicData uri="http://schemas.openxmlformats.org/drawingml/2006/table">
            <a:tbl>
              <a:tblPr firstRow="1" bandRow="1">
                <a:tableStyleId>{5C22544A-7EE6-4342-B048-85BDC9FD1C3A}</a:tableStyleId>
              </a:tblPr>
              <a:tblGrid>
                <a:gridCol w="1678940"/>
                <a:gridCol w="1661795"/>
                <a:gridCol w="1695450"/>
                <a:gridCol w="1678940"/>
              </a:tblGrid>
              <a:tr h="381000">
                <a:tc>
                  <a:txBody>
                    <a:bodyPr/>
                    <a:p>
                      <a:pPr>
                        <a:buNone/>
                      </a:pPr>
                      <a:r>
                        <a:rPr lang="zh-CN" altLang="en-US"/>
                        <a:t>用例</a:t>
                      </a:r>
                      <a:r>
                        <a:rPr lang="zh-CN" altLang="en-US"/>
                        <a:t>编号</a:t>
                      </a:r>
                      <a:endParaRPr lang="zh-CN" altLang="en-US"/>
                    </a:p>
                  </a:txBody>
                  <a:tcPr/>
                </a:tc>
                <a:tc>
                  <a:txBody>
                    <a:bodyPr/>
                    <a:p>
                      <a:pPr>
                        <a:buNone/>
                      </a:pPr>
                      <a:r>
                        <a:rPr lang="zh-CN" altLang="en-US"/>
                        <a:t>输入</a:t>
                      </a:r>
                      <a:r>
                        <a:rPr lang="zh-CN" altLang="en-US"/>
                        <a:t>数据</a:t>
                      </a:r>
                      <a:endParaRPr lang="zh-CN" altLang="en-US"/>
                    </a:p>
                  </a:txBody>
                  <a:tcPr/>
                </a:tc>
                <a:tc>
                  <a:txBody>
                    <a:bodyPr/>
                    <a:p>
                      <a:pPr>
                        <a:buNone/>
                      </a:pPr>
                      <a:r>
                        <a:rPr lang="zh-CN" altLang="en-US"/>
                        <a:t>覆盖</a:t>
                      </a:r>
                      <a:r>
                        <a:rPr lang="zh-CN" altLang="en-US"/>
                        <a:t>路径</a:t>
                      </a:r>
                      <a:endParaRPr lang="zh-CN" altLang="en-US"/>
                    </a:p>
                  </a:txBody>
                  <a:tcPr/>
                </a:tc>
                <a:tc>
                  <a:txBody>
                    <a:bodyPr/>
                    <a:p>
                      <a:pPr>
                        <a:buNone/>
                      </a:pPr>
                      <a:r>
                        <a:rPr lang="zh-CN" altLang="en-US"/>
                        <a:t>预期</a:t>
                      </a:r>
                      <a:r>
                        <a:rPr lang="zh-CN" altLang="en-US"/>
                        <a:t>结果</a:t>
                      </a:r>
                      <a:endParaRPr lang="zh-CN" altLang="en-US"/>
                    </a:p>
                  </a:txBody>
                  <a:tcPr/>
                </a:tc>
              </a:tr>
              <a:tr h="414655">
                <a:tc>
                  <a:txBody>
                    <a:bodyPr/>
                    <a:p>
                      <a:pPr>
                        <a:buNone/>
                      </a:pPr>
                      <a:r>
                        <a:rPr lang="en-US" altLang="zh-CN"/>
                        <a:t>1</a:t>
                      </a:r>
                      <a:endParaRPr lang="en-US" altLang="zh-CN"/>
                    </a:p>
                  </a:txBody>
                  <a:tcPr/>
                </a:tc>
                <a:tc>
                  <a:txBody>
                    <a:bodyPr/>
                    <a:p>
                      <a:pPr>
                        <a:buNone/>
                      </a:pPr>
                      <a:r>
                        <a:rPr lang="en-US" altLang="zh-CN"/>
                        <a:t>x=90,y=70</a:t>
                      </a:r>
                      <a:endParaRPr lang="en-US" altLang="zh-CN"/>
                    </a:p>
                  </a:txBody>
                  <a:tcPr/>
                </a:tc>
                <a:tc>
                  <a:txBody>
                    <a:bodyPr/>
                    <a:p>
                      <a:pPr>
                        <a:buNone/>
                      </a:pPr>
                      <a:r>
                        <a:rPr lang="en-US"/>
                        <a:t>SACDE</a:t>
                      </a:r>
                      <a:endParaRPr lang="en-US"/>
                    </a:p>
                  </a:txBody>
                  <a:tcPr/>
                </a:tc>
                <a:tc>
                  <a:txBody>
                    <a:bodyPr/>
                    <a:p>
                      <a:pPr>
                        <a:buNone/>
                      </a:pPr>
                      <a:r>
                        <a:rPr lang="en-US" altLang="zh-CN"/>
                        <a:t>t=2</a:t>
                      </a:r>
                      <a:endParaRPr lang="en-US" altLang="zh-CN"/>
                    </a:p>
                  </a:txBody>
                  <a:tcPr/>
                </a:tc>
              </a:tr>
              <a:tr h="414655">
                <a:tc>
                  <a:txBody>
                    <a:bodyPr/>
                    <a:p>
                      <a:pPr>
                        <a:buNone/>
                      </a:pPr>
                      <a:r>
                        <a:rPr lang="en-US" altLang="zh-CN"/>
                        <a:t>2</a:t>
                      </a:r>
                      <a:endParaRPr lang="en-US" altLang="zh-CN"/>
                    </a:p>
                  </a:txBody>
                  <a:tcPr/>
                </a:tc>
                <a:tc>
                  <a:txBody>
                    <a:bodyPr/>
                    <a:p>
                      <a:pPr>
                        <a:buNone/>
                      </a:pPr>
                      <a:r>
                        <a:rPr lang="en-US" altLang="zh-CN" sz="1800">
                          <a:sym typeface="+mn-ea"/>
                        </a:rPr>
                        <a:t>x=40,y=90</a:t>
                      </a:r>
                      <a:endParaRPr lang="zh-CN" altLang="en-US"/>
                    </a:p>
                  </a:txBody>
                  <a:tcPr/>
                </a:tc>
                <a:tc>
                  <a:txBody>
                    <a:bodyPr/>
                    <a:p>
                      <a:pPr>
                        <a:buNone/>
                      </a:pPr>
                      <a:r>
                        <a:rPr lang="en-US"/>
                        <a:t>SACFE</a:t>
                      </a:r>
                      <a:endParaRPr lang="en-US"/>
                    </a:p>
                  </a:txBody>
                  <a:tcPr/>
                </a:tc>
                <a:tc>
                  <a:txBody>
                    <a:bodyPr/>
                    <a:p>
                      <a:pPr>
                        <a:buNone/>
                      </a:pPr>
                      <a:r>
                        <a:rPr lang="en-US" altLang="zh-CN"/>
                        <a:t>t=3</a:t>
                      </a:r>
                      <a:endParaRPr lang="en-US" altLang="zh-CN"/>
                    </a:p>
                  </a:txBody>
                  <a:tcPr/>
                </a:tc>
              </a:tr>
              <a:tr h="414655">
                <a:tc>
                  <a:txBody>
                    <a:bodyPr/>
                    <a:p>
                      <a:pPr>
                        <a:buNone/>
                      </a:pPr>
                      <a:r>
                        <a:rPr lang="en-US" altLang="zh-CN"/>
                        <a:t>3</a:t>
                      </a:r>
                      <a:endParaRPr lang="en-US" altLang="zh-CN"/>
                    </a:p>
                  </a:txBody>
                  <a:tcPr/>
                </a:tc>
                <a:tc>
                  <a:txBody>
                    <a:bodyPr/>
                    <a:p>
                      <a:pPr>
                        <a:buNone/>
                      </a:pPr>
                      <a:r>
                        <a:rPr lang="en-US" altLang="zh-CN"/>
                        <a:t>x=90,y=90</a:t>
                      </a:r>
                      <a:endParaRPr lang="en-US" altLang="zh-CN"/>
                    </a:p>
                  </a:txBody>
                  <a:tcPr/>
                </a:tc>
                <a:tc>
                  <a:txBody>
                    <a:bodyPr/>
                    <a:p>
                      <a:pPr>
                        <a:buNone/>
                      </a:pPr>
                      <a:r>
                        <a:rPr lang="en-US" altLang="en-US"/>
                        <a:t>SABE</a:t>
                      </a:r>
                      <a:endParaRPr lang="en-US" altLang="en-US"/>
                    </a:p>
                  </a:txBody>
                  <a:tcPr/>
                </a:tc>
                <a:tc>
                  <a:txBody>
                    <a:bodyPr/>
                    <a:p>
                      <a:pPr>
                        <a:buNone/>
                      </a:pPr>
                      <a:r>
                        <a:rPr lang="en-US" altLang="zh-CN"/>
                        <a:t>t=1</a:t>
                      </a:r>
                      <a:endParaRPr lang="en-US" altLang="zh-CN"/>
                    </a:p>
                  </a:txBody>
                  <a:tcPr/>
                </a:tc>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024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2500" kern="1200" dirty="0">
                <a:solidFill>
                  <a:srgbClr val="595959"/>
                </a:solidFill>
                <a:latin typeface="微软雅黑" panose="020B0503020204020204" charset="-122"/>
                <a:ea typeface="+mn-ea"/>
                <a:cs typeface="+mn-cs"/>
              </a:rPr>
              <a:t>11.4	</a:t>
            </a:r>
            <a:r>
              <a:rPr lang="zh-CN" altLang="en-US" sz="2500" kern="1200" dirty="0">
                <a:solidFill>
                  <a:srgbClr val="595959"/>
                </a:solidFill>
                <a:latin typeface="微软雅黑" panose="020B0503020204020204" charset="-122"/>
                <a:ea typeface="微软雅黑" panose="020B0503020204020204" charset="-122"/>
                <a:cs typeface="+mn-cs"/>
              </a:rPr>
              <a:t>程序插装</a:t>
            </a:r>
            <a:r>
              <a:rPr lang="en-US" altLang="zh-CN" sz="2500" kern="1200" dirty="0">
                <a:solidFill>
                  <a:srgbClr val="595959"/>
                </a:solidFill>
                <a:latin typeface="微软雅黑" panose="020B0503020204020204" charset="-122"/>
                <a:ea typeface="+mn-ea"/>
                <a:cs typeface="+mn-cs"/>
              </a:rPr>
              <a:t>/</a:t>
            </a:r>
            <a:r>
              <a:rPr lang="zh-CN" altLang="en-US" sz="2500" kern="1200" dirty="0">
                <a:solidFill>
                  <a:srgbClr val="595959"/>
                </a:solidFill>
                <a:latin typeface="微软雅黑" panose="020B0503020204020204" charset="-122"/>
                <a:ea typeface="微软雅黑" panose="020B0503020204020204" charset="-122"/>
                <a:cs typeface="+mn-cs"/>
              </a:rPr>
              <a:t>程序变异测试	</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11.5	</a:t>
            </a:r>
            <a:r>
              <a:rPr lang="zh-CN" altLang="en-US" sz="2500" kern="1200" dirty="0">
                <a:solidFill>
                  <a:srgbClr val="595959"/>
                </a:solidFill>
                <a:latin typeface="微软雅黑" panose="020B0503020204020204" charset="-122"/>
                <a:ea typeface="微软雅黑" panose="020B0503020204020204" charset="-122"/>
                <a:cs typeface="+mn-cs"/>
              </a:rPr>
              <a:t>白盒测试工具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11.5.1 C++Test</a:t>
            </a:r>
            <a:r>
              <a:rPr lang="zh-CN" altLang="en-US" sz="2100" kern="1200" dirty="0">
                <a:solidFill>
                  <a:srgbClr val="595959"/>
                </a:solidFill>
                <a:latin typeface="微软雅黑" panose="020B0503020204020204" charset="-122"/>
                <a:ea typeface="微软雅黑" panose="020B0503020204020204" charset="-122"/>
                <a:cs typeface="+mn-cs"/>
              </a:rPr>
              <a:t>介绍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11.5.2 </a:t>
            </a:r>
            <a:r>
              <a:rPr lang="zh-CN" altLang="en-US" sz="2100" kern="1200" dirty="0">
                <a:solidFill>
                  <a:srgbClr val="595959"/>
                </a:solidFill>
                <a:latin typeface="微软雅黑" panose="020B0503020204020204" charset="-122"/>
                <a:ea typeface="微软雅黑" panose="020B0503020204020204" charset="-122"/>
                <a:cs typeface="+mn-cs"/>
              </a:rPr>
              <a:t>白盒测试工具</a:t>
            </a:r>
            <a:r>
              <a:rPr lang="en-US" altLang="zh-CN" sz="2100" kern="1200" dirty="0">
                <a:solidFill>
                  <a:srgbClr val="595959"/>
                </a:solidFill>
                <a:latin typeface="微软雅黑" panose="020B0503020204020204" charset="-122"/>
                <a:ea typeface="+mn-ea"/>
                <a:cs typeface="+mn-cs"/>
              </a:rPr>
              <a:t>JUnit	</a:t>
            </a:r>
            <a:endParaRPr lang="en-US" altLang="zh-CN" sz="2100" kern="1200" dirty="0">
              <a:solidFill>
                <a:srgbClr val="595959"/>
              </a:solidFill>
              <a:latin typeface="微软雅黑" panose="020B0503020204020204" charset="-122"/>
              <a:ea typeface="+mn-ea"/>
              <a:cs typeface="+mn-cs"/>
            </a:endParaRPr>
          </a:p>
          <a:p>
            <a:pPr defTabSz="914400"/>
            <a:r>
              <a:rPr lang="en-US" altLang="zh-CN" sz="2500" kern="1200" dirty="0">
                <a:solidFill>
                  <a:srgbClr val="595959"/>
                </a:solidFill>
                <a:latin typeface="微软雅黑" panose="020B0503020204020204" charset="-122"/>
                <a:ea typeface="+mn-ea"/>
                <a:cs typeface="+mn-cs"/>
              </a:rPr>
              <a:t>11.6	</a:t>
            </a:r>
            <a:r>
              <a:rPr lang="zh-CN" altLang="en-US" sz="2500" kern="1200" dirty="0">
                <a:solidFill>
                  <a:srgbClr val="595959"/>
                </a:solidFill>
                <a:latin typeface="微软雅黑" panose="020B0503020204020204" charset="-122"/>
                <a:ea typeface="微软雅黑" panose="020B0503020204020204" charset="-122"/>
                <a:cs typeface="+mn-cs"/>
              </a:rPr>
              <a:t>软件缺陷分析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11.6.1 </a:t>
            </a:r>
            <a:r>
              <a:rPr lang="zh-CN" altLang="en-US" sz="2100" kern="1200" dirty="0">
                <a:solidFill>
                  <a:srgbClr val="595959"/>
                </a:solidFill>
                <a:latin typeface="微软雅黑" panose="020B0503020204020204" charset="-122"/>
                <a:ea typeface="微软雅黑" panose="020B0503020204020204" charset="-122"/>
                <a:cs typeface="+mn-cs"/>
              </a:rPr>
              <a:t>简介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11.6.2 </a:t>
            </a:r>
            <a:r>
              <a:rPr lang="zh-CN" altLang="en-US" sz="2100" kern="1200" dirty="0">
                <a:solidFill>
                  <a:srgbClr val="595959"/>
                </a:solidFill>
                <a:latin typeface="微软雅黑" panose="020B0503020204020204" charset="-122"/>
                <a:ea typeface="微软雅黑" panose="020B0503020204020204" charset="-122"/>
                <a:cs typeface="+mn-cs"/>
              </a:rPr>
              <a:t>软件缺陷的类别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11.6.3 </a:t>
            </a:r>
            <a:r>
              <a:rPr lang="zh-CN" altLang="en-US" sz="2100" kern="1200" dirty="0">
                <a:solidFill>
                  <a:srgbClr val="595959"/>
                </a:solidFill>
                <a:latin typeface="微软雅黑" panose="020B0503020204020204" charset="-122"/>
                <a:ea typeface="微软雅黑" panose="020B0503020204020204" charset="-122"/>
                <a:cs typeface="+mn-cs"/>
              </a:rPr>
              <a:t>软件缺陷的级别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11.6.4 </a:t>
            </a:r>
            <a:r>
              <a:rPr lang="zh-CN" altLang="en-US" sz="2100" kern="1200" dirty="0">
                <a:solidFill>
                  <a:srgbClr val="595959"/>
                </a:solidFill>
                <a:latin typeface="微软雅黑" panose="020B0503020204020204" charset="-122"/>
                <a:ea typeface="微软雅黑" panose="020B0503020204020204" charset="-122"/>
                <a:cs typeface="+mn-cs"/>
              </a:rPr>
              <a:t>软件缺陷产生的原因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11.6.5 </a:t>
            </a:r>
            <a:r>
              <a:rPr lang="zh-CN" altLang="en-US" sz="2100" kern="1200" dirty="0">
                <a:solidFill>
                  <a:srgbClr val="595959"/>
                </a:solidFill>
                <a:latin typeface="微软雅黑" panose="020B0503020204020204" charset="-122"/>
                <a:ea typeface="微软雅黑" panose="020B0503020204020204" charset="-122"/>
                <a:cs typeface="+mn-cs"/>
              </a:rPr>
              <a:t>软件缺陷的构成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11.7</a:t>
            </a:r>
            <a:r>
              <a:rPr lang="zh-CN" altLang="en-US" sz="2500" kern="1200" dirty="0">
                <a:solidFill>
                  <a:srgbClr val="595959"/>
                </a:solidFill>
                <a:latin typeface="微软雅黑" panose="020B0503020204020204" charset="-122"/>
                <a:ea typeface="微软雅黑" panose="020B0503020204020204" charset="-122"/>
                <a:cs typeface="+mn-cs"/>
              </a:rPr>
              <a:t>小结	</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9698" name="Rectangle 2"/>
          <p:cNvSpPr>
            <a:spLocks noGrp="1"/>
          </p:cNvSpPr>
          <p:nvPr>
            <p:ph type="title"/>
          </p:nvPr>
        </p:nvSpPr>
        <p:spPr>
          <a:xfrm>
            <a:off x="152400" y="0"/>
            <a:ext cx="7886700" cy="1325563"/>
          </a:xfrm>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11.2.6	</a:t>
            </a:r>
            <a:r>
              <a:rPr lang="zh-CN" altLang="en-US" sz="4000" kern="1200" dirty="0">
                <a:solidFill>
                  <a:srgbClr val="595959"/>
                </a:solidFill>
                <a:latin typeface="微软雅黑" panose="020B0503020204020204" charset="-122"/>
                <a:ea typeface="微软雅黑" panose="020B0503020204020204" charset="-122"/>
                <a:cs typeface="+mj-cs"/>
              </a:rPr>
              <a:t>几种常用逻辑覆盖的比较</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29699" name="Rectangle 3"/>
          <p:cNvSpPr>
            <a:spLocks noGrp="1"/>
          </p:cNvSpPr>
          <p:nvPr>
            <p:ph idx="1"/>
          </p:nvPr>
        </p:nvSpPr>
        <p:spPr>
          <a:xfrm>
            <a:off x="228600" y="1371600"/>
            <a:ext cx="8621395" cy="4351655"/>
          </a:xfrm>
          <a:prstGeom prst="rect">
            <a:avLst/>
          </a:prstGeom>
          <a:noFill/>
          <a:ln>
            <a:noFill/>
          </a:ln>
        </p:spPr>
        <p:txBody>
          <a:bodyPr vert="horz" wrap="square" lIns="91440" tIns="45720" rIns="91440" bIns="45720" anchor="t" anchorCtr="0"/>
          <a:p>
            <a:pPr defTabSz="914400">
              <a:lnSpc>
                <a:spcPct val="80000"/>
              </a:lnSpc>
            </a:pPr>
            <a:r>
              <a:rPr lang="zh-CN" altLang="en-US" sz="1800" kern="1200" dirty="0">
                <a:solidFill>
                  <a:srgbClr val="FF0000"/>
                </a:solidFill>
                <a:latin typeface="微软雅黑" panose="020B0503020204020204" charset="-122"/>
                <a:ea typeface="微软雅黑" panose="020B0503020204020204" charset="-122"/>
                <a:cs typeface="+mn-cs"/>
              </a:rPr>
              <a:t>语句覆盖</a:t>
            </a:r>
            <a:r>
              <a:rPr lang="zh-CN" altLang="en-US" sz="1800" kern="1200" dirty="0">
                <a:solidFill>
                  <a:srgbClr val="595959"/>
                </a:solidFill>
                <a:latin typeface="微软雅黑" panose="020B0503020204020204" charset="-122"/>
                <a:ea typeface="微软雅黑" panose="020B0503020204020204" charset="-122"/>
                <a:cs typeface="+mn-cs"/>
              </a:rPr>
              <a:t>：在测试时，首先设计若干个测试用例，然后运行被测程序，使程序中的每个语句至少执行一次。</a:t>
            </a:r>
            <a:endParaRPr lang="zh-CN" altLang="en-US" sz="18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800" kern="1200" dirty="0">
                <a:solidFill>
                  <a:srgbClr val="FF0000"/>
                </a:solidFill>
                <a:latin typeface="微软雅黑" panose="020B0503020204020204" charset="-122"/>
                <a:ea typeface="微软雅黑" panose="020B0503020204020204" charset="-122"/>
                <a:cs typeface="+mn-cs"/>
              </a:rPr>
              <a:t>判定覆盖（分支覆盖）</a:t>
            </a:r>
            <a:r>
              <a:rPr lang="zh-CN" altLang="en-US" sz="1800" kern="1200" dirty="0">
                <a:solidFill>
                  <a:srgbClr val="595959"/>
                </a:solidFill>
                <a:latin typeface="微软雅黑" panose="020B0503020204020204" charset="-122"/>
                <a:ea typeface="微软雅黑" panose="020B0503020204020204" charset="-122"/>
                <a:cs typeface="+mn-cs"/>
              </a:rPr>
              <a:t>：设计若干测试用例，运行被测程序，使得程序中每个判断的取真分支和取假分支至少经历一次，即判断的真假值均曾被满足；同样，只作到判定覆盖仍无法确定判断内部条件的错误。</a:t>
            </a:r>
            <a:endParaRPr lang="zh-CN" altLang="en-US" sz="18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800" kern="1200" dirty="0">
                <a:solidFill>
                  <a:srgbClr val="FF0000"/>
                </a:solidFill>
                <a:latin typeface="微软雅黑" panose="020B0503020204020204" charset="-122"/>
                <a:ea typeface="微软雅黑" panose="020B0503020204020204" charset="-122"/>
                <a:cs typeface="+mn-cs"/>
              </a:rPr>
              <a:t>条件覆盖</a:t>
            </a:r>
            <a:r>
              <a:rPr lang="zh-CN" altLang="en-US" sz="1800" kern="1200" dirty="0">
                <a:solidFill>
                  <a:srgbClr val="595959"/>
                </a:solidFill>
                <a:latin typeface="微软雅黑" panose="020B0503020204020204" charset="-122"/>
                <a:ea typeface="微软雅黑" panose="020B0503020204020204" charset="-122"/>
                <a:cs typeface="+mn-cs"/>
              </a:rPr>
              <a:t>：设计若干测试用例，执行被测程序以后，要使每个判断中每个条件的可能取值至少满足一次；但覆盖了条件的测试用例不一定覆盖了分支。</a:t>
            </a:r>
            <a:endParaRPr lang="zh-CN" altLang="en-US" sz="18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800" kern="1200" dirty="0">
                <a:solidFill>
                  <a:srgbClr val="FF0000"/>
                </a:solidFill>
                <a:latin typeface="微软雅黑" panose="020B0503020204020204" charset="-122"/>
                <a:ea typeface="微软雅黑" panose="020B0503020204020204" charset="-122"/>
                <a:cs typeface="+mn-cs"/>
              </a:rPr>
              <a:t>判定</a:t>
            </a:r>
            <a:r>
              <a:rPr lang="en-US" altLang="zh-CN" sz="1800" kern="1200" dirty="0">
                <a:solidFill>
                  <a:srgbClr val="FF0000"/>
                </a:solidFill>
                <a:latin typeface="Arial" panose="020B0604020202020204" pitchFamily="34" charset="0"/>
                <a:ea typeface="+mn-ea"/>
                <a:cs typeface="+mn-cs"/>
              </a:rPr>
              <a:t>—</a:t>
            </a:r>
            <a:r>
              <a:rPr lang="zh-CN" altLang="en-US" sz="1800" kern="1200" dirty="0">
                <a:solidFill>
                  <a:srgbClr val="FF0000"/>
                </a:solidFill>
                <a:latin typeface="微软雅黑" panose="020B0503020204020204" charset="-122"/>
                <a:ea typeface="微软雅黑" panose="020B0503020204020204" charset="-122"/>
                <a:cs typeface="+mn-cs"/>
              </a:rPr>
              <a:t>条件覆盖</a:t>
            </a:r>
            <a:r>
              <a:rPr lang="zh-CN" altLang="en-US" sz="1800" kern="1200" dirty="0">
                <a:solidFill>
                  <a:srgbClr val="595959"/>
                </a:solidFill>
                <a:latin typeface="微软雅黑" panose="020B0503020204020204" charset="-122"/>
                <a:ea typeface="微软雅黑" panose="020B0503020204020204" charset="-122"/>
                <a:cs typeface="+mn-cs"/>
              </a:rPr>
              <a:t>：判定</a:t>
            </a:r>
            <a:r>
              <a:rPr lang="en-US" altLang="zh-CN" sz="1800" kern="1200" dirty="0">
                <a:solidFill>
                  <a:srgbClr val="595959"/>
                </a:solidFill>
                <a:latin typeface="Arial" panose="020B0604020202020204" pitchFamily="34" charset="0"/>
                <a:ea typeface="+mn-ea"/>
                <a:cs typeface="+mn-cs"/>
              </a:rPr>
              <a:t>—</a:t>
            </a:r>
            <a:r>
              <a:rPr lang="zh-CN" altLang="en-US" sz="1800" kern="1200" dirty="0">
                <a:solidFill>
                  <a:srgbClr val="595959"/>
                </a:solidFill>
                <a:latin typeface="微软雅黑" panose="020B0503020204020204" charset="-122"/>
                <a:ea typeface="微软雅黑" panose="020B0503020204020204" charset="-122"/>
                <a:cs typeface="+mn-cs"/>
              </a:rPr>
              <a:t>条件覆盖要求设计足够的测试用例，使得判断中每个条件的所有可能至少出现一次，并且每个判断本身的判定结果也至少出现一次；不过忽略了路径覆盖的问题，而路径能否全面覆盖在软件测试中是个重要问题，因为程序要取得正确的结果，就必须消除遇到的各种障碍，沿着特定的路径顺利执行。</a:t>
            </a:r>
            <a:endParaRPr lang="zh-CN" altLang="en-US" sz="1800" kern="1200" dirty="0">
              <a:solidFill>
                <a:srgbClr val="595959"/>
              </a:solidFill>
              <a:latin typeface="微软雅黑" panose="020B0503020204020204" charset="-122"/>
              <a:ea typeface="微软雅黑" panose="020B0503020204020204" charset="-122"/>
              <a:cs typeface="+mn-cs"/>
            </a:endParaRPr>
          </a:p>
          <a:p>
            <a:pPr lvl="0" defTabSz="914400">
              <a:lnSpc>
                <a:spcPct val="80000"/>
              </a:lnSpc>
            </a:pPr>
            <a:r>
              <a:rPr lang="zh-CN" altLang="en-US" sz="1800" kern="1200" dirty="0">
                <a:solidFill>
                  <a:srgbClr val="FF0000"/>
                </a:solidFill>
                <a:latin typeface="微软雅黑" panose="020B0503020204020204" charset="-122"/>
                <a:ea typeface="微软雅黑" panose="020B0503020204020204" charset="-122"/>
                <a:cs typeface="+mn-cs"/>
              </a:rPr>
              <a:t>条件组合覆盖</a:t>
            </a:r>
            <a:r>
              <a:rPr lang="zh-CN" altLang="en-US" sz="1800" kern="1200" dirty="0">
                <a:solidFill>
                  <a:srgbClr val="595959"/>
                </a:solidFill>
                <a:latin typeface="微软雅黑" panose="020B0503020204020204" charset="-122"/>
                <a:ea typeface="微软雅黑" panose="020B0503020204020204" charset="-122"/>
                <a:cs typeface="+mn-cs"/>
              </a:rPr>
              <a:t>：条件组合覆盖要求设计足够多的测试用例，运行被测程序，使得被测程序中每个判定中条件结果的所有可能组合至少执行一次。</a:t>
            </a:r>
            <a:endParaRPr lang="zh-CN" altLang="en-US" sz="18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800" kern="1200" dirty="0">
                <a:solidFill>
                  <a:srgbClr val="FF0000"/>
                </a:solidFill>
                <a:latin typeface="微软雅黑" panose="020B0503020204020204" charset="-122"/>
                <a:ea typeface="微软雅黑" panose="020B0503020204020204" charset="-122"/>
                <a:cs typeface="+mn-cs"/>
              </a:rPr>
              <a:t>路径覆盖</a:t>
            </a:r>
            <a:r>
              <a:rPr lang="zh-CN" altLang="en-US" sz="1800" kern="1200" dirty="0">
                <a:solidFill>
                  <a:srgbClr val="595959"/>
                </a:solidFill>
                <a:latin typeface="微软雅黑" panose="020B0503020204020204" charset="-122"/>
                <a:ea typeface="微软雅黑" panose="020B0503020204020204" charset="-122"/>
                <a:cs typeface="+mn-cs"/>
              </a:rPr>
              <a:t>：设计足够多的测试用例，要求覆盖程序中所有可能的路径；许多情况路径数是个庞大的数字，要全部覆盖是无法实现的；即使都覆盖到了，仍然不能保证被测程序的正确性。</a:t>
            </a:r>
            <a:endParaRPr lang="zh-CN" altLang="en-US" sz="1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11.2.7	</a:t>
            </a:r>
            <a:r>
              <a:rPr lang="zh-CN" altLang="en-US" kern="1200" dirty="0">
                <a:solidFill>
                  <a:srgbClr val="595959"/>
                </a:solidFill>
                <a:latin typeface="微软雅黑" panose="020B0503020204020204" charset="-122"/>
                <a:ea typeface="微软雅黑" panose="020B0503020204020204" charset="-122"/>
                <a:cs typeface="+mj-cs"/>
              </a:rPr>
              <a:t>循环测试</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30723" name="Picture 5"/>
          <p:cNvPicPr>
            <a:picLocks noChangeAspect="1"/>
          </p:cNvPicPr>
          <p:nvPr/>
        </p:nvPicPr>
        <p:blipFill>
          <a:blip r:embed="rId1"/>
          <a:stretch>
            <a:fillRect/>
          </a:stretch>
        </p:blipFill>
        <p:spPr>
          <a:xfrm>
            <a:off x="914400" y="1691005"/>
            <a:ext cx="7691438" cy="4114800"/>
          </a:xfrm>
          <a:prstGeom prst="rect">
            <a:avLst/>
          </a:prstGeom>
          <a:noFill/>
          <a:ln w="9525">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11.2.7	</a:t>
            </a:r>
            <a:r>
              <a:rPr lang="zh-CN" altLang="en-US">
                <a:sym typeface="+mn-ea"/>
              </a:rPr>
              <a:t>简单循环测试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 name="文本框 1"/>
          <p:cNvSpPr txBox="1"/>
          <p:nvPr/>
        </p:nvSpPr>
        <p:spPr>
          <a:xfrm>
            <a:off x="685800" y="2133600"/>
            <a:ext cx="8257540" cy="3046095"/>
          </a:xfrm>
          <a:prstGeom prst="rect">
            <a:avLst/>
          </a:prstGeom>
          <a:noFill/>
        </p:spPr>
        <p:txBody>
          <a:bodyPr wrap="square" rtlCol="0" anchor="t">
            <a:spAutoFit/>
          </a:bodyPr>
          <a:p>
            <a:pPr marL="457200" indent="-457200">
              <a:buFont typeface="Arial" panose="020B0604020202020204" pitchFamily="34" charset="0"/>
              <a:buChar char="•"/>
            </a:pPr>
            <a:r>
              <a:rPr lang="zh-CN" altLang="en-US"/>
              <a:t>零次循环：从循环入口到出口</a:t>
            </a:r>
            <a:endParaRPr lang="zh-CN" altLang="en-US"/>
          </a:p>
          <a:p>
            <a:pPr marL="457200" indent="-457200">
              <a:buFont typeface="Arial" panose="020B0604020202020204" pitchFamily="34" charset="0"/>
              <a:buChar char="•"/>
            </a:pPr>
            <a:r>
              <a:rPr lang="zh-CN" altLang="en-US"/>
              <a:t>一次循环：检查循环初始值</a:t>
            </a:r>
            <a:endParaRPr lang="zh-CN" altLang="en-US"/>
          </a:p>
          <a:p>
            <a:pPr marL="457200" indent="-457200">
              <a:buFont typeface="Arial" panose="020B0604020202020204" pitchFamily="34" charset="0"/>
              <a:buChar char="•"/>
            </a:pPr>
            <a:r>
              <a:rPr lang="zh-CN" altLang="en-US"/>
              <a:t>二次循环：两次通过循环</a:t>
            </a:r>
            <a:endParaRPr lang="zh-CN" altLang="en-US"/>
          </a:p>
          <a:p>
            <a:pPr marL="457200" indent="-457200">
              <a:buFont typeface="Arial" panose="020B0604020202020204" pitchFamily="34" charset="0"/>
              <a:buChar char="•"/>
            </a:pPr>
            <a:r>
              <a:rPr lang="zh-CN" altLang="en-US"/>
              <a:t>m次循环： 检查多次循环</a:t>
            </a:r>
            <a:endParaRPr lang="zh-CN" altLang="en-US"/>
          </a:p>
          <a:p>
            <a:pPr marL="457200" indent="-457200">
              <a:buFont typeface="Arial" panose="020B0604020202020204" pitchFamily="34" charset="0"/>
              <a:buChar char="•"/>
            </a:pPr>
            <a:r>
              <a:rPr lang="zh-CN" altLang="en-US"/>
              <a:t>最大次数循环n、比最大次数多一次n+1、少一次的循环n-1。</a:t>
            </a:r>
            <a:endParaRPr lang="zh-CN" altLang="en-US"/>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11.2.7	</a:t>
            </a:r>
            <a:r>
              <a:rPr lang="zh-CN" altLang="en-US">
                <a:sym typeface="+mn-ea"/>
              </a:rPr>
              <a:t>嵌套循环测试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 name="文本框 1"/>
          <p:cNvSpPr txBox="1"/>
          <p:nvPr/>
        </p:nvSpPr>
        <p:spPr>
          <a:xfrm>
            <a:off x="381000" y="1752600"/>
            <a:ext cx="8257540" cy="4746625"/>
          </a:xfrm>
          <a:prstGeom prst="rect">
            <a:avLst/>
          </a:prstGeom>
          <a:noFill/>
        </p:spPr>
        <p:txBody>
          <a:bodyPr wrap="square" rtlCol="0" anchor="t">
            <a:noAutofit/>
          </a:bodyPr>
          <a:p>
            <a:pPr marL="457200" indent="-457200">
              <a:buFont typeface="Arial" panose="020B0604020202020204" pitchFamily="34" charset="0"/>
              <a:buChar char="•"/>
            </a:pPr>
            <a:r>
              <a:rPr lang="zh-CN" altLang="en-US"/>
              <a:t>对最内层循环做简单循环的全部测试。所有其它层的循环变量置为最小值.</a:t>
            </a:r>
            <a:endParaRPr lang="zh-CN" altLang="en-US"/>
          </a:p>
          <a:p>
            <a:pPr marL="457200" indent="-457200">
              <a:buFont typeface="Arial" panose="020B0604020202020204" pitchFamily="34" charset="0"/>
              <a:buChar char="•"/>
            </a:pPr>
            <a:r>
              <a:rPr lang="zh-CN" altLang="en-US"/>
              <a:t>逐步外推，对其外面一层循环进行测试。测试时保持所有外层循环的循环变量取最小值，所有其它嵌套内层循环的循环变量取“典型”值.</a:t>
            </a:r>
            <a:endParaRPr lang="zh-CN" altLang="en-US"/>
          </a:p>
          <a:p>
            <a:pPr marL="457200" indent="-457200">
              <a:buFont typeface="Arial" panose="020B0604020202020204" pitchFamily="34" charset="0"/>
              <a:buChar char="•"/>
            </a:pPr>
            <a:r>
              <a:rPr lang="zh-CN" altLang="en-US"/>
              <a:t>反复进行，直到所有各层循环测试完毕.</a:t>
            </a:r>
            <a:endParaRPr lang="zh-CN" altLang="en-US"/>
          </a:p>
          <a:p>
            <a:pPr marL="457200" indent="-457200">
              <a:buFont typeface="Arial" panose="020B0604020202020204" pitchFamily="34" charset="0"/>
              <a:buChar char="•"/>
            </a:pPr>
            <a:r>
              <a:rPr lang="zh-CN" altLang="en-US"/>
              <a:t>对全部各层循环同时取最小循环次数，或者同时取最大循环次数.</a:t>
            </a:r>
            <a:endParaRPr lang="zh-CN" altLang="en-US"/>
          </a:p>
          <a:p>
            <a:pPr>
              <a:buFont typeface="Arial" panose="020B0604020202020204" pitchFamily="34" charset="0"/>
            </a:pPr>
            <a:endParaRPr lang="zh-CN" altLang="en-US"/>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xfrm>
            <a:off x="533400" y="304800"/>
            <a:ext cx="7886700"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11.2.7	</a:t>
            </a:r>
            <a:r>
              <a:rPr lang="zh-CN" altLang="en-US">
                <a:sym typeface="+mn-ea"/>
              </a:rPr>
              <a:t>连锁循环测试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 name="文本框 1"/>
          <p:cNvSpPr txBox="1"/>
          <p:nvPr/>
        </p:nvSpPr>
        <p:spPr>
          <a:xfrm>
            <a:off x="381000" y="1752600"/>
            <a:ext cx="8257540" cy="2823210"/>
          </a:xfrm>
          <a:prstGeom prst="rect">
            <a:avLst/>
          </a:prstGeom>
          <a:noFill/>
        </p:spPr>
        <p:txBody>
          <a:bodyPr wrap="square" rtlCol="0" anchor="t">
            <a:noAutofit/>
          </a:bodyPr>
          <a:p>
            <a:pPr marL="457200" indent="-457200">
              <a:buFont typeface="Arial" panose="020B0604020202020204" pitchFamily="34" charset="0"/>
              <a:buChar char="•"/>
            </a:pPr>
            <a:r>
              <a:rPr lang="zh-CN" altLang="en-US"/>
              <a:t>如果各个循环互相独立，则可以用与简单循环相同的方法进行测试。但如果几个循环不是互相独立的，则需要使用测试嵌套循环的办法来处理。</a:t>
            </a:r>
            <a:endParaRPr lang="zh-CN" altLang="en-US"/>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xfrm>
            <a:off x="533400" y="304800"/>
            <a:ext cx="7886700"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11.2.7	</a:t>
            </a:r>
            <a:r>
              <a:rPr lang="zh-CN" altLang="en-US">
                <a:sym typeface="+mn-ea"/>
              </a:rPr>
              <a:t>非</a:t>
            </a:r>
            <a:r>
              <a:rPr lang="zh-CN" altLang="en-US">
                <a:sym typeface="+mn-ea"/>
              </a:rPr>
              <a:t>结构循环测试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 name="文本框 1"/>
          <p:cNvSpPr txBox="1"/>
          <p:nvPr/>
        </p:nvSpPr>
        <p:spPr>
          <a:xfrm>
            <a:off x="381000" y="1600200"/>
            <a:ext cx="8257540" cy="1355725"/>
          </a:xfrm>
          <a:prstGeom prst="rect">
            <a:avLst/>
          </a:prstGeom>
          <a:noFill/>
        </p:spPr>
        <p:txBody>
          <a:bodyPr wrap="square" rtlCol="0" anchor="t">
            <a:noAutofit/>
          </a:bodyPr>
          <a:p>
            <a:pPr marL="457200" indent="-457200">
              <a:buFont typeface="Arial" panose="020B0604020202020204" pitchFamily="34" charset="0"/>
              <a:buChar char="•"/>
            </a:pPr>
            <a:r>
              <a:rPr lang="zh-CN" altLang="en-US"/>
              <a:t>这一类循环应该使用</a:t>
            </a:r>
            <a:r>
              <a:rPr lang="zh-CN" altLang="en-US">
                <a:solidFill>
                  <a:srgbClr val="FF0000"/>
                </a:solidFill>
              </a:rPr>
              <a:t>结构化程序设计方法</a:t>
            </a:r>
            <a:r>
              <a:rPr lang="zh-CN" altLang="en-US"/>
              <a:t>重新设计测试用例。</a:t>
            </a:r>
            <a:endParaRPr lang="zh-CN" altLang="en-US"/>
          </a:p>
        </p:txBody>
      </p:sp>
      <p:sp>
        <p:nvSpPr>
          <p:cNvPr id="3" name="文本框 2"/>
          <p:cNvSpPr txBox="1"/>
          <p:nvPr/>
        </p:nvSpPr>
        <p:spPr>
          <a:xfrm>
            <a:off x="914400" y="2819400"/>
            <a:ext cx="7484745" cy="3476625"/>
          </a:xfrm>
          <a:prstGeom prst="rect">
            <a:avLst/>
          </a:prstGeom>
          <a:noFill/>
        </p:spPr>
        <p:txBody>
          <a:bodyPr wrap="square" rtlCol="0" anchor="t">
            <a:spAutoFit/>
          </a:bodyPr>
          <a:p>
            <a:r>
              <a:rPr lang="zh-CN" altLang="en-US" sz="2000" b="1"/>
              <a:t>自顶向下</a:t>
            </a:r>
            <a:endParaRPr lang="zh-CN" altLang="en-US" sz="2000" b="1"/>
          </a:p>
          <a:p>
            <a:r>
              <a:rPr lang="zh-CN" altLang="en-US" sz="2000"/>
              <a:t>程序设计时，应先考虑总体，后考虑细节;先考虑全局目标，后考虑局部目标。不要一开始就过多追求众多的细节，先从最上层总目标开始设计，逐步使问题具体化。</a:t>
            </a:r>
            <a:endParaRPr lang="zh-CN" altLang="en-US" sz="2000"/>
          </a:p>
          <a:p>
            <a:r>
              <a:rPr lang="zh-CN" altLang="en-US" sz="2000" b="1"/>
              <a:t>逐步细化</a:t>
            </a:r>
            <a:endParaRPr lang="zh-CN" altLang="en-US" sz="2000" b="1"/>
          </a:p>
          <a:p>
            <a:r>
              <a:rPr lang="zh-CN" altLang="en-US" sz="2000"/>
              <a:t>对复杂问题，应设计一些子目标作为过渡，逐步细化。</a:t>
            </a:r>
            <a:endParaRPr lang="zh-CN" altLang="en-US" sz="2000"/>
          </a:p>
          <a:p>
            <a:r>
              <a:rPr lang="zh-CN" altLang="en-US" sz="2000" b="1"/>
              <a:t>模块化设计</a:t>
            </a:r>
            <a:endParaRPr lang="zh-CN" altLang="en-US" sz="2000" b="1"/>
          </a:p>
          <a:p>
            <a:r>
              <a:rPr lang="zh-CN" altLang="en-US" sz="2000"/>
              <a:t>一个复杂问题，肯定是由若干稍简单的问题构成。模块化是把程序要解决的总目标分解为子目标，再进一步分解为具体的小目标，把每一个小目标称为一个模块。</a:t>
            </a:r>
            <a:endParaRPr lang="zh-CN" altLang="en-US" sz="2000"/>
          </a:p>
          <a:p>
            <a:endParaRPr lang="zh-CN" altLang="en-US" sz="200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xfrm>
            <a:off x="609600" y="0"/>
            <a:ext cx="7886700"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11.2.7	</a:t>
            </a:r>
            <a:r>
              <a:rPr lang="zh-CN" altLang="en-US">
                <a:sym typeface="+mn-ea"/>
              </a:rPr>
              <a:t>非</a:t>
            </a:r>
            <a:r>
              <a:rPr lang="zh-CN" altLang="en-US">
                <a:sym typeface="+mn-ea"/>
              </a:rPr>
              <a:t>结构循环测试</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100" name="图片 99"/>
          <p:cNvPicPr/>
          <p:nvPr/>
        </p:nvPicPr>
        <p:blipFill>
          <a:blip r:embed="rId1"/>
          <a:stretch>
            <a:fillRect/>
          </a:stretch>
        </p:blipFill>
        <p:spPr>
          <a:xfrm>
            <a:off x="1295400" y="1524000"/>
            <a:ext cx="6305550" cy="5048250"/>
          </a:xfrm>
          <a:prstGeom prst="rect">
            <a:avLst/>
          </a:prstGeom>
          <a:noFill/>
          <a:ln w="9525">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33400"/>
            <a:ext cx="7886700" cy="1325563"/>
          </a:xfrm>
        </p:spPr>
        <p:txBody>
          <a:bodyPr/>
          <a:lstStyle/>
          <a:p>
            <a:r>
              <a:rPr lang="zh-CN" altLang="en-US" dirty="0"/>
              <a:t>基本路径法</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latin typeface="微软雅黑" panose="020B0503020204020204" charset="-122"/>
                <a:ea typeface="微软雅黑" panose="020B0503020204020204" charset="-122"/>
              </a:rPr>
              <a:t>基本路径测试法是在程序控制流图的基础上，通过分析控制构造的环路复杂性，导出基本可执行的路径集合，从而设计测试用例的方法。</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在基本路径测试中，设计出的测试用例要保证在测试中程序的每条可执行语句至少执行一次。</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需要使用程序的控制流图进行可视化表达。</a:t>
            </a:r>
            <a:endParaRPr lang="en-US" altLang="zh-CN" sz="24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11175"/>
            <a:ext cx="7886700" cy="1179830"/>
          </a:xfrm>
        </p:spPr>
        <p:txBody>
          <a:bodyPr/>
          <a:lstStyle/>
          <a:p>
            <a:r>
              <a:rPr lang="zh-CN" altLang="en-US" dirty="0"/>
              <a:t>基本路径法</a:t>
            </a:r>
            <a:endParaRPr lang="zh-CN" altLang="en-US" dirty="0"/>
          </a:p>
        </p:txBody>
      </p:sp>
      <p:sp>
        <p:nvSpPr>
          <p:cNvPr id="3" name="内容占位符 2"/>
          <p:cNvSpPr>
            <a:spLocks noGrp="1"/>
          </p:cNvSpPr>
          <p:nvPr>
            <p:ph idx="1"/>
          </p:nvPr>
        </p:nvSpPr>
        <p:spPr>
          <a:xfrm>
            <a:off x="685673" y="1295400"/>
            <a:ext cx="7498080" cy="5135562"/>
          </a:xfrm>
        </p:spPr>
        <p:txBody>
          <a:bodyPr>
            <a:normAutofit lnSpcReduction="10000"/>
          </a:bodyPr>
          <a:lstStyle/>
          <a:p>
            <a:pPr>
              <a:lnSpc>
                <a:spcPct val="150000"/>
              </a:lnSpc>
            </a:pPr>
            <a:r>
              <a:rPr lang="zh-CN" altLang="en-US" sz="2400" dirty="0">
                <a:latin typeface="微软雅黑" panose="020B0503020204020204" charset="-122"/>
                <a:ea typeface="微软雅黑" panose="020B0503020204020204" charset="-122"/>
              </a:rPr>
              <a:t>程序的控制流图</a:t>
            </a:r>
            <a:endParaRPr lang="en-US" altLang="zh-CN" sz="24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是描述程序控制流的一种图示方法。其中，圆圈称为控制流图的一个结点，表示一个或多个无分支的语句或源程序语句；箭头称为边或连接，代表控制流。</a:t>
            </a:r>
            <a:endParaRPr lang="en-US" altLang="zh-CN" sz="20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在将程序流程图简化成控制流图时，应注意：</a:t>
            </a:r>
            <a:endParaRPr lang="zh-CN" altLang="en-US" sz="2000" dirty="0">
              <a:latin typeface="微软雅黑" panose="020B0503020204020204" charset="-122"/>
              <a:ea typeface="微软雅黑" panose="020B0503020204020204" charset="-122"/>
            </a:endParaRPr>
          </a:p>
          <a:p>
            <a:pPr lvl="2">
              <a:lnSpc>
                <a:spcPct val="150000"/>
              </a:lnSpc>
            </a:pPr>
            <a:r>
              <a:rPr lang="zh-CN" altLang="en-US" sz="1800" dirty="0">
                <a:latin typeface="微软雅黑" panose="020B0503020204020204" charset="-122"/>
                <a:ea typeface="微软雅黑" panose="020B0503020204020204" charset="-122"/>
              </a:rPr>
              <a:t>在选择或多分支结构中，分支的汇聚处应有一个汇聚结点；</a:t>
            </a:r>
            <a:endParaRPr lang="zh-CN" altLang="en-US" sz="1800" dirty="0">
              <a:latin typeface="微软雅黑" panose="020B0503020204020204" charset="-122"/>
              <a:ea typeface="微软雅黑" panose="020B0503020204020204" charset="-122"/>
            </a:endParaRPr>
          </a:p>
          <a:p>
            <a:pPr lvl="2">
              <a:lnSpc>
                <a:spcPct val="150000"/>
              </a:lnSpc>
            </a:pPr>
            <a:r>
              <a:rPr lang="zh-CN" altLang="en-US" sz="1800" dirty="0">
                <a:latin typeface="微软雅黑" panose="020B0503020204020204" charset="-122"/>
                <a:ea typeface="微软雅黑" panose="020B0503020204020204" charset="-122"/>
              </a:rPr>
              <a:t>边和结点圈定的区域叫做区域，当对区域计数时，图形外的区域也应记为一个区域。</a:t>
            </a:r>
            <a:endParaRPr lang="zh-CN" altLang="en-US" sz="1800" dirty="0">
              <a:latin typeface="微软雅黑" panose="020B0503020204020204" charset="-122"/>
              <a:ea typeface="微软雅黑" panose="020B0503020204020204" charset="-122"/>
            </a:endParaRPr>
          </a:p>
          <a:p>
            <a:pPr lvl="2" algn="l">
              <a:lnSpc>
                <a:spcPct val="150000"/>
              </a:lnSpc>
              <a:buClrTx/>
              <a:buSzTx/>
            </a:pPr>
            <a:r>
              <a:rPr lang="zh-CN" altLang="en-US" sz="1800" dirty="0">
                <a:sym typeface="+mn-ea"/>
              </a:rPr>
              <a:t>如果判断中的条件表达式是由一个或多个逻辑运算符（OR，AND，NAND，NOR）连接的复合条件表达式，则需要改为一系列只有单条件的嵌套的判断。</a:t>
            </a:r>
            <a:endParaRPr lang="zh-CN" altLang="en-US" sz="1800" kern="1200" dirty="0">
              <a:latin typeface="微软雅黑" panose="020B0503020204020204" charset="-122"/>
              <a:ea typeface="微软雅黑" panose="020B0503020204020204" charset="-122"/>
              <a:cs typeface="+mn-cs"/>
            </a:endParaRPr>
          </a:p>
          <a:p>
            <a:pPr lvl="2">
              <a:lnSpc>
                <a:spcPct val="150000"/>
              </a:lnSpc>
            </a:pPr>
            <a:endParaRPr lang="en-US" altLang="zh-CN" sz="18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7886700" cy="1325563"/>
          </a:xfrm>
        </p:spPr>
        <p:txBody>
          <a:bodyPr/>
          <a:lstStyle/>
          <a:p>
            <a:r>
              <a:rPr lang="zh-CN" altLang="en-US" dirty="0"/>
              <a:t>基本路径法</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latin typeface="微软雅黑" panose="020B0503020204020204" charset="-122"/>
                <a:ea typeface="微软雅黑" panose="020B0503020204020204" charset="-122"/>
              </a:rPr>
              <a:t>程序的控制流图</a:t>
            </a:r>
            <a:endParaRPr lang="en-US" altLang="zh-CN" sz="24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pic>
        <p:nvPicPr>
          <p:cNvPr id="7" name="图片 6" descr="693e934e7b1ba372e255cb979f959f3e"/>
          <p:cNvPicPr/>
          <p:nvPr/>
        </p:nvPicPr>
        <p:blipFill>
          <a:blip r:embed="rId1" cstate="print"/>
          <a:srcRect/>
          <a:stretch>
            <a:fillRect/>
          </a:stretch>
        </p:blipFill>
        <p:spPr bwMode="auto">
          <a:xfrm>
            <a:off x="1219240" y="2591110"/>
            <a:ext cx="6496398" cy="305277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457200" y="533400"/>
            <a:ext cx="7886700" cy="1325563"/>
          </a:xfrm>
          <a:prstGeom prst="rect">
            <a:avLst/>
          </a:prstGeom>
          <a:noFill/>
          <a:ln>
            <a:noFill/>
          </a:ln>
        </p:spPr>
        <p:txBody>
          <a:bodyPr anchor="t" anchorCtr="0"/>
          <a:p>
            <a:pPr defTabSz="914400">
              <a:buNone/>
            </a:pPr>
            <a:r>
              <a:rPr lang="en-US" altLang="zh-CN" kern="1200" dirty="0">
                <a:solidFill>
                  <a:srgbClr val="595959"/>
                </a:solidFill>
                <a:latin typeface="微软雅黑" panose="020B0503020204020204" charset="-122"/>
                <a:ea typeface="+mj-ea"/>
                <a:cs typeface="+mj-cs"/>
              </a:rPr>
              <a:t>11.1</a:t>
            </a:r>
            <a:r>
              <a:rPr lang="zh-CN" altLang="en-US" kern="1200" dirty="0">
                <a:solidFill>
                  <a:srgbClr val="595959"/>
                </a:solidFill>
                <a:latin typeface="微软雅黑" panose="020B0503020204020204" charset="-122"/>
                <a:ea typeface="微软雅黑" panose="020B0503020204020204" charset="-122"/>
                <a:cs typeface="+mj-cs"/>
              </a:rPr>
              <a:t> 白盒测试概述</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1266" name="内容占位符 2"/>
          <p:cNvSpPr>
            <a:spLocks noGrp="1"/>
          </p:cNvSpPr>
          <p:nvPr>
            <p:ph idx="1"/>
          </p:nvPr>
        </p:nvSpPr>
        <p:spPr>
          <a:xfrm>
            <a:off x="685800" y="1600200"/>
            <a:ext cx="7886700" cy="4742180"/>
          </a:xfrm>
          <a:prstGeom prst="rect">
            <a:avLst/>
          </a:prstGeom>
          <a:noFill/>
          <a:ln>
            <a:noFill/>
          </a:ln>
        </p:spPr>
        <p:txBody>
          <a:bodyPr anchor="t" anchorCtr="0"/>
          <a:p>
            <a:pPr defTabSz="914400">
              <a:lnSpc>
                <a:spcPct val="130000"/>
              </a:lnSpc>
            </a:pPr>
            <a:r>
              <a:rPr lang="zh-CN" altLang="en-US" sz="2400" kern="1200" dirty="0">
                <a:solidFill>
                  <a:srgbClr val="595959"/>
                </a:solidFill>
                <a:latin typeface="微软雅黑" panose="020B0503020204020204" charset="-122"/>
                <a:ea typeface="微软雅黑" panose="020B0503020204020204" charset="-122"/>
                <a:cs typeface="+mn-cs"/>
              </a:rPr>
              <a:t>白盒测试，有时也称为玻璃盒测试、结构化测试、逻辑驱动测试等，它关注软件产品的</a:t>
            </a:r>
            <a:r>
              <a:rPr lang="zh-CN" altLang="en-US" sz="2400" kern="1200" dirty="0">
                <a:solidFill>
                  <a:srgbClr val="FF0000"/>
                </a:solidFill>
                <a:latin typeface="微软雅黑" panose="020B0503020204020204" charset="-122"/>
                <a:ea typeface="微软雅黑" panose="020B0503020204020204" charset="-122"/>
                <a:cs typeface="+mn-cs"/>
              </a:rPr>
              <a:t>内部细节和逻辑结构</a:t>
            </a:r>
            <a:r>
              <a:rPr lang="zh-CN" altLang="en-US" sz="2400" kern="1200" dirty="0">
                <a:solidFill>
                  <a:srgbClr val="595959"/>
                </a:solidFill>
                <a:latin typeface="微软雅黑" panose="020B0503020204020204" charset="-122"/>
                <a:ea typeface="微软雅黑" panose="020B0503020204020204" charset="-122"/>
                <a:cs typeface="+mn-cs"/>
              </a:rPr>
              <a:t>，即把被测的程序看成是一个透明的盒子。</a:t>
            </a:r>
            <a:endParaRPr lang="en-US" altLang="zh-CN" sz="2400" kern="1200" dirty="0">
              <a:solidFill>
                <a:srgbClr val="595959"/>
              </a:solidFill>
              <a:latin typeface="微软雅黑" panose="020B0503020204020204" charset="-122"/>
              <a:ea typeface="微软雅黑" panose="020B0503020204020204" charset="-122"/>
              <a:cs typeface="+mn-cs"/>
            </a:endParaRPr>
          </a:p>
          <a:p>
            <a:pPr defTabSz="914400">
              <a:lnSpc>
                <a:spcPct val="130000"/>
              </a:lnSpc>
            </a:pPr>
            <a:r>
              <a:rPr lang="zh-CN" altLang="en-US" sz="2400" kern="1200" dirty="0">
                <a:solidFill>
                  <a:srgbClr val="595959"/>
                </a:solidFill>
                <a:latin typeface="微软雅黑" panose="020B0503020204020204" charset="-122"/>
                <a:ea typeface="微软雅黑" panose="020B0503020204020204" charset="-122"/>
                <a:cs typeface="+mn-cs"/>
              </a:rPr>
              <a:t>白盒测试利用构件层设计的</a:t>
            </a:r>
            <a:r>
              <a:rPr lang="zh-CN" altLang="en-US" sz="2400" kern="1200" dirty="0">
                <a:solidFill>
                  <a:srgbClr val="FF0000"/>
                </a:solidFill>
                <a:latin typeface="微软雅黑" panose="020B0503020204020204" charset="-122"/>
                <a:ea typeface="微软雅黑" panose="020B0503020204020204" charset="-122"/>
                <a:cs typeface="+mn-cs"/>
              </a:rPr>
              <a:t>一部分</a:t>
            </a:r>
            <a:r>
              <a:rPr lang="zh-CN" altLang="en-US" sz="2400" kern="1200" dirty="0">
                <a:solidFill>
                  <a:srgbClr val="595959"/>
                </a:solidFill>
                <a:latin typeface="微软雅黑" panose="020B0503020204020204" charset="-122"/>
                <a:ea typeface="微软雅黑" panose="020B0503020204020204" charset="-122"/>
                <a:cs typeface="+mn-cs"/>
              </a:rPr>
              <a:t>而描述的</a:t>
            </a:r>
            <a:r>
              <a:rPr lang="zh-CN" altLang="en-US" sz="2400" kern="1200" dirty="0">
                <a:solidFill>
                  <a:srgbClr val="FF0000"/>
                </a:solidFill>
                <a:latin typeface="微软雅黑" panose="020B0503020204020204" charset="-122"/>
                <a:ea typeface="微软雅黑" panose="020B0503020204020204" charset="-122"/>
                <a:cs typeface="+mn-cs"/>
              </a:rPr>
              <a:t>控制结构</a:t>
            </a:r>
            <a:r>
              <a:rPr lang="zh-CN" altLang="en-US" sz="2400" kern="1200" dirty="0">
                <a:solidFill>
                  <a:srgbClr val="595959"/>
                </a:solidFill>
                <a:latin typeface="微软雅黑" panose="020B0503020204020204" charset="-122"/>
                <a:ea typeface="微软雅黑" panose="020B0503020204020204" charset="-122"/>
                <a:cs typeface="+mn-cs"/>
              </a:rPr>
              <a:t>来生成测试用例，需要对系统</a:t>
            </a:r>
            <a:r>
              <a:rPr lang="zh-CN" altLang="en-US" sz="2400" kern="1200" dirty="0">
                <a:solidFill>
                  <a:srgbClr val="FF0000"/>
                </a:solidFill>
                <a:latin typeface="微软雅黑" panose="020B0503020204020204" charset="-122"/>
                <a:ea typeface="微软雅黑" panose="020B0503020204020204" charset="-122"/>
                <a:cs typeface="+mn-cs"/>
              </a:rPr>
              <a:t>内部结构</a:t>
            </a:r>
            <a:r>
              <a:rPr lang="zh-CN" altLang="en-US" sz="2400" kern="1200" dirty="0">
                <a:solidFill>
                  <a:srgbClr val="595959"/>
                </a:solidFill>
                <a:latin typeface="微软雅黑" panose="020B0503020204020204" charset="-122"/>
                <a:ea typeface="微软雅黑" panose="020B0503020204020204" charset="-122"/>
                <a:cs typeface="+mn-cs"/>
              </a:rPr>
              <a:t>和</a:t>
            </a:r>
            <a:r>
              <a:rPr lang="zh-CN" altLang="en-US" sz="2400" kern="1200" dirty="0">
                <a:solidFill>
                  <a:srgbClr val="FF0000"/>
                </a:solidFill>
                <a:latin typeface="微软雅黑" panose="020B0503020204020204" charset="-122"/>
                <a:ea typeface="微软雅黑" panose="020B0503020204020204" charset="-122"/>
                <a:cs typeface="+mn-cs"/>
              </a:rPr>
              <a:t>工作原理</a:t>
            </a:r>
            <a:r>
              <a:rPr lang="zh-CN" altLang="en-US" sz="2400" kern="1200" dirty="0">
                <a:solidFill>
                  <a:srgbClr val="595959"/>
                </a:solidFill>
                <a:latin typeface="微软雅黑" panose="020B0503020204020204" charset="-122"/>
                <a:ea typeface="微软雅黑" panose="020B0503020204020204" charset="-122"/>
                <a:cs typeface="+mn-cs"/>
              </a:rPr>
              <a:t>有一个清楚的了解。</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lnSpc>
                <a:spcPct val="130000"/>
              </a:lnSpc>
            </a:pPr>
            <a:r>
              <a:rPr lang="zh-CN" altLang="en-US" sz="2400" kern="1200" dirty="0">
                <a:solidFill>
                  <a:srgbClr val="595959"/>
                </a:solidFill>
                <a:latin typeface="微软雅黑" panose="020B0503020204020204" charset="-122"/>
                <a:ea typeface="微软雅黑" panose="020B0503020204020204" charset="-122"/>
                <a:cs typeface="+mn-cs"/>
              </a:rPr>
              <a:t>白盒测试的准备时间较长，如果要完成覆盖全部程序语句、分支的测试，一般要花费比编程更长的时间。白盒测试对技术的要求较高，测试成本也比较大。</a:t>
            </a: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685800"/>
            <a:ext cx="7886700" cy="1325563"/>
          </a:xfrm>
        </p:spPr>
        <p:txBody>
          <a:bodyPr/>
          <a:lstStyle/>
          <a:p>
            <a:r>
              <a:rPr lang="zh-CN" altLang="en-US" dirty="0"/>
              <a:t>基本路径法</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latin typeface="微软雅黑" panose="020B0503020204020204" charset="-122"/>
                <a:ea typeface="微软雅黑" panose="020B0503020204020204" charset="-122"/>
              </a:rPr>
              <a:t>环路复杂度</a:t>
            </a:r>
            <a:endParaRPr lang="en-US" altLang="zh-CN" sz="24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环路复杂度是一种为程序逻辑复杂性提供定量测度的软件度量</a:t>
            </a:r>
            <a:endParaRPr lang="en-US" altLang="zh-CN" sz="20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有以下三种方法用于计算环路复杂度：</a:t>
            </a:r>
            <a:endParaRPr lang="en-US" altLang="zh-CN" sz="2000" dirty="0">
              <a:latin typeface="微软雅黑" panose="020B0503020204020204" charset="-122"/>
              <a:ea typeface="微软雅黑" panose="020B0503020204020204" charset="-122"/>
            </a:endParaRPr>
          </a:p>
          <a:p>
            <a:pPr lvl="2">
              <a:lnSpc>
                <a:spcPct val="150000"/>
              </a:lnSpc>
            </a:pPr>
            <a:r>
              <a:rPr lang="zh-CN" altLang="en-US" sz="1800" dirty="0">
                <a:latin typeface="微软雅黑" panose="020B0503020204020204" charset="-122"/>
                <a:ea typeface="微软雅黑" panose="020B0503020204020204" charset="-122"/>
              </a:rPr>
              <a:t>流图中区域的数量对应于环路的复杂度；</a:t>
            </a:r>
            <a:endParaRPr lang="zh-CN" altLang="en-US" sz="1800" dirty="0">
              <a:latin typeface="微软雅黑" panose="020B0503020204020204" charset="-122"/>
              <a:ea typeface="微软雅黑" panose="020B0503020204020204" charset="-122"/>
            </a:endParaRPr>
          </a:p>
          <a:p>
            <a:pPr lvl="2">
              <a:lnSpc>
                <a:spcPct val="150000"/>
              </a:lnSpc>
            </a:pPr>
            <a:r>
              <a:rPr lang="zh-CN" altLang="en-US" sz="1800" dirty="0">
                <a:latin typeface="微软雅黑" panose="020B0503020204020204" charset="-122"/>
                <a:ea typeface="微软雅黑" panose="020B0503020204020204" charset="-122"/>
              </a:rPr>
              <a:t>给定流图</a:t>
            </a:r>
            <a:r>
              <a:rPr lang="en-US" sz="1800" dirty="0">
                <a:latin typeface="微软雅黑" panose="020B0503020204020204" charset="-122"/>
                <a:ea typeface="微软雅黑" panose="020B0503020204020204" charset="-122"/>
              </a:rPr>
              <a:t>G</a:t>
            </a:r>
            <a:r>
              <a:rPr lang="zh-CN" altLang="en-US" sz="1800" dirty="0">
                <a:latin typeface="微软雅黑" panose="020B0503020204020204" charset="-122"/>
                <a:ea typeface="微软雅黑" panose="020B0503020204020204" charset="-122"/>
              </a:rPr>
              <a:t>的环路复杂度</a:t>
            </a:r>
            <a:r>
              <a:rPr lang="en-US" sz="1800" dirty="0">
                <a:latin typeface="微软雅黑" panose="020B0503020204020204" charset="-122"/>
                <a:ea typeface="微软雅黑" panose="020B0503020204020204" charset="-122"/>
              </a:rPr>
              <a:t>V(G)</a:t>
            </a:r>
            <a:r>
              <a:rPr lang="zh-CN" altLang="en-US" sz="1800" dirty="0">
                <a:latin typeface="微软雅黑" panose="020B0503020204020204" charset="-122"/>
                <a:ea typeface="微软雅黑" panose="020B0503020204020204" charset="-122"/>
              </a:rPr>
              <a:t>，定义为</a:t>
            </a:r>
            <a:r>
              <a:rPr lang="en-US" sz="1800" dirty="0">
                <a:latin typeface="微软雅黑" panose="020B0503020204020204" charset="-122"/>
                <a:ea typeface="微软雅黑" panose="020B0503020204020204" charset="-122"/>
              </a:rPr>
              <a:t>V(G)=E-N+2</a:t>
            </a:r>
            <a:r>
              <a:rPr lang="zh-CN" altLang="en-US" sz="1800" dirty="0">
                <a:latin typeface="微软雅黑" panose="020B0503020204020204" charset="-122"/>
                <a:ea typeface="微软雅黑" panose="020B0503020204020204" charset="-122"/>
              </a:rPr>
              <a:t>，其中</a:t>
            </a:r>
            <a:r>
              <a:rPr lang="en-US" sz="1800" dirty="0">
                <a:latin typeface="微软雅黑" panose="020B0503020204020204" charset="-122"/>
                <a:ea typeface="微软雅黑" panose="020B0503020204020204" charset="-122"/>
              </a:rPr>
              <a:t>E</a:t>
            </a:r>
            <a:r>
              <a:rPr lang="zh-CN" altLang="en-US" sz="1800" dirty="0">
                <a:latin typeface="微软雅黑" panose="020B0503020204020204" charset="-122"/>
                <a:ea typeface="微软雅黑" panose="020B0503020204020204" charset="-122"/>
              </a:rPr>
              <a:t>是流图中边的数量，</a:t>
            </a:r>
            <a:r>
              <a:rPr lang="en-US" sz="1800" dirty="0">
                <a:latin typeface="微软雅黑" panose="020B0503020204020204" charset="-122"/>
                <a:ea typeface="微软雅黑" panose="020B0503020204020204" charset="-122"/>
              </a:rPr>
              <a:t>N</a:t>
            </a:r>
            <a:r>
              <a:rPr lang="zh-CN" altLang="en-US" sz="1800" dirty="0">
                <a:latin typeface="微软雅黑" panose="020B0503020204020204" charset="-122"/>
                <a:ea typeface="微软雅黑" panose="020B0503020204020204" charset="-122"/>
              </a:rPr>
              <a:t>是流图中结点的数量；</a:t>
            </a:r>
            <a:endParaRPr lang="zh-CN" altLang="en-US" sz="1800" dirty="0">
              <a:latin typeface="微软雅黑" panose="020B0503020204020204" charset="-122"/>
              <a:ea typeface="微软雅黑" panose="020B0503020204020204" charset="-122"/>
            </a:endParaRPr>
          </a:p>
          <a:p>
            <a:pPr lvl="2">
              <a:lnSpc>
                <a:spcPct val="150000"/>
              </a:lnSpc>
            </a:pPr>
            <a:r>
              <a:rPr lang="zh-CN" altLang="en-US" sz="1800" dirty="0">
                <a:latin typeface="微软雅黑" panose="020B0503020204020204" charset="-122"/>
                <a:ea typeface="微软雅黑" panose="020B0503020204020204" charset="-122"/>
              </a:rPr>
              <a:t>给定流图</a:t>
            </a:r>
            <a:r>
              <a:rPr lang="en-US" sz="1800" dirty="0">
                <a:latin typeface="微软雅黑" panose="020B0503020204020204" charset="-122"/>
                <a:ea typeface="微软雅黑" panose="020B0503020204020204" charset="-122"/>
              </a:rPr>
              <a:t>G</a:t>
            </a:r>
            <a:r>
              <a:rPr lang="zh-CN" altLang="en-US" sz="1800" dirty="0">
                <a:latin typeface="微软雅黑" panose="020B0503020204020204" charset="-122"/>
                <a:ea typeface="微软雅黑" panose="020B0503020204020204" charset="-122"/>
              </a:rPr>
              <a:t>的环路复杂度</a:t>
            </a:r>
            <a:r>
              <a:rPr lang="en-US" sz="1800" dirty="0">
                <a:latin typeface="微软雅黑" panose="020B0503020204020204" charset="-122"/>
                <a:ea typeface="微软雅黑" panose="020B0503020204020204" charset="-122"/>
              </a:rPr>
              <a:t>V(G)</a:t>
            </a:r>
            <a:r>
              <a:rPr lang="zh-CN" altLang="en-US" sz="1800" dirty="0">
                <a:latin typeface="微软雅黑" panose="020B0503020204020204" charset="-122"/>
                <a:ea typeface="微软雅黑" panose="020B0503020204020204" charset="-122"/>
              </a:rPr>
              <a:t>，定义为</a:t>
            </a:r>
            <a:r>
              <a:rPr lang="en-US" sz="1800" dirty="0">
                <a:latin typeface="微软雅黑" panose="020B0503020204020204" charset="-122"/>
                <a:ea typeface="微软雅黑" panose="020B0503020204020204" charset="-122"/>
              </a:rPr>
              <a:t>V(G)=P+1</a:t>
            </a:r>
            <a:r>
              <a:rPr lang="zh-CN" altLang="en-US" sz="1800" dirty="0">
                <a:latin typeface="微软雅黑" panose="020B0503020204020204" charset="-122"/>
                <a:ea typeface="微软雅黑" panose="020B0503020204020204" charset="-122"/>
              </a:rPr>
              <a:t>，其中</a:t>
            </a:r>
            <a:r>
              <a:rPr lang="en-US" sz="1800" dirty="0">
                <a:latin typeface="微软雅黑" panose="020B0503020204020204" charset="-122"/>
                <a:ea typeface="微软雅黑" panose="020B0503020204020204" charset="-122"/>
              </a:rPr>
              <a:t>P</a:t>
            </a:r>
            <a:r>
              <a:rPr lang="zh-CN" altLang="en-US" sz="1800" dirty="0">
                <a:latin typeface="微软雅黑" panose="020B0503020204020204" charset="-122"/>
                <a:ea typeface="微软雅黑" panose="020B0503020204020204" charset="-122"/>
              </a:rPr>
              <a:t>是流图</a:t>
            </a:r>
            <a:r>
              <a:rPr lang="en-US" sz="1800" dirty="0">
                <a:latin typeface="微软雅黑" panose="020B0503020204020204" charset="-122"/>
                <a:ea typeface="微软雅黑" panose="020B0503020204020204" charset="-122"/>
              </a:rPr>
              <a:t>G</a:t>
            </a:r>
            <a:r>
              <a:rPr lang="zh-CN" altLang="en-US" sz="1800" dirty="0">
                <a:latin typeface="微软雅黑" panose="020B0503020204020204" charset="-122"/>
                <a:ea typeface="微软雅黑" panose="020B0503020204020204" charset="-122"/>
              </a:rPr>
              <a:t>中判定结点的数量。</a:t>
            </a:r>
            <a:endParaRPr lang="en-US" altLang="zh-CN" sz="18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09600"/>
            <a:ext cx="7886700" cy="1325563"/>
          </a:xfrm>
        </p:spPr>
        <p:txBody>
          <a:bodyPr/>
          <a:lstStyle/>
          <a:p>
            <a:r>
              <a:rPr lang="zh-CN" altLang="en-US" dirty="0"/>
              <a:t>基本路径法</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latin typeface="微软雅黑" panose="020B0503020204020204" charset="-122"/>
                <a:ea typeface="微软雅黑" panose="020B0503020204020204" charset="-122"/>
              </a:rPr>
              <a:t>基本路径测试法适用于模块的详细设计及源程序。其步骤如下：</a:t>
            </a:r>
            <a:endParaRPr lang="zh-CN" altLang="en-US" sz="24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以详细设计或源代码为基础，导出程序的控制流图；</a:t>
            </a:r>
            <a:endParaRPr lang="zh-CN" altLang="en-US" sz="20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计算得出控制流图</a:t>
            </a:r>
            <a:r>
              <a:rPr lang="en-US" sz="2000" dirty="0">
                <a:latin typeface="微软雅黑" panose="020B0503020204020204" charset="-122"/>
                <a:ea typeface="微软雅黑" panose="020B0503020204020204" charset="-122"/>
              </a:rPr>
              <a:t>G</a:t>
            </a:r>
            <a:r>
              <a:rPr lang="zh-CN" altLang="en-US" sz="2000" dirty="0">
                <a:latin typeface="微软雅黑" panose="020B0503020204020204" charset="-122"/>
                <a:ea typeface="微软雅黑" panose="020B0503020204020204" charset="-122"/>
              </a:rPr>
              <a:t>的环路复杂度</a:t>
            </a:r>
            <a:r>
              <a:rPr lang="en-US" sz="2000" dirty="0">
                <a:latin typeface="微软雅黑" panose="020B0503020204020204" charset="-122"/>
                <a:ea typeface="微软雅黑" panose="020B0503020204020204" charset="-122"/>
              </a:rPr>
              <a:t>V(G)</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确定线性无关的路径的基本集；</a:t>
            </a:r>
            <a:endParaRPr lang="zh-CN" altLang="en-US" sz="2000" dirty="0">
              <a:latin typeface="微软雅黑" panose="020B0503020204020204" charset="-122"/>
              <a:ea typeface="微软雅黑" panose="020B0503020204020204" charset="-122"/>
            </a:endParaRPr>
          </a:p>
          <a:p>
            <a:pPr lvl="1">
              <a:lnSpc>
                <a:spcPct val="150000"/>
              </a:lnSpc>
            </a:pPr>
            <a:r>
              <a:rPr lang="zh-CN" altLang="en-US" sz="2000" dirty="0">
                <a:latin typeface="微软雅黑" panose="020B0503020204020204" charset="-122"/>
                <a:ea typeface="微软雅黑" panose="020B0503020204020204" charset="-122"/>
              </a:rPr>
              <a:t>生成测试用例，确保基本路径集中每条路径的执行。</a:t>
            </a:r>
            <a:endParaRPr lang="en-US" altLang="zh-CN" sz="20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533400"/>
            <a:ext cx="7886700" cy="1325563"/>
          </a:xfrm>
        </p:spPr>
        <p:txBody>
          <a:bodyPr/>
          <a:lstStyle/>
          <a:p>
            <a:r>
              <a:rPr lang="zh-CN" altLang="en-US" dirty="0"/>
              <a:t>举例</a:t>
            </a:r>
            <a:r>
              <a:rPr lang="zh-CN" altLang="en-US" dirty="0"/>
              <a:t>分析</a:t>
            </a:r>
            <a:endParaRPr lang="zh-CN" altLang="en-US" dirty="0"/>
          </a:p>
        </p:txBody>
      </p:sp>
      <p:sp>
        <p:nvSpPr>
          <p:cNvPr id="3" name="内容占位符 2"/>
          <p:cNvSpPr>
            <a:spLocks noGrp="1"/>
          </p:cNvSpPr>
          <p:nvPr>
            <p:ph idx="1"/>
          </p:nvPr>
        </p:nvSpPr>
        <p:spPr>
          <a:xfrm>
            <a:off x="784225" y="1295400"/>
            <a:ext cx="7886700" cy="4351338"/>
          </a:xfrm>
        </p:spPr>
        <p:txBody>
          <a:bodyPr>
            <a:normAutofit/>
          </a:bodyPr>
          <a:lstStyle/>
          <a:p>
            <a:pPr>
              <a:lnSpc>
                <a:spcPct val="150000"/>
              </a:lnSpc>
            </a:pPr>
            <a:r>
              <a:rPr lang="zh-CN" altLang="en-US" sz="2000" dirty="0">
                <a:latin typeface="微软雅黑" panose="020B0503020204020204" charset="-122"/>
                <a:ea typeface="微软雅黑" panose="020B0503020204020204" charset="-122"/>
              </a:rPr>
              <a:t>对于下面的程序，假设输入的取值范围是</a:t>
            </a:r>
            <a:r>
              <a:rPr lang="en-US" sz="2000" dirty="0">
                <a:latin typeface="微软雅黑" panose="020B0503020204020204" charset="-122"/>
                <a:ea typeface="微软雅黑" panose="020B0503020204020204" charset="-122"/>
              </a:rPr>
              <a:t>1000&lt;year&lt;2001</a:t>
            </a:r>
            <a:r>
              <a:rPr lang="zh-CN" altLang="en-US" sz="2000" dirty="0">
                <a:latin typeface="微软雅黑" panose="020B0503020204020204" charset="-122"/>
                <a:ea typeface="微软雅黑" panose="020B0503020204020204" charset="-122"/>
              </a:rPr>
              <a:t>，使用基本路径测试法为变量</a:t>
            </a:r>
            <a:r>
              <a:rPr lang="en-US" sz="2000" dirty="0">
                <a:latin typeface="微软雅黑" panose="020B0503020204020204" charset="-122"/>
                <a:ea typeface="微软雅黑" panose="020B0503020204020204" charset="-122"/>
              </a:rPr>
              <a:t>year</a:t>
            </a:r>
            <a:r>
              <a:rPr lang="zh-CN" altLang="en-US" sz="2000" dirty="0">
                <a:latin typeface="微软雅黑" panose="020B0503020204020204" charset="-122"/>
                <a:ea typeface="微软雅黑" panose="020B0503020204020204" charset="-122"/>
              </a:rPr>
              <a:t>设计测试用例，使满足基本路径覆盖的要求。</a:t>
            </a:r>
            <a:endParaRPr lang="en-US" altLang="zh-CN" sz="20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
        <p:nvSpPr>
          <p:cNvPr id="440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3" name="组合 12"/>
          <p:cNvGrpSpPr/>
          <p:nvPr/>
        </p:nvGrpSpPr>
        <p:grpSpPr>
          <a:xfrm>
            <a:off x="990600" y="2743200"/>
            <a:ext cx="7777480" cy="3707130"/>
            <a:chOff x="1560" y="4320"/>
            <a:chExt cx="12248" cy="5838"/>
          </a:xfrm>
        </p:grpSpPr>
        <p:graphicFrame>
          <p:nvGraphicFramePr>
            <p:cNvPr id="44033" name="Object 1"/>
            <p:cNvGraphicFramePr>
              <a:graphicFrameLocks noChangeAspect="1"/>
            </p:cNvGraphicFramePr>
            <p:nvPr/>
          </p:nvGraphicFramePr>
          <p:xfrm>
            <a:off x="1560" y="4320"/>
            <a:ext cx="11976" cy="5738"/>
          </p:xfrm>
          <a:graphic>
            <a:graphicData uri="http://schemas.openxmlformats.org/presentationml/2006/ole">
              <mc:AlternateContent xmlns:mc="http://schemas.openxmlformats.org/markup-compatibility/2006">
                <mc:Choice xmlns:v="urn:schemas-microsoft-com:vml" Requires="v">
                  <p:oleObj spid="_x0000_s44042" name="Visio" r:id="rId1" imgW="8166100" imgH="4584700" progId="Visio.Drawing.11">
                    <p:embed/>
                  </p:oleObj>
                </mc:Choice>
                <mc:Fallback>
                  <p:oleObj name="Visio" r:id="rId1" imgW="8166100" imgH="4584700"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l="4514" t="7678" r="5385" b="7028"/>
                        <a:stretch>
                          <a:fillRect/>
                        </a:stretch>
                      </p:blipFill>
                      <p:spPr bwMode="auto">
                        <a:xfrm>
                          <a:off x="1560" y="4320"/>
                          <a:ext cx="11976" cy="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6600" y="5961"/>
              <a:ext cx="2160" cy="919"/>
            </a:xfrm>
            <a:prstGeom prst="rect">
              <a:avLst/>
            </a:prstGeom>
            <a:noFill/>
          </p:spPr>
          <p:txBody>
            <a:bodyPr wrap="square" rtlCol="0">
              <a:spAutoFit/>
            </a:bodyPr>
            <a:p>
              <a:r>
                <a:rPr lang="zh-CN" altLang="en-US" b="1">
                  <a:solidFill>
                    <a:srgbClr val="FF0000"/>
                  </a:solidFill>
                  <a:latin typeface="Calibri" panose="020F0502020204030204" charset="0"/>
                </a:rPr>
                <a:t>③</a:t>
              </a:r>
              <a:endParaRPr lang="zh-CN" altLang="en-US" b="1">
                <a:solidFill>
                  <a:srgbClr val="FF0000"/>
                </a:solidFill>
                <a:latin typeface="Calibri" panose="020F0502020204030204" charset="0"/>
              </a:endParaRPr>
            </a:p>
          </p:txBody>
        </p:sp>
        <p:sp>
          <p:nvSpPr>
            <p:cNvPr id="5" name="文本框 4"/>
            <p:cNvSpPr txBox="1"/>
            <p:nvPr/>
          </p:nvSpPr>
          <p:spPr>
            <a:xfrm>
              <a:off x="5880" y="5364"/>
              <a:ext cx="2160" cy="919"/>
            </a:xfrm>
            <a:prstGeom prst="rect">
              <a:avLst/>
            </a:prstGeom>
            <a:noFill/>
          </p:spPr>
          <p:txBody>
            <a:bodyPr wrap="square" rtlCol="0">
              <a:spAutoFit/>
            </a:bodyPr>
            <a:p>
              <a:r>
                <a:rPr lang="zh-CN" altLang="en-US" b="1">
                  <a:solidFill>
                    <a:srgbClr val="FF0000"/>
                  </a:solidFill>
                  <a:latin typeface="Calibri" panose="020F0502020204030204" charset="0"/>
                </a:rPr>
                <a:t>②</a:t>
              </a:r>
              <a:endParaRPr lang="zh-CN" altLang="en-US" b="1">
                <a:solidFill>
                  <a:srgbClr val="FF0000"/>
                </a:solidFill>
                <a:latin typeface="Calibri" panose="020F0502020204030204" charset="0"/>
              </a:endParaRPr>
            </a:p>
          </p:txBody>
        </p:sp>
        <p:sp>
          <p:nvSpPr>
            <p:cNvPr id="6" name="文本框 5"/>
            <p:cNvSpPr txBox="1"/>
            <p:nvPr/>
          </p:nvSpPr>
          <p:spPr>
            <a:xfrm>
              <a:off x="5240" y="4800"/>
              <a:ext cx="2160" cy="919"/>
            </a:xfrm>
            <a:prstGeom prst="rect">
              <a:avLst/>
            </a:prstGeom>
            <a:noFill/>
          </p:spPr>
          <p:txBody>
            <a:bodyPr wrap="square" rtlCol="0">
              <a:spAutoFit/>
            </a:bodyPr>
            <a:p>
              <a:r>
                <a:rPr lang="zh-CN" altLang="en-US" b="1">
                  <a:solidFill>
                    <a:srgbClr val="FF0000"/>
                  </a:solidFill>
                  <a:latin typeface="Calibri" panose="020F0502020204030204" charset="0"/>
                </a:rPr>
                <a:t>①</a:t>
              </a:r>
              <a:endParaRPr lang="zh-CN" altLang="en-US" b="1">
                <a:solidFill>
                  <a:srgbClr val="FF0000"/>
                </a:solidFill>
                <a:latin typeface="Calibri" panose="020F0502020204030204" charset="0"/>
              </a:endParaRPr>
            </a:p>
          </p:txBody>
        </p:sp>
        <p:sp>
          <p:nvSpPr>
            <p:cNvPr id="7" name="文本框 6"/>
            <p:cNvSpPr txBox="1"/>
            <p:nvPr/>
          </p:nvSpPr>
          <p:spPr>
            <a:xfrm>
              <a:off x="5400" y="636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④</a:t>
              </a:r>
              <a:endParaRPr lang="zh-CN" altLang="en-US" b="1">
                <a:solidFill>
                  <a:srgbClr val="FF0000"/>
                </a:solidFill>
                <a:latin typeface="宋体" panose="02010600030101010101" pitchFamily="2" charset="-122"/>
              </a:endParaRPr>
            </a:p>
          </p:txBody>
        </p:sp>
        <p:sp>
          <p:nvSpPr>
            <p:cNvPr id="9" name="文本框 8"/>
            <p:cNvSpPr txBox="1"/>
            <p:nvPr/>
          </p:nvSpPr>
          <p:spPr>
            <a:xfrm>
              <a:off x="5400" y="688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⑤</a:t>
              </a:r>
              <a:endParaRPr lang="zh-CN" altLang="en-US" b="1">
                <a:solidFill>
                  <a:srgbClr val="FF0000"/>
                </a:solidFill>
                <a:latin typeface="宋体" panose="02010600030101010101" pitchFamily="2" charset="-122"/>
              </a:endParaRPr>
            </a:p>
          </p:txBody>
        </p:sp>
        <p:sp>
          <p:nvSpPr>
            <p:cNvPr id="10" name="文本框 9"/>
            <p:cNvSpPr txBox="1"/>
            <p:nvPr/>
          </p:nvSpPr>
          <p:spPr>
            <a:xfrm>
              <a:off x="5160" y="780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⑥</a:t>
              </a:r>
              <a:endParaRPr lang="zh-CN" altLang="en-US" b="1">
                <a:solidFill>
                  <a:srgbClr val="FF0000"/>
                </a:solidFill>
                <a:latin typeface="宋体" panose="02010600030101010101" pitchFamily="2" charset="-122"/>
              </a:endParaRPr>
            </a:p>
          </p:txBody>
        </p:sp>
        <p:sp>
          <p:nvSpPr>
            <p:cNvPr id="11" name="文本框 10"/>
            <p:cNvSpPr txBox="1"/>
            <p:nvPr/>
          </p:nvSpPr>
          <p:spPr>
            <a:xfrm>
              <a:off x="3840" y="8719"/>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⑦</a:t>
              </a:r>
              <a:endParaRPr lang="zh-CN" altLang="en-US" b="1">
                <a:solidFill>
                  <a:srgbClr val="FF0000"/>
                </a:solidFill>
                <a:latin typeface="宋体" panose="02010600030101010101" pitchFamily="2" charset="-122"/>
              </a:endParaRPr>
            </a:p>
          </p:txBody>
        </p:sp>
        <p:sp>
          <p:nvSpPr>
            <p:cNvPr id="12" name="文本框 11"/>
            <p:cNvSpPr txBox="1"/>
            <p:nvPr/>
          </p:nvSpPr>
          <p:spPr>
            <a:xfrm>
              <a:off x="3840" y="924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sym typeface="+mn-ea"/>
                </a:rPr>
                <a:t>⑧</a:t>
              </a:r>
              <a:endParaRPr lang="zh-CN" altLang="en-US" b="1">
                <a:solidFill>
                  <a:srgbClr val="FF0000"/>
                </a:solidFill>
                <a:latin typeface="宋体" panose="02010600030101010101" pitchFamily="2" charset="-122"/>
              </a:endParaRPr>
            </a:p>
          </p:txBody>
        </p:sp>
        <p:sp>
          <p:nvSpPr>
            <p:cNvPr id="101" name="文本框 100"/>
            <p:cNvSpPr txBox="1"/>
            <p:nvPr/>
          </p:nvSpPr>
          <p:spPr>
            <a:xfrm>
              <a:off x="7200" y="4320"/>
              <a:ext cx="6609" cy="4506"/>
            </a:xfrm>
            <a:prstGeom prst="rect">
              <a:avLst/>
            </a:prstGeom>
            <a:noFill/>
            <a:ln w="9525">
              <a:noFill/>
            </a:ln>
          </p:spPr>
          <p:txBody>
            <a:bodyPr wrap="square">
              <a:spAutoFit/>
            </a:bodyPr>
            <a:p>
              <a:r>
                <a:rPr lang="zh-CN" sz="1800">
                  <a:latin typeface="微软雅黑" panose="020B0503020204020204" charset="-122"/>
                  <a:ea typeface="微软雅黑" panose="020B0503020204020204" charset="-122"/>
                  <a:cs typeface="微软雅黑" panose="020B0503020204020204" charset="-122"/>
                </a:rPr>
                <a:t>步骤</a:t>
              </a:r>
              <a:r>
                <a:rPr lang="en-US" sz="1800">
                  <a:latin typeface="微软雅黑" panose="020B0503020204020204" charset="-122"/>
                  <a:ea typeface="微软雅黑" panose="020B0503020204020204" charset="-122"/>
                  <a:cs typeface="微软雅黑" panose="020B0503020204020204" charset="-122"/>
                </a:rPr>
                <a:t>1</a:t>
              </a:r>
              <a:r>
                <a:rPr lang="zh-CN" sz="1800">
                  <a:latin typeface="微软雅黑" panose="020B0503020204020204" charset="-122"/>
                  <a:ea typeface="微软雅黑" panose="020B0503020204020204" charset="-122"/>
                  <a:cs typeface="微软雅黑" panose="020B0503020204020204" charset="-122"/>
                </a:rPr>
                <a:t>：导出过程的控制流图：根据流程图分析结点：（1）结点</a:t>
              </a:r>
              <a:r>
                <a:rPr lang="en-US" sz="1800">
                  <a:latin typeface="微软雅黑" panose="020B0503020204020204" charset="-122"/>
                  <a:ea typeface="微软雅黑" panose="020B0503020204020204" charset="-122"/>
                  <a:cs typeface="微软雅黑" panose="020B0503020204020204" charset="-122"/>
                </a:rPr>
                <a:t>1</a:t>
              </a:r>
              <a:r>
                <a:rPr lang="zh-CN" sz="1800">
                  <a:latin typeface="微软雅黑" panose="020B0503020204020204" charset="-122"/>
                  <a:ea typeface="微软雅黑" panose="020B0503020204020204" charset="-122"/>
                  <a:cs typeface="微软雅黑" panose="020B0503020204020204" charset="-122"/>
                </a:rPr>
                <a:t>：</a:t>
              </a:r>
              <a:r>
                <a:rPr lang="en-US" sz="1800">
                  <a:latin typeface="微软雅黑" panose="020B0503020204020204" charset="-122"/>
                  <a:ea typeface="微软雅黑" panose="020B0503020204020204" charset="-122"/>
                  <a:cs typeface="微软雅黑" panose="020B0503020204020204" charset="-122"/>
                </a:rPr>
                <a:t>year%4==0</a:t>
              </a:r>
              <a:r>
                <a:rPr lang="zh-CN" sz="1800">
                  <a:latin typeface="微软雅黑" panose="020B0503020204020204" charset="-122"/>
                  <a:ea typeface="微软雅黑" panose="020B0503020204020204" charset="-122"/>
                  <a:cs typeface="微软雅黑" panose="020B0503020204020204" charset="-122"/>
                </a:rPr>
                <a:t>；（2）结点</a:t>
              </a:r>
              <a:r>
                <a:rPr lang="en-US" sz="1800">
                  <a:latin typeface="微软雅黑" panose="020B0503020204020204" charset="-122"/>
                  <a:ea typeface="微软雅黑" panose="020B0503020204020204" charset="-122"/>
                  <a:cs typeface="微软雅黑" panose="020B0503020204020204" charset="-122"/>
                </a:rPr>
                <a:t>2</a:t>
              </a:r>
              <a:r>
                <a:rPr lang="zh-CN" sz="1800">
                  <a:latin typeface="微软雅黑" panose="020B0503020204020204" charset="-122"/>
                  <a:ea typeface="微软雅黑" panose="020B0503020204020204" charset="-122"/>
                  <a:cs typeface="微软雅黑" panose="020B0503020204020204" charset="-122"/>
                </a:rPr>
                <a:t>：</a:t>
              </a:r>
              <a:r>
                <a:rPr lang="en-US" sz="1800">
                  <a:latin typeface="微软雅黑" panose="020B0503020204020204" charset="-122"/>
                  <a:ea typeface="微软雅黑" panose="020B0503020204020204" charset="-122"/>
                  <a:cs typeface="微软雅黑" panose="020B0503020204020204" charset="-122"/>
                </a:rPr>
                <a:t>year%100==0;</a:t>
              </a:r>
              <a:r>
                <a:rPr lang="zh-CN" sz="1800">
                  <a:latin typeface="微软雅黑" panose="020B0503020204020204" charset="-122"/>
                  <a:ea typeface="微软雅黑" panose="020B0503020204020204" charset="-122"/>
                  <a:cs typeface="微软雅黑" panose="020B0503020204020204" charset="-122"/>
                </a:rPr>
                <a:t>（</a:t>
              </a:r>
              <a:r>
                <a:rPr lang="en-US" sz="1800">
                  <a:latin typeface="微软雅黑" panose="020B0503020204020204" charset="-122"/>
                  <a:ea typeface="微软雅黑" panose="020B0503020204020204" charset="-122"/>
                  <a:cs typeface="微软雅黑" panose="020B0503020204020204" charset="-122"/>
                </a:rPr>
                <a:t>2</a:t>
              </a:r>
              <a:r>
                <a:rPr lang="zh-CN" sz="1800">
                  <a:latin typeface="微软雅黑" panose="020B0503020204020204" charset="-122"/>
                  <a:ea typeface="微软雅黑" panose="020B0503020204020204" charset="-122"/>
                  <a:cs typeface="微软雅黑" panose="020B0503020204020204" charset="-122"/>
                </a:rPr>
                <a:t>）结点</a:t>
              </a:r>
              <a:r>
                <a:rPr lang="en-US" sz="1800">
                  <a:latin typeface="微软雅黑" panose="020B0503020204020204" charset="-122"/>
                  <a:ea typeface="微软雅黑" panose="020B0503020204020204" charset="-122"/>
                  <a:cs typeface="微软雅黑" panose="020B0503020204020204" charset="-122"/>
                </a:rPr>
                <a:t>3</a:t>
              </a:r>
              <a:r>
                <a:rPr lang="zh-CN" sz="1800">
                  <a:latin typeface="微软雅黑" panose="020B0503020204020204" charset="-122"/>
                  <a:ea typeface="微软雅黑" panose="020B0503020204020204" charset="-122"/>
                  <a:cs typeface="微软雅黑" panose="020B0503020204020204" charset="-122"/>
                </a:rPr>
                <a:t>：</a:t>
              </a:r>
              <a:r>
                <a:rPr lang="en-US" sz="1800">
                  <a:latin typeface="微软雅黑" panose="020B0503020204020204" charset="-122"/>
                  <a:ea typeface="微软雅黑" panose="020B0503020204020204" charset="-122"/>
                  <a:cs typeface="微软雅黑" panose="020B0503020204020204" charset="-122"/>
                </a:rPr>
                <a:t>year%400==0</a:t>
              </a:r>
              <a:r>
                <a:rPr lang="zh-CN" sz="1800">
                  <a:latin typeface="微软雅黑" panose="020B0503020204020204" charset="-122"/>
                  <a:ea typeface="微软雅黑" panose="020B0503020204020204" charset="-122"/>
                  <a:cs typeface="微软雅黑" panose="020B0503020204020204" charset="-122"/>
                </a:rPr>
                <a:t>；（</a:t>
              </a:r>
              <a:r>
                <a:rPr lang="en-US" sz="1800">
                  <a:latin typeface="微软雅黑" panose="020B0503020204020204" charset="-122"/>
                  <a:ea typeface="微软雅黑" panose="020B0503020204020204" charset="-122"/>
                  <a:cs typeface="微软雅黑" panose="020B0503020204020204" charset="-122"/>
                </a:rPr>
                <a:t>3</a:t>
              </a:r>
              <a:r>
                <a:rPr lang="zh-CN" sz="1800">
                  <a:latin typeface="微软雅黑" panose="020B0503020204020204" charset="-122"/>
                  <a:ea typeface="微软雅黑" panose="020B0503020204020204" charset="-122"/>
                  <a:cs typeface="微软雅黑" panose="020B0503020204020204" charset="-122"/>
                </a:rPr>
                <a:t>）结点</a:t>
              </a:r>
              <a:r>
                <a:rPr lang="en-US" sz="1800">
                  <a:latin typeface="微软雅黑" panose="020B0503020204020204" charset="-122"/>
                  <a:ea typeface="微软雅黑" panose="020B0503020204020204" charset="-122"/>
                  <a:cs typeface="微软雅黑" panose="020B0503020204020204" charset="-122"/>
                </a:rPr>
                <a:t>4</a:t>
              </a:r>
              <a:r>
                <a:rPr lang="zh-CN" sz="1800">
                  <a:latin typeface="微软雅黑" panose="020B0503020204020204" charset="-122"/>
                  <a:ea typeface="微软雅黑" panose="020B0503020204020204" charset="-122"/>
                  <a:cs typeface="微软雅黑" panose="020B0503020204020204" charset="-122"/>
                </a:rPr>
                <a:t>：</a:t>
              </a:r>
              <a:r>
                <a:rPr lang="en-US" sz="1800">
                  <a:latin typeface="微软雅黑" panose="020B0503020204020204" charset="-122"/>
                  <a:ea typeface="微软雅黑" panose="020B0503020204020204" charset="-122"/>
                  <a:cs typeface="微软雅黑" panose="020B0503020204020204" charset="-122"/>
                </a:rPr>
                <a:t>leap=1</a:t>
              </a:r>
              <a:r>
                <a:rPr lang="zh-CN" sz="1800">
                  <a:latin typeface="微软雅黑" panose="020B0503020204020204" charset="-122"/>
                  <a:ea typeface="微软雅黑" panose="020B0503020204020204" charset="-122"/>
                  <a:cs typeface="微软雅黑" panose="020B0503020204020204" charset="-122"/>
                </a:rPr>
                <a:t>；（</a:t>
              </a:r>
              <a:r>
                <a:rPr lang="en-US" sz="1800">
                  <a:latin typeface="微软雅黑" panose="020B0503020204020204" charset="-122"/>
                  <a:ea typeface="微软雅黑" panose="020B0503020204020204" charset="-122"/>
                  <a:cs typeface="微软雅黑" panose="020B0503020204020204" charset="-122"/>
                </a:rPr>
                <a:t>4</a:t>
              </a:r>
              <a:r>
                <a:rPr lang="zh-CN" sz="1800">
                  <a:latin typeface="微软雅黑" panose="020B0503020204020204" charset="-122"/>
                  <a:ea typeface="微软雅黑" panose="020B0503020204020204" charset="-122"/>
                  <a:cs typeface="微软雅黑" panose="020B0503020204020204" charset="-122"/>
                </a:rPr>
                <a:t>）结点</a:t>
              </a:r>
              <a:r>
                <a:rPr lang="en-US" sz="1800">
                  <a:latin typeface="微软雅黑" panose="020B0503020204020204" charset="-122"/>
                  <a:ea typeface="微软雅黑" panose="020B0503020204020204" charset="-122"/>
                  <a:cs typeface="微软雅黑" panose="020B0503020204020204" charset="-122"/>
                </a:rPr>
                <a:t>5</a:t>
              </a:r>
              <a:r>
                <a:rPr lang="zh-CN" sz="1800">
                  <a:latin typeface="微软雅黑" panose="020B0503020204020204" charset="-122"/>
                  <a:ea typeface="微软雅黑" panose="020B0503020204020204" charset="-122"/>
                  <a:cs typeface="微软雅黑" panose="020B0503020204020204" charset="-122"/>
                </a:rPr>
                <a:t>：</a:t>
              </a:r>
              <a:r>
                <a:rPr lang="en-US" sz="1800">
                  <a:latin typeface="微软雅黑" panose="020B0503020204020204" charset="-122"/>
                  <a:ea typeface="微软雅黑" panose="020B0503020204020204" charset="-122"/>
                  <a:cs typeface="微软雅黑" panose="020B0503020204020204" charset="-122"/>
                </a:rPr>
                <a:t>leap=0</a:t>
              </a:r>
              <a:r>
                <a:rPr lang="zh-CN" sz="1800">
                  <a:latin typeface="微软雅黑" panose="020B0503020204020204" charset="-122"/>
                  <a:ea typeface="微软雅黑" panose="020B0503020204020204" charset="-122"/>
                  <a:cs typeface="微软雅黑" panose="020B0503020204020204" charset="-122"/>
                </a:rPr>
                <a:t>；（</a:t>
              </a:r>
              <a:r>
                <a:rPr lang="en-US" sz="1800">
                  <a:latin typeface="微软雅黑" panose="020B0503020204020204" charset="-122"/>
                  <a:ea typeface="微软雅黑" panose="020B0503020204020204" charset="-122"/>
                  <a:cs typeface="微软雅黑" panose="020B0503020204020204" charset="-122"/>
                </a:rPr>
                <a:t>5</a:t>
              </a:r>
              <a:r>
                <a:rPr lang="zh-CN" sz="1800">
                  <a:latin typeface="微软雅黑" panose="020B0503020204020204" charset="-122"/>
                  <a:ea typeface="微软雅黑" panose="020B0503020204020204" charset="-122"/>
                  <a:cs typeface="微软雅黑" panose="020B0503020204020204" charset="-122"/>
                </a:rPr>
                <a:t>）结点</a:t>
              </a:r>
              <a:r>
                <a:rPr lang="en-US" sz="1800">
                  <a:latin typeface="微软雅黑" panose="020B0503020204020204" charset="-122"/>
                  <a:ea typeface="微软雅黑" panose="020B0503020204020204" charset="-122"/>
                  <a:cs typeface="微软雅黑" panose="020B0503020204020204" charset="-122"/>
                </a:rPr>
                <a:t>6</a:t>
              </a:r>
              <a:r>
                <a:rPr lang="zh-CN" sz="1800">
                  <a:latin typeface="微软雅黑" panose="020B0503020204020204" charset="-122"/>
                  <a:ea typeface="微软雅黑" panose="020B0503020204020204" charset="-122"/>
                  <a:cs typeface="微软雅黑" panose="020B0503020204020204" charset="-122"/>
                </a:rPr>
                <a:t>：</a:t>
              </a:r>
              <a:r>
                <a:rPr lang="en-US" sz="1800">
                  <a:latin typeface="微软雅黑" panose="020B0503020204020204" charset="-122"/>
                  <a:ea typeface="微软雅黑" panose="020B0503020204020204" charset="-122"/>
                  <a:cs typeface="微软雅黑" panose="020B0503020204020204" charset="-122"/>
                </a:rPr>
                <a:t>leap=1</a:t>
              </a:r>
              <a:r>
                <a:rPr lang="en-US" sz="1800">
                  <a:latin typeface="微软雅黑" panose="020B0503020204020204" charset="-122"/>
                  <a:ea typeface="微软雅黑" panose="020B0503020204020204" charset="-122"/>
                  <a:cs typeface="微软雅黑" panose="020B0503020204020204" charset="-122"/>
                </a:rPr>
                <a:t>;</a:t>
              </a:r>
              <a:endParaRPr lang="en-US" sz="1800">
                <a:latin typeface="微软雅黑" panose="020B0503020204020204" charset="-122"/>
                <a:ea typeface="微软雅黑" panose="020B0503020204020204" charset="-122"/>
                <a:cs typeface="微软雅黑" panose="020B0503020204020204" charset="-122"/>
              </a:endParaRPr>
            </a:p>
            <a:p>
              <a:r>
                <a:rPr lang="zh-CN"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sym typeface="+mn-ea"/>
                </a:rPr>
                <a:t>6</a:t>
              </a:r>
              <a:r>
                <a:rPr lang="zh-CN" sz="1800">
                  <a:latin typeface="微软雅黑" panose="020B0503020204020204" charset="-122"/>
                  <a:ea typeface="微软雅黑" panose="020B0503020204020204" charset="-122"/>
                  <a:cs typeface="微软雅黑" panose="020B0503020204020204" charset="-122"/>
                  <a:sym typeface="+mn-ea"/>
                </a:rPr>
                <a:t>）结点</a:t>
              </a:r>
              <a:r>
                <a:rPr lang="en-US" sz="1800">
                  <a:latin typeface="微软雅黑" panose="020B0503020204020204" charset="-122"/>
                  <a:ea typeface="微软雅黑" panose="020B0503020204020204" charset="-122"/>
                  <a:cs typeface="微软雅黑" panose="020B0503020204020204" charset="-122"/>
                  <a:sym typeface="+mn-ea"/>
                </a:rPr>
                <a:t>5</a:t>
              </a:r>
              <a:r>
                <a:rPr lang="zh-CN"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sym typeface="+mn-ea"/>
                </a:rPr>
                <a:t>leap=0</a:t>
              </a:r>
              <a:r>
                <a:rPr lang="zh-CN" sz="1800">
                  <a:latin typeface="微软雅黑" panose="020B0503020204020204" charset="-122"/>
                  <a:ea typeface="微软雅黑" panose="020B0503020204020204" charset="-122"/>
                  <a:cs typeface="微软雅黑" panose="020B0503020204020204" charset="-122"/>
                  <a:sym typeface="+mn-ea"/>
                </a:rPr>
                <a:t>；</a:t>
              </a:r>
              <a:endParaRPr lang="en-US" altLang="zh-CN" sz="1800">
                <a:latin typeface="微软雅黑" panose="020B0503020204020204" charset="-122"/>
                <a:ea typeface="微软雅黑" panose="020B0503020204020204" charset="-122"/>
                <a:cs typeface="微软雅黑" panose="020B0503020204020204" charset="-122"/>
              </a:endParaRPr>
            </a:p>
            <a:p>
              <a:r>
                <a:rPr lang="zh-CN"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sym typeface="+mn-ea"/>
                </a:rPr>
                <a:t>7</a:t>
              </a:r>
              <a:r>
                <a:rPr lang="zh-CN" sz="1800">
                  <a:latin typeface="微软雅黑" panose="020B0503020204020204" charset="-122"/>
                  <a:ea typeface="微软雅黑" panose="020B0503020204020204" charset="-122"/>
                  <a:cs typeface="微软雅黑" panose="020B0503020204020204" charset="-122"/>
                  <a:sym typeface="+mn-ea"/>
                </a:rPr>
                <a:t>）结点</a:t>
              </a:r>
              <a:r>
                <a:rPr lang="en-US" sz="1800">
                  <a:latin typeface="微软雅黑" panose="020B0503020204020204" charset="-122"/>
                  <a:ea typeface="微软雅黑" panose="020B0503020204020204" charset="-122"/>
                  <a:cs typeface="微软雅黑" panose="020B0503020204020204" charset="-122"/>
                  <a:sym typeface="+mn-ea"/>
                </a:rPr>
                <a:t>8</a:t>
              </a:r>
              <a:r>
                <a:rPr lang="zh-CN" sz="1800">
                  <a:latin typeface="微软雅黑" panose="020B0503020204020204" charset="-122"/>
                  <a:ea typeface="微软雅黑" panose="020B0503020204020204" charset="-122"/>
                  <a:cs typeface="微软雅黑" panose="020B0503020204020204" charset="-122"/>
                  <a:sym typeface="+mn-ea"/>
                </a:rPr>
                <a:t>：</a:t>
              </a:r>
              <a:r>
                <a:rPr lang="en-US" altLang="zh-CN" sz="1800">
                  <a:latin typeface="微软雅黑" panose="020B0503020204020204" charset="-122"/>
                  <a:ea typeface="微软雅黑" panose="020B0503020204020204" charset="-122"/>
                  <a:cs typeface="微软雅黑" panose="020B0503020204020204" charset="-122"/>
                  <a:sym typeface="+mn-ea"/>
                </a:rPr>
                <a:t>return leap</a:t>
              </a:r>
              <a:r>
                <a:rPr lang="en-US" sz="1800">
                  <a:latin typeface="微软雅黑" panose="020B0503020204020204" charset="-122"/>
                  <a:ea typeface="微软雅黑" panose="020B0503020204020204" charset="-122"/>
                  <a:cs typeface="微软雅黑" panose="020B0503020204020204" charset="-122"/>
                  <a:sym typeface="+mn-ea"/>
                </a:rPr>
                <a:t>;</a:t>
              </a:r>
              <a:endParaRPr lang="en-US" altLang="zh-CN" sz="18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3400" y="2280920"/>
            <a:ext cx="7604760" cy="3707765"/>
            <a:chOff x="1560" y="4320"/>
            <a:chExt cx="11976" cy="5839"/>
          </a:xfrm>
        </p:grpSpPr>
        <p:graphicFrame>
          <p:nvGraphicFramePr>
            <p:cNvPr id="44033" name="Object 1"/>
            <p:cNvGraphicFramePr>
              <a:graphicFrameLocks noChangeAspect="1"/>
            </p:cNvGraphicFramePr>
            <p:nvPr/>
          </p:nvGraphicFramePr>
          <p:xfrm>
            <a:off x="1560" y="4320"/>
            <a:ext cx="11976" cy="5738"/>
          </p:xfrm>
          <a:graphic>
            <a:graphicData uri="http://schemas.openxmlformats.org/presentationml/2006/ole">
              <mc:AlternateContent xmlns:mc="http://schemas.openxmlformats.org/markup-compatibility/2006">
                <mc:Choice xmlns:v="urn:schemas-microsoft-com:vml" Requires="v">
                  <p:oleObj spid="_x0000_s44042" name="Visio" r:id="rId1" imgW="8166100" imgH="4584700" progId="Visio.Drawing.11">
                    <p:embed/>
                  </p:oleObj>
                </mc:Choice>
                <mc:Fallback>
                  <p:oleObj name="Visio" r:id="rId1" imgW="8166100" imgH="4584700"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l="4514" t="7678" r="5385" b="7028"/>
                        <a:stretch>
                          <a:fillRect/>
                        </a:stretch>
                      </p:blipFill>
                      <p:spPr bwMode="auto">
                        <a:xfrm>
                          <a:off x="1560" y="4320"/>
                          <a:ext cx="11976" cy="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6600" y="5961"/>
              <a:ext cx="2160" cy="919"/>
            </a:xfrm>
            <a:prstGeom prst="rect">
              <a:avLst/>
            </a:prstGeom>
            <a:noFill/>
          </p:spPr>
          <p:txBody>
            <a:bodyPr wrap="square" rtlCol="0">
              <a:spAutoFit/>
            </a:bodyPr>
            <a:p>
              <a:r>
                <a:rPr lang="zh-CN" altLang="en-US" b="1">
                  <a:solidFill>
                    <a:srgbClr val="FF0000"/>
                  </a:solidFill>
                  <a:latin typeface="Calibri" panose="020F0502020204030204" charset="0"/>
                </a:rPr>
                <a:t>③</a:t>
              </a:r>
              <a:endParaRPr lang="zh-CN" altLang="en-US" b="1">
                <a:solidFill>
                  <a:srgbClr val="FF0000"/>
                </a:solidFill>
                <a:latin typeface="Calibri" panose="020F0502020204030204" charset="0"/>
              </a:endParaRPr>
            </a:p>
          </p:txBody>
        </p:sp>
        <p:sp>
          <p:nvSpPr>
            <p:cNvPr id="11" name="文本框 10"/>
            <p:cNvSpPr txBox="1"/>
            <p:nvPr/>
          </p:nvSpPr>
          <p:spPr>
            <a:xfrm>
              <a:off x="5880" y="5364"/>
              <a:ext cx="2160" cy="919"/>
            </a:xfrm>
            <a:prstGeom prst="rect">
              <a:avLst/>
            </a:prstGeom>
            <a:noFill/>
          </p:spPr>
          <p:txBody>
            <a:bodyPr wrap="square" rtlCol="0">
              <a:spAutoFit/>
            </a:bodyPr>
            <a:p>
              <a:r>
                <a:rPr lang="zh-CN" altLang="en-US" b="1">
                  <a:solidFill>
                    <a:srgbClr val="FF0000"/>
                  </a:solidFill>
                  <a:latin typeface="Calibri" panose="020F0502020204030204" charset="0"/>
                </a:rPr>
                <a:t>②</a:t>
              </a:r>
              <a:endParaRPr lang="zh-CN" altLang="en-US" b="1">
                <a:solidFill>
                  <a:srgbClr val="FF0000"/>
                </a:solidFill>
                <a:latin typeface="Calibri" panose="020F0502020204030204" charset="0"/>
              </a:endParaRPr>
            </a:p>
          </p:txBody>
        </p:sp>
        <p:sp>
          <p:nvSpPr>
            <p:cNvPr id="12" name="文本框 11"/>
            <p:cNvSpPr txBox="1"/>
            <p:nvPr/>
          </p:nvSpPr>
          <p:spPr>
            <a:xfrm>
              <a:off x="5240" y="4800"/>
              <a:ext cx="2160" cy="919"/>
            </a:xfrm>
            <a:prstGeom prst="rect">
              <a:avLst/>
            </a:prstGeom>
            <a:noFill/>
          </p:spPr>
          <p:txBody>
            <a:bodyPr wrap="square" rtlCol="0">
              <a:spAutoFit/>
            </a:bodyPr>
            <a:p>
              <a:r>
                <a:rPr lang="zh-CN" altLang="en-US" b="1">
                  <a:solidFill>
                    <a:srgbClr val="FF0000"/>
                  </a:solidFill>
                  <a:latin typeface="Calibri" panose="020F0502020204030204" charset="0"/>
                </a:rPr>
                <a:t>①</a:t>
              </a:r>
              <a:endParaRPr lang="zh-CN" altLang="en-US" b="1">
                <a:solidFill>
                  <a:srgbClr val="FF0000"/>
                </a:solidFill>
                <a:latin typeface="Calibri" panose="020F0502020204030204" charset="0"/>
              </a:endParaRPr>
            </a:p>
          </p:txBody>
        </p:sp>
        <p:sp>
          <p:nvSpPr>
            <p:cNvPr id="14" name="文本框 13"/>
            <p:cNvSpPr txBox="1"/>
            <p:nvPr/>
          </p:nvSpPr>
          <p:spPr>
            <a:xfrm>
              <a:off x="5400" y="636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④</a:t>
              </a:r>
              <a:endParaRPr lang="zh-CN" altLang="en-US" b="1">
                <a:solidFill>
                  <a:srgbClr val="FF0000"/>
                </a:solidFill>
                <a:latin typeface="宋体" panose="02010600030101010101" pitchFamily="2" charset="-122"/>
              </a:endParaRPr>
            </a:p>
          </p:txBody>
        </p:sp>
        <p:sp>
          <p:nvSpPr>
            <p:cNvPr id="15" name="文本框 14"/>
            <p:cNvSpPr txBox="1"/>
            <p:nvPr/>
          </p:nvSpPr>
          <p:spPr>
            <a:xfrm>
              <a:off x="5400" y="688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⑤</a:t>
              </a:r>
              <a:endParaRPr lang="zh-CN" altLang="en-US" b="1">
                <a:solidFill>
                  <a:srgbClr val="FF0000"/>
                </a:solidFill>
                <a:latin typeface="宋体" panose="02010600030101010101" pitchFamily="2" charset="-122"/>
              </a:endParaRPr>
            </a:p>
          </p:txBody>
        </p:sp>
        <p:sp>
          <p:nvSpPr>
            <p:cNvPr id="16" name="文本框 15"/>
            <p:cNvSpPr txBox="1"/>
            <p:nvPr/>
          </p:nvSpPr>
          <p:spPr>
            <a:xfrm>
              <a:off x="5160" y="780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⑥</a:t>
              </a:r>
              <a:endParaRPr lang="zh-CN" altLang="en-US" b="1">
                <a:solidFill>
                  <a:srgbClr val="FF0000"/>
                </a:solidFill>
                <a:latin typeface="宋体" panose="02010600030101010101" pitchFamily="2" charset="-122"/>
              </a:endParaRPr>
            </a:p>
          </p:txBody>
        </p:sp>
        <p:sp>
          <p:nvSpPr>
            <p:cNvPr id="17" name="文本框 16"/>
            <p:cNvSpPr txBox="1"/>
            <p:nvPr/>
          </p:nvSpPr>
          <p:spPr>
            <a:xfrm>
              <a:off x="3840" y="8719"/>
              <a:ext cx="5910" cy="919"/>
            </a:xfrm>
            <a:prstGeom prst="rect">
              <a:avLst/>
            </a:prstGeom>
            <a:noFill/>
          </p:spPr>
          <p:txBody>
            <a:bodyPr wrap="square" rtlCol="0">
              <a:spAutoFit/>
            </a:bodyPr>
            <a:p>
              <a:r>
                <a:rPr lang="zh-CN" altLang="en-US" b="1">
                  <a:solidFill>
                    <a:srgbClr val="FF0000"/>
                  </a:solidFill>
                  <a:latin typeface="宋体" panose="02010600030101010101" pitchFamily="2" charset="-122"/>
                </a:rPr>
                <a:t>⑦</a:t>
              </a:r>
              <a:endParaRPr lang="zh-CN" altLang="en-US" b="1">
                <a:solidFill>
                  <a:srgbClr val="FF0000"/>
                </a:solidFill>
                <a:latin typeface="宋体" panose="02010600030101010101" pitchFamily="2" charset="-122"/>
              </a:endParaRPr>
            </a:p>
          </p:txBody>
        </p:sp>
        <p:sp>
          <p:nvSpPr>
            <p:cNvPr id="18" name="文本框 17"/>
            <p:cNvSpPr txBox="1"/>
            <p:nvPr/>
          </p:nvSpPr>
          <p:spPr>
            <a:xfrm>
              <a:off x="3840" y="9240"/>
              <a:ext cx="5910" cy="919"/>
            </a:xfrm>
            <a:prstGeom prst="rect">
              <a:avLst/>
            </a:prstGeom>
            <a:noFill/>
          </p:spPr>
          <p:txBody>
            <a:bodyPr wrap="square" rtlCol="0">
              <a:spAutoFit/>
            </a:bodyPr>
            <a:p>
              <a:r>
                <a:rPr lang="zh-CN" altLang="en-US" b="1">
                  <a:solidFill>
                    <a:srgbClr val="FF0000"/>
                  </a:solidFill>
                  <a:latin typeface="宋体" panose="02010600030101010101" pitchFamily="2" charset="-122"/>
                  <a:sym typeface="+mn-ea"/>
                </a:rPr>
                <a:t>⑧</a:t>
              </a:r>
              <a:endParaRPr lang="zh-CN" altLang="en-US" b="1">
                <a:solidFill>
                  <a:srgbClr val="FF0000"/>
                </a:solidFill>
                <a:latin typeface="宋体" panose="02010600030101010101" pitchFamily="2" charset="-122"/>
              </a:endParaRPr>
            </a:p>
          </p:txBody>
        </p:sp>
      </p:grpSp>
      <p:sp>
        <p:nvSpPr>
          <p:cNvPr id="2" name="标题 1"/>
          <p:cNvSpPr>
            <a:spLocks noGrp="1"/>
          </p:cNvSpPr>
          <p:nvPr>
            <p:ph type="title"/>
          </p:nvPr>
        </p:nvSpPr>
        <p:spPr>
          <a:xfrm>
            <a:off x="685800" y="533400"/>
            <a:ext cx="7886700" cy="1325563"/>
          </a:xfrm>
        </p:spPr>
        <p:txBody>
          <a:bodyPr/>
          <a:lstStyle/>
          <a:p>
            <a:r>
              <a:rPr lang="zh-CN" altLang="en-US" dirty="0"/>
              <a:t>基本路径法</a:t>
            </a:r>
            <a:endParaRPr lang="zh-CN" altLang="en-US" dirty="0"/>
          </a:p>
        </p:txBody>
      </p:sp>
      <p:sp>
        <p:nvSpPr>
          <p:cNvPr id="3" name="内容占位符 2"/>
          <p:cNvSpPr>
            <a:spLocks noGrp="1"/>
          </p:cNvSpPr>
          <p:nvPr>
            <p:ph idx="1"/>
          </p:nvPr>
        </p:nvSpPr>
        <p:spPr>
          <a:xfrm>
            <a:off x="685800" y="1219200"/>
            <a:ext cx="7886700" cy="4351338"/>
          </a:xfrm>
        </p:spPr>
        <p:txBody>
          <a:bodyPr>
            <a:normAutofit/>
          </a:bodyPr>
          <a:lstStyle/>
          <a:p>
            <a:pPr>
              <a:lnSpc>
                <a:spcPct val="150000"/>
              </a:lnSpc>
            </a:pPr>
            <a:r>
              <a:rPr lang="zh-CN" altLang="en-US" sz="2000" dirty="0">
                <a:latin typeface="微软雅黑" panose="020B0503020204020204" charset="-122"/>
                <a:ea typeface="微软雅黑" panose="020B0503020204020204" charset="-122"/>
              </a:rPr>
              <a:t>根据源代码绘制程序的控制流图如下</a:t>
            </a:r>
            <a:r>
              <a:rPr lang="en-US" altLang="zh-CN" sz="2000" dirty="0">
                <a:latin typeface="微软雅黑" panose="020B0503020204020204" charset="-122"/>
                <a:ea typeface="微软雅黑" panose="020B0503020204020204" charset="-122"/>
              </a:rPr>
              <a:t>: </a:t>
            </a:r>
            <a:endParaRPr lang="en-US" altLang="zh-CN" sz="20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
        <p:nvSpPr>
          <p:cNvPr id="440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9" name="组合 18"/>
          <p:cNvGrpSpPr/>
          <p:nvPr/>
        </p:nvGrpSpPr>
        <p:grpSpPr>
          <a:xfrm>
            <a:off x="5029200" y="2011045"/>
            <a:ext cx="3214370" cy="3714750"/>
            <a:chOff x="4837" y="3375"/>
            <a:chExt cx="5062" cy="5850"/>
          </a:xfrm>
        </p:grpSpPr>
        <p:pic>
          <p:nvPicPr>
            <p:cNvPr id="9" name="图片 8"/>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837" y="3375"/>
              <a:ext cx="5063" cy="5850"/>
            </a:xfrm>
            <a:prstGeom prst="rect">
              <a:avLst/>
            </a:prstGeom>
            <a:noFill/>
            <a:ln>
              <a:noFill/>
            </a:ln>
          </p:spPr>
        </p:pic>
        <p:sp>
          <p:nvSpPr>
            <p:cNvPr id="4" name="文本框 3"/>
            <p:cNvSpPr txBox="1"/>
            <p:nvPr/>
          </p:nvSpPr>
          <p:spPr>
            <a:xfrm>
              <a:off x="6000" y="5880"/>
              <a:ext cx="640" cy="919"/>
            </a:xfrm>
            <a:prstGeom prst="rect">
              <a:avLst/>
            </a:prstGeom>
            <a:noFill/>
          </p:spPr>
          <p:txBody>
            <a:bodyPr wrap="square" rtlCol="0">
              <a:spAutoFit/>
            </a:bodyPr>
            <a:p>
              <a:r>
                <a:rPr lang="en-US" altLang="zh-CN"/>
                <a:t>3</a:t>
              </a:r>
              <a:endParaRPr lang="en-US" altLang="zh-CN"/>
            </a:p>
          </p:txBody>
        </p:sp>
        <p:sp>
          <p:nvSpPr>
            <p:cNvPr id="5" name="文本框 4"/>
            <p:cNvSpPr txBox="1"/>
            <p:nvPr/>
          </p:nvSpPr>
          <p:spPr>
            <a:xfrm>
              <a:off x="4920" y="6960"/>
              <a:ext cx="640" cy="919"/>
            </a:xfrm>
            <a:prstGeom prst="rect">
              <a:avLst/>
            </a:prstGeom>
            <a:noFill/>
          </p:spPr>
          <p:txBody>
            <a:bodyPr wrap="square" rtlCol="0">
              <a:spAutoFit/>
            </a:bodyPr>
            <a:p>
              <a:r>
                <a:rPr lang="en-US" altLang="zh-CN"/>
                <a:t>4</a:t>
              </a:r>
              <a:endParaRPr lang="en-US" altLang="zh-CN"/>
            </a:p>
          </p:txBody>
        </p:sp>
        <p:sp>
          <p:nvSpPr>
            <p:cNvPr id="6" name="文本框 5"/>
            <p:cNvSpPr txBox="1"/>
            <p:nvPr/>
          </p:nvSpPr>
          <p:spPr>
            <a:xfrm>
              <a:off x="7080" y="6960"/>
              <a:ext cx="640" cy="919"/>
            </a:xfrm>
            <a:prstGeom prst="rect">
              <a:avLst/>
            </a:prstGeom>
            <a:noFill/>
          </p:spPr>
          <p:txBody>
            <a:bodyPr wrap="square" rtlCol="0">
              <a:spAutoFit/>
            </a:bodyPr>
            <a:p>
              <a:r>
                <a:rPr lang="en-US" altLang="zh-CN"/>
                <a:t>5</a:t>
              </a:r>
              <a:endParaRPr lang="en-US" altLang="zh-CN"/>
            </a:p>
          </p:txBody>
        </p:sp>
        <p:sp>
          <p:nvSpPr>
            <p:cNvPr id="7" name="文本框 6"/>
            <p:cNvSpPr txBox="1"/>
            <p:nvPr/>
          </p:nvSpPr>
          <p:spPr>
            <a:xfrm>
              <a:off x="8160" y="5880"/>
              <a:ext cx="640" cy="919"/>
            </a:xfrm>
            <a:prstGeom prst="rect">
              <a:avLst/>
            </a:prstGeom>
            <a:noFill/>
          </p:spPr>
          <p:txBody>
            <a:bodyPr wrap="square" rtlCol="0">
              <a:spAutoFit/>
            </a:bodyPr>
            <a:p>
              <a:r>
                <a:rPr lang="en-US" altLang="zh-CN"/>
                <a:t>6</a:t>
              </a:r>
              <a:endParaRPr lang="en-US" altLang="zh-CN"/>
            </a:p>
          </p:txBody>
        </p:sp>
        <p:sp>
          <p:nvSpPr>
            <p:cNvPr id="8" name="文本框 7"/>
            <p:cNvSpPr txBox="1"/>
            <p:nvPr/>
          </p:nvSpPr>
          <p:spPr>
            <a:xfrm>
              <a:off x="9120" y="4680"/>
              <a:ext cx="751" cy="890"/>
            </a:xfrm>
            <a:prstGeom prst="rect">
              <a:avLst/>
            </a:prstGeom>
            <a:noFill/>
          </p:spPr>
          <p:txBody>
            <a:bodyPr wrap="square" rtlCol="0">
              <a:noAutofit/>
            </a:bodyPr>
            <a:p>
              <a:r>
                <a:rPr lang="en-US" altLang="zh-CN"/>
                <a:t>7</a:t>
              </a:r>
              <a:endParaRPr lang="en-US" altLang="zh-CN"/>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381000"/>
            <a:ext cx="8006080" cy="6156960"/>
          </a:xfrm>
        </p:spPr>
        <p:txBody>
          <a:bodyPr/>
          <a:lstStyle/>
          <a:p>
            <a:pPr fontAlgn="auto">
              <a:lnSpc>
                <a:spcPct val="100000"/>
              </a:lnSpc>
            </a:pPr>
            <a:r>
              <a:rPr lang="zh-CN" altLang="en-US" sz="2000" dirty="0">
                <a:latin typeface="微软雅黑" panose="020B0503020204020204" charset="-122"/>
                <a:ea typeface="微软雅黑" panose="020B0503020204020204" charset="-122"/>
              </a:rPr>
              <a:t>步骤2：确定环形复杂性度量V(G)：</a:t>
            </a:r>
            <a:endParaRPr lang="zh-CN" altLang="en-US" sz="2000" dirty="0">
              <a:latin typeface="微软雅黑" panose="020B0503020204020204" charset="-122"/>
              <a:ea typeface="微软雅黑" panose="020B0503020204020204" charset="-122"/>
            </a:endParaRPr>
          </a:p>
          <a:p>
            <a:pPr fontAlgn="auto">
              <a:lnSpc>
                <a:spcPct val="100000"/>
              </a:lnSpc>
            </a:pPr>
            <a:r>
              <a:rPr lang="zh-CN" altLang="en-US" sz="2000" dirty="0">
                <a:latin typeface="微软雅黑" panose="020B0503020204020204" charset="-122"/>
                <a:ea typeface="微软雅黑" panose="020B0503020204020204" charset="-122"/>
              </a:rPr>
              <a:t>（1）V(G)= 4 (个区域)</a:t>
            </a:r>
            <a:endParaRPr lang="zh-CN" altLang="en-US" sz="2000" dirty="0">
              <a:latin typeface="微软雅黑" panose="020B0503020204020204" charset="-122"/>
              <a:ea typeface="微软雅黑" panose="020B0503020204020204" charset="-122"/>
            </a:endParaRPr>
          </a:p>
          <a:p>
            <a:pPr fontAlgn="auto">
              <a:lnSpc>
                <a:spcPct val="100000"/>
              </a:lnSpc>
            </a:pPr>
            <a:r>
              <a:rPr lang="zh-CN" altLang="en-US" sz="2000" dirty="0">
                <a:latin typeface="微软雅黑" panose="020B0503020204020204" charset="-122"/>
                <a:ea typeface="微软雅黑" panose="020B0503020204020204" charset="-122"/>
              </a:rPr>
              <a:t>（2）V(G)=E - N + 2=</a:t>
            </a:r>
            <a:r>
              <a:rPr lang="en-US" altLang="zh-CN" sz="2000" dirty="0">
                <a:latin typeface="微软雅黑" panose="020B0503020204020204" charset="-122"/>
                <a:ea typeface="微软雅黑" panose="020B0503020204020204" charset="-122"/>
              </a:rPr>
              <a:t>10</a:t>
            </a:r>
            <a:r>
              <a:rPr lang="zh-CN" altLang="en-US" sz="2000" dirty="0">
                <a:latin typeface="微软雅黑" panose="020B0503020204020204" charset="-122"/>
                <a:ea typeface="微软雅黑" panose="020B0503020204020204" charset="-122"/>
              </a:rPr>
              <a:t> - </a:t>
            </a:r>
            <a:r>
              <a:rPr lang="en-US" altLang="zh-CN" sz="2000" dirty="0">
                <a:latin typeface="微软雅黑" panose="020B0503020204020204" charset="-122"/>
                <a:ea typeface="微软雅黑" panose="020B0503020204020204" charset="-122"/>
              </a:rPr>
              <a:t>8</a:t>
            </a:r>
            <a:r>
              <a:rPr lang="zh-CN" altLang="en-US" sz="2000" dirty="0">
                <a:latin typeface="微软雅黑" panose="020B0503020204020204" charset="-122"/>
                <a:ea typeface="微软雅黑" panose="020B0503020204020204" charset="-122"/>
              </a:rPr>
              <a:t> + 2=4；其中E为流图中的边数，N为结点数；</a:t>
            </a:r>
            <a:endParaRPr lang="zh-CN" altLang="en-US" sz="2000" dirty="0">
              <a:latin typeface="微软雅黑" panose="020B0503020204020204" charset="-122"/>
              <a:ea typeface="微软雅黑" panose="020B0503020204020204" charset="-122"/>
            </a:endParaRPr>
          </a:p>
          <a:p>
            <a:pPr fontAlgn="auto">
              <a:lnSpc>
                <a:spcPct val="100000"/>
              </a:lnSpc>
            </a:pPr>
            <a:r>
              <a:rPr lang="zh-CN" altLang="en-US" sz="2000" dirty="0">
                <a:latin typeface="微软雅黑" panose="020B0503020204020204" charset="-122"/>
                <a:ea typeface="微软雅黑" panose="020B0503020204020204" charset="-122"/>
              </a:rPr>
              <a:t>（3）V(G)=P+1=3+1=4；其中P为判定结点的个数。在流图中，结点1、3、4是判定结点。</a:t>
            </a:r>
            <a:endParaRPr lang="zh-CN" altLang="en-US" sz="2000" dirty="0">
              <a:latin typeface="微软雅黑" panose="020B0503020204020204" charset="-122"/>
              <a:ea typeface="微软雅黑" panose="020B0503020204020204" charset="-122"/>
            </a:endParaRPr>
          </a:p>
          <a:p>
            <a:pPr fontAlgn="auto">
              <a:lnSpc>
                <a:spcPct val="100000"/>
              </a:lnSpc>
            </a:pPr>
            <a:r>
              <a:rPr lang="zh-CN" altLang="en-US" sz="2000" dirty="0">
                <a:latin typeface="微软雅黑" panose="020B0503020204020204" charset="-122"/>
                <a:ea typeface="微软雅黑" panose="020B0503020204020204" charset="-122"/>
              </a:rPr>
              <a:t>步骤3：</a:t>
            </a:r>
            <a:r>
              <a:rPr lang="zh-CN" altLang="en-US" sz="2000" dirty="0">
                <a:latin typeface="微软雅黑" panose="020B0503020204020204" charset="-122"/>
                <a:ea typeface="微软雅黑" panose="020B0503020204020204" charset="-122"/>
              </a:rPr>
              <a:t>确定线性无关的路径集为：</a:t>
            </a:r>
            <a:endParaRPr lang="zh-CN" altLang="en-US" sz="2000" dirty="0">
              <a:latin typeface="微软雅黑" panose="020B0503020204020204" charset="-122"/>
              <a:ea typeface="微软雅黑" panose="020B0503020204020204" charset="-122"/>
            </a:endParaRPr>
          </a:p>
          <a:p>
            <a:pPr lvl="1" fontAlgn="auto">
              <a:lnSpc>
                <a:spcPct val="100000"/>
              </a:lnSpc>
            </a:pPr>
            <a:r>
              <a:rPr lang="en-US" sz="1800" dirty="0">
                <a:latin typeface="微软雅黑" panose="020B0503020204020204" charset="-122"/>
                <a:ea typeface="微软雅黑" panose="020B0503020204020204" charset="-122"/>
              </a:rPr>
              <a:t>1-7-8</a:t>
            </a:r>
            <a:endParaRPr lang="zh-CN" altLang="en-US" sz="1800" dirty="0">
              <a:latin typeface="微软雅黑" panose="020B0503020204020204" charset="-122"/>
              <a:ea typeface="微软雅黑" panose="020B0503020204020204" charset="-122"/>
            </a:endParaRPr>
          </a:p>
          <a:p>
            <a:pPr lvl="1" fontAlgn="auto">
              <a:lnSpc>
                <a:spcPct val="100000"/>
              </a:lnSpc>
            </a:pPr>
            <a:r>
              <a:rPr lang="en-US" sz="1800" dirty="0">
                <a:latin typeface="微软雅黑" panose="020B0503020204020204" charset="-122"/>
                <a:ea typeface="微软雅黑" panose="020B0503020204020204" charset="-122"/>
              </a:rPr>
              <a:t>1-2-6-8</a:t>
            </a:r>
            <a:endParaRPr lang="zh-CN" altLang="en-US" sz="1800" dirty="0">
              <a:latin typeface="微软雅黑" panose="020B0503020204020204" charset="-122"/>
              <a:ea typeface="微软雅黑" panose="020B0503020204020204" charset="-122"/>
            </a:endParaRPr>
          </a:p>
          <a:p>
            <a:pPr lvl="1" fontAlgn="auto">
              <a:lnSpc>
                <a:spcPct val="100000"/>
              </a:lnSpc>
            </a:pPr>
            <a:r>
              <a:rPr lang="en-US" sz="1800" dirty="0">
                <a:latin typeface="微软雅黑" panose="020B0503020204020204" charset="-122"/>
                <a:ea typeface="微软雅黑" panose="020B0503020204020204" charset="-122"/>
              </a:rPr>
              <a:t>1-2-3-5-8</a:t>
            </a:r>
            <a:endParaRPr lang="zh-CN" altLang="en-US" sz="1800" dirty="0">
              <a:latin typeface="微软雅黑" panose="020B0503020204020204" charset="-122"/>
              <a:ea typeface="微软雅黑" panose="020B0503020204020204" charset="-122"/>
            </a:endParaRPr>
          </a:p>
          <a:p>
            <a:pPr lvl="1" fontAlgn="auto">
              <a:lnSpc>
                <a:spcPct val="100000"/>
              </a:lnSpc>
            </a:pPr>
            <a:r>
              <a:rPr lang="en-US" sz="1800" dirty="0">
                <a:latin typeface="微软雅黑" panose="020B0503020204020204" charset="-122"/>
                <a:ea typeface="微软雅黑" panose="020B0503020204020204" charset="-122"/>
              </a:rPr>
              <a:t>1-2-3-4-8</a:t>
            </a:r>
            <a:endParaRPr lang="zh-CN" altLang="en-US" sz="1800" dirty="0">
              <a:latin typeface="微软雅黑" panose="020B0503020204020204" charset="-122"/>
              <a:ea typeface="微软雅黑" panose="020B0503020204020204" charset="-122"/>
            </a:endParaRPr>
          </a:p>
          <a:p>
            <a:pPr fontAlgn="auto">
              <a:lnSpc>
                <a:spcPct val="100000"/>
              </a:lnSpc>
            </a:pPr>
            <a:r>
              <a:rPr lang="zh-CN" altLang="en-US" sz="2000" dirty="0">
                <a:latin typeface="微软雅黑" panose="020B0503020204020204" charset="-122"/>
                <a:ea typeface="微软雅黑" panose="020B0503020204020204" charset="-122"/>
              </a:rPr>
              <a:t>步骤</a:t>
            </a: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：设计测试用例：</a:t>
            </a:r>
            <a:endParaRPr lang="zh-CN" altLang="en-US" sz="2000" dirty="0">
              <a:latin typeface="微软雅黑" panose="020B0503020204020204" charset="-122"/>
              <a:ea typeface="微软雅黑" panose="020B0503020204020204" charset="-122"/>
            </a:endParaRPr>
          </a:p>
          <a:p>
            <a:pPr lvl="1" fontAlgn="auto">
              <a:lnSpc>
                <a:spcPct val="100000"/>
              </a:lnSpc>
            </a:pPr>
            <a:r>
              <a:rPr lang="zh-CN" altLang="en-US" sz="1800" dirty="0">
                <a:latin typeface="微软雅黑" panose="020B0503020204020204" charset="-122"/>
                <a:ea typeface="微软雅黑" panose="020B0503020204020204" charset="-122"/>
              </a:rPr>
              <a:t>路径</a:t>
            </a:r>
            <a:r>
              <a:rPr lang="en-US" sz="1800" dirty="0">
                <a:latin typeface="微软雅黑" panose="020B0503020204020204" charset="-122"/>
                <a:ea typeface="微软雅黑" panose="020B0503020204020204" charset="-122"/>
              </a:rPr>
              <a:t>1</a:t>
            </a:r>
            <a:r>
              <a:rPr lang="zh-CN" altLang="en-US" sz="1800" dirty="0">
                <a:latin typeface="微软雅黑" panose="020B0503020204020204" charset="-122"/>
                <a:ea typeface="微软雅黑" panose="020B0503020204020204" charset="-122"/>
              </a:rPr>
              <a:t>：输入数据：</a:t>
            </a:r>
            <a:r>
              <a:rPr lang="en-US" sz="1800" dirty="0">
                <a:latin typeface="微软雅黑" panose="020B0503020204020204" charset="-122"/>
                <a:ea typeface="微软雅黑" panose="020B0503020204020204" charset="-122"/>
              </a:rPr>
              <a:t>year=1999    </a:t>
            </a:r>
            <a:r>
              <a:rPr lang="zh-CN" altLang="en-US" sz="1800" dirty="0">
                <a:latin typeface="微软雅黑" panose="020B0503020204020204" charset="-122"/>
                <a:ea typeface="微软雅黑" panose="020B0503020204020204" charset="-122"/>
              </a:rPr>
              <a:t>预期结果：</a:t>
            </a:r>
            <a:r>
              <a:rPr lang="en-US" sz="1800" dirty="0">
                <a:latin typeface="微软雅黑" panose="020B0503020204020204" charset="-122"/>
                <a:ea typeface="微软雅黑" panose="020B0503020204020204" charset="-122"/>
              </a:rPr>
              <a:t>leap=0</a:t>
            </a:r>
            <a:endParaRPr lang="zh-CN" altLang="en-US" sz="1800" dirty="0">
              <a:latin typeface="微软雅黑" panose="020B0503020204020204" charset="-122"/>
              <a:ea typeface="微软雅黑" panose="020B0503020204020204" charset="-122"/>
            </a:endParaRPr>
          </a:p>
          <a:p>
            <a:pPr lvl="1" fontAlgn="auto">
              <a:lnSpc>
                <a:spcPct val="100000"/>
              </a:lnSpc>
            </a:pPr>
            <a:r>
              <a:rPr lang="zh-CN" altLang="en-US" sz="1800" dirty="0">
                <a:latin typeface="微软雅黑" panose="020B0503020204020204" charset="-122"/>
                <a:ea typeface="微软雅黑" panose="020B0503020204020204" charset="-122"/>
              </a:rPr>
              <a:t>路径</a:t>
            </a:r>
            <a:r>
              <a:rPr lang="en-US"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：输入数据：</a:t>
            </a:r>
            <a:r>
              <a:rPr lang="en-US" sz="1800" dirty="0">
                <a:latin typeface="微软雅黑" panose="020B0503020204020204" charset="-122"/>
                <a:ea typeface="微软雅黑" panose="020B0503020204020204" charset="-122"/>
              </a:rPr>
              <a:t>year=1996    </a:t>
            </a:r>
            <a:r>
              <a:rPr lang="zh-CN" altLang="en-US" sz="1800" dirty="0">
                <a:latin typeface="微软雅黑" panose="020B0503020204020204" charset="-122"/>
                <a:ea typeface="微软雅黑" panose="020B0503020204020204" charset="-122"/>
              </a:rPr>
              <a:t>预期结果：</a:t>
            </a:r>
            <a:r>
              <a:rPr lang="en-US" sz="1800" dirty="0">
                <a:latin typeface="微软雅黑" panose="020B0503020204020204" charset="-122"/>
                <a:ea typeface="微软雅黑" panose="020B0503020204020204" charset="-122"/>
              </a:rPr>
              <a:t>leap=1</a:t>
            </a:r>
            <a:endParaRPr lang="zh-CN" altLang="en-US" sz="1800" dirty="0">
              <a:latin typeface="微软雅黑" panose="020B0503020204020204" charset="-122"/>
              <a:ea typeface="微软雅黑" panose="020B0503020204020204" charset="-122"/>
            </a:endParaRPr>
          </a:p>
          <a:p>
            <a:pPr lvl="1" fontAlgn="auto">
              <a:lnSpc>
                <a:spcPct val="100000"/>
              </a:lnSpc>
            </a:pPr>
            <a:r>
              <a:rPr lang="zh-CN" altLang="en-US" sz="1800" dirty="0">
                <a:latin typeface="微软雅黑" panose="020B0503020204020204" charset="-122"/>
                <a:ea typeface="微软雅黑" panose="020B0503020204020204" charset="-122"/>
              </a:rPr>
              <a:t>路径</a:t>
            </a:r>
            <a:r>
              <a:rPr lang="en-US" sz="1800" dirty="0">
                <a:latin typeface="微软雅黑" panose="020B0503020204020204" charset="-122"/>
                <a:ea typeface="微软雅黑" panose="020B0503020204020204" charset="-122"/>
              </a:rPr>
              <a:t>3</a:t>
            </a:r>
            <a:r>
              <a:rPr lang="zh-CN" altLang="en-US" sz="1800" dirty="0">
                <a:latin typeface="微软雅黑" panose="020B0503020204020204" charset="-122"/>
                <a:ea typeface="微软雅黑" panose="020B0503020204020204" charset="-122"/>
              </a:rPr>
              <a:t>：输入数据：</a:t>
            </a:r>
            <a:r>
              <a:rPr lang="en-US" sz="1800" dirty="0">
                <a:latin typeface="微软雅黑" panose="020B0503020204020204" charset="-122"/>
                <a:ea typeface="微软雅黑" panose="020B0503020204020204" charset="-122"/>
              </a:rPr>
              <a:t>year=1800    </a:t>
            </a:r>
            <a:r>
              <a:rPr lang="zh-CN" altLang="en-US" sz="1800" dirty="0">
                <a:latin typeface="微软雅黑" panose="020B0503020204020204" charset="-122"/>
                <a:ea typeface="微软雅黑" panose="020B0503020204020204" charset="-122"/>
              </a:rPr>
              <a:t>预期结果：</a:t>
            </a:r>
            <a:r>
              <a:rPr lang="en-US" sz="1800" dirty="0">
                <a:latin typeface="微软雅黑" panose="020B0503020204020204" charset="-122"/>
                <a:ea typeface="微软雅黑" panose="020B0503020204020204" charset="-122"/>
              </a:rPr>
              <a:t>leap=0</a:t>
            </a:r>
            <a:endParaRPr lang="zh-CN" altLang="en-US" sz="1800" dirty="0">
              <a:latin typeface="微软雅黑" panose="020B0503020204020204" charset="-122"/>
              <a:ea typeface="微软雅黑" panose="020B0503020204020204" charset="-122"/>
            </a:endParaRPr>
          </a:p>
          <a:p>
            <a:pPr lvl="1" fontAlgn="auto">
              <a:lnSpc>
                <a:spcPct val="100000"/>
              </a:lnSpc>
            </a:pPr>
            <a:r>
              <a:rPr lang="zh-CN" altLang="en-US" sz="1800" dirty="0">
                <a:latin typeface="微软雅黑" panose="020B0503020204020204" charset="-122"/>
                <a:ea typeface="微软雅黑" panose="020B0503020204020204" charset="-122"/>
              </a:rPr>
              <a:t>路径</a:t>
            </a:r>
            <a:r>
              <a:rPr lang="en-US" sz="1800" dirty="0">
                <a:latin typeface="微软雅黑" panose="020B0503020204020204" charset="-122"/>
                <a:ea typeface="微软雅黑" panose="020B0503020204020204" charset="-122"/>
              </a:rPr>
              <a:t>4</a:t>
            </a:r>
            <a:r>
              <a:rPr lang="zh-CN" altLang="en-US" sz="1800" dirty="0">
                <a:latin typeface="微软雅黑" panose="020B0503020204020204" charset="-122"/>
                <a:ea typeface="微软雅黑" panose="020B0503020204020204" charset="-122"/>
              </a:rPr>
              <a:t>：输入数据：</a:t>
            </a:r>
            <a:r>
              <a:rPr lang="en-US" sz="1800" dirty="0">
                <a:latin typeface="微软雅黑" panose="020B0503020204020204" charset="-122"/>
                <a:ea typeface="微软雅黑" panose="020B0503020204020204" charset="-122"/>
              </a:rPr>
              <a:t>year=1600    </a:t>
            </a:r>
            <a:r>
              <a:rPr lang="zh-CN" altLang="en-US" sz="1800" dirty="0">
                <a:latin typeface="微软雅黑" panose="020B0503020204020204" charset="-122"/>
                <a:ea typeface="微软雅黑" panose="020B0503020204020204" charset="-122"/>
              </a:rPr>
              <a:t>预期结果：</a:t>
            </a:r>
            <a:r>
              <a:rPr lang="en-US" sz="1800" dirty="0">
                <a:latin typeface="微软雅黑" panose="020B0503020204020204" charset="-122"/>
                <a:ea typeface="微软雅黑" panose="020B0503020204020204" charset="-122"/>
              </a:rPr>
              <a:t>leap=1</a:t>
            </a:r>
            <a:endParaRPr lang="en-US" altLang="en-US" sz="1800" dirty="0">
              <a:latin typeface="微软雅黑" panose="020B0503020204020204" charset="-122"/>
              <a:ea typeface="微软雅黑" panose="020B0503020204020204" charset="-122"/>
            </a:endParaRPr>
          </a:p>
        </p:txBody>
      </p:sp>
      <p:sp>
        <p:nvSpPr>
          <p:cNvPr id="27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54" name="Rectangle 6"/>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
        <p:nvSpPr>
          <p:cNvPr id="440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9" name="组合 18"/>
          <p:cNvGrpSpPr/>
          <p:nvPr/>
        </p:nvGrpSpPr>
        <p:grpSpPr>
          <a:xfrm>
            <a:off x="5715000" y="2209800"/>
            <a:ext cx="3214370" cy="3714750"/>
            <a:chOff x="4837" y="3375"/>
            <a:chExt cx="5062" cy="5850"/>
          </a:xfrm>
        </p:grpSpPr>
        <p:pic>
          <p:nvPicPr>
            <p:cNvPr id="9" name="图片 8"/>
            <p:cNvPicPr/>
            <p:nvPr/>
          </p:nvPicPr>
          <p:blipFill>
            <a:blip r:embed="rId1" cstate="print">
              <a:grayscl/>
              <a:extLst>
                <a:ext uri="{28A0092B-C50C-407E-A947-70E740481C1C}">
                  <a14:useLocalDpi xmlns:a14="http://schemas.microsoft.com/office/drawing/2010/main" val="0"/>
                </a:ext>
              </a:extLst>
            </a:blip>
            <a:srcRect/>
            <a:stretch>
              <a:fillRect/>
            </a:stretch>
          </p:blipFill>
          <p:spPr bwMode="auto">
            <a:xfrm>
              <a:off x="4837" y="3375"/>
              <a:ext cx="5063" cy="5850"/>
            </a:xfrm>
            <a:prstGeom prst="rect">
              <a:avLst/>
            </a:prstGeom>
            <a:noFill/>
            <a:ln>
              <a:noFill/>
            </a:ln>
          </p:spPr>
        </p:pic>
        <p:sp>
          <p:nvSpPr>
            <p:cNvPr id="4" name="文本框 3"/>
            <p:cNvSpPr txBox="1"/>
            <p:nvPr/>
          </p:nvSpPr>
          <p:spPr>
            <a:xfrm>
              <a:off x="6000" y="5880"/>
              <a:ext cx="640" cy="919"/>
            </a:xfrm>
            <a:prstGeom prst="rect">
              <a:avLst/>
            </a:prstGeom>
            <a:noFill/>
          </p:spPr>
          <p:txBody>
            <a:bodyPr wrap="square" rtlCol="0">
              <a:spAutoFit/>
            </a:bodyPr>
            <a:p>
              <a:r>
                <a:rPr lang="en-US" altLang="zh-CN"/>
                <a:t>3</a:t>
              </a:r>
              <a:endParaRPr lang="en-US" altLang="zh-CN"/>
            </a:p>
          </p:txBody>
        </p:sp>
        <p:sp>
          <p:nvSpPr>
            <p:cNvPr id="5" name="文本框 4"/>
            <p:cNvSpPr txBox="1"/>
            <p:nvPr/>
          </p:nvSpPr>
          <p:spPr>
            <a:xfrm>
              <a:off x="4920" y="6960"/>
              <a:ext cx="640" cy="919"/>
            </a:xfrm>
            <a:prstGeom prst="rect">
              <a:avLst/>
            </a:prstGeom>
            <a:noFill/>
          </p:spPr>
          <p:txBody>
            <a:bodyPr wrap="square" rtlCol="0">
              <a:spAutoFit/>
            </a:bodyPr>
            <a:p>
              <a:r>
                <a:rPr lang="en-US" altLang="zh-CN"/>
                <a:t>4</a:t>
              </a:r>
              <a:endParaRPr lang="en-US" altLang="zh-CN"/>
            </a:p>
          </p:txBody>
        </p:sp>
        <p:sp>
          <p:nvSpPr>
            <p:cNvPr id="6" name="文本框 5"/>
            <p:cNvSpPr txBox="1"/>
            <p:nvPr/>
          </p:nvSpPr>
          <p:spPr>
            <a:xfrm>
              <a:off x="7080" y="6960"/>
              <a:ext cx="640" cy="919"/>
            </a:xfrm>
            <a:prstGeom prst="rect">
              <a:avLst/>
            </a:prstGeom>
            <a:noFill/>
          </p:spPr>
          <p:txBody>
            <a:bodyPr wrap="square" rtlCol="0">
              <a:spAutoFit/>
            </a:bodyPr>
            <a:p>
              <a:r>
                <a:rPr lang="en-US" altLang="zh-CN"/>
                <a:t>5</a:t>
              </a:r>
              <a:endParaRPr lang="en-US" altLang="zh-CN"/>
            </a:p>
          </p:txBody>
        </p:sp>
        <p:sp>
          <p:nvSpPr>
            <p:cNvPr id="7" name="文本框 6"/>
            <p:cNvSpPr txBox="1"/>
            <p:nvPr/>
          </p:nvSpPr>
          <p:spPr>
            <a:xfrm>
              <a:off x="8160" y="5880"/>
              <a:ext cx="640" cy="919"/>
            </a:xfrm>
            <a:prstGeom prst="rect">
              <a:avLst/>
            </a:prstGeom>
            <a:noFill/>
          </p:spPr>
          <p:txBody>
            <a:bodyPr wrap="square" rtlCol="0">
              <a:spAutoFit/>
            </a:bodyPr>
            <a:p>
              <a:r>
                <a:rPr lang="en-US" altLang="zh-CN"/>
                <a:t>6</a:t>
              </a:r>
              <a:endParaRPr lang="en-US" altLang="zh-CN"/>
            </a:p>
          </p:txBody>
        </p:sp>
        <p:sp>
          <p:nvSpPr>
            <p:cNvPr id="8" name="文本框 7"/>
            <p:cNvSpPr txBox="1"/>
            <p:nvPr/>
          </p:nvSpPr>
          <p:spPr>
            <a:xfrm>
              <a:off x="9120" y="4680"/>
              <a:ext cx="751" cy="890"/>
            </a:xfrm>
            <a:prstGeom prst="rect">
              <a:avLst/>
            </a:prstGeom>
            <a:noFill/>
          </p:spPr>
          <p:txBody>
            <a:bodyPr wrap="square" rtlCol="0">
              <a:noAutofit/>
            </a:bodyPr>
            <a:p>
              <a:r>
                <a:rPr lang="en-US" altLang="zh-CN"/>
                <a:t>7</a:t>
              </a:r>
              <a:endParaRPr lang="en-US" altLang="zh-CN"/>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5842" name="Rectangle 2"/>
          <p:cNvSpPr>
            <a:spLocks noGrp="1"/>
          </p:cNvSpPr>
          <p:nvPr>
            <p:ph type="title"/>
          </p:nvPr>
        </p:nvSpPr>
        <p:spPr>
          <a:xfrm>
            <a:off x="381000" y="112395"/>
            <a:ext cx="7886700" cy="1106805"/>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程序流程图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5843" name="Rectangle 5"/>
          <p:cNvSpPr/>
          <p:nvPr/>
        </p:nvSpPr>
        <p:spPr>
          <a:xfrm>
            <a:off x="0" y="22240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0" y="1143000"/>
            <a:ext cx="8969375" cy="5631180"/>
          </a:xfrm>
          <a:prstGeom prst="rect">
            <a:avLst/>
          </a:prstGeom>
          <a:noFill/>
        </p:spPr>
        <p:txBody>
          <a:bodyPr wrap="square" rtlCol="0" anchor="t">
            <a:spAutoFit/>
          </a:bodyPr>
          <a:p>
            <a:r>
              <a:rPr lang="zh-CN" altLang="en-US" sz="2000"/>
              <a:t>public class Test{</a:t>
            </a:r>
            <a:endParaRPr lang="zh-CN" altLang="en-US" sz="2000"/>
          </a:p>
          <a:p>
            <a:r>
              <a:rPr lang="zh-CN" altLang="en-US" sz="2000"/>
              <a:t>    public void Sort(int iRecordNum,int iType){</a:t>
            </a:r>
            <a:endParaRPr lang="zh-CN" altLang="en-US" sz="2000"/>
          </a:p>
          <a:p>
            <a:r>
              <a:rPr lang="zh-CN" altLang="en-US" sz="2000"/>
              <a:t>        int x = 0;</a:t>
            </a:r>
            <a:endParaRPr lang="zh-CN" altLang="en-US" sz="2000"/>
          </a:p>
          <a:p>
            <a:r>
              <a:rPr lang="zh-CN" altLang="en-US" sz="2000"/>
              <a:t>        int y = 0;</a:t>
            </a:r>
            <a:endParaRPr lang="zh-CN" altLang="en-US" sz="2000"/>
          </a:p>
          <a:p>
            <a:r>
              <a:rPr lang="zh-CN" altLang="en-US" sz="2000"/>
              <a:t>        while(iRecordNum--&gt;0){</a:t>
            </a:r>
            <a:endParaRPr lang="zh-CN" altLang="en-US" sz="2000"/>
          </a:p>
          <a:p>
            <a:r>
              <a:rPr lang="zh-CN" altLang="en-US" sz="2000"/>
              <a:t>            if(iType==0){</a:t>
            </a:r>
            <a:endParaRPr lang="zh-CN" altLang="en-US" sz="2000"/>
          </a:p>
          <a:p>
            <a:r>
              <a:rPr lang="zh-CN" altLang="en-US" sz="2000"/>
              <a:t>                x = y + 2;</a:t>
            </a:r>
            <a:endParaRPr lang="zh-CN" altLang="en-US" sz="2000"/>
          </a:p>
          <a:p>
            <a:r>
              <a:rPr lang="zh-CN" altLang="en-US" sz="2000"/>
              <a:t>                break;</a:t>
            </a:r>
            <a:endParaRPr lang="zh-CN" altLang="en-US" sz="2000"/>
          </a:p>
          <a:p>
            <a:r>
              <a:rPr lang="zh-CN" altLang="en-US" sz="2000"/>
              <a:t>            }else{</a:t>
            </a:r>
            <a:endParaRPr lang="zh-CN" altLang="en-US" sz="2000"/>
          </a:p>
          <a:p>
            <a:r>
              <a:rPr lang="zh-CN" altLang="en-US" sz="2000"/>
              <a:t>                if(iType==1){</a:t>
            </a:r>
            <a:endParaRPr lang="zh-CN" altLang="en-US" sz="2000"/>
          </a:p>
          <a:p>
            <a:r>
              <a:rPr lang="zh-CN" altLang="en-US" sz="2000"/>
              <a:t>                    x = y + 10;</a:t>
            </a:r>
            <a:endParaRPr lang="zh-CN" altLang="en-US" sz="2000"/>
          </a:p>
          <a:p>
            <a:r>
              <a:rPr lang="zh-CN" altLang="en-US" sz="2000"/>
              <a:t>                }else{</a:t>
            </a:r>
            <a:endParaRPr lang="zh-CN" altLang="en-US" sz="2000"/>
          </a:p>
          <a:p>
            <a:r>
              <a:rPr lang="zh-CN" altLang="en-US" sz="2000"/>
              <a:t>                    x = y + 20;</a:t>
            </a:r>
            <a:endParaRPr lang="zh-CN" altLang="en-US" sz="2000"/>
          </a:p>
          <a:p>
            <a:r>
              <a:rPr lang="zh-CN" altLang="en-US" sz="2000"/>
              <a:t>                }</a:t>
            </a:r>
            <a:endParaRPr lang="zh-CN" altLang="en-US" sz="2000"/>
          </a:p>
          <a:p>
            <a:r>
              <a:rPr lang="zh-CN" altLang="en-US" sz="2000"/>
              <a:t>            }</a:t>
            </a:r>
            <a:endParaRPr lang="zh-CN" altLang="en-US" sz="2000"/>
          </a:p>
          <a:p>
            <a:r>
              <a:rPr lang="zh-CN" altLang="en-US" sz="2000"/>
              <a:t>        }</a:t>
            </a:r>
            <a:endParaRPr lang="zh-CN" altLang="en-US" sz="2000"/>
          </a:p>
          <a:p>
            <a:r>
              <a:rPr lang="zh-CN" altLang="en-US" sz="2000"/>
              <a:t>    }</a:t>
            </a:r>
            <a:endParaRPr lang="zh-CN" altLang="en-US" sz="2000"/>
          </a:p>
          <a:p>
            <a:r>
              <a:rPr lang="zh-CN" altLang="en-US" sz="2000"/>
              <a:t>}</a:t>
            </a:r>
            <a:endParaRPr lang="zh-CN" altLang="en-US" sz="2000"/>
          </a:p>
        </p:txBody>
      </p:sp>
      <p:pic>
        <p:nvPicPr>
          <p:cNvPr id="102" name="图片 101"/>
          <p:cNvPicPr/>
          <p:nvPr/>
        </p:nvPicPr>
        <p:blipFill>
          <a:blip r:embed="rId1"/>
          <a:stretch>
            <a:fillRect/>
          </a:stretch>
        </p:blipFill>
        <p:spPr>
          <a:xfrm>
            <a:off x="4743450" y="365125"/>
            <a:ext cx="4400550" cy="6492875"/>
          </a:xfrm>
          <a:prstGeom prst="rect">
            <a:avLst/>
          </a:prstGeom>
          <a:noFill/>
          <a:ln w="9525">
            <a:noFill/>
          </a:ln>
        </p:spPr>
      </p:pic>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控制流图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6867" name="Rectangle 5"/>
          <p:cNvSpPr/>
          <p:nvPr/>
        </p:nvSpPr>
        <p:spPr>
          <a:xfrm>
            <a:off x="0" y="24717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8" name="矩形 7"/>
          <p:cNvSpPr/>
          <p:nvPr/>
        </p:nvSpPr>
        <p:spPr>
          <a:xfrm>
            <a:off x="533400" y="4876800"/>
            <a:ext cx="8382000" cy="18161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mn-lt"/>
                <a:ea typeface="+mn-ea"/>
                <a:cs typeface="+mn-cs"/>
              </a:rPr>
              <a:t>在流图中，每一个圆，称为流图的结点，代表一个或多个语句。一个处理方框序列和一个菱形决策框可被映射为一个结点。流图中的箭头，称为边或连接，代表控制流，类似于流程图中的箭头。</a:t>
            </a:r>
            <a:endParaRPr kumimoji="0" lang="zh-CN" altLang="en-US" sz="2800" b="0" i="0" u="none" strike="noStrike" kern="1200" cap="none" spc="0" normalizeH="0" baseline="0" noProof="0" dirty="0">
              <a:ln>
                <a:noFill/>
              </a:ln>
              <a:solidFill>
                <a:schemeClr val="lt1"/>
              </a:solidFill>
              <a:effectLst/>
              <a:uLnTx/>
              <a:uFillTx/>
              <a:latin typeface="+mn-lt"/>
              <a:ea typeface="+mn-ea"/>
              <a:cs typeface="+mn-cs"/>
            </a:endParaRPr>
          </a:p>
        </p:txBody>
      </p:sp>
      <p:pic>
        <p:nvPicPr>
          <p:cNvPr id="103" name="图片 102"/>
          <p:cNvPicPr/>
          <p:nvPr/>
        </p:nvPicPr>
        <p:blipFill>
          <a:blip r:embed="rId1"/>
          <a:srcRect b="26693"/>
          <a:stretch>
            <a:fillRect/>
          </a:stretch>
        </p:blipFill>
        <p:spPr>
          <a:xfrm>
            <a:off x="3657600" y="457200"/>
            <a:ext cx="3943350" cy="4419600"/>
          </a:xfrm>
          <a:prstGeom prst="rect">
            <a:avLst/>
          </a:prstGeom>
          <a:noFill/>
          <a:ln w="9525">
            <a:noFill/>
          </a:ln>
        </p:spPr>
      </p:pic>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xfrm>
            <a:off x="628650" y="457200"/>
            <a:ext cx="7886700" cy="1125855"/>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计算圈复杂度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6867" name="Rectangle 5"/>
          <p:cNvSpPr/>
          <p:nvPr/>
        </p:nvSpPr>
        <p:spPr>
          <a:xfrm>
            <a:off x="0" y="24717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304800" y="1676400"/>
            <a:ext cx="4562475" cy="4523105"/>
          </a:xfrm>
          <a:prstGeom prst="rect">
            <a:avLst/>
          </a:prstGeom>
          <a:noFill/>
        </p:spPr>
        <p:txBody>
          <a:bodyPr wrap="square" rtlCol="0" anchor="t">
            <a:spAutoFit/>
          </a:bodyPr>
          <a:p>
            <a:r>
              <a:rPr lang="zh-CN" altLang="en-US" sz="2400"/>
              <a:t>有以下几种方法计算圈复杂度：　</a:t>
            </a:r>
            <a:endParaRPr lang="zh-CN" altLang="en-US" sz="2400"/>
          </a:p>
          <a:p>
            <a:pPr marL="342900" indent="-342900">
              <a:buFont typeface="Arial" panose="020B0604020202020204" pitchFamily="34" charset="0"/>
              <a:buChar char="•"/>
            </a:pPr>
            <a:r>
              <a:rPr lang="zh-CN" altLang="en-US" sz="2400"/>
              <a:t>给定流图G的圈复杂度V(G)，定义为V(G)=Area，Area是流程图中的区域数量（即为封闭区域数量+1）；</a:t>
            </a:r>
            <a:r>
              <a:rPr lang="en-US" altLang="zh-CN" sz="2400"/>
              <a:t>3+1=4</a:t>
            </a:r>
            <a:endParaRPr lang="zh-CN" altLang="en-US" sz="2400"/>
          </a:p>
          <a:p>
            <a:pPr marL="342900" indent="-342900">
              <a:buFont typeface="Arial" panose="020B0604020202020204" pitchFamily="34" charset="0"/>
              <a:buChar char="•"/>
            </a:pPr>
            <a:r>
              <a:rPr lang="zh-CN" altLang="en-US" sz="2400"/>
              <a:t>给定流图G的圈复杂度V(G)，定义为V(G)=E-N+2，E是流图中边的数量，N是流 图中结点的数量；</a:t>
            </a:r>
            <a:r>
              <a:rPr lang="en-US" altLang="zh-CN" sz="2400"/>
              <a:t>10-8+2=4</a:t>
            </a:r>
            <a:endParaRPr lang="zh-CN" altLang="en-US" sz="2400"/>
          </a:p>
          <a:p>
            <a:pPr marL="342900" indent="-342900">
              <a:buFont typeface="Arial" panose="020B0604020202020204" pitchFamily="34" charset="0"/>
              <a:buChar char="•"/>
            </a:pPr>
            <a:r>
              <a:rPr lang="zh-CN" altLang="en-US" sz="2400"/>
              <a:t>给定流图G的圈复杂度V(G)，定义为V(G)=P+1，P是流图G中判定结点的数量。</a:t>
            </a:r>
            <a:r>
              <a:rPr lang="en-US" altLang="zh-CN" sz="2400"/>
              <a:t>3+1=4</a:t>
            </a:r>
            <a:endParaRPr lang="en-US" altLang="zh-CN" sz="2400"/>
          </a:p>
        </p:txBody>
      </p:sp>
      <p:pic>
        <p:nvPicPr>
          <p:cNvPr id="3" name="图片 2"/>
          <p:cNvPicPr/>
          <p:nvPr/>
        </p:nvPicPr>
        <p:blipFill>
          <a:blip r:embed="rId1"/>
          <a:srcRect b="26693"/>
          <a:stretch>
            <a:fillRect/>
          </a:stretch>
        </p:blipFill>
        <p:spPr>
          <a:xfrm>
            <a:off x="4953000" y="1600200"/>
            <a:ext cx="3943350" cy="4419600"/>
          </a:xfrm>
          <a:prstGeom prst="rect">
            <a:avLst/>
          </a:prstGeom>
          <a:noFill/>
          <a:ln w="9525">
            <a:noFill/>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xfrm>
            <a:off x="628650" y="457200"/>
            <a:ext cx="7886700" cy="1125855"/>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导出</a:t>
            </a:r>
            <a:r>
              <a:rPr lang="zh-CN" altLang="en-US" kern="1200" dirty="0">
                <a:solidFill>
                  <a:srgbClr val="595959"/>
                </a:solidFill>
                <a:latin typeface="微软雅黑" panose="020B0503020204020204" charset="-122"/>
                <a:ea typeface="微软雅黑" panose="020B0503020204020204" charset="-122"/>
                <a:cs typeface="+mj-cs"/>
              </a:rPr>
              <a:t>路径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6867" name="Rectangle 5"/>
          <p:cNvSpPr/>
          <p:nvPr/>
        </p:nvSpPr>
        <p:spPr>
          <a:xfrm>
            <a:off x="0" y="24717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3" name="图片 2"/>
          <p:cNvPicPr/>
          <p:nvPr/>
        </p:nvPicPr>
        <p:blipFill>
          <a:blip r:embed="rId1"/>
          <a:srcRect b="26693"/>
          <a:stretch>
            <a:fillRect/>
          </a:stretch>
        </p:blipFill>
        <p:spPr>
          <a:xfrm>
            <a:off x="5105400" y="1600200"/>
            <a:ext cx="3943350" cy="4419600"/>
          </a:xfrm>
          <a:prstGeom prst="rect">
            <a:avLst/>
          </a:prstGeom>
          <a:noFill/>
          <a:ln w="9525">
            <a:noFill/>
          </a:ln>
        </p:spPr>
      </p:pic>
      <p:sp>
        <p:nvSpPr>
          <p:cNvPr id="4" name="文本框 3"/>
          <p:cNvSpPr txBox="1"/>
          <p:nvPr/>
        </p:nvSpPr>
        <p:spPr>
          <a:xfrm>
            <a:off x="228600" y="1752600"/>
            <a:ext cx="5210810" cy="4375150"/>
          </a:xfrm>
          <a:prstGeom prst="rect">
            <a:avLst/>
          </a:prstGeom>
          <a:noFill/>
        </p:spPr>
        <p:txBody>
          <a:bodyPr wrap="square" rtlCol="0" anchor="t">
            <a:noAutofit/>
          </a:bodyPr>
          <a:p>
            <a:r>
              <a:rPr lang="zh-CN" altLang="en-US" sz="2400"/>
              <a:t>根据上面的计算方法，可得出四个独立的路径，V(G)值正好等于该程序的独立路径的条数。</a:t>
            </a:r>
            <a:endParaRPr lang="zh-CN" altLang="en-US" sz="2400"/>
          </a:p>
          <a:p>
            <a:r>
              <a:rPr lang="zh-CN" altLang="en-US" sz="2400"/>
              <a:t>        路径1：4-14</a:t>
            </a:r>
            <a:endParaRPr lang="zh-CN" altLang="en-US" sz="2400"/>
          </a:p>
          <a:p>
            <a:r>
              <a:rPr lang="zh-CN" altLang="en-US" sz="2400"/>
              <a:t>        路径2：4-6-7-14</a:t>
            </a:r>
            <a:endParaRPr lang="zh-CN" altLang="en-US" sz="2400"/>
          </a:p>
          <a:p>
            <a:r>
              <a:rPr lang="zh-CN" altLang="en-US" sz="2400"/>
              <a:t>        路径3：4-6-9-10-13-4-14</a:t>
            </a:r>
            <a:endParaRPr lang="zh-CN" altLang="en-US" sz="2400"/>
          </a:p>
          <a:p>
            <a:r>
              <a:rPr lang="zh-CN" altLang="en-US" sz="2400"/>
              <a:t>        路径4：4-6-9-12-13-4-14</a:t>
            </a:r>
            <a:endParaRPr lang="zh-CN" altLang="en-US" sz="2400"/>
          </a:p>
          <a:p>
            <a:r>
              <a:rPr lang="zh-CN" altLang="en-US" sz="2400"/>
              <a:t>根据上面的独立路径，去设计输入数据，使程序分别执行到上面四条路径。</a:t>
            </a:r>
            <a:endParaRPr lang="zh-CN" altLang="en-US" sz="2400"/>
          </a:p>
          <a:p>
            <a:endParaRPr lang="zh-CN" altLang="en-US" sz="2400"/>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xfrm>
            <a:off x="457200" y="76200"/>
            <a:ext cx="7886700" cy="1125855"/>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设计测试</a:t>
            </a:r>
            <a:r>
              <a:rPr lang="zh-CN" altLang="en-US" kern="1200" dirty="0">
                <a:solidFill>
                  <a:srgbClr val="595959"/>
                </a:solidFill>
                <a:latin typeface="微软雅黑" panose="020B0503020204020204" charset="-122"/>
                <a:ea typeface="微软雅黑" panose="020B0503020204020204" charset="-122"/>
                <a:cs typeface="+mj-cs"/>
              </a:rPr>
              <a:t>用例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6867" name="Rectangle 5"/>
          <p:cNvSpPr/>
          <p:nvPr/>
        </p:nvSpPr>
        <p:spPr>
          <a:xfrm>
            <a:off x="0" y="24717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4" name="文本框 3"/>
          <p:cNvSpPr txBox="1"/>
          <p:nvPr/>
        </p:nvSpPr>
        <p:spPr>
          <a:xfrm>
            <a:off x="685800" y="1143000"/>
            <a:ext cx="7355840" cy="5631180"/>
          </a:xfrm>
          <a:prstGeom prst="rect">
            <a:avLst/>
          </a:prstGeom>
          <a:noFill/>
        </p:spPr>
        <p:txBody>
          <a:bodyPr wrap="square" rtlCol="0" anchor="t">
            <a:spAutoFit/>
          </a:bodyPr>
          <a:p>
            <a:r>
              <a:rPr lang="zh-CN" altLang="en-US" sz="1800"/>
              <a:t>路径1：4-14：</a:t>
            </a:r>
            <a:endParaRPr lang="zh-CN" altLang="en-US" sz="1800"/>
          </a:p>
          <a:p>
            <a:r>
              <a:rPr lang="zh-CN" altLang="en-US" sz="1800"/>
              <a:t>        ①　结点4代码while(iRecordNum--&gt;0),取值False；</a:t>
            </a:r>
            <a:endParaRPr lang="zh-CN" altLang="en-US" sz="1800"/>
          </a:p>
          <a:p>
            <a:r>
              <a:rPr lang="zh-CN" altLang="en-US" sz="1800"/>
              <a:t>        ②　输入数据：iRecordNum≤0的任何一个值。</a:t>
            </a:r>
            <a:endParaRPr lang="zh-CN" altLang="en-US" sz="1800"/>
          </a:p>
          <a:p>
            <a:r>
              <a:rPr lang="zh-CN" altLang="en-US" sz="1800"/>
              <a:t>路径2：4-6-7-14：</a:t>
            </a:r>
            <a:endParaRPr lang="zh-CN" altLang="en-US" sz="1800"/>
          </a:p>
          <a:p>
            <a:r>
              <a:rPr lang="zh-CN" altLang="en-US" sz="1800"/>
              <a:t>        ①　结点4代码while(iRecordNum--&gt;0),取值True；</a:t>
            </a:r>
            <a:endParaRPr lang="zh-CN" altLang="en-US" sz="1800"/>
          </a:p>
          <a:p>
            <a:r>
              <a:rPr lang="zh-CN" altLang="en-US" sz="1800"/>
              <a:t>        ②　结点6代码iType= =0，取值True；</a:t>
            </a:r>
            <a:endParaRPr lang="zh-CN" altLang="en-US" sz="1800"/>
          </a:p>
          <a:p>
            <a:r>
              <a:rPr lang="zh-CN" altLang="en-US" sz="1800"/>
              <a:t>        ③　输入数据：iRecordNum=1，iType=0。</a:t>
            </a:r>
            <a:endParaRPr lang="zh-CN" altLang="en-US" sz="1800"/>
          </a:p>
          <a:p>
            <a:r>
              <a:rPr lang="zh-CN" altLang="en-US" sz="1800"/>
              <a:t>路径3：4-6-9-10-13-4-14：</a:t>
            </a:r>
            <a:endParaRPr lang="zh-CN" altLang="en-US" sz="1800"/>
          </a:p>
          <a:p>
            <a:r>
              <a:rPr lang="zh-CN" altLang="en-US" sz="1800"/>
              <a:t>        ①　结点4代码while(iRecordNum--&gt;0),取值True；</a:t>
            </a:r>
            <a:endParaRPr lang="zh-CN" altLang="en-US" sz="1800"/>
          </a:p>
          <a:p>
            <a:r>
              <a:rPr lang="zh-CN" altLang="en-US" sz="1800"/>
              <a:t>        ②　结点6代码iType= =0，取值False；</a:t>
            </a:r>
            <a:endParaRPr lang="zh-CN" altLang="en-US" sz="1800"/>
          </a:p>
          <a:p>
            <a:r>
              <a:rPr lang="zh-CN" altLang="en-US" sz="1800"/>
              <a:t>        ③　结点9代码iType= =1，取值True；</a:t>
            </a:r>
            <a:endParaRPr lang="zh-CN" altLang="en-US" sz="1800"/>
          </a:p>
          <a:p>
            <a:r>
              <a:rPr lang="zh-CN" altLang="en-US" sz="1800"/>
              <a:t>        ④　结点10代码x=y+10；</a:t>
            </a:r>
            <a:endParaRPr lang="zh-CN" altLang="en-US" sz="1800"/>
          </a:p>
          <a:p>
            <a:r>
              <a:rPr lang="zh-CN" altLang="en-US" sz="1800"/>
              <a:t>        ⑤　输入数据：iRecordNum=1，iType=1。</a:t>
            </a:r>
            <a:endParaRPr lang="zh-CN" altLang="en-US" sz="1800"/>
          </a:p>
          <a:p>
            <a:r>
              <a:rPr lang="zh-CN" altLang="en-US" sz="1800"/>
              <a:t>路径4：4-6-9-12-13-4-14</a:t>
            </a:r>
            <a:endParaRPr lang="zh-CN" altLang="en-US" sz="1800"/>
          </a:p>
          <a:p>
            <a:r>
              <a:rPr lang="zh-CN" altLang="en-US" sz="1800"/>
              <a:t>        ①　结点4代码while(iRecordNum--&gt;0),取值True；</a:t>
            </a:r>
            <a:endParaRPr lang="zh-CN" altLang="en-US" sz="1800"/>
          </a:p>
          <a:p>
            <a:r>
              <a:rPr lang="zh-CN" altLang="en-US" sz="1800"/>
              <a:t>        ②　结点6代码iType= =0，取值False；</a:t>
            </a:r>
            <a:endParaRPr lang="zh-CN" altLang="en-US" sz="1800"/>
          </a:p>
          <a:p>
            <a:r>
              <a:rPr lang="zh-CN" altLang="en-US" sz="1800"/>
              <a:t>        ③　结点9代码iType= =1，取值False；</a:t>
            </a:r>
            <a:endParaRPr lang="zh-CN" altLang="en-US" sz="1800"/>
          </a:p>
          <a:p>
            <a:r>
              <a:rPr lang="zh-CN" altLang="en-US" sz="1800"/>
              <a:t>        ④　结点12代码x=y+20；</a:t>
            </a:r>
            <a:endParaRPr lang="zh-CN" altLang="en-US" sz="1800"/>
          </a:p>
          <a:p>
            <a:r>
              <a:rPr lang="zh-CN" altLang="en-US" sz="1800"/>
              <a:t>        ⑤　输入数据：iRecordNum=1，iType=2。</a:t>
            </a:r>
            <a:endParaRPr lang="zh-CN" altLang="en-US" sz="1800"/>
          </a:p>
          <a:p>
            <a:endParaRPr lang="zh-CN" altLang="en-US" sz="18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31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11.1 </a:t>
            </a:r>
            <a:r>
              <a:rPr lang="zh-CN" altLang="en-US" kern="1200" dirty="0">
                <a:solidFill>
                  <a:srgbClr val="595959"/>
                </a:solidFill>
                <a:latin typeface="微软雅黑" panose="020B0503020204020204" charset="-122"/>
                <a:ea typeface="微软雅黑" panose="020B0503020204020204" charset="-122"/>
                <a:cs typeface="+mj-cs"/>
              </a:rPr>
              <a:t>白盒测试的概述</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331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软件人员使用白盒测试方法，主要想对程序模块进行如下的检查：</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对程序模块的所有独立的执行路径至少测试一次；</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对所有的逻辑判定，取</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真</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与取</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假</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的两种情况都至少测试一次；</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在循环的边界和运行界限内执行循环体；</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测试内部数据结构的有效性等。</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57200"/>
            <a:ext cx="7886700" cy="957580"/>
          </a:xfrm>
        </p:spPr>
        <p:txBody>
          <a:bodyPr/>
          <a:lstStyle/>
          <a:p>
            <a:r>
              <a:rPr lang="zh-CN" altLang="en-US" dirty="0"/>
              <a:t>程序插桩技术</a:t>
            </a:r>
            <a:endParaRPr lang="zh-CN" altLang="en-US" dirty="0"/>
          </a:p>
        </p:txBody>
      </p:sp>
      <p:sp>
        <p:nvSpPr>
          <p:cNvPr id="3" name="内容占位符 2"/>
          <p:cNvSpPr>
            <a:spLocks noGrp="1"/>
          </p:cNvSpPr>
          <p:nvPr>
            <p:ph idx="1"/>
          </p:nvPr>
        </p:nvSpPr>
        <p:spPr>
          <a:xfrm>
            <a:off x="628650" y="1295400"/>
            <a:ext cx="7886700" cy="4853940"/>
          </a:xfrm>
        </p:spPr>
        <p:txBody>
          <a:bodyPr>
            <a:normAutofit/>
          </a:bodyPr>
          <a:lstStyle/>
          <a:p>
            <a:pPr>
              <a:lnSpc>
                <a:spcPct val="150000"/>
              </a:lnSpc>
            </a:pPr>
            <a:r>
              <a:rPr lang="zh-CN" altLang="en-US" sz="2800" dirty="0">
                <a:latin typeface="微软雅黑" panose="020B0503020204020204" charset="-122"/>
                <a:ea typeface="微软雅黑" panose="020B0503020204020204" charset="-122"/>
              </a:rPr>
              <a:t>程序插桩技术是借助往被测程序中插入操作来实现测试目的的方法，即向源程序中添加一些语句，实现对程序语句的执行、变量的变化等情况进行检查。</a:t>
            </a:r>
            <a:endParaRPr lang="en-US" altLang="zh-CN" sz="2800" dirty="0">
              <a:latin typeface="微软雅黑" panose="020B0503020204020204" charset="-122"/>
              <a:ea typeface="微软雅黑" panose="020B0503020204020204" charset="-122"/>
            </a:endParaRPr>
          </a:p>
          <a:p>
            <a:pPr>
              <a:lnSpc>
                <a:spcPct val="150000"/>
              </a:lnSpc>
            </a:pPr>
            <a:r>
              <a:rPr lang="zh-CN" altLang="en-US" sz="2800" dirty="0">
                <a:latin typeface="微软雅黑" panose="020B0503020204020204" charset="-122"/>
                <a:ea typeface="微软雅黑" panose="020B0503020204020204" charset="-122"/>
              </a:rPr>
              <a:t>程序插桩技术一方面可检测测试的结果数据，另一方面还可以借助插入的语句给出的信息了解程序的执行特性</a:t>
            </a:r>
            <a:r>
              <a:rPr lang="zh-CN" altLang="en-US" dirty="0"/>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886700" cy="989965"/>
          </a:xfrm>
        </p:spPr>
        <p:txBody>
          <a:bodyPr/>
          <a:lstStyle/>
          <a:p>
            <a:r>
              <a:rPr lang="zh-CN" altLang="en-US" dirty="0"/>
              <a:t>程序插桩技术</a:t>
            </a:r>
            <a:endParaRPr lang="zh-CN" altLang="en-US" dirty="0"/>
          </a:p>
        </p:txBody>
      </p:sp>
      <p:sp>
        <p:nvSpPr>
          <p:cNvPr id="3" name="内容占位符 2"/>
          <p:cNvSpPr>
            <a:spLocks noGrp="1"/>
          </p:cNvSpPr>
          <p:nvPr>
            <p:ph idx="1"/>
          </p:nvPr>
        </p:nvSpPr>
        <p:spPr>
          <a:xfrm>
            <a:off x="914400" y="1600200"/>
            <a:ext cx="7618095" cy="4139565"/>
          </a:xfrm>
        </p:spPr>
        <p:txBody>
          <a:bodyPr>
            <a:normAutofit fontScale="87500" lnSpcReduction="20000"/>
          </a:bodyPr>
          <a:lstStyle/>
          <a:p>
            <a:pPr>
              <a:lnSpc>
                <a:spcPct val="150000"/>
              </a:lnSpc>
            </a:pPr>
            <a:r>
              <a:rPr lang="zh-CN" altLang="en-US" dirty="0">
                <a:latin typeface="微软雅黑" panose="020B0503020204020204" charset="-122"/>
                <a:ea typeface="微软雅黑" panose="020B0503020204020204" charset="-122"/>
              </a:rPr>
              <a:t>在程序的特定部位插入记录动态特性的语句，最终是为了把程序执行过程中发生的一些重要历史事件记录下来。</a:t>
            </a: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设计插桩程序时需要考虑的问题</a:t>
            </a:r>
            <a:endParaRPr lang="en-US" altLang="zh-CN" dirty="0">
              <a:latin typeface="微软雅黑" panose="020B0503020204020204" charset="-122"/>
              <a:ea typeface="微软雅黑" panose="020B0503020204020204" charset="-122"/>
            </a:endParaRPr>
          </a:p>
          <a:p>
            <a:pPr lvl="1">
              <a:lnSpc>
                <a:spcPct val="150000"/>
              </a:lnSpc>
            </a:pPr>
            <a:r>
              <a:rPr lang="zh-CN" altLang="en-US" sz="3200" dirty="0">
                <a:latin typeface="微软雅黑" panose="020B0503020204020204" charset="-122"/>
                <a:ea typeface="微软雅黑" panose="020B0503020204020204" charset="-122"/>
              </a:rPr>
              <a:t>需要探测哪些信息</a:t>
            </a:r>
            <a:endParaRPr lang="en-US" altLang="zh-CN" sz="3200" dirty="0">
              <a:latin typeface="微软雅黑" panose="020B0503020204020204" charset="-122"/>
              <a:ea typeface="微软雅黑" panose="020B0503020204020204" charset="-122"/>
            </a:endParaRPr>
          </a:p>
          <a:p>
            <a:pPr lvl="1">
              <a:lnSpc>
                <a:spcPct val="150000"/>
              </a:lnSpc>
            </a:pPr>
            <a:r>
              <a:rPr lang="zh-CN" altLang="en-US" sz="3200" dirty="0">
                <a:latin typeface="微软雅黑" panose="020B0503020204020204" charset="-122"/>
                <a:ea typeface="微软雅黑" panose="020B0503020204020204" charset="-122"/>
              </a:rPr>
              <a:t>在程序的什么部分设置探测点</a:t>
            </a:r>
            <a:endParaRPr lang="en-US" altLang="zh-CN" sz="3200" dirty="0">
              <a:latin typeface="微软雅黑" panose="020B0503020204020204" charset="-122"/>
              <a:ea typeface="微软雅黑" panose="020B0503020204020204" charset="-122"/>
            </a:endParaRPr>
          </a:p>
          <a:p>
            <a:pPr lvl="1">
              <a:lnSpc>
                <a:spcPct val="150000"/>
              </a:lnSpc>
            </a:pPr>
            <a:r>
              <a:rPr lang="zh-CN" altLang="en-US" sz="3200" dirty="0">
                <a:latin typeface="微软雅黑" panose="020B0503020204020204" charset="-122"/>
                <a:ea typeface="微软雅黑" panose="020B0503020204020204" charset="-122"/>
              </a:rPr>
              <a:t>需要设置多少个探测点</a:t>
            </a:r>
            <a:endParaRPr lang="zh-CN" altLang="en-US" sz="3200" dirty="0">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33400"/>
            <a:ext cx="7886700" cy="1325563"/>
          </a:xfrm>
        </p:spPr>
        <p:txBody>
          <a:bodyPr/>
          <a:lstStyle/>
          <a:p>
            <a:r>
              <a:rPr lang="zh-CN" altLang="en-US" dirty="0"/>
              <a:t>程序插桩技术</a:t>
            </a:r>
            <a:endParaRPr lang="zh-CN" altLang="en-US" dirty="0"/>
          </a:p>
        </p:txBody>
      </p:sp>
      <p:sp>
        <p:nvSpPr>
          <p:cNvPr id="3" name="内容占位符 2"/>
          <p:cNvSpPr>
            <a:spLocks noGrp="1"/>
          </p:cNvSpPr>
          <p:nvPr>
            <p:ph idx="1"/>
          </p:nvPr>
        </p:nvSpPr>
        <p:spPr>
          <a:xfrm>
            <a:off x="1435608" y="1417638"/>
            <a:ext cx="7498080" cy="2227386"/>
          </a:xfrm>
        </p:spPr>
        <p:txBody>
          <a:bodyPr>
            <a:normAutofit fontScale="77500" lnSpcReduction="20000"/>
          </a:bodyPr>
          <a:lstStyle/>
          <a:p>
            <a:pPr>
              <a:lnSpc>
                <a:spcPct val="200000"/>
              </a:lnSpc>
            </a:pPr>
            <a:r>
              <a:rPr lang="zh-CN" altLang="en-US" dirty="0">
                <a:latin typeface="微软雅黑" panose="020B0503020204020204" charset="-122"/>
                <a:ea typeface="微软雅黑" panose="020B0503020204020204" charset="-122"/>
              </a:rPr>
              <a:t>需要探测哪些信息</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marL="360045" lvl="1" indent="0">
              <a:lnSpc>
                <a:spcPct val="200000"/>
              </a:lnSpc>
              <a:buNone/>
            </a:pPr>
            <a:r>
              <a:rPr lang="zh-CN" altLang="en-US" sz="3200" dirty="0">
                <a:latin typeface="微软雅黑" panose="020B0503020204020204" charset="-122"/>
                <a:ea typeface="微软雅黑" panose="020B0503020204020204" charset="-122"/>
              </a:rPr>
              <a:t>该问题需要结合具体情况解决，并不能给出笼统的回答。</a:t>
            </a:r>
            <a:endParaRPr lang="en-US" altLang="zh-CN" sz="3200" dirty="0">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33400"/>
            <a:ext cx="7886700" cy="1325563"/>
          </a:xfrm>
        </p:spPr>
        <p:txBody>
          <a:bodyPr/>
          <a:lstStyle/>
          <a:p>
            <a:r>
              <a:rPr lang="zh-CN" altLang="en-US" dirty="0"/>
              <a:t>程序插桩技术</a:t>
            </a:r>
            <a:endParaRPr lang="zh-CN" altLang="en-US" dirty="0"/>
          </a:p>
        </p:txBody>
      </p:sp>
      <p:sp>
        <p:nvSpPr>
          <p:cNvPr id="3" name="内容占位符 2"/>
          <p:cNvSpPr>
            <a:spLocks noGrp="1"/>
          </p:cNvSpPr>
          <p:nvPr>
            <p:ph idx="1"/>
          </p:nvPr>
        </p:nvSpPr>
        <p:spPr>
          <a:xfrm>
            <a:off x="628650" y="1676400"/>
            <a:ext cx="7886700" cy="4351338"/>
          </a:xfrm>
        </p:spPr>
        <p:txBody>
          <a:bodyPr>
            <a:normAutofit fontScale="92500" lnSpcReduction="20000"/>
          </a:bodyPr>
          <a:lstStyle/>
          <a:p>
            <a:pPr>
              <a:lnSpc>
                <a:spcPct val="150000"/>
              </a:lnSpc>
            </a:pPr>
            <a:r>
              <a:rPr lang="zh-CN" altLang="en-US" sz="2400" dirty="0">
                <a:latin typeface="微软雅黑" panose="020B0503020204020204" charset="-122"/>
                <a:ea typeface="微软雅黑" panose="020B0503020204020204" charset="-122"/>
              </a:rPr>
              <a:t>在程序的什么部分设置探测点</a:t>
            </a:r>
            <a:r>
              <a:rPr lang="en-US" altLang="zh-CN"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marL="360045" indent="0">
              <a:lnSpc>
                <a:spcPct val="150000"/>
              </a:lnSpc>
              <a:buNone/>
            </a:pPr>
            <a:r>
              <a:rPr lang="zh-CN" altLang="en-US" sz="2400" dirty="0">
                <a:latin typeface="微软雅黑" panose="020B0503020204020204" charset="-122"/>
                <a:ea typeface="微软雅黑" panose="020B0503020204020204" charset="-122"/>
              </a:rPr>
              <a:t>在实际测试中通常在以下一些部位设置探测点：</a:t>
            </a:r>
            <a:endParaRPr lang="en-US" altLang="zh-CN" sz="2400" dirty="0">
              <a:latin typeface="微软雅黑" panose="020B0503020204020204" charset="-122"/>
              <a:ea typeface="微软雅黑" panose="020B0503020204020204" charset="-122"/>
            </a:endParaRPr>
          </a:p>
          <a:p>
            <a:pPr lvl="2">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程序块的第一个可执行语句之前；</a:t>
            </a:r>
            <a:endParaRPr lang="zh-CN" altLang="en-US" dirty="0">
              <a:latin typeface="微软雅黑" panose="020B0503020204020204" charset="-122"/>
              <a:ea typeface="微软雅黑" panose="020B0503020204020204" charset="-122"/>
            </a:endParaRPr>
          </a:p>
          <a:p>
            <a:pPr lvl="2">
              <a:lnSpc>
                <a:spcPct val="150000"/>
              </a:lnSpc>
              <a:buFont typeface="Arial" panose="020B0604020202020204" pitchFamily="34" charset="0"/>
              <a:buChar char="•"/>
            </a:pPr>
            <a:r>
              <a:rPr lang="en-US" dirty="0">
                <a:latin typeface="微软雅黑" panose="020B0503020204020204" charset="-122"/>
                <a:ea typeface="微软雅黑" panose="020B0503020204020204" charset="-122"/>
              </a:rPr>
              <a:t>for</a:t>
            </a:r>
            <a:r>
              <a:rPr lang="zh-CN" altLang="en-US" dirty="0">
                <a:latin typeface="微软雅黑" panose="020B0503020204020204" charset="-122"/>
                <a:ea typeface="微软雅黑" panose="020B0503020204020204" charset="-122"/>
              </a:rPr>
              <a:t>，</a:t>
            </a:r>
            <a:r>
              <a:rPr lang="en-US" dirty="0">
                <a:latin typeface="微软雅黑" panose="020B0503020204020204" charset="-122"/>
                <a:ea typeface="微软雅黑" panose="020B0503020204020204" charset="-122"/>
              </a:rPr>
              <a:t>do</a:t>
            </a:r>
            <a:r>
              <a:rPr lang="zh-CN" altLang="en-US" dirty="0">
                <a:latin typeface="微软雅黑" panose="020B0503020204020204" charset="-122"/>
                <a:ea typeface="微软雅黑" panose="020B0503020204020204" charset="-122"/>
              </a:rPr>
              <a:t>，</a:t>
            </a:r>
            <a:r>
              <a:rPr lang="en-US" dirty="0">
                <a:latin typeface="微软雅黑" panose="020B0503020204020204" charset="-122"/>
                <a:ea typeface="微软雅黑" panose="020B0503020204020204" charset="-122"/>
              </a:rPr>
              <a:t>do while</a:t>
            </a:r>
            <a:r>
              <a:rPr lang="zh-CN" altLang="en-US" dirty="0">
                <a:latin typeface="微软雅黑" panose="020B0503020204020204" charset="-122"/>
                <a:ea typeface="微软雅黑" panose="020B0503020204020204" charset="-122"/>
              </a:rPr>
              <a:t>，</a:t>
            </a:r>
            <a:r>
              <a:rPr lang="en-US" dirty="0">
                <a:latin typeface="微软雅黑" panose="020B0503020204020204" charset="-122"/>
                <a:ea typeface="微软雅黑" panose="020B0503020204020204" charset="-122"/>
              </a:rPr>
              <a:t>do until</a:t>
            </a:r>
            <a:r>
              <a:rPr lang="zh-CN" altLang="en-US" dirty="0">
                <a:latin typeface="微软雅黑" panose="020B0503020204020204" charset="-122"/>
                <a:ea typeface="微软雅黑" panose="020B0503020204020204" charset="-122"/>
              </a:rPr>
              <a:t>等循环语句处；</a:t>
            </a:r>
            <a:endParaRPr lang="zh-CN" altLang="en-US" dirty="0">
              <a:latin typeface="微软雅黑" panose="020B0503020204020204" charset="-122"/>
              <a:ea typeface="微软雅黑" panose="020B0503020204020204" charset="-122"/>
            </a:endParaRPr>
          </a:p>
          <a:p>
            <a:pPr lvl="2">
              <a:lnSpc>
                <a:spcPct val="150000"/>
              </a:lnSpc>
              <a:buFont typeface="Arial" panose="020B0604020202020204" pitchFamily="34" charset="0"/>
              <a:buChar char="•"/>
            </a:pPr>
            <a:r>
              <a:rPr lang="en-US" dirty="0">
                <a:latin typeface="微软雅黑" panose="020B0503020204020204" charset="-122"/>
                <a:ea typeface="微软雅黑" panose="020B0503020204020204" charset="-122"/>
              </a:rPr>
              <a:t>if</a:t>
            </a:r>
            <a:r>
              <a:rPr lang="zh-CN" altLang="en-US" dirty="0">
                <a:latin typeface="微软雅黑" panose="020B0503020204020204" charset="-122"/>
                <a:ea typeface="微软雅黑" panose="020B0503020204020204" charset="-122"/>
              </a:rPr>
              <a:t>，</a:t>
            </a:r>
            <a:r>
              <a:rPr lang="en-US" dirty="0">
                <a:latin typeface="微软雅黑" panose="020B0503020204020204" charset="-122"/>
                <a:ea typeface="微软雅黑" panose="020B0503020204020204" charset="-122"/>
              </a:rPr>
              <a:t>else if</a:t>
            </a:r>
            <a:r>
              <a:rPr lang="zh-CN" altLang="en-US" dirty="0">
                <a:latin typeface="微软雅黑" panose="020B0503020204020204" charset="-122"/>
                <a:ea typeface="微软雅黑" panose="020B0503020204020204" charset="-122"/>
              </a:rPr>
              <a:t>，</a:t>
            </a:r>
            <a:r>
              <a:rPr lang="en-US" dirty="0">
                <a:latin typeface="微软雅黑" panose="020B0503020204020204" charset="-122"/>
                <a:ea typeface="微软雅黑" panose="020B0503020204020204" charset="-122"/>
              </a:rPr>
              <a:t>else</a:t>
            </a:r>
            <a:r>
              <a:rPr lang="zh-CN" altLang="en-US" dirty="0">
                <a:latin typeface="微软雅黑" panose="020B0503020204020204" charset="-122"/>
                <a:ea typeface="微软雅黑" panose="020B0503020204020204" charset="-122"/>
              </a:rPr>
              <a:t>，</a:t>
            </a:r>
            <a:r>
              <a:rPr lang="en-US" dirty="0">
                <a:latin typeface="微软雅黑" panose="020B0503020204020204" charset="-122"/>
                <a:ea typeface="微软雅黑" panose="020B0503020204020204" charset="-122"/>
              </a:rPr>
              <a:t>end if</a:t>
            </a:r>
            <a:r>
              <a:rPr lang="zh-CN" altLang="en-US" dirty="0">
                <a:latin typeface="微软雅黑" panose="020B0503020204020204" charset="-122"/>
                <a:ea typeface="微软雅黑" panose="020B0503020204020204" charset="-122"/>
              </a:rPr>
              <a:t>等条件语句各分支处；</a:t>
            </a:r>
            <a:endParaRPr lang="zh-CN" altLang="en-US" dirty="0">
              <a:latin typeface="微软雅黑" panose="020B0503020204020204" charset="-122"/>
              <a:ea typeface="微软雅黑" panose="020B0503020204020204" charset="-122"/>
            </a:endParaRPr>
          </a:p>
          <a:p>
            <a:pPr lvl="2">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输入或输出语句之后；</a:t>
            </a:r>
            <a:endParaRPr lang="zh-CN" altLang="en-US" dirty="0">
              <a:latin typeface="微软雅黑" panose="020B0503020204020204" charset="-122"/>
              <a:ea typeface="微软雅黑" panose="020B0503020204020204" charset="-122"/>
            </a:endParaRPr>
          </a:p>
          <a:p>
            <a:pPr lvl="2">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函数、过程、子程序调用语句之后；</a:t>
            </a:r>
            <a:endParaRPr lang="zh-CN" altLang="en-US" dirty="0">
              <a:latin typeface="微软雅黑" panose="020B0503020204020204" charset="-122"/>
              <a:ea typeface="微软雅黑" panose="020B0503020204020204" charset="-122"/>
            </a:endParaRPr>
          </a:p>
          <a:p>
            <a:pPr lvl="2">
              <a:lnSpc>
                <a:spcPct val="150000"/>
              </a:lnSpc>
              <a:buFont typeface="Arial" panose="020B0604020202020204" pitchFamily="34" charset="0"/>
              <a:buChar char="•"/>
            </a:pPr>
            <a:r>
              <a:rPr lang="en-US" dirty="0">
                <a:latin typeface="微软雅黑" panose="020B0503020204020204" charset="-122"/>
                <a:ea typeface="微软雅黑" panose="020B0503020204020204" charset="-122"/>
              </a:rPr>
              <a:t>return</a:t>
            </a:r>
            <a:r>
              <a:rPr lang="zh-CN" altLang="en-US" dirty="0">
                <a:latin typeface="微软雅黑" panose="020B0503020204020204" charset="-122"/>
                <a:ea typeface="微软雅黑" panose="020B0503020204020204" charset="-122"/>
              </a:rPr>
              <a:t>语句之后；</a:t>
            </a:r>
            <a:endParaRPr lang="zh-CN" altLang="en-US" dirty="0">
              <a:latin typeface="微软雅黑" panose="020B0503020204020204" charset="-122"/>
              <a:ea typeface="微软雅黑" panose="020B0503020204020204" charset="-122"/>
            </a:endParaRPr>
          </a:p>
          <a:p>
            <a:pPr lvl="2">
              <a:lnSpc>
                <a:spcPct val="150000"/>
              </a:lnSpc>
              <a:buFont typeface="Arial" panose="020B0604020202020204" pitchFamily="34" charset="0"/>
              <a:buChar char="•"/>
            </a:pPr>
            <a:r>
              <a:rPr lang="en-US" dirty="0" err="1">
                <a:latin typeface="微软雅黑" panose="020B0503020204020204" charset="-122"/>
                <a:ea typeface="微软雅黑" panose="020B0503020204020204" charset="-122"/>
              </a:rPr>
              <a:t>goto</a:t>
            </a:r>
            <a:r>
              <a:rPr lang="zh-CN" altLang="en-US" dirty="0">
                <a:latin typeface="微软雅黑" panose="020B0503020204020204" charset="-122"/>
                <a:ea typeface="微软雅黑" panose="020B0503020204020204" charset="-122"/>
              </a:rPr>
              <a:t>语句之后。</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40080"/>
            <a:ext cx="7886700" cy="1050925"/>
          </a:xfrm>
        </p:spPr>
        <p:txBody>
          <a:bodyPr/>
          <a:lstStyle/>
          <a:p>
            <a:r>
              <a:rPr lang="zh-CN" altLang="en-US" dirty="0"/>
              <a:t>程序插桩技术</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latin typeface="微软雅黑" panose="020B0503020204020204" charset="-122"/>
                <a:ea typeface="微软雅黑" panose="020B0503020204020204" charset="-122"/>
              </a:rPr>
              <a:t>需要设置多少个探测点</a:t>
            </a:r>
            <a:r>
              <a:rPr lang="en-US" altLang="zh-CN"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marL="360045" indent="0">
              <a:lnSpc>
                <a:spcPct val="150000"/>
              </a:lnSpc>
              <a:buNone/>
            </a:pPr>
            <a:r>
              <a:rPr lang="zh-CN" altLang="en-US" sz="2400" dirty="0">
                <a:latin typeface="微软雅黑" panose="020B0503020204020204" charset="-122"/>
                <a:ea typeface="微软雅黑" panose="020B0503020204020204" charset="-122"/>
              </a:rPr>
              <a:t>原则是需要考虑如何设置最少探测点的方案。一般情况下，在没有分支的程序段中只需要一个计数语句，如果出现了多种控制结构，使得整个结构十分复杂，则需要针对程序的控制结构进行具体的分析。</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891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11.4	</a:t>
            </a:r>
            <a:r>
              <a:rPr lang="zh-CN" altLang="en-US" kern="1200" dirty="0">
                <a:solidFill>
                  <a:srgbClr val="595959"/>
                </a:solidFill>
                <a:latin typeface="微软雅黑" panose="020B0503020204020204" charset="-122"/>
                <a:ea typeface="微软雅黑" panose="020B0503020204020204" charset="-122"/>
                <a:cs typeface="+mj-cs"/>
              </a:rPr>
              <a:t>程序变异测试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8915" name="Rectangle 3"/>
          <p:cNvSpPr>
            <a:spLocks noGrp="1"/>
          </p:cNvSpPr>
          <p:nvPr>
            <p:ph idx="1"/>
          </p:nvPr>
        </p:nvSpPr>
        <p:spPr>
          <a:xfrm>
            <a:off x="533400" y="1676400"/>
            <a:ext cx="8347075" cy="4600575"/>
          </a:xfrm>
          <a:prstGeom prst="rect">
            <a:avLst/>
          </a:prstGeom>
          <a:noFill/>
          <a:ln>
            <a:noFill/>
          </a:ln>
        </p:spPr>
        <p:txBody>
          <a:bodyPr vert="horz" wrap="square" lIns="91440" tIns="45720" rIns="91440" bIns="45720" anchor="t" anchorCtr="0"/>
          <a:p>
            <a:pPr defTabSz="914400">
              <a:lnSpc>
                <a:spcPct val="150000"/>
              </a:lnSpc>
            </a:pPr>
            <a:r>
              <a:rPr sz="2500" kern="1200" dirty="0">
                <a:solidFill>
                  <a:srgbClr val="595959"/>
                </a:solidFill>
                <a:latin typeface="微软雅黑" panose="020B0503020204020204" charset="-122"/>
                <a:cs typeface="+mn-cs"/>
              </a:rPr>
              <a:t>变异测试是一种基于故障注入的测试技术，将错误代码插入到被测代码中，以验证当前测试用例是否可以发现注入的错误。</a:t>
            </a:r>
            <a:endParaRPr sz="2500" kern="1200" dirty="0">
              <a:solidFill>
                <a:srgbClr val="595959"/>
              </a:solidFill>
              <a:latin typeface="微软雅黑" panose="020B0503020204020204" charset="-122"/>
              <a:cs typeface="+mn-cs"/>
            </a:endParaRPr>
          </a:p>
          <a:p>
            <a:pPr defTabSz="914400">
              <a:lnSpc>
                <a:spcPct val="150000"/>
              </a:lnSpc>
            </a:pPr>
            <a:r>
              <a:rPr sz="2500" kern="1200" dirty="0">
                <a:solidFill>
                  <a:srgbClr val="595959"/>
                </a:solidFill>
                <a:latin typeface="微软雅黑" panose="020B0503020204020204" charset="-122"/>
                <a:cs typeface="+mn-cs"/>
              </a:rPr>
              <a:t>变异测试的主要目的是为了验证测试用例的有效性，在注入变异后，测试用例能发现该错误，则表明用例有效的；反之，表明测试用例是无效的，需要补充该变异的测试用例。</a:t>
            </a:r>
            <a:endParaRPr sz="2500" kern="1200" dirty="0">
              <a:solidFill>
                <a:srgbClr val="595959"/>
              </a:solidFill>
              <a:latin typeface="微软雅黑" panose="020B0503020204020204" charset="-122"/>
              <a:cs typeface="+mn-cs"/>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609600" y="457200"/>
            <a:ext cx="7886700" cy="996315"/>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11.4	</a:t>
            </a:r>
            <a:r>
              <a:rPr lang="zh-CN" altLang="en-US" kern="1200" dirty="0">
                <a:solidFill>
                  <a:srgbClr val="595959"/>
                </a:solidFill>
                <a:latin typeface="微软雅黑" panose="020B0503020204020204" charset="-122"/>
                <a:ea typeface="微软雅黑" panose="020B0503020204020204" charset="-122"/>
                <a:cs typeface="+mj-cs"/>
              </a:rPr>
              <a:t>程序变异测试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8915" name="Rectangle 3"/>
          <p:cNvSpPr>
            <a:spLocks noGrp="1"/>
          </p:cNvSpPr>
          <p:nvPr>
            <p:ph idx="1"/>
          </p:nvPr>
        </p:nvSpPr>
        <p:spPr>
          <a:xfrm>
            <a:off x="457200" y="1295400"/>
            <a:ext cx="8347075" cy="5258435"/>
          </a:xfrm>
          <a:prstGeom prst="rect">
            <a:avLst/>
          </a:prstGeom>
          <a:noFill/>
          <a:ln>
            <a:noFill/>
          </a:ln>
        </p:spPr>
        <p:txBody>
          <a:bodyPr vert="horz" wrap="square" lIns="91440" tIns="45720" rIns="91440" bIns="45720" anchor="t" anchorCtr="0"/>
          <a:p>
            <a:pPr marL="0" indent="0" defTabSz="914400">
              <a:lnSpc>
                <a:spcPct val="150000"/>
              </a:lnSpc>
              <a:buNone/>
            </a:pPr>
            <a:r>
              <a:rPr sz="2500" kern="1200" dirty="0">
                <a:solidFill>
                  <a:srgbClr val="595959"/>
                </a:solidFill>
                <a:latin typeface="微软雅黑" panose="020B0503020204020204" charset="-122"/>
                <a:cs typeface="+mn-cs"/>
              </a:rPr>
              <a:t>1) 变异</a:t>
            </a:r>
            <a:endParaRPr sz="2500" kern="1200" dirty="0">
              <a:solidFill>
                <a:srgbClr val="595959"/>
              </a:solidFill>
              <a:latin typeface="微软雅黑" panose="020B0503020204020204" charset="-122"/>
              <a:cs typeface="+mn-cs"/>
            </a:endParaRPr>
          </a:p>
          <a:p>
            <a:pPr marL="0" indent="0" defTabSz="914400">
              <a:lnSpc>
                <a:spcPct val="150000"/>
              </a:lnSpc>
              <a:buNone/>
            </a:pPr>
            <a:r>
              <a:rPr sz="2500" kern="1200" dirty="0">
                <a:solidFill>
                  <a:srgbClr val="595959"/>
                </a:solidFill>
                <a:latin typeface="微软雅黑" panose="020B0503020204020204" charset="-122"/>
                <a:cs typeface="+mn-cs"/>
              </a:rPr>
              <a:t>可以理解为对源代码的任何更改，也可以理解为引入的故障。</a:t>
            </a:r>
            <a:endParaRPr sz="2500" kern="1200" dirty="0">
              <a:solidFill>
                <a:srgbClr val="595959"/>
              </a:solidFill>
              <a:latin typeface="微软雅黑" panose="020B0503020204020204" charset="-122"/>
              <a:cs typeface="+mn-cs"/>
            </a:endParaRPr>
          </a:p>
          <a:p>
            <a:pPr marL="0" indent="0" defTabSz="914400">
              <a:lnSpc>
                <a:spcPct val="150000"/>
              </a:lnSpc>
              <a:buNone/>
            </a:pPr>
            <a:r>
              <a:rPr sz="2500" kern="1200" dirty="0">
                <a:solidFill>
                  <a:srgbClr val="595959"/>
                </a:solidFill>
                <a:latin typeface="微软雅黑" panose="020B0503020204020204" charset="-122"/>
                <a:cs typeface="+mn-cs"/>
              </a:rPr>
              <a:t>2) 变异体</a:t>
            </a:r>
            <a:endParaRPr sz="2500" kern="1200" dirty="0">
              <a:solidFill>
                <a:srgbClr val="595959"/>
              </a:solidFill>
              <a:latin typeface="微软雅黑" panose="020B0503020204020204" charset="-122"/>
              <a:cs typeface="+mn-cs"/>
            </a:endParaRPr>
          </a:p>
          <a:p>
            <a:pPr marL="0" indent="0" defTabSz="914400">
              <a:lnSpc>
                <a:spcPct val="150000"/>
              </a:lnSpc>
              <a:buNone/>
            </a:pPr>
            <a:r>
              <a:rPr sz="2500" kern="1200" dirty="0">
                <a:solidFill>
                  <a:srgbClr val="595959"/>
                </a:solidFill>
                <a:latin typeface="微软雅黑" panose="020B0503020204020204" charset="-122"/>
                <a:cs typeface="+mn-cs"/>
              </a:rPr>
              <a:t>可以理解为被测代码的变异版本，即已经在被测代码中注入变异的代码。当测试用例在变异体版本的代码运行时，理论上该测试用例执行的结果应该与原被测代码执行的结果不同。</a:t>
            </a:r>
            <a:endParaRPr sz="2500" kern="1200" dirty="0">
              <a:solidFill>
                <a:srgbClr val="595959"/>
              </a:solidFill>
              <a:latin typeface="微软雅黑" panose="020B0503020204020204" charset="-122"/>
              <a:cs typeface="+mn-cs"/>
            </a:endParaRPr>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609600" y="457200"/>
            <a:ext cx="7886700" cy="996315"/>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11.4	</a:t>
            </a:r>
            <a:r>
              <a:rPr lang="zh-CN" altLang="en-US" kern="1200" dirty="0">
                <a:solidFill>
                  <a:srgbClr val="595959"/>
                </a:solidFill>
                <a:latin typeface="微软雅黑" panose="020B0503020204020204" charset="-122"/>
                <a:ea typeface="微软雅黑" panose="020B0503020204020204" charset="-122"/>
                <a:cs typeface="+mj-cs"/>
              </a:rPr>
              <a:t>程序变异测试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8915" name="Rectangle 3"/>
          <p:cNvSpPr>
            <a:spLocks noGrp="1"/>
          </p:cNvSpPr>
          <p:nvPr>
            <p:ph idx="1"/>
          </p:nvPr>
        </p:nvSpPr>
        <p:spPr>
          <a:xfrm>
            <a:off x="685800" y="1600200"/>
            <a:ext cx="8347075" cy="4478020"/>
          </a:xfrm>
          <a:prstGeom prst="rect">
            <a:avLst/>
          </a:prstGeom>
          <a:noFill/>
          <a:ln>
            <a:noFill/>
          </a:ln>
        </p:spPr>
        <p:txBody>
          <a:bodyPr vert="horz" wrap="square" lIns="91440" tIns="45720" rIns="91440" bIns="45720" anchor="t" anchorCtr="0"/>
          <a:p>
            <a:pPr marL="0" indent="0" defTabSz="914400">
              <a:lnSpc>
                <a:spcPct val="100000"/>
              </a:lnSpc>
              <a:buNone/>
            </a:pPr>
            <a:r>
              <a:rPr lang="en-US" sz="2500" kern="1200" dirty="0">
                <a:solidFill>
                  <a:srgbClr val="595959"/>
                </a:solidFill>
                <a:latin typeface="微软雅黑" panose="020B0503020204020204" charset="-122"/>
                <a:cs typeface="+mn-cs"/>
              </a:rPr>
              <a:t>for</a:t>
            </a:r>
            <a:r>
              <a:rPr sz="2500" kern="1200" dirty="0">
                <a:solidFill>
                  <a:srgbClr val="595959"/>
                </a:solidFill>
                <a:latin typeface="微软雅黑" panose="020B0503020204020204" charset="-122"/>
                <a:cs typeface="+mn-cs"/>
              </a:rPr>
              <a:t>(int i=0; i&lt;10; i++){ // 源程序</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  //To-do ...</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for(int i=0; i!=10; i++){ //变体1</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  //To-do ...</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for(int i=0; i&lt;10; i--){ //变体2</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  //To-do ...</a:t>
            </a:r>
            <a:endParaRPr sz="2500" kern="1200" dirty="0">
              <a:solidFill>
                <a:srgbClr val="595959"/>
              </a:solidFill>
              <a:latin typeface="微软雅黑" panose="020B0503020204020204" charset="-122"/>
              <a:cs typeface="+mn-cs"/>
            </a:endParaRPr>
          </a:p>
          <a:p>
            <a:pPr marL="0" indent="0" defTabSz="914400">
              <a:lnSpc>
                <a:spcPct val="100000"/>
              </a:lnSpc>
              <a:buNone/>
            </a:pPr>
            <a:r>
              <a:rPr sz="2500" kern="1200" dirty="0">
                <a:solidFill>
                  <a:srgbClr val="595959"/>
                </a:solidFill>
                <a:latin typeface="微软雅黑" panose="020B0503020204020204" charset="-122"/>
                <a:cs typeface="+mn-cs"/>
              </a:rPr>
              <a:t>}</a:t>
            </a:r>
            <a:endParaRPr sz="2500" kern="1200" dirty="0">
              <a:solidFill>
                <a:srgbClr val="595959"/>
              </a:solidFill>
              <a:latin typeface="微软雅黑" panose="020B0503020204020204" charset="-122"/>
              <a:cs typeface="+mn-cs"/>
            </a:endParaRP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993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11.5	</a:t>
            </a:r>
            <a:r>
              <a:rPr lang="zh-CN" altLang="en-US" kern="1200" dirty="0">
                <a:solidFill>
                  <a:srgbClr val="595959"/>
                </a:solidFill>
                <a:latin typeface="微软雅黑" panose="020B0503020204020204" charset="-122"/>
                <a:ea typeface="微软雅黑" panose="020B0503020204020204" charset="-122"/>
                <a:cs typeface="+mj-cs"/>
              </a:rPr>
              <a:t>白盒测试工具</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9939" name="Rectangle 3"/>
          <p:cNvSpPr>
            <a:spLocks noGrp="1"/>
          </p:cNvSpPr>
          <p:nvPr>
            <p:ph idx="1"/>
          </p:nvPr>
        </p:nvSpPr>
        <p:spPr>
          <a:prstGeom prst="rect">
            <a:avLst/>
          </a:prstGeom>
          <a:noFill/>
          <a:ln>
            <a:noFill/>
          </a:ln>
        </p:spPr>
        <p:txBody>
          <a:bodyPr vert="horz" wrap="square" lIns="91440" tIns="45720" rIns="91440" bIns="45720" anchor="t" anchorCtr="0"/>
          <a:p>
            <a:pPr algn="just" defTabSz="914400"/>
            <a:r>
              <a:rPr lang="en-US" altLang="zh-CN" sz="3300" kern="1200" dirty="0">
                <a:solidFill>
                  <a:srgbClr val="595959"/>
                </a:solidFill>
                <a:latin typeface="微软雅黑" panose="020B0503020204020204" charset="-122"/>
                <a:ea typeface="+mn-ea"/>
                <a:cs typeface="+mn-cs"/>
              </a:rPr>
              <a:t>11.5.1 C++Test</a:t>
            </a:r>
            <a:r>
              <a:rPr lang="zh-CN" altLang="en-US" sz="3300" kern="1200" dirty="0">
                <a:solidFill>
                  <a:srgbClr val="595959"/>
                </a:solidFill>
                <a:latin typeface="微软雅黑" panose="020B0503020204020204" charset="-122"/>
                <a:ea typeface="微软雅黑" panose="020B0503020204020204" charset="-122"/>
                <a:cs typeface="+mn-cs"/>
              </a:rPr>
              <a:t>介绍</a:t>
            </a:r>
            <a:endParaRPr lang="zh-CN" altLang="en-US" sz="33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900" kern="1200" dirty="0">
                <a:solidFill>
                  <a:srgbClr val="595959"/>
                </a:solidFill>
                <a:latin typeface="微软雅黑" panose="020B0503020204020204" charset="-122"/>
                <a:ea typeface="+mn-ea"/>
                <a:cs typeface="+mn-cs"/>
              </a:rPr>
              <a:t>C++Test</a:t>
            </a:r>
            <a:r>
              <a:rPr lang="zh-CN" altLang="en-US" sz="2900" kern="1200" dirty="0">
                <a:solidFill>
                  <a:srgbClr val="595959"/>
                </a:solidFill>
                <a:latin typeface="微软雅黑" panose="020B0503020204020204" charset="-122"/>
                <a:ea typeface="微软雅黑" panose="020B0503020204020204" charset="-122"/>
                <a:cs typeface="+mn-cs"/>
              </a:rPr>
              <a:t>介绍</a:t>
            </a:r>
            <a:endParaRPr lang="zh-CN" altLang="en-US" sz="2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900" kern="1200" dirty="0">
                <a:solidFill>
                  <a:srgbClr val="595959"/>
                </a:solidFill>
                <a:latin typeface="微软雅黑" panose="020B0503020204020204" charset="-122"/>
                <a:ea typeface="+mn-ea"/>
                <a:cs typeface="+mn-cs"/>
              </a:rPr>
              <a:t>C++Test</a:t>
            </a:r>
            <a:r>
              <a:rPr lang="zh-CN" altLang="en-US" sz="2900" kern="1200" dirty="0">
                <a:solidFill>
                  <a:srgbClr val="595959"/>
                </a:solidFill>
                <a:latin typeface="微软雅黑" panose="020B0503020204020204" charset="-122"/>
                <a:ea typeface="微软雅黑" panose="020B0503020204020204" charset="-122"/>
                <a:cs typeface="+mn-cs"/>
              </a:rPr>
              <a:t>的单元测试功能</a:t>
            </a:r>
            <a:endParaRPr lang="zh-CN" altLang="en-US" sz="2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900" kern="1200" dirty="0">
                <a:solidFill>
                  <a:srgbClr val="595959"/>
                </a:solidFill>
                <a:latin typeface="微软雅黑" panose="020B0503020204020204" charset="-122"/>
                <a:ea typeface="+mn-ea"/>
                <a:cs typeface="+mn-cs"/>
              </a:rPr>
              <a:t>C++Test</a:t>
            </a:r>
            <a:r>
              <a:rPr lang="zh-CN" altLang="en-US" sz="2900" kern="1200" dirty="0">
                <a:solidFill>
                  <a:srgbClr val="595959"/>
                </a:solidFill>
                <a:latin typeface="微软雅黑" panose="020B0503020204020204" charset="-122"/>
                <a:ea typeface="微软雅黑" panose="020B0503020204020204" charset="-122"/>
                <a:cs typeface="+mn-cs"/>
              </a:rPr>
              <a:t>主要特性</a:t>
            </a:r>
            <a:endParaRPr lang="zh-CN" altLang="en-US" sz="2900" kern="1200" dirty="0">
              <a:solidFill>
                <a:srgbClr val="595959"/>
              </a:solidFill>
              <a:latin typeface="微软雅黑" panose="020B0503020204020204" charset="-122"/>
              <a:ea typeface="微软雅黑" panose="020B0503020204020204" charset="-122"/>
              <a:cs typeface="+mn-cs"/>
            </a:endParaRPr>
          </a:p>
          <a:p>
            <a:pPr lvl="2" defTabSz="914400"/>
            <a:r>
              <a:rPr lang="zh-CN" altLang="en-US" sz="2600" kern="1200" dirty="0">
                <a:solidFill>
                  <a:srgbClr val="595959"/>
                </a:solidFill>
                <a:latin typeface="微软雅黑" panose="020B0503020204020204" charset="-122"/>
                <a:ea typeface="微软雅黑" panose="020B0503020204020204" charset="-122"/>
                <a:cs typeface="+mn-cs"/>
              </a:rPr>
              <a:t>在不需要执行程序的情况下识别运行时缺陷</a:t>
            </a:r>
            <a:endParaRPr lang="zh-CN" altLang="en-US" sz="2600" kern="1200" dirty="0">
              <a:solidFill>
                <a:srgbClr val="595959"/>
              </a:solidFill>
              <a:latin typeface="微软雅黑" panose="020B0503020204020204" charset="-122"/>
              <a:ea typeface="微软雅黑" panose="020B0503020204020204" charset="-122"/>
              <a:cs typeface="+mn-cs"/>
            </a:endParaRPr>
          </a:p>
          <a:p>
            <a:pPr lvl="2" defTabSz="914400"/>
            <a:r>
              <a:rPr lang="zh-CN" altLang="en-US" sz="2600" kern="1200" dirty="0">
                <a:solidFill>
                  <a:srgbClr val="595959"/>
                </a:solidFill>
                <a:latin typeface="微软雅黑" panose="020B0503020204020204" charset="-122"/>
                <a:ea typeface="微软雅黑" panose="020B0503020204020204" charset="-122"/>
                <a:cs typeface="+mn-cs"/>
              </a:rPr>
              <a:t>自动化代码分析以增强兼容性</a:t>
            </a:r>
            <a:endParaRPr lang="zh-CN" altLang="en-US" sz="2600" kern="1200" dirty="0">
              <a:solidFill>
                <a:srgbClr val="595959"/>
              </a:solidFill>
              <a:latin typeface="微软雅黑" panose="020B0503020204020204" charset="-122"/>
              <a:ea typeface="微软雅黑" panose="020B0503020204020204" charset="-122"/>
              <a:cs typeface="+mn-cs"/>
            </a:endParaRPr>
          </a:p>
          <a:p>
            <a:pPr lvl="2" defTabSz="914400"/>
            <a:r>
              <a:rPr lang="zh-CN" altLang="en-US" sz="2600" kern="1200" dirty="0">
                <a:solidFill>
                  <a:srgbClr val="595959"/>
                </a:solidFill>
                <a:latin typeface="微软雅黑" panose="020B0503020204020204" charset="-122"/>
                <a:ea typeface="微软雅黑" panose="020B0503020204020204" charset="-122"/>
                <a:cs typeface="+mn-cs"/>
              </a:rPr>
              <a:t>优点</a:t>
            </a:r>
            <a:endParaRPr lang="zh-CN" altLang="en-US" sz="2600" kern="1200" dirty="0">
              <a:solidFill>
                <a:srgbClr val="595959"/>
              </a:solidFill>
              <a:latin typeface="微软雅黑" panose="020B0503020204020204" charset="-122"/>
              <a:ea typeface="微软雅黑" panose="020B0503020204020204" charset="-122"/>
              <a:cs typeface="+mn-cs"/>
            </a:endParaRPr>
          </a:p>
          <a:p>
            <a:pPr defTabSz="914400"/>
            <a:endParaRPr lang="en-US" altLang="zh-CN" sz="3300" kern="1200" dirty="0">
              <a:solidFill>
                <a:srgbClr val="595959"/>
              </a:solidFill>
              <a:latin typeface="微软雅黑" panose="020B0503020204020204" charset="-122"/>
              <a:ea typeface="+mn-ea"/>
              <a:cs typeface="+mn-cs"/>
            </a:endParaRP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096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执行自动白盒测试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40963" name="Picture 4" descr="cpptest7.gif (9816 bytes)"/>
          <p:cNvPicPr>
            <a:picLocks noChangeAspect="1"/>
          </p:cNvPicPr>
          <p:nvPr/>
        </p:nvPicPr>
        <p:blipFill>
          <a:blip r:embed="rId1" r:link="rId2"/>
          <a:stretch>
            <a:fillRect/>
          </a:stretch>
        </p:blipFill>
        <p:spPr>
          <a:xfrm>
            <a:off x="2057400" y="1752600"/>
            <a:ext cx="5715000" cy="4668838"/>
          </a:xfrm>
          <a:prstGeom prst="rect">
            <a:avLst/>
          </a:prstGeom>
          <a:noFill/>
          <a:ln w="9525">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536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白盒测试的实施步骤：</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536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测试计划阶段：根据需求说明书，制定测试进度。</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测试设计阶段：依据程序设计说明书，按照一定规范化的方法进行软件结构划分和设计测试用例。</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测试执行阶段：输入测试用例，得到测试结果。</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测试总结阶段：对比测试的结果和代码的预期结果，分析错误原因，找到并解决错误。</a:t>
            </a:r>
            <a:endParaRPr lang="zh-CN" altLang="en-US" sz="2500" kern="1200" dirty="0">
              <a:solidFill>
                <a:srgbClr val="595959"/>
              </a:solidFill>
              <a:latin typeface="微软雅黑" panose="020B0503020204020204" charset="-122"/>
              <a:ea typeface="微软雅黑" panose="020B0503020204020204" charset="-122"/>
              <a:cs typeface="+mn-cs"/>
            </a:endParaRPr>
          </a:p>
        </p:txBody>
      </p:sp>
      <p:pic>
        <p:nvPicPr>
          <p:cNvPr id="15364" name="Picture 4"/>
          <p:cNvPicPr>
            <a:picLocks noChangeAspect="1"/>
          </p:cNvPicPr>
          <p:nvPr/>
        </p:nvPicPr>
        <p:blipFill>
          <a:blip r:embed="rId1"/>
          <a:stretch>
            <a:fillRect/>
          </a:stretch>
        </p:blipFill>
        <p:spPr>
          <a:xfrm>
            <a:off x="1066800" y="4343400"/>
            <a:ext cx="6007100" cy="2209800"/>
          </a:xfrm>
          <a:prstGeom prst="rect">
            <a:avLst/>
          </a:prstGeom>
          <a:noFill/>
          <a:ln w="9525">
            <a:noFill/>
          </a:ln>
        </p:spPr>
      </p:pic>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198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11.5.2 </a:t>
            </a:r>
            <a:r>
              <a:rPr lang="zh-CN" altLang="en-US" kern="1200" dirty="0">
                <a:solidFill>
                  <a:srgbClr val="595959"/>
                </a:solidFill>
                <a:latin typeface="微软雅黑" panose="020B0503020204020204" charset="-122"/>
                <a:ea typeface="微软雅黑" panose="020B0503020204020204" charset="-122"/>
                <a:cs typeface="+mj-cs"/>
              </a:rPr>
              <a:t>白盒测试工具</a:t>
            </a:r>
            <a:r>
              <a:rPr lang="en-US" altLang="zh-CN" kern="1200" dirty="0">
                <a:solidFill>
                  <a:srgbClr val="595959"/>
                </a:solidFill>
                <a:latin typeface="微软雅黑" panose="020B0503020204020204" charset="-122"/>
                <a:ea typeface="+mj-ea"/>
                <a:cs typeface="+mj-cs"/>
              </a:rPr>
              <a:t>JUnit</a:t>
            </a:r>
            <a:endParaRPr lang="en-US" altLang="zh-CN" kern="1200" dirty="0">
              <a:solidFill>
                <a:srgbClr val="595959"/>
              </a:solidFill>
              <a:latin typeface="微软雅黑" panose="020B0503020204020204" charset="-122"/>
              <a:ea typeface="+mj-ea"/>
              <a:cs typeface="+mj-cs"/>
            </a:endParaRPr>
          </a:p>
        </p:txBody>
      </p:sp>
      <p:sp>
        <p:nvSpPr>
          <p:cNvPr id="4198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简介</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特点</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使用</a:t>
            </a:r>
            <a:r>
              <a:rPr lang="en-US" altLang="zh-CN" kern="1200" dirty="0">
                <a:solidFill>
                  <a:srgbClr val="595959"/>
                </a:solidFill>
                <a:latin typeface="微软雅黑" panose="020B0503020204020204" charset="-122"/>
                <a:ea typeface="+mn-ea"/>
                <a:cs typeface="+mn-cs"/>
              </a:rPr>
              <a:t>JUnit</a:t>
            </a:r>
            <a:r>
              <a:rPr lang="zh-CN" altLang="en-US" kern="1200" dirty="0">
                <a:solidFill>
                  <a:srgbClr val="595959"/>
                </a:solidFill>
                <a:latin typeface="微软雅黑" panose="020B0503020204020204" charset="-122"/>
                <a:ea typeface="微软雅黑" panose="020B0503020204020204" charset="-122"/>
                <a:cs typeface="+mn-cs"/>
              </a:rPr>
              <a:t>的好处</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JUnit</a:t>
            </a:r>
            <a:r>
              <a:rPr lang="zh-CN" altLang="en-US" kern="1200" dirty="0">
                <a:solidFill>
                  <a:srgbClr val="595959"/>
                </a:solidFill>
                <a:latin typeface="微软雅黑" panose="020B0503020204020204" charset="-122"/>
                <a:ea typeface="微软雅黑" panose="020B0503020204020204" charset="-122"/>
                <a:cs typeface="+mn-cs"/>
              </a:rPr>
              <a:t>测试编写原则</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JUnit</a:t>
            </a:r>
            <a:r>
              <a:rPr lang="zh-CN" altLang="en-US" kern="1200" dirty="0">
                <a:solidFill>
                  <a:srgbClr val="595959"/>
                </a:solidFill>
                <a:latin typeface="微软雅黑" panose="020B0503020204020204" charset="-122"/>
                <a:ea typeface="微软雅黑" panose="020B0503020204020204" charset="-122"/>
                <a:cs typeface="+mn-cs"/>
              </a:rPr>
              <a:t>的特征</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en-US" altLang="zh-CN" kern="1200" dirty="0">
                <a:solidFill>
                  <a:srgbClr val="595959"/>
                </a:solidFill>
                <a:latin typeface="微软雅黑" panose="020B0503020204020204" charset="-122"/>
                <a:ea typeface="+mn-ea"/>
                <a:cs typeface="+mn-cs"/>
              </a:rPr>
              <a:t>JUnit</a:t>
            </a:r>
            <a:r>
              <a:rPr lang="zh-CN" altLang="en-US" kern="1200" dirty="0">
                <a:solidFill>
                  <a:srgbClr val="595959"/>
                </a:solidFill>
                <a:latin typeface="微软雅黑" panose="020B0503020204020204" charset="-122"/>
                <a:ea typeface="微软雅黑" panose="020B0503020204020204" charset="-122"/>
                <a:cs typeface="+mn-cs"/>
              </a:rPr>
              <a:t>使用</a:t>
            </a:r>
            <a:endParaRPr lang="zh-CN" altLang="en-US" kern="1200" dirty="0">
              <a:solidFill>
                <a:srgbClr val="595959"/>
              </a:solidFill>
              <a:latin typeface="微软雅黑" panose="020B0503020204020204" charset="-122"/>
              <a:ea typeface="微软雅黑" panose="020B0503020204020204" charset="-122"/>
              <a:cs typeface="+mn-cs"/>
            </a:endParaRPr>
          </a:p>
          <a:p>
            <a:pPr marL="457200" lvl="1" indent="0" defTabSz="914400">
              <a:buNone/>
            </a:pPr>
            <a:r>
              <a:rPr lang="zh-CN" altLang="en-US" kern="1200" dirty="0">
                <a:solidFill>
                  <a:srgbClr val="595959"/>
                </a:solidFill>
                <a:latin typeface="微软雅黑" panose="020B0503020204020204" charset="-122"/>
                <a:ea typeface="微软雅黑" panose="020B0503020204020204" charset="-122"/>
                <a:cs typeface="+mn-cs"/>
              </a:rPr>
              <a:t>https://read.wqyunpan.com/</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Junit</a:t>
            </a:r>
            <a:r>
              <a:rPr lang="zh-CN" altLang="en-US" kern="1200" dirty="0">
                <a:solidFill>
                  <a:srgbClr val="595959"/>
                </a:solidFill>
                <a:latin typeface="微软雅黑" panose="020B0503020204020204" charset="-122"/>
                <a:ea typeface="微软雅黑" panose="020B0503020204020204" charset="-122"/>
                <a:cs typeface="+mj-cs"/>
              </a:rPr>
              <a:t>框架</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3011"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3012"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43013" name="Picture 1"/>
          <p:cNvPicPr>
            <a:picLocks noChangeAspect="1"/>
          </p:cNvPicPr>
          <p:nvPr/>
        </p:nvPicPr>
        <p:blipFill>
          <a:blip r:embed="rId1"/>
          <a:stretch>
            <a:fillRect/>
          </a:stretch>
        </p:blipFill>
        <p:spPr>
          <a:xfrm>
            <a:off x="1143000" y="1524000"/>
            <a:ext cx="6580188" cy="4953000"/>
          </a:xfrm>
          <a:prstGeom prst="rect">
            <a:avLst/>
          </a:prstGeom>
          <a:noFill/>
          <a:ln w="12700">
            <a:noFill/>
          </a:ln>
        </p:spPr>
      </p:pic>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Junit</a:t>
            </a:r>
            <a:r>
              <a:rPr lang="zh-CN" altLang="en-US" kern="1200" dirty="0">
                <a:solidFill>
                  <a:srgbClr val="595959"/>
                </a:solidFill>
                <a:latin typeface="微软雅黑" panose="020B0503020204020204" charset="-122"/>
                <a:ea typeface="微软雅黑" panose="020B0503020204020204" charset="-122"/>
                <a:cs typeface="+mj-cs"/>
              </a:rPr>
              <a:t>的核心类和接口</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4034"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4035"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4036" name="图片 3" descr="9CAW]9GKM4GY]WHXIZ[UM4Q"/>
          <p:cNvPicPr>
            <a:picLocks noChangeAspect="1"/>
          </p:cNvPicPr>
          <p:nvPr/>
        </p:nvPicPr>
        <p:blipFill>
          <a:blip r:embed="rId1"/>
          <a:stretch>
            <a:fillRect/>
          </a:stretch>
        </p:blipFill>
        <p:spPr>
          <a:xfrm>
            <a:off x="1600200" y="1600200"/>
            <a:ext cx="7321550" cy="4343400"/>
          </a:xfrm>
          <a:prstGeom prst="rect">
            <a:avLst/>
          </a:prstGeom>
          <a:noFill/>
          <a:ln w="9525">
            <a:noFill/>
          </a:ln>
        </p:spPr>
      </p:pic>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505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DoubleAdd.java </a:t>
            </a:r>
            <a:endParaRPr lang="en-US" altLang="zh-CN" kern="1200" dirty="0">
              <a:solidFill>
                <a:srgbClr val="595959"/>
              </a:solidFill>
              <a:latin typeface="微软雅黑" panose="020B0503020204020204" charset="-122"/>
              <a:ea typeface="+mj-ea"/>
              <a:cs typeface="+mj-cs"/>
            </a:endParaRPr>
          </a:p>
        </p:txBody>
      </p:sp>
      <p:pic>
        <p:nvPicPr>
          <p:cNvPr id="45059" name="Picture 4" descr="5"/>
          <p:cNvPicPr>
            <a:picLocks noChangeAspect="1"/>
          </p:cNvPicPr>
          <p:nvPr/>
        </p:nvPicPr>
        <p:blipFill>
          <a:blip r:embed="rId1"/>
          <a:stretch>
            <a:fillRect/>
          </a:stretch>
        </p:blipFill>
        <p:spPr>
          <a:xfrm>
            <a:off x="1371600" y="1905000"/>
            <a:ext cx="6172200" cy="4357688"/>
          </a:xfrm>
          <a:prstGeom prst="rect">
            <a:avLst/>
          </a:prstGeom>
          <a:noFill/>
          <a:ln w="9525">
            <a:noFill/>
          </a:ln>
        </p:spPr>
      </p:pic>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608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测试用例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46083" name="Picture 4" descr="14"/>
          <p:cNvPicPr>
            <a:picLocks noChangeAspect="1"/>
          </p:cNvPicPr>
          <p:nvPr/>
        </p:nvPicPr>
        <p:blipFill>
          <a:blip r:embed="rId1"/>
          <a:stretch>
            <a:fillRect/>
          </a:stretch>
        </p:blipFill>
        <p:spPr>
          <a:xfrm>
            <a:off x="1447800" y="1905000"/>
            <a:ext cx="5715000" cy="4651375"/>
          </a:xfrm>
          <a:prstGeom prst="rect">
            <a:avLst/>
          </a:prstGeom>
          <a:noFill/>
          <a:ln w="9525">
            <a:noFill/>
          </a:ln>
        </p:spPr>
      </p:pic>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710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测试结果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47107" name="Picture 4" descr="17"/>
          <p:cNvPicPr>
            <a:picLocks noChangeAspect="1"/>
          </p:cNvPicPr>
          <p:nvPr/>
        </p:nvPicPr>
        <p:blipFill>
          <a:blip r:embed="rId1"/>
          <a:stretch>
            <a:fillRect/>
          </a:stretch>
        </p:blipFill>
        <p:spPr>
          <a:xfrm>
            <a:off x="2438400" y="1828800"/>
            <a:ext cx="4373563" cy="4724400"/>
          </a:xfrm>
          <a:prstGeom prst="rect">
            <a:avLst/>
          </a:prstGeom>
          <a:noFill/>
          <a:ln w="9525">
            <a:noFill/>
          </a:ln>
        </p:spPr>
      </p:pic>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xUnit</a:t>
            </a:r>
            <a:r>
              <a:rPr lang="zh-CN" altLang="en-US" kern="1200" dirty="0">
                <a:solidFill>
                  <a:srgbClr val="595959"/>
                </a:solidFill>
                <a:latin typeface="微软雅黑" panose="020B0503020204020204" charset="-122"/>
                <a:ea typeface="微软雅黑" panose="020B0503020204020204" charset="-122"/>
                <a:cs typeface="+mj-cs"/>
              </a:rPr>
              <a:t>介绍</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8130"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8131"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8132" name="Picture 2"/>
          <p:cNvPicPr>
            <a:picLocks noChangeAspect="1"/>
          </p:cNvPicPr>
          <p:nvPr/>
        </p:nvPicPr>
        <p:blipFill>
          <a:blip r:embed="rId1"/>
          <a:stretch>
            <a:fillRect/>
          </a:stretch>
        </p:blipFill>
        <p:spPr>
          <a:xfrm>
            <a:off x="1143000" y="2133600"/>
            <a:ext cx="6765925" cy="4038600"/>
          </a:xfrm>
          <a:prstGeom prst="rect">
            <a:avLst/>
          </a:prstGeom>
          <a:noFill/>
          <a:ln w="9525">
            <a:noFill/>
          </a:ln>
        </p:spPr>
      </p:pic>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91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11.6	</a:t>
            </a:r>
            <a:r>
              <a:rPr lang="zh-CN" altLang="en-US" kern="1200" dirty="0">
                <a:solidFill>
                  <a:srgbClr val="595959"/>
                </a:solidFill>
                <a:latin typeface="微软雅黑" panose="020B0503020204020204" charset="-122"/>
                <a:ea typeface="微软雅黑" panose="020B0503020204020204" charset="-122"/>
                <a:cs typeface="+mj-cs"/>
              </a:rPr>
              <a:t>软件缺陷分析</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915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简介</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软件缺陷的类别</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软件缺陷的级别</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微小的（</a:t>
            </a:r>
            <a:r>
              <a:rPr lang="en-US" altLang="zh-CN" sz="2100" kern="1200" dirty="0">
                <a:solidFill>
                  <a:srgbClr val="595959"/>
                </a:solidFill>
                <a:latin typeface="微软雅黑" panose="020B0503020204020204" charset="-122"/>
                <a:ea typeface="+mn-ea"/>
                <a:cs typeface="+mn-cs"/>
              </a:rPr>
              <a:t>Minor</a:t>
            </a:r>
            <a:r>
              <a:rPr lang="zh-CN" altLang="en-US" sz="2100" kern="1200" dirty="0">
                <a:solidFill>
                  <a:srgbClr val="595959"/>
                </a:solidFill>
                <a:latin typeface="微软雅黑" panose="020B0503020204020204" charset="-122"/>
                <a:ea typeface="微软雅黑" panose="020B0503020204020204" charset="-122"/>
                <a:cs typeface="+mn-cs"/>
              </a:rPr>
              <a:t>）</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一般的（</a:t>
            </a:r>
            <a:r>
              <a:rPr lang="en-US" altLang="zh-CN" sz="2100" kern="1200" dirty="0">
                <a:solidFill>
                  <a:srgbClr val="595959"/>
                </a:solidFill>
                <a:latin typeface="微软雅黑" panose="020B0503020204020204" charset="-122"/>
                <a:ea typeface="+mn-ea"/>
                <a:cs typeface="+mn-cs"/>
              </a:rPr>
              <a:t>Major</a:t>
            </a:r>
            <a:r>
              <a:rPr lang="zh-CN" altLang="en-US" sz="2100" kern="1200" dirty="0">
                <a:solidFill>
                  <a:srgbClr val="595959"/>
                </a:solidFill>
                <a:latin typeface="微软雅黑" panose="020B0503020204020204" charset="-122"/>
                <a:ea typeface="微软雅黑" panose="020B0503020204020204" charset="-122"/>
                <a:cs typeface="+mn-cs"/>
              </a:rPr>
              <a:t>）</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严重的（</a:t>
            </a:r>
            <a:r>
              <a:rPr lang="en-US" altLang="zh-CN" sz="2100" kern="1200" dirty="0">
                <a:solidFill>
                  <a:srgbClr val="595959"/>
                </a:solidFill>
                <a:latin typeface="微软雅黑" panose="020B0503020204020204" charset="-122"/>
                <a:ea typeface="+mn-ea"/>
                <a:cs typeface="+mn-cs"/>
              </a:rPr>
              <a:t>Critical</a:t>
            </a:r>
            <a:r>
              <a:rPr lang="zh-CN" altLang="en-US" sz="2100" kern="1200" dirty="0">
                <a:solidFill>
                  <a:srgbClr val="595959"/>
                </a:solidFill>
                <a:latin typeface="微软雅黑" panose="020B0503020204020204" charset="-122"/>
                <a:ea typeface="微软雅黑" panose="020B0503020204020204" charset="-122"/>
                <a:cs typeface="+mn-cs"/>
              </a:rPr>
              <a:t>）</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致命的（</a:t>
            </a:r>
            <a:r>
              <a:rPr lang="en-US" altLang="zh-CN" sz="2100" kern="1200" dirty="0">
                <a:solidFill>
                  <a:srgbClr val="595959"/>
                </a:solidFill>
                <a:latin typeface="微软雅黑" panose="020B0503020204020204" charset="-122"/>
                <a:ea typeface="+mn-ea"/>
                <a:cs typeface="+mn-cs"/>
              </a:rPr>
              <a:t>Fatal</a:t>
            </a:r>
            <a:r>
              <a:rPr lang="zh-CN" altLang="en-US" sz="2100" kern="1200" dirty="0">
                <a:solidFill>
                  <a:srgbClr val="595959"/>
                </a:solidFill>
                <a:latin typeface="微软雅黑" panose="020B0503020204020204" charset="-122"/>
                <a:ea typeface="微软雅黑" panose="020B0503020204020204" charset="-122"/>
                <a:cs typeface="+mn-cs"/>
              </a:rPr>
              <a:t>）</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激活状态（</a:t>
            </a:r>
            <a:r>
              <a:rPr lang="en-US" altLang="zh-CN" sz="2100" kern="1200" dirty="0">
                <a:solidFill>
                  <a:srgbClr val="595959"/>
                </a:solidFill>
                <a:latin typeface="微软雅黑" panose="020B0503020204020204" charset="-122"/>
                <a:ea typeface="+mn-ea"/>
                <a:cs typeface="+mn-cs"/>
              </a:rPr>
              <a:t>Open</a:t>
            </a:r>
            <a:r>
              <a:rPr lang="zh-CN" altLang="en-US" sz="2100" kern="1200" dirty="0">
                <a:solidFill>
                  <a:srgbClr val="595959"/>
                </a:solidFill>
                <a:latin typeface="微软雅黑" panose="020B0503020204020204" charset="-122"/>
                <a:ea typeface="微软雅黑" panose="020B0503020204020204" charset="-122"/>
                <a:cs typeface="+mn-cs"/>
              </a:rPr>
              <a:t>）</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已修正状态（</a:t>
            </a:r>
            <a:r>
              <a:rPr lang="en-US" altLang="zh-CN" sz="2100" kern="1200" dirty="0">
                <a:solidFill>
                  <a:srgbClr val="595959"/>
                </a:solidFill>
                <a:latin typeface="微软雅黑" panose="020B0503020204020204" charset="-122"/>
                <a:ea typeface="+mn-ea"/>
                <a:cs typeface="+mn-cs"/>
              </a:rPr>
              <a:t>Fixed</a:t>
            </a:r>
            <a:r>
              <a:rPr lang="zh-CN" altLang="en-US" sz="2100" kern="1200" dirty="0">
                <a:solidFill>
                  <a:srgbClr val="595959"/>
                </a:solidFill>
                <a:latin typeface="微软雅黑" panose="020B0503020204020204" charset="-122"/>
                <a:ea typeface="微软雅黑" panose="020B0503020204020204" charset="-122"/>
                <a:cs typeface="+mn-cs"/>
              </a:rPr>
              <a:t>）</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关闭状态（</a:t>
            </a:r>
            <a:r>
              <a:rPr lang="en-US" altLang="zh-CN" sz="2100" kern="1200" dirty="0">
                <a:solidFill>
                  <a:srgbClr val="595959"/>
                </a:solidFill>
                <a:latin typeface="微软雅黑" panose="020B0503020204020204" charset="-122"/>
                <a:ea typeface="+mn-ea"/>
                <a:cs typeface="+mn-cs"/>
              </a:rPr>
              <a:t>Close</a:t>
            </a:r>
            <a:r>
              <a:rPr lang="zh-CN" altLang="en-US" sz="2100" kern="1200" dirty="0">
                <a:solidFill>
                  <a:srgbClr val="595959"/>
                </a:solidFill>
                <a:latin typeface="微软雅黑" panose="020B0503020204020204" charset="-122"/>
                <a:ea typeface="微软雅黑" panose="020B0503020204020204" charset="-122"/>
                <a:cs typeface="+mn-cs"/>
              </a:rPr>
              <a:t>）</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017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11.6	</a:t>
            </a:r>
            <a:r>
              <a:rPr lang="zh-CN" altLang="en-US" kern="1200" dirty="0">
                <a:solidFill>
                  <a:srgbClr val="595959"/>
                </a:solidFill>
                <a:latin typeface="微软雅黑" panose="020B0503020204020204" charset="-122"/>
                <a:ea typeface="微软雅黑" panose="020B0503020204020204" charset="-122"/>
                <a:cs typeface="+mj-cs"/>
              </a:rPr>
              <a:t>软件缺陷分析</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017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软件缺陷产生的原因</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软件本身</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团队工作</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技术问题</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项目管理的问题</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120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11.6.5 </a:t>
            </a:r>
            <a:r>
              <a:rPr lang="zh-CN" altLang="en-US" kern="1200" dirty="0">
                <a:solidFill>
                  <a:srgbClr val="595959"/>
                </a:solidFill>
                <a:latin typeface="微软雅黑" panose="020B0503020204020204" charset="-122"/>
                <a:ea typeface="微软雅黑" panose="020B0503020204020204" charset="-122"/>
                <a:cs typeface="+mj-cs"/>
              </a:rPr>
              <a:t>软件缺陷的构成</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1203"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功能缺陷</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规格说明书缺陷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功能缺陷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测试缺陷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测试标准引起的缺陷</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系统缺陷</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外部接口缺陷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内部接口缺陷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硬件结构缺陷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操作系统缺陷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软件结构缺陷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控制与顺序缺陷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资源管理缺陷</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xfrm>
            <a:off x="628650" y="660400"/>
            <a:ext cx="7886700" cy="1030288"/>
          </a:xfrm>
          <a:prstGeom prst="rect">
            <a:avLst/>
          </a:prstGeom>
          <a:noFill/>
          <a:ln>
            <a:noFill/>
          </a:ln>
        </p:spPr>
        <p:txBody>
          <a:bodyPr anchor="t"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逻辑覆盖法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6386" name="内容占位符 2"/>
          <p:cNvSpPr>
            <a:spLocks noGrp="1"/>
          </p:cNvSpPr>
          <p:nvPr>
            <p:ph idx="1"/>
          </p:nvPr>
        </p:nvSpPr>
        <p:spPr>
          <a:xfrm>
            <a:off x="628650" y="1143000"/>
            <a:ext cx="7886700" cy="5564505"/>
          </a:xfrm>
          <a:prstGeom prst="rect">
            <a:avLst/>
          </a:prstGeom>
          <a:noFill/>
          <a:ln>
            <a:noFill/>
          </a:ln>
        </p:spPr>
        <p:txBody>
          <a:bodyPr anchor="t" anchorCtr="0"/>
          <a:p>
            <a:pPr defTabSz="914400">
              <a:lnSpc>
                <a:spcPct val="160000"/>
              </a:lnSpc>
            </a:pPr>
            <a:r>
              <a:rPr lang="zh-CN" altLang="en-US" kern="1200" dirty="0">
                <a:solidFill>
                  <a:srgbClr val="595959"/>
                </a:solidFill>
                <a:latin typeface="微软雅黑" panose="020B0503020204020204" charset="-122"/>
                <a:ea typeface="微软雅黑" panose="020B0503020204020204" charset="-122"/>
                <a:cs typeface="+mn-cs"/>
              </a:rPr>
              <a:t>逻辑覆盖法以程序内部逻辑结构为基础，通过对程序逻辑结构遍历实现程序测试的覆盖。</a:t>
            </a:r>
            <a:endParaRPr lang="en-US" altLang="zh-CN" kern="1200" dirty="0">
              <a:solidFill>
                <a:srgbClr val="595959"/>
              </a:solidFill>
              <a:latin typeface="微软雅黑" panose="020B0503020204020204" charset="-122"/>
              <a:ea typeface="微软雅黑" panose="020B0503020204020204" charset="-122"/>
              <a:cs typeface="+mn-cs"/>
            </a:endParaRPr>
          </a:p>
          <a:p>
            <a:pPr defTabSz="914400">
              <a:lnSpc>
                <a:spcPct val="160000"/>
              </a:lnSpc>
            </a:pPr>
            <a:r>
              <a:rPr lang="zh-CN" altLang="en-US" kern="1200" dirty="0">
                <a:solidFill>
                  <a:srgbClr val="595959"/>
                </a:solidFill>
                <a:latin typeface="微软雅黑" panose="020B0503020204020204" charset="-122"/>
                <a:ea typeface="微软雅黑" panose="020B0503020204020204" charset="-122"/>
                <a:cs typeface="+mn-cs"/>
              </a:rPr>
              <a:t>从覆盖源程序语句的详尽程度，可以分为</a:t>
            </a:r>
            <a:endParaRPr lang="en-US" altLang="zh-CN" kern="1200" dirty="0">
              <a:solidFill>
                <a:srgbClr val="595959"/>
              </a:solidFill>
              <a:latin typeface="微软雅黑" panose="020B0503020204020204" charset="-122"/>
              <a:ea typeface="微软雅黑" panose="020B0503020204020204" charset="-122"/>
              <a:cs typeface="+mn-cs"/>
            </a:endParaRPr>
          </a:p>
          <a:p>
            <a:pPr lvl="1" defTabSz="914400">
              <a:lnSpc>
                <a:spcPct val="160000"/>
              </a:lnSpc>
            </a:pPr>
            <a:r>
              <a:rPr lang="zh-CN" altLang="en-US" sz="2000" kern="1200" dirty="0">
                <a:solidFill>
                  <a:srgbClr val="595959"/>
                </a:solidFill>
                <a:latin typeface="微软雅黑" panose="020B0503020204020204" charset="-122"/>
                <a:ea typeface="微软雅黑" panose="020B0503020204020204" charset="-122"/>
                <a:cs typeface="+mn-cs"/>
              </a:rPr>
              <a:t>语句覆盖</a:t>
            </a:r>
            <a:endParaRPr lang="en-US"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60000"/>
              </a:lnSpc>
            </a:pPr>
            <a:r>
              <a:rPr lang="zh-CN" altLang="en-US" sz="2000" kern="1200" dirty="0">
                <a:solidFill>
                  <a:srgbClr val="595959"/>
                </a:solidFill>
                <a:latin typeface="微软雅黑" panose="020B0503020204020204" charset="-122"/>
                <a:ea typeface="微软雅黑" panose="020B0503020204020204" charset="-122"/>
                <a:cs typeface="+mn-cs"/>
              </a:rPr>
              <a:t>判定覆盖</a:t>
            </a:r>
            <a:endParaRPr lang="en-US"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60000"/>
              </a:lnSpc>
            </a:pPr>
            <a:r>
              <a:rPr lang="zh-CN" altLang="en-US" sz="2000" kern="1200" dirty="0">
                <a:solidFill>
                  <a:srgbClr val="595959"/>
                </a:solidFill>
                <a:latin typeface="微软雅黑" panose="020B0503020204020204" charset="-122"/>
                <a:ea typeface="微软雅黑" panose="020B0503020204020204" charset="-122"/>
                <a:cs typeface="+mn-cs"/>
              </a:rPr>
              <a:t>条件覆盖</a:t>
            </a:r>
            <a:endParaRPr lang="en-US"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60000"/>
              </a:lnSpc>
            </a:pPr>
            <a:r>
              <a:rPr lang="zh-CN" altLang="en-US" sz="2000" kern="1200" dirty="0">
                <a:solidFill>
                  <a:srgbClr val="595959"/>
                </a:solidFill>
                <a:latin typeface="微软雅黑" panose="020B0503020204020204" charset="-122"/>
                <a:ea typeface="微软雅黑" panose="020B0503020204020204" charset="-122"/>
                <a:cs typeface="+mn-cs"/>
              </a:rPr>
              <a:t>条件判定覆盖</a:t>
            </a:r>
            <a:endParaRPr lang="en-US"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60000"/>
              </a:lnSpc>
            </a:pPr>
            <a:r>
              <a:rPr lang="zh-CN" altLang="en-US" sz="2000" kern="1200" dirty="0">
                <a:solidFill>
                  <a:srgbClr val="595959"/>
                </a:solidFill>
                <a:latin typeface="微软雅黑" panose="020B0503020204020204" charset="-122"/>
                <a:ea typeface="微软雅黑" panose="020B0503020204020204" charset="-122"/>
                <a:cs typeface="+mn-cs"/>
              </a:rPr>
              <a:t>条件组合覆盖</a:t>
            </a:r>
            <a:endParaRPr lang="en-US"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60000"/>
              </a:lnSpc>
            </a:pPr>
            <a:r>
              <a:rPr lang="zh-CN" altLang="en-US" sz="2000" kern="1200" dirty="0">
                <a:solidFill>
                  <a:srgbClr val="595959"/>
                </a:solidFill>
                <a:latin typeface="微软雅黑" panose="020B0503020204020204" charset="-122"/>
                <a:ea typeface="微软雅黑" panose="020B0503020204020204" charset="-122"/>
                <a:cs typeface="+mn-cs"/>
              </a:rPr>
              <a:t>路径覆盖</a:t>
            </a:r>
            <a:endParaRPr lang="zh-CN" altLang="en-US" sz="20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222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11.6.5 </a:t>
            </a:r>
            <a:r>
              <a:rPr lang="zh-CN" altLang="en-US" kern="1200" dirty="0">
                <a:solidFill>
                  <a:srgbClr val="595959"/>
                </a:solidFill>
                <a:latin typeface="微软雅黑" panose="020B0503020204020204" charset="-122"/>
                <a:ea typeface="微软雅黑" panose="020B0503020204020204" charset="-122"/>
                <a:cs typeface="+mj-cs"/>
              </a:rPr>
              <a:t>软件缺陷的构成</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222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加工缺陷</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算法与操作缺陷</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初始化缺陷</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控制和次序缺陷</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静态逻辑缺陷</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数据缺陷</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动态数据缺陷</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静态数据缺陷</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数据内容、结构和属性缺陷</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代码缺陷</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325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11.7</a:t>
            </a:r>
            <a:r>
              <a:rPr lang="zh-CN" altLang="en-US" kern="1200" dirty="0">
                <a:solidFill>
                  <a:srgbClr val="595959"/>
                </a:solidFill>
                <a:latin typeface="微软雅黑" panose="020B0503020204020204" charset="-122"/>
                <a:ea typeface="微软雅黑" panose="020B0503020204020204" charset="-122"/>
                <a:cs typeface="+mj-cs"/>
              </a:rPr>
              <a:t>小结</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3251" name="Rectangle 3"/>
          <p:cNvSpPr>
            <a:spLocks noGrp="1"/>
          </p:cNvSpPr>
          <p:nvPr>
            <p:ph idx="1"/>
          </p:nvPr>
        </p:nvSpPr>
        <p:spPr>
          <a:xfrm>
            <a:off x="990600" y="1827213"/>
            <a:ext cx="7693025" cy="4114800"/>
          </a:xfrm>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本章主要讲解了白盒测试的基本概念和技术，包括白盒测试的基本概念、分类、白盒测试中的边界值技术、语句覆盖测试、分支覆盖测试、条件覆盖测试、分支</a:t>
            </a:r>
            <a:r>
              <a:rPr lang="en-US" altLang="zh-CN" sz="2500" kern="1200" dirty="0">
                <a:solidFill>
                  <a:srgbClr val="595959"/>
                </a:solidFill>
                <a:latin typeface="微软雅黑" panose="020B0503020204020204" charset="-122"/>
                <a:ea typeface="+mn-ea"/>
                <a:cs typeface="+mn-cs"/>
              </a:rPr>
              <a:t>-</a:t>
            </a:r>
            <a:r>
              <a:rPr lang="zh-CN" altLang="en-US" sz="2500" kern="1200" dirty="0">
                <a:solidFill>
                  <a:srgbClr val="595959"/>
                </a:solidFill>
                <a:latin typeface="微软雅黑" panose="020B0503020204020204" charset="-122"/>
                <a:ea typeface="微软雅黑" panose="020B0503020204020204" charset="-122"/>
                <a:cs typeface="+mn-cs"/>
              </a:rPr>
              <a:t>条件覆盖测试、条件组合覆盖测试、路径覆盖测试。</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也介绍了常用的白盒测试工具</a:t>
            </a:r>
            <a:r>
              <a:rPr lang="en-US" altLang="zh-CN" sz="2100" kern="1200" dirty="0">
                <a:solidFill>
                  <a:srgbClr val="595959"/>
                </a:solidFill>
                <a:latin typeface="微软雅黑" panose="020B0503020204020204" charset="-122"/>
                <a:ea typeface="+mn-ea"/>
                <a:cs typeface="+mn-cs"/>
              </a:rPr>
              <a:t>C++Test</a:t>
            </a:r>
            <a:r>
              <a:rPr lang="zh-CN" altLang="en-US" sz="2100" kern="1200" dirty="0">
                <a:solidFill>
                  <a:srgbClr val="595959"/>
                </a:solidFill>
                <a:latin typeface="微软雅黑" panose="020B0503020204020204" charset="-122"/>
                <a:ea typeface="微软雅黑" panose="020B0503020204020204" charset="-122"/>
                <a:cs typeface="+mn-cs"/>
              </a:rPr>
              <a:t>软件以及软件缺陷的原因，构成，产生的危害等。</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白盒测试允许观察</a:t>
            </a:r>
            <a:r>
              <a:rPr lang="zh-CN" altLang="en-US" sz="2500" kern="1200" dirty="0">
                <a:solidFill>
                  <a:srgbClr val="595959"/>
                </a:solidFill>
                <a:latin typeface="Arial" panose="020B0604020202020204" pitchFamily="34" charset="0"/>
                <a:ea typeface="微软雅黑" panose="020B0503020204020204" charset="-122"/>
                <a:cs typeface="+mn-cs"/>
              </a:rPr>
              <a:t>“</a:t>
            </a:r>
            <a:r>
              <a:rPr lang="zh-CN" altLang="en-US" sz="2500" kern="1200" dirty="0">
                <a:solidFill>
                  <a:srgbClr val="595959"/>
                </a:solidFill>
                <a:latin typeface="微软雅黑" panose="020B0503020204020204" charset="-122"/>
                <a:ea typeface="微软雅黑" panose="020B0503020204020204" charset="-122"/>
                <a:cs typeface="+mn-cs"/>
              </a:rPr>
              <a:t>盒子</a:t>
            </a:r>
            <a:r>
              <a:rPr lang="zh-CN" altLang="en-US" sz="2500" kern="1200" dirty="0">
                <a:solidFill>
                  <a:srgbClr val="595959"/>
                </a:solidFill>
                <a:latin typeface="Arial" panose="020B0604020202020204" pitchFamily="34" charset="0"/>
                <a:ea typeface="微软雅黑" panose="020B0503020204020204" charset="-122"/>
                <a:cs typeface="+mn-cs"/>
              </a:rPr>
              <a:t>”</a:t>
            </a:r>
            <a:r>
              <a:rPr lang="zh-CN" altLang="en-US" sz="2500" kern="1200" dirty="0">
                <a:solidFill>
                  <a:srgbClr val="595959"/>
                </a:solidFill>
                <a:latin typeface="微软雅黑" panose="020B0503020204020204" charset="-122"/>
                <a:ea typeface="微软雅黑" panose="020B0503020204020204" charset="-122"/>
                <a:cs typeface="+mn-cs"/>
              </a:rPr>
              <a:t>内部，不像黒盒测试那样把系统理解为一个</a:t>
            </a:r>
            <a:r>
              <a:rPr lang="zh-CN" altLang="en-US" sz="2500" kern="1200" dirty="0">
                <a:solidFill>
                  <a:srgbClr val="595959"/>
                </a:solidFill>
                <a:latin typeface="Arial" panose="020B0604020202020204" pitchFamily="34" charset="0"/>
                <a:ea typeface="微软雅黑" panose="020B0503020204020204" charset="-122"/>
                <a:cs typeface="+mn-cs"/>
              </a:rPr>
              <a:t>“</a:t>
            </a:r>
            <a:r>
              <a:rPr lang="zh-CN" altLang="en-US" sz="2500" kern="1200" dirty="0">
                <a:solidFill>
                  <a:srgbClr val="595959"/>
                </a:solidFill>
                <a:latin typeface="微软雅黑" panose="020B0503020204020204" charset="-122"/>
                <a:ea typeface="微软雅黑" panose="020B0503020204020204" charset="-122"/>
                <a:cs typeface="+mn-cs"/>
              </a:rPr>
              <a:t>内部不可见的盒子</a:t>
            </a:r>
            <a:r>
              <a:rPr lang="zh-CN" altLang="en-US" sz="2500" kern="1200" dirty="0">
                <a:solidFill>
                  <a:srgbClr val="595959"/>
                </a:solidFill>
                <a:latin typeface="Arial" panose="020B0604020202020204" pitchFamily="34" charset="0"/>
                <a:ea typeface="微软雅黑" panose="020B0503020204020204" charset="-122"/>
                <a:cs typeface="+mn-cs"/>
              </a:rPr>
              <a:t>”</a:t>
            </a:r>
            <a:r>
              <a:rPr lang="zh-CN" altLang="en-US" sz="2500" kern="1200" dirty="0">
                <a:solidFill>
                  <a:srgbClr val="595959"/>
                </a:solidFill>
                <a:latin typeface="微软雅黑" panose="020B0503020204020204" charset="-122"/>
                <a:ea typeface="微软雅黑" panose="020B0503020204020204" charset="-122"/>
                <a:cs typeface="+mn-cs"/>
              </a:rPr>
              <a:t>，不需要明白内部结构。</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为了完整的测试一个软件，这两种测试都是不可或缺的。</a:t>
            </a:r>
            <a:endParaRPr lang="en-US" altLang="zh-CN" sz="2100" kern="1200" dirty="0">
              <a:solidFill>
                <a:srgbClr val="595959"/>
              </a:solidFill>
              <a:latin typeface="微软雅黑" panose="020B0503020204020204" charset="-122"/>
              <a:ea typeface="+mn-ea"/>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一个产品在其概念分析阶段直到最后交付给用户期间往往要经过各种静态的、动态的、白盒的和黒盒的测试。</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628650" y="533400"/>
            <a:ext cx="7886700" cy="1325563"/>
          </a:xfrm>
          <a:prstGeom prst="rect">
            <a:avLst/>
          </a:prstGeom>
          <a:noFill/>
          <a:ln>
            <a:noFill/>
          </a:ln>
        </p:spPr>
        <p:txBody>
          <a:bodyPr anchor="t"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逻辑覆盖法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7410" name="内容占位符 2"/>
          <p:cNvSpPr>
            <a:spLocks noGrp="1"/>
          </p:cNvSpPr>
          <p:nvPr>
            <p:ph idx="1"/>
          </p:nvPr>
        </p:nvSpPr>
        <p:spPr>
          <a:xfrm>
            <a:off x="609600" y="1447800"/>
            <a:ext cx="7886700" cy="4351338"/>
          </a:xfrm>
          <a:prstGeom prst="rect">
            <a:avLst/>
          </a:prstGeom>
          <a:noFill/>
          <a:ln>
            <a:noFill/>
          </a:ln>
        </p:spPr>
        <p:txBody>
          <a:bodyPr anchor="t" anchorCtr="0"/>
          <a:p>
            <a:pPr defTabSz="914400">
              <a:lnSpc>
                <a:spcPct val="150000"/>
              </a:lnSpc>
            </a:pPr>
            <a:r>
              <a:rPr lang="zh-CN" altLang="en-US" kern="1200" dirty="0">
                <a:solidFill>
                  <a:srgbClr val="595959"/>
                </a:solidFill>
                <a:latin typeface="微软雅黑" panose="020B0503020204020204" charset="-122"/>
                <a:ea typeface="微软雅黑" panose="020B0503020204020204" charset="-122"/>
                <a:cs typeface="+mn-cs"/>
              </a:rPr>
              <a:t>语句覆盖</a:t>
            </a:r>
            <a:endParaRPr lang="en-US" altLang="zh-CN"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en-US" kern="1200" dirty="0">
                <a:solidFill>
                  <a:srgbClr val="595959"/>
                </a:solidFill>
                <a:latin typeface="微软雅黑" panose="020B0503020204020204" charset="-122"/>
                <a:ea typeface="微软雅黑" panose="020B0503020204020204" charset="-122"/>
                <a:cs typeface="+mn-cs"/>
              </a:rPr>
              <a:t>指的是代码中所有的语句都至少执行一遍</a:t>
            </a:r>
            <a:endParaRPr lang="en-US" altLang="zh-CN"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en-US" kern="1200" dirty="0">
                <a:solidFill>
                  <a:srgbClr val="595959"/>
                </a:solidFill>
                <a:latin typeface="微软雅黑" panose="020B0503020204020204" charset="-122"/>
                <a:ea typeface="微软雅黑" panose="020B0503020204020204" charset="-122"/>
                <a:cs typeface="+mn-cs"/>
              </a:rPr>
              <a:t>虽然覆盖了可执行语句，但是不能检查判断逻辑是否有问题</a:t>
            </a:r>
            <a:endParaRPr lang="en-US" altLang="zh-CN"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en-US" kern="1200" dirty="0">
                <a:solidFill>
                  <a:srgbClr val="595959"/>
                </a:solidFill>
                <a:latin typeface="微软雅黑" panose="020B0503020204020204" charset="-122"/>
                <a:ea typeface="微软雅黑" panose="020B0503020204020204" charset="-122"/>
                <a:cs typeface="+mn-cs"/>
              </a:rPr>
              <a:t>是很不充分的一种测试，是最弱的逻辑覆盖准则</a:t>
            </a:r>
            <a:endParaRPr lang="en-US" altLang="zh-CN"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en-US" kern="1200" dirty="0">
                <a:solidFill>
                  <a:srgbClr val="595959"/>
                </a:solidFill>
                <a:latin typeface="微软雅黑" panose="020B0503020204020204" charset="-122"/>
                <a:ea typeface="微软雅黑" panose="020B0503020204020204" charset="-122"/>
                <a:cs typeface="+mn-cs"/>
              </a:rPr>
              <a:t>测试覆盖率工具：如</a:t>
            </a:r>
            <a:r>
              <a:rPr lang="en-US" altLang="zh-CN" kern="1200" dirty="0" err="1">
                <a:solidFill>
                  <a:srgbClr val="595959"/>
                </a:solidFill>
                <a:latin typeface="微软雅黑" panose="020B0503020204020204" charset="-122"/>
                <a:ea typeface="微软雅黑" panose="020B0503020204020204" charset="-122"/>
                <a:cs typeface="+mn-cs"/>
              </a:rPr>
              <a:t>TrueCoverage</a:t>
            </a:r>
            <a:r>
              <a:rPr lang="zh-CN" altLang="en-US" kern="1200" dirty="0">
                <a:solidFill>
                  <a:srgbClr val="595959"/>
                </a:solidFill>
                <a:latin typeface="微软雅黑" panose="020B0503020204020204" charset="-122"/>
                <a:ea typeface="微软雅黑" panose="020B0503020204020204" charset="-122"/>
                <a:cs typeface="+mn-cs"/>
              </a:rPr>
              <a:t>、</a:t>
            </a:r>
            <a:r>
              <a:rPr lang="en-US" altLang="zh-CN" kern="1200" dirty="0" err="1">
                <a:solidFill>
                  <a:srgbClr val="595959"/>
                </a:solidFill>
                <a:latin typeface="微软雅黑" panose="020B0503020204020204" charset="-122"/>
                <a:ea typeface="微软雅黑" panose="020B0503020204020204" charset="-122"/>
                <a:cs typeface="+mn-cs"/>
              </a:rPr>
              <a:t>PureCoverage</a:t>
            </a:r>
            <a:endParaRPr lang="en-US" altLang="en-US" kern="1200" dirty="0" err="1">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843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算法流程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8435" name="Rectangle 5"/>
          <p:cNvSpPr/>
          <p:nvPr/>
        </p:nvSpPr>
        <p:spPr>
          <a:xfrm>
            <a:off x="0" y="24193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18436" name="Picture 6"/>
          <p:cNvPicPr>
            <a:picLocks noChangeAspect="1"/>
          </p:cNvPicPr>
          <p:nvPr/>
        </p:nvPicPr>
        <p:blipFill>
          <a:blip r:embed="rId1"/>
          <a:stretch>
            <a:fillRect/>
          </a:stretch>
        </p:blipFill>
        <p:spPr>
          <a:xfrm>
            <a:off x="1371600" y="1828800"/>
            <a:ext cx="4992688" cy="4572000"/>
          </a:xfrm>
          <a:prstGeom prst="rect">
            <a:avLst/>
          </a:prstGeom>
          <a:noFill/>
          <a:ln w="9525">
            <a:noFill/>
          </a:ln>
        </p:spPr>
      </p:pic>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277*148"/>
  <p:tag name="TABLE_ENDDRAG_RECT" val="50*126*277*148"/>
</p:tagLst>
</file>

<file path=ppt/tags/tag11.xml><?xml version="1.0" encoding="utf-8"?>
<p:tagLst xmlns:p="http://schemas.openxmlformats.org/presentationml/2006/main">
  <p:tag name="TABLE_ENDDRAG_ORIGIN_RECT" val="269*142"/>
  <p:tag name="TABLE_ENDDRAG_RECT" val="390*126*269*142"/>
</p:tagLst>
</file>

<file path=ppt/tags/tag12.xml><?xml version="1.0" encoding="utf-8"?>
<p:tagLst xmlns:p="http://schemas.openxmlformats.org/presentationml/2006/main">
  <p:tag name="TABLE_ENDDRAG_ORIGIN_RECT" val="658*217"/>
  <p:tag name="TABLE_ENDDRAG_RECT" val="50*294*658*217"/>
</p:tagLst>
</file>

<file path=ppt/tags/tag13.xml><?xml version="1.0" encoding="utf-8"?>
<p:tagLst xmlns:p="http://schemas.openxmlformats.org/presentationml/2006/main">
  <p:tag name="TABLE_ENDDRAG_ORIGIN_RECT" val="639*335"/>
  <p:tag name="TABLE_ENDDRAG_RECT" val="43*132*639*335"/>
</p:tagLst>
</file>

<file path=ppt/tags/tag14.xml><?xml version="1.0" encoding="utf-8"?>
<p:tagLst xmlns:p="http://schemas.openxmlformats.org/presentationml/2006/main">
  <p:tag name="TABLE_ENDDRAG_ORIGIN_RECT" val="658*94"/>
  <p:tag name="TABLE_ENDDRAG_RECT" val="36*114*658*94"/>
</p:tagLst>
</file>

<file path=ppt/tags/tag15.xml><?xml version="1.0" encoding="utf-8"?>
<p:tagLst xmlns:p="http://schemas.openxmlformats.org/presentationml/2006/main">
  <p:tag name="TABLE_ENDDRAG_ORIGIN_RECT" val="658*94"/>
  <p:tag name="TABLE_ENDDRAG_RECT" val="36*114*658*94"/>
</p:tagLst>
</file>

<file path=ppt/tags/tag16.xml><?xml version="1.0" encoding="utf-8"?>
<p:tagLst xmlns:p="http://schemas.openxmlformats.org/presentationml/2006/main">
  <p:tag name="TABLE_ENDDRAG_ORIGIN_RECT" val="658*94"/>
  <p:tag name="TABLE_ENDDRAG_RECT" val="36*114*658*94"/>
</p:tagLst>
</file>

<file path=ppt/tags/tag17.xml><?xml version="1.0" encoding="utf-8"?>
<p:tagLst xmlns:p="http://schemas.openxmlformats.org/presentationml/2006/main">
  <p:tag name="TABLE_ENDDRAG_ORIGIN_RECT" val="658*94"/>
  <p:tag name="TABLE_ENDDRAG_RECT" val="36*114*658*94"/>
</p:tagLst>
</file>

<file path=ppt/tags/tag18.xml><?xml version="1.0" encoding="utf-8"?>
<p:tagLst xmlns:p="http://schemas.openxmlformats.org/presentationml/2006/main">
  <p:tag name="TABLE_ENDDRAG_ORIGIN_RECT" val="658*94"/>
  <p:tag name="TABLE_ENDDRAG_RECT" val="36*114*658*94"/>
</p:tagLst>
</file>

<file path=ppt/tags/tag19.xml><?xml version="1.0" encoding="utf-8"?>
<p:tagLst xmlns:p="http://schemas.openxmlformats.org/presentationml/2006/main">
  <p:tag name="TABLE_ENDDRAG_ORIGIN_RECT" val="658*94"/>
  <p:tag name="TABLE_ENDDRAG_RECT" val="36*114*658*94"/>
</p:tagLst>
</file>

<file path=ppt/tags/tag2.xml><?xml version="1.0" encoding="utf-8"?>
<p:tagLst xmlns:p="http://schemas.openxmlformats.org/presentationml/2006/main">
  <p:tag name="PA" val="v3.0.0"/>
  <p:tag name="KSO_WM_BEAUTIFY_FLAG" val=""/>
</p:tagLst>
</file>

<file path=ppt/tags/tag20.xml><?xml version="1.0" encoding="utf-8"?>
<p:tagLst xmlns:p="http://schemas.openxmlformats.org/presentationml/2006/main">
  <p:tag name="TABLE_ENDDRAG_ORIGIN_RECT" val="658*94"/>
  <p:tag name="TABLE_ENDDRAG_RECT" val="36*114*658*94"/>
</p:tagLst>
</file>

<file path=ppt/tags/tag21.xml><?xml version="1.0" encoding="utf-8"?>
<p:tagLst xmlns:p="http://schemas.openxmlformats.org/presentationml/2006/main">
  <p:tag name="TABLE_ENDDRAG_ORIGIN_RECT" val="528*193"/>
  <p:tag name="TABLE_ENDDRAG_RECT" val="24*336*528*193"/>
</p:tagLst>
</file>

<file path=ppt/tags/tag22.xml><?xml version="1.0" encoding="utf-8"?>
<p:tagLst xmlns:p="http://schemas.openxmlformats.org/presentationml/2006/main">
  <p:tag name="commondata" val="eyJoZGlkIjoiNTJiMjBkMDA4MGIwOWVjODI0Zjk4NWJiYzJhZWEzMjkifQ=="/>
</p:tagLst>
</file>

<file path=ppt/tags/tag3.xml><?xml version="1.0" encoding="utf-8"?>
<p:tagLst xmlns:p="http://schemas.openxmlformats.org/presentationml/2006/main">
  <p:tag name="PA" val="v3.0.0"/>
  <p:tag name="KSO_WM_BEAUTIFY_FLAG" val=""/>
</p:tagLst>
</file>

<file path=ppt/tags/tag4.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PA" val="v3.0.0"/>
  <p:tag name="KSO_WM_BEAUTIFY_FLAG" val=""/>
</p:tagLst>
</file>

<file path=ppt/tags/tag7.xml><?xml version="1.0" encoding="utf-8"?>
<p:tagLst xmlns:p="http://schemas.openxmlformats.org/presentationml/2006/main">
  <p:tag name="PA" val="v3.0.0"/>
  <p:tag name="KSO_WM_BEAUTIFY_FLAG" val=""/>
</p:tagLst>
</file>

<file path=ppt/tags/tag8.xml><?xml version="1.0" encoding="utf-8"?>
<p:tagLst xmlns:p="http://schemas.openxmlformats.org/presentationml/2006/main">
  <p:tag name="PA" val="v3.0.0"/>
  <p:tag name="KSO_WM_BEAUTIFY_FLAG" val=""/>
</p:tagLst>
</file>

<file path=ppt/tags/tag9.xml><?xml version="1.0" encoding="utf-8"?>
<p:tagLst xmlns:p="http://schemas.openxmlformats.org/presentationml/2006/main">
  <p:tag name="TABLE_ENDDRAG_ORIGIN_RECT" val="381*202"/>
  <p:tag name="TABLE_ENDDRAG_RECT" val="330*228*381*202"/>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9718</Words>
  <Application>WPS 演示</Application>
  <PresentationFormat>全屏显示(4:3)</PresentationFormat>
  <Paragraphs>1411</Paragraphs>
  <Slides>71</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71</vt:i4>
      </vt:variant>
    </vt:vector>
  </HeadingPairs>
  <TitlesOfParts>
    <vt:vector size="90" baseType="lpstr">
      <vt:lpstr>Arial</vt:lpstr>
      <vt:lpstr>宋体</vt:lpstr>
      <vt:lpstr>Wingdings</vt:lpstr>
      <vt:lpstr>微软雅黑</vt:lpstr>
      <vt:lpstr>华文行楷</vt:lpstr>
      <vt:lpstr>Arial Unicode MS</vt:lpstr>
      <vt:lpstr>Verdana</vt:lpstr>
      <vt:lpstr>黑体</vt:lpstr>
      <vt:lpstr>楷体_GB2312</vt:lpstr>
      <vt:lpstr>新宋体</vt:lpstr>
      <vt:lpstr>Calibri</vt:lpstr>
      <vt:lpstr>Calibri Light</vt:lpstr>
      <vt:lpstr>Arial Unicode MS</vt:lpstr>
      <vt:lpstr>Times New Roman</vt:lpstr>
      <vt:lpstr>2_自定义设计方案</vt:lpstr>
      <vt:lpstr>Visio.Drawing.11</vt:lpstr>
      <vt:lpstr>Visio.Drawing.15</vt:lpstr>
      <vt:lpstr>Visio.Drawing.11</vt:lpstr>
      <vt:lpstr>Visio.Drawing.11</vt:lpstr>
      <vt:lpstr>第11章	白盒测试 </vt:lpstr>
      <vt:lpstr>内容提要</vt:lpstr>
      <vt:lpstr>内容提要</vt:lpstr>
      <vt:lpstr>11.1 白盒测试概述</vt:lpstr>
      <vt:lpstr>11.1 白盒测试的概述</vt:lpstr>
      <vt:lpstr>白盒测试的实施步骤：</vt:lpstr>
      <vt:lpstr>逻辑覆盖法</vt:lpstr>
      <vt:lpstr>逻辑覆盖法</vt:lpstr>
      <vt:lpstr>算法流程 </vt:lpstr>
      <vt:lpstr>逻辑覆盖法</vt:lpstr>
      <vt:lpstr>11.2.1	语句覆盖</vt:lpstr>
      <vt:lpstr>11.2.2  判定覆盖</vt:lpstr>
      <vt:lpstr>11.2.2	判定覆盖</vt:lpstr>
      <vt:lpstr>11.2.3 条件覆盖</vt:lpstr>
      <vt:lpstr>PowerPoint 演示文稿</vt:lpstr>
      <vt:lpstr>PowerPoint 演示文稿</vt:lpstr>
      <vt:lpstr>PowerPoint 演示文稿</vt:lpstr>
      <vt:lpstr>PowerPoint 演示文稿</vt:lpstr>
      <vt:lpstr>PowerPoint 演示文稿</vt:lpstr>
      <vt:lpstr>PowerPoint 演示文稿</vt:lpstr>
      <vt:lpstr>11.2.6	路径覆盖</vt:lpstr>
      <vt:lpstr>11.2.6	路径覆盖</vt:lpstr>
      <vt:lpstr>课堂练习</vt:lpstr>
      <vt:lpstr>画出程序流程图</vt:lpstr>
      <vt:lpstr>语句覆盖</vt:lpstr>
      <vt:lpstr>条件覆盖</vt:lpstr>
      <vt:lpstr>判定条件覆盖</vt:lpstr>
      <vt:lpstr>条件组合覆盖</vt:lpstr>
      <vt:lpstr>条件组合覆盖</vt:lpstr>
      <vt:lpstr>11.2.6	几种常用逻辑覆盖的比较</vt:lpstr>
      <vt:lpstr>11.2.7	循环测试</vt:lpstr>
      <vt:lpstr>11.2.7	简单循环测试</vt:lpstr>
      <vt:lpstr>11.2.7	嵌套循环测试</vt:lpstr>
      <vt:lpstr>11.2.7	连锁循环测试</vt:lpstr>
      <vt:lpstr>11.2.7	非结构循环测试</vt:lpstr>
      <vt:lpstr>11.2.7	非结构循环测试</vt:lpstr>
      <vt:lpstr>基本路径法</vt:lpstr>
      <vt:lpstr>基本路径法</vt:lpstr>
      <vt:lpstr>基本路径法</vt:lpstr>
      <vt:lpstr>基本路径法</vt:lpstr>
      <vt:lpstr>基本路径法</vt:lpstr>
      <vt:lpstr>举例分析</vt:lpstr>
      <vt:lpstr>基本路径法</vt:lpstr>
      <vt:lpstr>PowerPoint 演示文稿</vt:lpstr>
      <vt:lpstr>程序流程图 </vt:lpstr>
      <vt:lpstr>控制流图 </vt:lpstr>
      <vt:lpstr>计算圈复杂度 </vt:lpstr>
      <vt:lpstr>导出路径 </vt:lpstr>
      <vt:lpstr>设计测试用例 </vt:lpstr>
      <vt:lpstr>程序插桩技术</vt:lpstr>
      <vt:lpstr>程序插桩技术</vt:lpstr>
      <vt:lpstr>程序插桩技术</vt:lpstr>
      <vt:lpstr>程序插桩技术</vt:lpstr>
      <vt:lpstr>程序插桩技术</vt:lpstr>
      <vt:lpstr>11.4	程序变异测试</vt:lpstr>
      <vt:lpstr>11.4	程序变异测试</vt:lpstr>
      <vt:lpstr>11.4	程序变异测试</vt:lpstr>
      <vt:lpstr>11.5	白盒测试工具</vt:lpstr>
      <vt:lpstr>执行自动白盒测试 </vt:lpstr>
      <vt:lpstr>11.5.2 白盒测试工具JUnit</vt:lpstr>
      <vt:lpstr>Junit框架</vt:lpstr>
      <vt:lpstr>Junit的核心类和接口</vt:lpstr>
      <vt:lpstr>DoubleAdd.java </vt:lpstr>
      <vt:lpstr>测试用例 </vt:lpstr>
      <vt:lpstr>测试结果 </vt:lpstr>
      <vt:lpstr>xUnit介绍</vt:lpstr>
      <vt:lpstr>11.6	软件缺陷分析</vt:lpstr>
      <vt:lpstr>11.6	软件缺陷分析</vt:lpstr>
      <vt:lpstr>11.6.5 软件缺陷的构成</vt:lpstr>
      <vt:lpstr>11.6.5 软件缺陷的构成</vt:lpstr>
      <vt:lpstr>11.7小结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Lidan</cp:lastModifiedBy>
  <cp:revision>147</cp:revision>
  <dcterms:created xsi:type="dcterms:W3CDTF">2024-03-19T07:11:00Z</dcterms:created>
  <dcterms:modified xsi:type="dcterms:W3CDTF">2024-05-08T02:08:44Z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E7DA64F932BB476491B6CAF63AE483BC_12</vt:lpwstr>
  </property>
  <property fmtid="{D5CDD505-2E9C-101B-9397-08002B2CF9AE}" pid="4" name="KSOProductBuildVer">
    <vt:lpwstr>2052-12.1.0.16729</vt:lpwstr>
  </property>
</Properties>
</file>