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87" r:id="rId4"/>
    <p:sldId id="315" r:id="rId5"/>
    <p:sldId id="386" r:id="rId6"/>
    <p:sldId id="288" r:id="rId8"/>
    <p:sldId id="289" r:id="rId9"/>
    <p:sldId id="351" r:id="rId10"/>
    <p:sldId id="352" r:id="rId11"/>
    <p:sldId id="290" r:id="rId12"/>
    <p:sldId id="291" r:id="rId13"/>
    <p:sldId id="292" r:id="rId14"/>
    <p:sldId id="293" r:id="rId15"/>
    <p:sldId id="294" r:id="rId16"/>
    <p:sldId id="316"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7" r:id="rId34"/>
    <p:sldId id="318" r:id="rId35"/>
    <p:sldId id="319" r:id="rId36"/>
    <p:sldId id="320" r:id="rId37"/>
    <p:sldId id="321" r:id="rId38"/>
    <p:sldId id="322" r:id="rId39"/>
    <p:sldId id="323" r:id="rId40"/>
    <p:sldId id="311" r:id="rId41"/>
    <p:sldId id="312" r:id="rId42"/>
    <p:sldId id="313" r:id="rId43"/>
    <p:sldId id="314" r:id="rId44"/>
  </p:sldIdLst>
  <p:sldSz cx="9144000" cy="6858000" type="screen4x3"/>
  <p:notesSz cx="6858000" cy="9144000"/>
  <p:custDataLst>
    <p:tags r:id="rId49"/>
  </p:custDataLst>
  <p:defaultTextStyle>
    <a:defPPr>
      <a:defRPr lang="zh-CN"/>
    </a:defPPr>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85"/>
  </p:normalViewPr>
  <p:slideViewPr>
    <p:cSldViewPr showGuides="1">
      <p:cViewPr>
        <p:scale>
          <a:sx n="50" d="100"/>
          <a:sy n="50" d="100"/>
        </p:scale>
        <p:origin x="-1736" y="-2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gs" Target="tags/tag9.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2"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pPr defTabSz="914400">
              <a:lnSpc>
                <a:spcPct val="80000"/>
              </a:lnSpc>
            </a:pP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TextEdit="1"/>
          </p:cNvSpPr>
          <p:nvPr>
            <p:ph type="sldImg"/>
          </p:nvPr>
        </p:nvSpPr>
        <p:spPr/>
      </p:sp>
      <p:sp>
        <p:nvSpPr>
          <p:cNvPr id="18434"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pPr lvl="1" defTabSz="914400"/>
            <a:endParaRPr lang="en-US" altLang="zh-CN" dirty="0">
              <a:solidFill>
                <a:srgbClr val="595959"/>
              </a:solidFill>
              <a:latin typeface="微软雅黑" panose="020B0503020204020204" charset="-122"/>
              <a:ea typeface="微软雅黑" panose="020B0503020204020204" charset="-122"/>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884795" cy="7531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7007860" cy="55054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533400"/>
            <a:ext cx="8227060" cy="6610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533400"/>
            <a:ext cx="7388860" cy="69723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03720" cy="67437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381000"/>
            <a:ext cx="7807325" cy="72834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8093710" cy="61150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883525" cy="163639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607935" cy="14770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197725" cy="165735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28650" y="1825625"/>
            <a:ext cx="7886700" cy="4351338"/>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vl2pPr>
              <a:defRPr>
                <a:solidFill>
                  <a:schemeClr val="tx1">
                    <a:lumMod val="65000"/>
                    <a:lumOff val="35000"/>
                  </a:schemeClr>
                </a:solidFill>
                <a:latin typeface="微软雅黑" panose="020B0503020204020204" charset="-122"/>
                <a:ea typeface="微软雅黑" panose="020B0503020204020204" charset="-122"/>
              </a:defRPr>
            </a:lvl2pPr>
            <a:lvl3pPr>
              <a:defRPr>
                <a:solidFill>
                  <a:schemeClr val="tx1">
                    <a:lumMod val="65000"/>
                    <a:lumOff val="35000"/>
                  </a:schemeClr>
                </a:solidFill>
                <a:latin typeface="微软雅黑" panose="020B0503020204020204" charset="-122"/>
                <a:ea typeface="微软雅黑" panose="020B0503020204020204" charset="-122"/>
              </a:defRPr>
            </a:lvl3pPr>
            <a:lvl4pPr>
              <a:defRPr>
                <a:solidFill>
                  <a:schemeClr val="tx1">
                    <a:lumMod val="65000"/>
                    <a:lumOff val="35000"/>
                  </a:schemeClr>
                </a:solidFill>
                <a:latin typeface="微软雅黑" panose="020B0503020204020204" charset="-122"/>
                <a:ea typeface="微软雅黑" panose="020B0503020204020204" charset="-122"/>
              </a:defRPr>
            </a:lvl4pPr>
            <a:lvl5pPr>
              <a:defRPr>
                <a:solidFill>
                  <a:schemeClr val="tx1">
                    <a:lumMod val="65000"/>
                    <a:lumOff val="35000"/>
                  </a:schemeClr>
                </a:solidFill>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54520" cy="138747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533400"/>
            <a:ext cx="7103110" cy="12388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093585" cy="10293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416800" cy="10864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8224520" cy="13595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8312785" cy="21628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788910" cy="120015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293610" cy="190500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flipH="1">
            <a:off x="635" y="0"/>
            <a:ext cx="7216775" cy="202946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312660" cy="214376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2400" y="457200"/>
            <a:ext cx="7569835" cy="77152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7521575" cy="107886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065010" cy="119126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78650" cy="69088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381000"/>
            <a:ext cx="7901940" cy="8801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533400"/>
            <a:ext cx="7680325" cy="136398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798435" cy="14103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588250" cy="114300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2055"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3080"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4104"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28650" y="6356350"/>
            <a:ext cx="2057400" cy="365125"/>
          </a:xfrm>
          <a:prstGeom prst="rect">
            <a:avLst/>
          </a:prstGeom>
        </p:spPr>
        <p:txBody>
          <a:bodyPr vert="horz" lIns="91440" tIns="45720" rIns="91440" bIns="45720" rtlCol="0" anchor="ctr"/>
          <a:lstStyle>
            <a:lvl1pPr eaLnBrk="0" hangingPunct="0">
              <a:defRPr/>
            </a:lvl1pPr>
          </a:lstStyle>
          <a:p>
            <a:pPr fontAlgn="base"/>
            <a:fld id="{068C4245-2DB4-4457-AC6A-D8E11794E114}" type="datetimeFigureOut">
              <a:rPr lang="en-US" altLang="en-US" strike="noStrike" noProof="1">
                <a:latin typeface="Arial" panose="020B0604020202020204" pitchFamily="34" charset="0"/>
                <a:ea typeface="宋体" panose="02010600030101010101" pitchFamily="2" charset="-122"/>
                <a:cs typeface="+mn-cs"/>
              </a:rPr>
            </a:fld>
            <a:endParaRPr lang="en-US" altLang="en-US" strike="noStrike" noProof="1"/>
          </a:p>
        </p:txBody>
      </p:sp>
      <p:sp>
        <p:nvSpPr>
          <p:cNvPr id="3" name="Footer Placeholder 4"/>
          <p:cNvSpPr>
            <a:spLocks noGrp="1"/>
          </p:cNvSpPr>
          <p:nvPr>
            <p:ph type="ftr" sz="quarter" idx="11"/>
          </p:nvPr>
        </p:nvSpPr>
        <p:spPr>
          <a:xfrm>
            <a:off x="3028950" y="6356350"/>
            <a:ext cx="3086100" cy="365125"/>
          </a:xfrm>
          <a:prstGeom prst="rect">
            <a:avLst/>
          </a:prstGeom>
        </p:spPr>
        <p:txBody>
          <a:bodyPr vert="horz" lIns="91440" tIns="45720" rIns="91440" bIns="45720" rtlCol="0" anchor="ctr"/>
          <a:lstStyle>
            <a:lvl1pPr eaLnBrk="0" hangingPunct="0">
              <a:defRPr/>
            </a:lvl1pPr>
          </a:lstStyle>
          <a:p>
            <a:pPr fontAlgn="base"/>
            <a:endParaRPr lang="en-US" altLang="en-US" strike="noStrike" noProof="1"/>
          </a:p>
        </p:txBody>
      </p:sp>
      <p:sp>
        <p:nvSpPr>
          <p:cNvPr id="4" name="Slide Number Placeholder 5"/>
          <p:cNvSpPr>
            <a:spLocks noGrp="1"/>
          </p:cNvSpPr>
          <p:nvPr>
            <p:ph type="sldNum" sz="quarter" idx="12"/>
          </p:nvPr>
        </p:nvSpPr>
        <p:spPr>
          <a:xfrm>
            <a:off x="6457950" y="6356350"/>
            <a:ext cx="2057400" cy="365125"/>
          </a:xfrm>
          <a:prstGeom prst="rect">
            <a:avLst/>
          </a:prstGeom>
        </p:spPr>
        <p:txBody>
          <a:bodyPr vert="horz" lIns="91440" tIns="45720" rIns="91440" bIns="45720" rtlCol="0" anchor="ctr"/>
          <a:lstStyle>
            <a:lvl1pPr eaLnBrk="0" hangingPunct="0">
              <a:defRPr/>
            </a:lvl1pPr>
          </a:lstStyle>
          <a:p>
            <a:pPr fontAlgn="base"/>
            <a:fld id="{EBCD4427-F983-4DBA-B951-CD70FAFEE3E0}" type="slidenum">
              <a:rPr lang="en-US" altLang="en-US" strike="noStrike" noProof="1">
                <a:latin typeface="Arial" panose="020B0604020202020204" pitchFamily="34" charset="0"/>
                <a:ea typeface="宋体" panose="02010600030101010101" pitchFamily="2" charset="-122"/>
                <a:cs typeface="+mn-cs"/>
              </a:rPr>
            </a:fld>
            <a:endParaRPr lang="en-US"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34975"/>
            <a:ext cx="7992110" cy="6292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0" Type="http://schemas.openxmlformats.org/officeDocument/2006/relationships/theme" Target="../theme/theme1.xml"/><Relationship Id="rId4" Type="http://schemas.openxmlformats.org/officeDocument/2006/relationships/slideLayout" Target="../slideLayouts/slideLayout4.xml"/><Relationship Id="rId39" Type="http://schemas.openxmlformats.org/officeDocument/2006/relationships/image" Target="../media/image1.png"/><Relationship Id="rId38" Type="http://schemas.openxmlformats.org/officeDocument/2006/relationships/tags" Target="../tags/tag1.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16" name="矩形 15"/>
          <p:cNvSpPr/>
          <p:nvPr userDrawn="1"/>
        </p:nvSpPr>
        <p:spPr>
          <a:xfrm>
            <a:off x="-3175" y="-3175"/>
            <a:ext cx="5175250" cy="128588"/>
          </a:xfrm>
          <a:prstGeom prst="rect">
            <a:avLst/>
          </a:pr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49" name="矩形 48"/>
          <p:cNvSpPr/>
          <p:nvPr userDrawn="1"/>
        </p:nvSpPr>
        <p:spPr>
          <a:xfrm>
            <a:off x="-3175" y="125413"/>
            <a:ext cx="5176838" cy="144463"/>
          </a:xfrm>
          <a:prstGeom prst="rect">
            <a:avLst/>
          </a:prstGeom>
          <a:solidFill>
            <a:srgbClr val="2B4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50" name="矩形 49"/>
          <p:cNvSpPr/>
          <p:nvPr userDrawn="1"/>
        </p:nvSpPr>
        <p:spPr>
          <a:xfrm>
            <a:off x="-3175" y="269875"/>
            <a:ext cx="5175250" cy="142875"/>
          </a:xfrm>
          <a:prstGeom prst="rect">
            <a:avLst/>
          </a:pr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pic>
        <p:nvPicPr>
          <p:cNvPr id="1032" name="图片 2"/>
          <p:cNvPicPr/>
          <p:nvPr userDrawn="1">
            <p:custDataLst>
              <p:tags r:id="rId38"/>
            </p:custDataLst>
          </p:nvPr>
        </p:nvPicPr>
        <p:blipFill>
          <a:blip r:embed="rId39"/>
          <a:stretch>
            <a:fillRect/>
          </a:stretch>
        </p:blipFill>
        <p:spPr>
          <a:xfrm>
            <a:off x="8001000" y="-3175"/>
            <a:ext cx="1130300" cy="11303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35.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NULL" TargetMode="Externa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8"/>
          <p:cNvSpPr>
            <a:spLocks noGrp="1"/>
          </p:cNvSpPr>
          <p:nvPr>
            <p:ph type="sldNum" sz="quarter" idx="12"/>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8194" name="Rectangle 2"/>
          <p:cNvSpPr>
            <a:spLocks noGrp="1" noChangeArrowheads="1"/>
          </p:cNvSpPr>
          <p:nvPr>
            <p:ph type="title"/>
          </p:nvPr>
        </p:nvSpPr>
        <p:spPr>
          <a:xfrm>
            <a:off x="1447800" y="2895600"/>
            <a:ext cx="7239000" cy="1444625"/>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第</a:t>
            </a:r>
            <a:r>
              <a:rPr kumimoji="0" lang="en-US" altLang="zh-CN" sz="4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14</a:t>
            </a:r>
            <a:r>
              <a:rPr kumimoji="0" lang="zh-CN" altLang="en-US" sz="4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章 系统测试 </a:t>
            </a:r>
            <a:endParaRPr kumimoji="0" lang="zh-CN" altLang="en-US" sz="4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endParaRPr>
          </a:p>
        </p:txBody>
      </p:sp>
      <p:sp>
        <p:nvSpPr>
          <p:cNvPr id="5" name="Rectangle 2"/>
          <p:cNvSpPr txBox="1">
            <a:spLocks noChangeArrowheads="1"/>
          </p:cNvSpPr>
          <p:nvPr/>
        </p:nvSpPr>
        <p:spPr bwMode="auto">
          <a:xfrm>
            <a:off x="1524000" y="3810000"/>
            <a:ext cx="7239000" cy="1444625"/>
          </a:xfrm>
          <a:prstGeom prst="rect">
            <a:avLst/>
          </a:prstGeom>
          <a:noFill/>
          <a:ln w="9525">
            <a:noFill/>
            <a:miter lim="800000"/>
          </a:ln>
        </p:spPr>
        <p:txBody>
          <a:bodyPr vert="horz" wrap="square" lIns="91440" tIns="45720" rIns="91440" bIns="45720" numCol="1" anchor="b" anchorCtr="0" compatLnSpc="1"/>
          <a:lstStyle/>
          <a:p>
            <a:pPr marR="0" algn="ctr" defTabSz="914400">
              <a:buClrTx/>
              <a:buSzTx/>
              <a:buFontTx/>
              <a:buNone/>
              <a:defRPr/>
            </a:pPr>
            <a:endParaRPr kumimoji="0" lang="en-US" altLang="zh-CN" sz="4800" b="1" kern="0" cap="none" spc="0" normalizeH="0" baseline="0" noProof="0" dirty="0" smtClean="0">
              <a:solidFill>
                <a:schemeClr val="bg2"/>
              </a:solidFill>
              <a:effectLst>
                <a:outerShdw blurRad="38100" dist="38100" dir="2700000" algn="tl">
                  <a:srgbClr val="C0C0C0"/>
                </a:outerShdw>
              </a:effectLst>
              <a:latin typeface="+mj-lt"/>
              <a:ea typeface="黑体" panose="02010609060101010101" pitchFamily="49" charset="-122"/>
              <a:cs typeface="+mj-cs"/>
            </a:endParaRPr>
          </a:p>
          <a:p>
            <a:pPr marR="0" algn="ctr" defTabSz="914400">
              <a:buClrTx/>
              <a:buSzTx/>
              <a:buFontTx/>
              <a:buNone/>
              <a:defRPr/>
            </a:pPr>
            <a:br>
              <a:rPr kumimoji="0" lang="zh-CN" altLang="en-US" b="1" kern="0" cap="none" spc="0" normalizeH="0" baseline="0" noProof="0" dirty="0" smtClean="0">
                <a:effectLst>
                  <a:outerShdw blurRad="38100" dist="38100" dir="2700000" algn="tl">
                    <a:srgbClr val="C0C0C0"/>
                  </a:outerShdw>
                </a:effectLst>
                <a:latin typeface="+mj-lt"/>
                <a:ea typeface="黑体" panose="02010609060101010101" pitchFamily="49" charset="-122"/>
                <a:cs typeface="+mj-cs"/>
              </a:rPr>
            </a:br>
            <a:r>
              <a:rPr kumimoji="0" lang="zh-CN" altLang="en-US" sz="3600" b="1" kern="0" cap="none" spc="0" normalizeH="0" baseline="0" noProof="0" dirty="0" smtClean="0">
                <a:effectLst>
                  <a:outerShdw blurRad="38100" dist="38100" dir="2700000" algn="tl">
                    <a:srgbClr val="C0C0C0"/>
                  </a:outerShdw>
                </a:effectLst>
                <a:latin typeface="+mj-lt"/>
                <a:ea typeface="楷体_GB2312" pitchFamily="49" charset="-122"/>
                <a:cs typeface="+mj-cs"/>
              </a:rPr>
              <a:t>主编：秦 航</a:t>
            </a:r>
            <a:endParaRPr kumimoji="0" lang="zh-CN" altLang="en-US" sz="3600" b="1" kern="0" cap="none" spc="0" normalizeH="0" baseline="0" noProof="0" dirty="0" smtClean="0">
              <a:effectLst>
                <a:outerShdw blurRad="38100" dist="38100" dir="2700000" algn="tl">
                  <a:srgbClr val="C0C0C0"/>
                </a:outerShdw>
              </a:effectLst>
              <a:latin typeface="+mj-lt"/>
              <a:ea typeface="楷体_GB2312" pitchFamily="49" charset="-122"/>
              <a:cs typeface="+mj-cs"/>
            </a:endParaRPr>
          </a:p>
        </p:txBody>
      </p:sp>
      <p:grpSp>
        <p:nvGrpSpPr>
          <p:cNvPr id="8196" name="组合 2"/>
          <p:cNvGrpSpPr/>
          <p:nvPr/>
        </p:nvGrpSpPr>
        <p:grpSpPr>
          <a:xfrm>
            <a:off x="-12700" y="0"/>
            <a:ext cx="7696200" cy="3054350"/>
            <a:chOff x="-7" y="-185"/>
            <a:chExt cx="19476" cy="5380"/>
          </a:xfrm>
        </p:grpSpPr>
        <p:sp>
          <p:nvSpPr>
            <p:cNvPr id="20" name="PA_任意多边形 19"/>
            <p:cNvSpPr/>
            <p:nvPr>
              <p:custDataLst>
                <p:tags r:id="rId1"/>
              </p:custDataLst>
            </p:nvPr>
          </p:nvSpPr>
          <p:spPr>
            <a:xfrm>
              <a:off x="0" y="-185"/>
              <a:ext cx="19200" cy="5381"/>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4" name="PA_任意多边形 23"/>
            <p:cNvSpPr/>
            <p:nvPr>
              <p:custDataLst>
                <p:tags r:id="rId2"/>
              </p:custDataLst>
            </p:nvPr>
          </p:nvSpPr>
          <p:spPr>
            <a:xfrm>
              <a:off x="-7" y="-136"/>
              <a:ext cx="19476" cy="5121"/>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dirty="0"/>
            </a:p>
          </p:txBody>
        </p:sp>
        <p:sp>
          <p:nvSpPr>
            <p:cNvPr id="25" name="PA_任意多边形 24"/>
            <p:cNvSpPr/>
            <p:nvPr>
              <p:custDataLst>
                <p:tags r:id="rId3"/>
              </p:custDataLst>
            </p:nvPr>
          </p:nvSpPr>
          <p:spPr>
            <a:xfrm>
              <a:off x="2" y="-136"/>
              <a:ext cx="19181" cy="5012"/>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nvGrpSpPr>
            <p:cNvPr id="8200" name="组合 1"/>
            <p:cNvGrpSpPr/>
            <p:nvPr/>
          </p:nvGrpSpPr>
          <p:grpSpPr>
            <a:xfrm>
              <a:off x="2" y="-185"/>
              <a:ext cx="18413" cy="4769"/>
              <a:chOff x="2" y="-185"/>
              <a:chExt cx="18413" cy="4769"/>
            </a:xfrm>
          </p:grpSpPr>
          <p:sp>
            <p:nvSpPr>
              <p:cNvPr id="26" name="PA_任意多边形 25"/>
              <p:cNvSpPr/>
              <p:nvPr>
                <p:custDataLst>
                  <p:tags r:id="rId4"/>
                </p:custDataLst>
              </p:nvPr>
            </p:nvSpPr>
            <p:spPr>
              <a:xfrm>
                <a:off x="3" y="-136"/>
                <a:ext cx="18412" cy="4721"/>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7" name="PA_任意多边形 26"/>
              <p:cNvSpPr/>
              <p:nvPr>
                <p:custDataLst>
                  <p:tags r:id="rId5"/>
                </p:custDataLst>
              </p:nvPr>
            </p:nvSpPr>
            <p:spPr>
              <a:xfrm>
                <a:off x="3" y="-136"/>
                <a:ext cx="18111" cy="4606"/>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8" name="PA_任意多边形 27"/>
              <p:cNvSpPr/>
              <p:nvPr>
                <p:custDataLst>
                  <p:tags r:id="rId6"/>
                </p:custDataLst>
              </p:nvPr>
            </p:nvSpPr>
            <p:spPr>
              <a:xfrm>
                <a:off x="3" y="-185"/>
                <a:ext cx="17343" cy="431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0" name="PA_任意多边形 29"/>
              <p:cNvSpPr/>
              <p:nvPr>
                <p:custDataLst>
                  <p:tags r:id="rId7"/>
                </p:custDataLst>
              </p:nvPr>
            </p:nvSpPr>
            <p:spPr>
              <a:xfrm>
                <a:off x="2" y="-185"/>
                <a:ext cx="17012" cy="4189"/>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gr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638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14.1.4</a:t>
            </a:r>
            <a:r>
              <a:rPr lang="zh-CN" altLang="en-US" kern="1200" dirty="0">
                <a:solidFill>
                  <a:srgbClr val="595959"/>
                </a:solidFill>
                <a:latin typeface="微软雅黑" panose="020B0503020204020204" charset="-122"/>
                <a:ea typeface="微软雅黑" panose="020B0503020204020204" charset="-122"/>
                <a:cs typeface="+mj-cs"/>
              </a:rPr>
              <a:t>系统测试的方针</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6387"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为项目指定一个测试工程师负责贯彻和执行系统测试活动。</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测试组向各事业部总经理</a:t>
            </a:r>
            <a:r>
              <a:rPr lang="en-US" altLang="zh-CN" sz="2500" kern="1200" dirty="0">
                <a:solidFill>
                  <a:srgbClr val="595959"/>
                </a:solidFill>
                <a:latin typeface="微软雅黑" panose="020B0503020204020204" charset="-122"/>
                <a:ea typeface="+mn-ea"/>
                <a:cs typeface="+mn-cs"/>
              </a:rPr>
              <a:t>/</a:t>
            </a:r>
            <a:r>
              <a:rPr lang="zh-CN" altLang="en-US" sz="2500" kern="1200" dirty="0">
                <a:solidFill>
                  <a:srgbClr val="595959"/>
                </a:solidFill>
                <a:latin typeface="微软雅黑" panose="020B0503020204020204" charset="-122"/>
                <a:ea typeface="微软雅黑" panose="020B0503020204020204" charset="-122"/>
                <a:cs typeface="+mn-cs"/>
              </a:rPr>
              <a:t>项目经理报告系统测试的执行状况。</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系统测试活动遵循文档化的标准和过程。</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向外部用户提供经系统测试验收通过的项目。</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建立相应项目的（</a:t>
            </a:r>
            <a:r>
              <a:rPr lang="en-US" altLang="zh-CN" sz="2100" kern="1200" dirty="0">
                <a:solidFill>
                  <a:srgbClr val="595959"/>
                </a:solidFill>
                <a:latin typeface="微软雅黑" panose="020B0503020204020204" charset="-122"/>
                <a:ea typeface="+mn-ea"/>
                <a:cs typeface="+mn-cs"/>
              </a:rPr>
              <a:t>BUG</a:t>
            </a:r>
            <a:r>
              <a:rPr lang="zh-CN" altLang="en-US" sz="2100" kern="1200" dirty="0">
                <a:solidFill>
                  <a:srgbClr val="595959"/>
                </a:solidFill>
                <a:latin typeface="微软雅黑" panose="020B0503020204020204" charset="-122"/>
                <a:ea typeface="微软雅黑" panose="020B0503020204020204" charset="-122"/>
                <a:cs typeface="+mn-cs"/>
              </a:rPr>
              <a:t>）缺陷库，用于系统测试阶段项目不同生命周期的缺陷记录和缺陷状态跟踪。</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定期对系统测试活动及结果进行评估，向各事业部经理</a:t>
            </a:r>
            <a:r>
              <a:rPr lang="en-US" altLang="zh-CN" sz="2500" kern="1200" dirty="0">
                <a:solidFill>
                  <a:srgbClr val="595959"/>
                </a:solidFill>
                <a:latin typeface="微软雅黑" panose="020B0503020204020204" charset="-122"/>
                <a:ea typeface="+mn-ea"/>
                <a:cs typeface="+mn-cs"/>
              </a:rPr>
              <a:t>/</a:t>
            </a:r>
            <a:r>
              <a:rPr lang="zh-CN" altLang="en-US" sz="2500" kern="1200" dirty="0">
                <a:solidFill>
                  <a:srgbClr val="595959"/>
                </a:solidFill>
                <a:latin typeface="微软雅黑" panose="020B0503020204020204" charset="-122"/>
                <a:ea typeface="微软雅黑" panose="020B0503020204020204" charset="-122"/>
                <a:cs typeface="+mn-cs"/>
              </a:rPr>
              <a:t>项目办总监</a:t>
            </a:r>
            <a:r>
              <a:rPr lang="en-US" altLang="zh-CN" sz="2500" kern="1200" dirty="0">
                <a:solidFill>
                  <a:srgbClr val="595959"/>
                </a:solidFill>
                <a:latin typeface="微软雅黑" panose="020B0503020204020204" charset="-122"/>
                <a:ea typeface="+mn-ea"/>
                <a:cs typeface="+mn-cs"/>
              </a:rPr>
              <a:t>/</a:t>
            </a:r>
            <a:r>
              <a:rPr lang="zh-CN" altLang="en-US" sz="2500" kern="1200" dirty="0">
                <a:solidFill>
                  <a:srgbClr val="595959"/>
                </a:solidFill>
                <a:latin typeface="微软雅黑" panose="020B0503020204020204" charset="-122"/>
                <a:ea typeface="微软雅黑" panose="020B0503020204020204" charset="-122"/>
                <a:cs typeface="+mn-cs"/>
              </a:rPr>
              <a:t>项目经理汇报项目的产品质量信息及数据</a:t>
            </a:r>
            <a:endParaRPr lang="zh-CN" altLang="en-US" sz="2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741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14.1.5 </a:t>
            </a:r>
            <a:r>
              <a:rPr lang="zh-CN" altLang="en-US" kern="1200" dirty="0">
                <a:solidFill>
                  <a:srgbClr val="595959"/>
                </a:solidFill>
                <a:latin typeface="微软雅黑" panose="020B0503020204020204" charset="-122"/>
                <a:ea typeface="微软雅黑" panose="020B0503020204020204" charset="-122"/>
                <a:cs typeface="+mj-cs"/>
              </a:rPr>
              <a:t>系统测试的原则</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7411"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3200" kern="1200" dirty="0">
                <a:solidFill>
                  <a:srgbClr val="595959"/>
                </a:solidFill>
                <a:latin typeface="微软雅黑" panose="020B0503020204020204" charset="-122"/>
                <a:ea typeface="微软雅黑" panose="020B0503020204020204" charset="-122"/>
                <a:cs typeface="+mn-cs"/>
              </a:rPr>
              <a:t>系统测试用例设计时，首要的活动就是寻找外部输入层的</a:t>
            </a:r>
            <a:r>
              <a:rPr lang="zh-CN" altLang="en-US" sz="3200" kern="1200" dirty="0">
                <a:solidFill>
                  <a:srgbClr val="FF0000"/>
                </a:solidFill>
                <a:latin typeface="微软雅黑" panose="020B0503020204020204" charset="-122"/>
                <a:ea typeface="微软雅黑" panose="020B0503020204020204" charset="-122"/>
                <a:cs typeface="+mn-cs"/>
              </a:rPr>
              <a:t>测试空间</a:t>
            </a:r>
            <a:r>
              <a:rPr lang="zh-CN" altLang="en-US" sz="3200" kern="1200" dirty="0">
                <a:solidFill>
                  <a:srgbClr val="595959"/>
                </a:solidFill>
                <a:latin typeface="微软雅黑" panose="020B0503020204020204" charset="-122"/>
                <a:ea typeface="微软雅黑" panose="020B0503020204020204" charset="-122"/>
                <a:cs typeface="+mn-cs"/>
              </a:rPr>
              <a:t>。</a:t>
            </a:r>
            <a:endParaRPr lang="zh-CN" altLang="en-US" sz="32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3200" kern="1200" dirty="0">
                <a:solidFill>
                  <a:srgbClr val="595959"/>
                </a:solidFill>
                <a:latin typeface="微软雅黑" panose="020B0503020204020204" charset="-122"/>
                <a:ea typeface="微软雅黑" panose="020B0503020204020204" charset="-122"/>
                <a:cs typeface="+mn-cs"/>
              </a:rPr>
              <a:t>系统测试时不仅要测试设计空间，更多的应该是测试异常空间。</a:t>
            </a:r>
            <a:endParaRPr lang="en-US" altLang="zh-CN" sz="3200" kern="1200" dirty="0">
              <a:solidFill>
                <a:srgbClr val="595959"/>
              </a:solidFill>
              <a:latin typeface="微软雅黑" panose="020B0503020204020204" charset="-122"/>
              <a:ea typeface="+mn-ea"/>
              <a:cs typeface="+mn-cs"/>
            </a:endParaRPr>
          </a:p>
          <a:p>
            <a:pPr defTabSz="914400">
              <a:lnSpc>
                <a:spcPct val="80000"/>
              </a:lnSpc>
            </a:pPr>
            <a:r>
              <a:rPr lang="zh-CN" altLang="en-US" sz="3200" kern="1200" dirty="0">
                <a:solidFill>
                  <a:srgbClr val="595959"/>
                </a:solidFill>
                <a:latin typeface="微软雅黑" panose="020B0503020204020204" charset="-122"/>
                <a:ea typeface="微软雅黑" panose="020B0503020204020204" charset="-122"/>
                <a:cs typeface="+mn-cs"/>
              </a:rPr>
              <a:t>要在计划阶段定好做哪些形式的测试。</a:t>
            </a:r>
            <a:endParaRPr lang="zh-CN" altLang="en-US" sz="32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3200" kern="1200" dirty="0">
                <a:solidFill>
                  <a:srgbClr val="595959"/>
                </a:solidFill>
                <a:latin typeface="微软雅黑" panose="020B0503020204020204" charset="-122"/>
                <a:ea typeface="微软雅黑" panose="020B0503020204020204" charset="-122"/>
                <a:cs typeface="+mn-cs"/>
              </a:rPr>
              <a:t>系统测试是所有类型测试活动中难度最高的测试。</a:t>
            </a:r>
            <a:endParaRPr lang="zh-CN" altLang="en-US" sz="32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945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14.2 </a:t>
            </a:r>
            <a:r>
              <a:rPr lang="zh-CN" altLang="en-US" kern="1200" dirty="0">
                <a:solidFill>
                  <a:srgbClr val="595959"/>
                </a:solidFill>
                <a:latin typeface="微软雅黑" panose="020B0503020204020204" charset="-122"/>
                <a:ea typeface="微软雅黑" panose="020B0503020204020204" charset="-122"/>
                <a:cs typeface="+mj-cs"/>
              </a:rPr>
              <a:t>系统测试主要方法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9459"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系统测试很困难，没有一套通用的方法。因此，系统测试需要真正的创造性。</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事实上，设计一套完备的系统测试用例，要比设计系统或程序需要更多的创造性，智慧和经验。</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系统测试由若干个不同的测试类型组成，每一种测试都有一个特定的目标，</a:t>
            </a:r>
            <a:endParaRPr lang="en-US" altLang="zh-CN" kern="1200" dirty="0">
              <a:solidFill>
                <a:srgbClr val="595959"/>
              </a:solidFill>
              <a:latin typeface="微软雅黑" panose="020B0503020204020204" charset="-122"/>
              <a:ea typeface="+mn-ea"/>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然而，所有的测试都要充分地运行系统，验证系统各部分能否协调地工作并完成指定的功能。</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0482" name="Rectangle 2"/>
          <p:cNvSpPr>
            <a:spLocks noGrp="1"/>
          </p:cNvSpPr>
          <p:nvPr>
            <p:ph type="title"/>
          </p:nvPr>
        </p:nvSpPr>
        <p:spPr>
          <a:xfrm>
            <a:off x="628650" y="76200"/>
            <a:ext cx="7886700" cy="1325563"/>
          </a:xfrm>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14.2.1 </a:t>
            </a:r>
            <a:r>
              <a:rPr lang="zh-CN" altLang="en-US" kern="1200" dirty="0">
                <a:solidFill>
                  <a:srgbClr val="595959"/>
                </a:solidFill>
                <a:latin typeface="微软雅黑" panose="020B0503020204020204" charset="-122"/>
                <a:ea typeface="微软雅黑" panose="020B0503020204020204" charset="-122"/>
                <a:cs typeface="+mj-cs"/>
              </a:rPr>
              <a:t>性能测试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0483" name="Rectangle 3"/>
          <p:cNvSpPr>
            <a:spLocks noGrp="1"/>
          </p:cNvSpPr>
          <p:nvPr>
            <p:ph idx="1"/>
          </p:nvPr>
        </p:nvSpPr>
        <p:spPr>
          <a:xfrm>
            <a:off x="609600" y="1447800"/>
            <a:ext cx="7886700" cy="5329555"/>
          </a:xfrm>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在性能测试过程中，主要考虑的以下两个方面：</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FF0000"/>
                </a:solidFill>
                <a:latin typeface="微软雅黑" panose="020B0503020204020204" charset="-122"/>
                <a:ea typeface="微软雅黑" panose="020B0503020204020204" charset="-122"/>
                <a:cs typeface="+mn-cs"/>
              </a:rPr>
              <a:t>时间性能</a:t>
            </a:r>
            <a:endParaRPr lang="zh-CN" altLang="en-US" sz="2000" kern="1200" dirty="0">
              <a:solidFill>
                <a:srgbClr val="FF0000"/>
              </a:solidFill>
              <a:latin typeface="微软雅黑" panose="020B0503020204020204" charset="-122"/>
              <a:ea typeface="微软雅黑" panose="020B0503020204020204" charset="-122"/>
              <a:cs typeface="+mn-cs"/>
            </a:endParaRPr>
          </a:p>
          <a:p>
            <a:pPr lvl="1" defTabSz="914400"/>
            <a:r>
              <a:rPr lang="zh-CN" altLang="en-US" kern="1200" dirty="0">
                <a:solidFill>
                  <a:srgbClr val="FF0000"/>
                </a:solidFill>
                <a:latin typeface="微软雅黑" panose="020B0503020204020204" charset="-122"/>
                <a:ea typeface="微软雅黑" panose="020B0503020204020204" charset="-122"/>
                <a:cs typeface="+mn-cs"/>
              </a:rPr>
              <a:t>空间性能</a:t>
            </a:r>
            <a:endParaRPr lang="zh-CN" altLang="en-US" kern="1200" dirty="0">
              <a:solidFill>
                <a:srgbClr val="FF0000"/>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在进行性能测试时，最终需要达到的目标如下：</a:t>
            </a:r>
            <a:endParaRPr lang="zh-CN" altLang="en-US" kern="1200" dirty="0">
              <a:solidFill>
                <a:srgbClr val="595959"/>
              </a:solidFill>
              <a:latin typeface="微软雅黑" panose="020B0503020204020204" charset="-122"/>
              <a:ea typeface="微软雅黑" panose="020B0503020204020204" charset="-122"/>
              <a:cs typeface="+mn-cs"/>
            </a:endParaRPr>
          </a:p>
          <a:p>
            <a:pPr lvl="2" defTabSz="914400"/>
            <a:r>
              <a:rPr lang="zh-CN" altLang="en-US" sz="2400" kern="1200" dirty="0">
                <a:solidFill>
                  <a:srgbClr val="595959"/>
                </a:solidFill>
                <a:latin typeface="微软雅黑" panose="020B0503020204020204" charset="-122"/>
                <a:ea typeface="微软雅黑" panose="020B0503020204020204" charset="-122"/>
                <a:cs typeface="+mn-cs"/>
              </a:rPr>
              <a:t>判断被测系统是否满足预期的性能需求。</a:t>
            </a:r>
            <a:endParaRPr lang="zh-CN" altLang="en-US" sz="2400" kern="1200" dirty="0">
              <a:solidFill>
                <a:srgbClr val="595959"/>
              </a:solidFill>
              <a:latin typeface="微软雅黑" panose="020B0503020204020204" charset="-122"/>
              <a:ea typeface="微软雅黑" panose="020B0503020204020204" charset="-122"/>
              <a:cs typeface="+mn-cs"/>
            </a:endParaRPr>
          </a:p>
          <a:p>
            <a:pPr lvl="2" defTabSz="914400"/>
            <a:r>
              <a:rPr lang="zh-CN" altLang="en-US" sz="2400" kern="1200" dirty="0">
                <a:solidFill>
                  <a:srgbClr val="595959"/>
                </a:solidFill>
                <a:latin typeface="微软雅黑" panose="020B0503020204020204" charset="-122"/>
                <a:ea typeface="微软雅黑" panose="020B0503020204020204" charset="-122"/>
                <a:cs typeface="+mn-cs"/>
              </a:rPr>
              <a:t>判断系统的性能表现。</a:t>
            </a:r>
            <a:endParaRPr lang="zh-CN" altLang="en-US" sz="2400" kern="1200" dirty="0">
              <a:solidFill>
                <a:srgbClr val="595959"/>
              </a:solidFill>
              <a:latin typeface="微软雅黑" panose="020B0503020204020204" charset="-122"/>
              <a:ea typeface="微软雅黑" panose="020B0503020204020204" charset="-122"/>
              <a:cs typeface="+mn-cs"/>
            </a:endParaRPr>
          </a:p>
          <a:p>
            <a:pPr marL="228600" lvl="2" algn="l" defTabSz="914400">
              <a:spcBef>
                <a:spcPts val="1000"/>
              </a:spcBef>
              <a:buClrTx/>
              <a:buSzTx/>
            </a:pPr>
            <a:r>
              <a:rPr lang="zh-CN" altLang="en-US" sz="2800" kern="1200" dirty="0">
                <a:solidFill>
                  <a:srgbClr val="595959"/>
                </a:solidFill>
                <a:latin typeface="微软雅黑" panose="020B0503020204020204" charset="-122"/>
                <a:ea typeface="微软雅黑" panose="020B0503020204020204" charset="-122"/>
                <a:cs typeface="+mn-cs"/>
              </a:rPr>
              <a:t>仍有一些步骤可以帮助我们完成一个性能测试</a:t>
            </a:r>
            <a:endParaRPr lang="zh-CN" altLang="en-US" sz="2800" kern="1200" dirty="0">
              <a:solidFill>
                <a:srgbClr val="595959"/>
              </a:solidFill>
              <a:latin typeface="微软雅黑" panose="020B0503020204020204" charset="-122"/>
              <a:ea typeface="微软雅黑" panose="020B0503020204020204" charset="-122"/>
              <a:cs typeface="+mn-cs"/>
            </a:endParaRPr>
          </a:p>
          <a:p>
            <a:pPr marL="685800" lvl="3" algn="l" defTabSz="914400">
              <a:spcBef>
                <a:spcPts val="1000"/>
              </a:spcBef>
              <a:buClrTx/>
              <a:buSzTx/>
            </a:pPr>
            <a:r>
              <a:rPr lang="zh-CN" altLang="en-US" sz="2520" kern="1200" dirty="0">
                <a:solidFill>
                  <a:srgbClr val="595959"/>
                </a:solidFill>
                <a:latin typeface="微软雅黑" panose="020B0503020204020204" charset="-122"/>
                <a:ea typeface="微软雅黑" panose="020B0503020204020204" charset="-122"/>
                <a:cs typeface="+mn-cs"/>
              </a:rPr>
              <a:t>确定性能测试的需求</a:t>
            </a:r>
            <a:endParaRPr lang="zh-CN" altLang="en-US" sz="2520" kern="1200" dirty="0">
              <a:solidFill>
                <a:srgbClr val="595959"/>
              </a:solidFill>
              <a:latin typeface="微软雅黑" panose="020B0503020204020204" charset="-122"/>
              <a:ea typeface="微软雅黑" panose="020B0503020204020204" charset="-122"/>
              <a:cs typeface="+mn-cs"/>
            </a:endParaRPr>
          </a:p>
          <a:p>
            <a:pPr marL="685800" lvl="3" algn="l" defTabSz="914400">
              <a:spcBef>
                <a:spcPts val="1000"/>
              </a:spcBef>
              <a:buClrTx/>
              <a:buSzTx/>
            </a:pPr>
            <a:r>
              <a:rPr lang="zh-CN" altLang="en-US" sz="2520" kern="1200" dirty="0">
                <a:solidFill>
                  <a:srgbClr val="595959"/>
                </a:solidFill>
                <a:latin typeface="微软雅黑" panose="020B0503020204020204" charset="-122"/>
                <a:ea typeface="微软雅黑" panose="020B0503020204020204" charset="-122"/>
                <a:cs typeface="+mn-cs"/>
              </a:rPr>
              <a:t>学习相关技术和工具</a:t>
            </a:r>
            <a:endParaRPr lang="zh-CN" altLang="en-US" sz="2520" kern="1200" dirty="0">
              <a:solidFill>
                <a:srgbClr val="595959"/>
              </a:solidFill>
              <a:latin typeface="微软雅黑" panose="020B0503020204020204" charset="-122"/>
              <a:ea typeface="微软雅黑" panose="020B0503020204020204" charset="-122"/>
              <a:cs typeface="+mn-cs"/>
            </a:endParaRPr>
          </a:p>
          <a:p>
            <a:pPr marL="685800" lvl="3" algn="l" defTabSz="914400">
              <a:spcBef>
                <a:spcPts val="1000"/>
              </a:spcBef>
              <a:buClrTx/>
              <a:buSzTx/>
            </a:pPr>
            <a:r>
              <a:rPr lang="zh-CN" altLang="en-US" sz="2520" kern="1200" dirty="0">
                <a:solidFill>
                  <a:srgbClr val="595959"/>
                </a:solidFill>
                <a:latin typeface="微软雅黑" panose="020B0503020204020204" charset="-122"/>
                <a:ea typeface="微软雅黑" panose="020B0503020204020204" charset="-122"/>
                <a:cs typeface="+mn-cs"/>
              </a:rPr>
              <a:t>设计测试用例</a:t>
            </a:r>
            <a:endParaRPr lang="zh-CN" altLang="en-US" sz="2520" kern="1200" dirty="0">
              <a:solidFill>
                <a:srgbClr val="595959"/>
              </a:solidFill>
              <a:latin typeface="微软雅黑" panose="020B0503020204020204" charset="-122"/>
              <a:ea typeface="微软雅黑" panose="020B0503020204020204" charset="-122"/>
              <a:cs typeface="+mn-cs"/>
            </a:endParaRPr>
          </a:p>
          <a:p>
            <a:pPr marL="685800" lvl="3" algn="l" defTabSz="914400">
              <a:spcBef>
                <a:spcPts val="1000"/>
              </a:spcBef>
              <a:buClrTx/>
              <a:buSzTx/>
            </a:pPr>
            <a:r>
              <a:rPr lang="zh-CN" altLang="en-US" sz="2520" kern="1200" dirty="0">
                <a:solidFill>
                  <a:srgbClr val="595959"/>
                </a:solidFill>
                <a:latin typeface="微软雅黑" panose="020B0503020204020204" charset="-122"/>
                <a:ea typeface="微软雅黑" panose="020B0503020204020204" charset="-122"/>
                <a:cs typeface="+mn-cs"/>
              </a:rPr>
              <a:t>执行测试用例</a:t>
            </a:r>
            <a:endParaRPr lang="zh-CN" altLang="en-US" sz="2520" kern="1200" dirty="0">
              <a:solidFill>
                <a:srgbClr val="595959"/>
              </a:solidFill>
              <a:latin typeface="微软雅黑" panose="020B0503020204020204" charset="-122"/>
              <a:ea typeface="微软雅黑" panose="020B0503020204020204" charset="-122"/>
              <a:cs typeface="+mn-cs"/>
            </a:endParaRPr>
          </a:p>
          <a:p>
            <a:pPr marL="685800" lvl="3" algn="l" defTabSz="914400">
              <a:spcBef>
                <a:spcPts val="1000"/>
              </a:spcBef>
              <a:buClrTx/>
              <a:buSzTx/>
            </a:pPr>
            <a:r>
              <a:rPr lang="zh-CN" altLang="en-US" sz="2520" kern="1200" dirty="0">
                <a:solidFill>
                  <a:srgbClr val="595959"/>
                </a:solidFill>
                <a:latin typeface="微软雅黑" panose="020B0503020204020204" charset="-122"/>
                <a:ea typeface="微软雅黑" panose="020B0503020204020204" charset="-122"/>
                <a:cs typeface="+mn-cs"/>
              </a:rPr>
              <a:t>分析运行结果</a:t>
            </a:r>
            <a:endParaRPr lang="zh-CN" altLang="en-US" sz="252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JMeter</a:t>
            </a:r>
            <a:r>
              <a:rPr lang="zh-CN" altLang="en-US" kern="1200" dirty="0">
                <a:solidFill>
                  <a:srgbClr val="595959"/>
                </a:solidFill>
                <a:latin typeface="微软雅黑" panose="020B0503020204020204" charset="-122"/>
                <a:ea typeface="微软雅黑" panose="020B0503020204020204" charset="-122"/>
                <a:cs typeface="+mj-cs"/>
              </a:rPr>
              <a:t>使用界面</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2530"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22531"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22532" name="Picture 2" descr="https://www.blazemeter.com/sites/default/files/styles/blog_thumb/public/apachejmeter_0.jpg?itok=XGWHAbyu"/>
          <p:cNvPicPr>
            <a:picLocks noChangeAspect="1"/>
          </p:cNvPicPr>
          <p:nvPr/>
        </p:nvPicPr>
        <p:blipFill>
          <a:blip r:embed="rId1" r:link="rId2"/>
          <a:stretch>
            <a:fillRect/>
          </a:stretch>
        </p:blipFill>
        <p:spPr>
          <a:xfrm>
            <a:off x="0" y="5334000"/>
            <a:ext cx="1600200" cy="882650"/>
          </a:xfrm>
          <a:prstGeom prst="rect">
            <a:avLst/>
          </a:prstGeom>
          <a:noFill/>
          <a:ln w="9525">
            <a:noFill/>
          </a:ln>
        </p:spPr>
      </p:pic>
      <p:pic>
        <p:nvPicPr>
          <p:cNvPr id="22533" name="图片 10" descr="jmeterstataggvisualizer2"/>
          <p:cNvPicPr>
            <a:picLocks noChangeAspect="1"/>
          </p:cNvPicPr>
          <p:nvPr/>
        </p:nvPicPr>
        <p:blipFill>
          <a:blip r:embed="rId3"/>
          <a:stretch>
            <a:fillRect/>
          </a:stretch>
        </p:blipFill>
        <p:spPr>
          <a:xfrm>
            <a:off x="1976438" y="1905000"/>
            <a:ext cx="6977062" cy="4298950"/>
          </a:xfrm>
          <a:prstGeom prst="rect">
            <a:avLst/>
          </a:prstGeom>
          <a:noFill/>
          <a:ln w="9525">
            <a:noFill/>
          </a:ln>
        </p:spPr>
      </p:pic>
      <p:sp>
        <p:nvSpPr>
          <p:cNvPr id="22534" name="Rectangle 3"/>
          <p:cNvSpPr/>
          <p:nvPr/>
        </p:nvSpPr>
        <p:spPr>
          <a:xfrm>
            <a:off x="0" y="0"/>
            <a:ext cx="9144000" cy="45720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22535" name="Rectangle 4"/>
          <p:cNvSpPr/>
          <p:nvPr/>
        </p:nvSpPr>
        <p:spPr>
          <a:xfrm>
            <a:off x="0" y="1339850"/>
            <a:ext cx="9144000" cy="0"/>
          </a:xfrm>
          <a:prstGeom prst="rect">
            <a:avLst/>
          </a:prstGeom>
          <a:noFill/>
          <a:ln w="9525">
            <a:noFill/>
          </a:ln>
        </p:spPr>
        <p:txBody>
          <a:bodyPr wrap="none" anchor="ctr" anchorCtr="0">
            <a:spAutoFit/>
          </a:bodyPr>
          <a:p>
            <a:pPr algn="ctr"/>
            <a:r>
              <a:rPr lang="en-US" altLang="zh-CN" sz="1000" dirty="0">
                <a:latin typeface="Calibri" panose="020F0502020204030204" charset="0"/>
                <a:ea typeface="宋体" panose="02010600030101010101" pitchFamily="2" charset="-122"/>
              </a:rPr>
              <a:t> </a:t>
            </a:r>
            <a:endParaRPr lang="en-US" altLang="zh-CN" sz="1800" dirty="0">
              <a:latin typeface="Arial" panose="020B0604020202020204" pitchFamily="34" charset="0"/>
              <a:ea typeface="宋体" panose="02010600030101010101" pitchFamily="2" charset="-122"/>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1506" name="Rectangle 2"/>
          <p:cNvSpPr>
            <a:spLocks noGrp="1"/>
          </p:cNvSpPr>
          <p:nvPr>
            <p:ph type="title"/>
          </p:nvPr>
        </p:nvSpPr>
        <p:spPr>
          <a:xfrm>
            <a:off x="685800" y="609600"/>
            <a:ext cx="7886700" cy="1325563"/>
          </a:xfrm>
          <a:prstGeom prst="rect">
            <a:avLst/>
          </a:prstGeom>
          <a:noFill/>
          <a:ln>
            <a:noFill/>
          </a:ln>
        </p:spPr>
        <p:txBody>
          <a:bodyPr vert="horz" wrap="square" lIns="91440" tIns="45720" rIns="91440" bIns="45720" anchor="b" anchorCtr="0"/>
          <a:p>
            <a:pPr defTabSz="914400">
              <a:buNone/>
            </a:pPr>
            <a:r>
              <a:rPr lang="en-US" altLang="zh-CN" sz="4000" kern="1200" dirty="0">
                <a:solidFill>
                  <a:srgbClr val="595959"/>
                </a:solidFill>
                <a:latin typeface="微软雅黑" panose="020B0503020204020204" charset="-122"/>
                <a:ea typeface="+mj-ea"/>
                <a:cs typeface="+mj-cs"/>
              </a:rPr>
              <a:t>14.2.2</a:t>
            </a:r>
            <a:r>
              <a:rPr lang="zh-CN" altLang="en-US" sz="4000" kern="1200" dirty="0">
                <a:solidFill>
                  <a:srgbClr val="595959"/>
                </a:solidFill>
                <a:latin typeface="微软雅黑" panose="020B0503020204020204" charset="-122"/>
                <a:ea typeface="微软雅黑" panose="020B0503020204020204" charset="-122"/>
                <a:cs typeface="+mj-cs"/>
              </a:rPr>
              <a:t>强度测试</a:t>
            </a:r>
            <a:br>
              <a:rPr lang="zh-CN" altLang="en-US" sz="4000" kern="1200" dirty="0">
                <a:solidFill>
                  <a:srgbClr val="595959"/>
                </a:solidFill>
                <a:latin typeface="微软雅黑" panose="020B0503020204020204" charset="-122"/>
                <a:ea typeface="微软雅黑" panose="020B0503020204020204" charset="-122"/>
                <a:cs typeface="+mj-cs"/>
              </a:rPr>
            </a:b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21507" name="Rectangle 3"/>
          <p:cNvSpPr>
            <a:spLocks noGrp="1"/>
          </p:cNvSpPr>
          <p:nvPr>
            <p:ph idx="1"/>
          </p:nvPr>
        </p:nvSpPr>
        <p:spPr>
          <a:xfrm>
            <a:off x="685800" y="1721485"/>
            <a:ext cx="7886700" cy="4634865"/>
          </a:xfrm>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强度测试也称压力测试、负载测试。</a:t>
            </a:r>
            <a:endParaRPr lang="en-US" altLang="zh-CN" sz="2500" kern="1200" dirty="0">
              <a:solidFill>
                <a:srgbClr val="595959"/>
              </a:solidFill>
              <a:latin typeface="微软雅黑" panose="020B0503020204020204" charset="-122"/>
              <a:ea typeface="+mn-ea"/>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强度测试是要破坏程序，检测非正常情况下系统的负载能力，也就是检查系统能力的最高实际限度。</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强度测试模拟实际情况下软硬件环境和用户使用过程的系统负荷，长时间或超负何地运行测试软件来测试系统，以检验系统能力的最高限度。</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从而了解系统的可靠性、稳定性等。</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例如，将输入的数据值提高一个或几个数量级来测试输入功能的响应等。</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核心原则：重复、并发、量级、</a:t>
            </a:r>
            <a:r>
              <a:rPr lang="zh-CN" altLang="en-US" sz="2500" kern="1200" dirty="0">
                <a:solidFill>
                  <a:srgbClr val="595959"/>
                </a:solidFill>
                <a:latin typeface="微软雅黑" panose="020B0503020204020204" charset="-122"/>
                <a:ea typeface="微软雅黑" panose="020B0503020204020204" charset="-122"/>
                <a:cs typeface="+mn-cs"/>
              </a:rPr>
              <a:t>随机</a:t>
            </a:r>
            <a:endParaRPr lang="zh-CN" altLang="en-US" sz="2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355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14.2.3</a:t>
            </a:r>
            <a:r>
              <a:rPr lang="zh-CN" altLang="en-US" kern="1200" dirty="0">
                <a:solidFill>
                  <a:srgbClr val="595959"/>
                </a:solidFill>
                <a:latin typeface="微软雅黑" panose="020B0503020204020204" charset="-122"/>
                <a:ea typeface="微软雅黑" panose="020B0503020204020204" charset="-122"/>
                <a:cs typeface="+mj-cs"/>
              </a:rPr>
              <a:t>安全性测试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3555"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2400" kern="1200" dirty="0">
                <a:solidFill>
                  <a:srgbClr val="595959"/>
                </a:solidFill>
                <a:latin typeface="微软雅黑" panose="020B0503020204020204" charset="-122"/>
                <a:ea typeface="微软雅黑" panose="020B0503020204020204" charset="-122"/>
                <a:cs typeface="+mn-cs"/>
              </a:rPr>
              <a:t>典型安全性测试考虑的问题如下：</a:t>
            </a:r>
            <a:endParaRPr lang="zh-CN" altLang="en-US" sz="24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系统能否检测到无效参数并予以合适的处理。</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系统能否检测到无效指令并进行适当的处理。</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系统能否正确保存系统配置数据，系统发生故障时能否恢复。</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系统能否将配置数据导出，并在其他机器上进行备份。</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系统能否导入配置数据，并正常使用导入的数据。</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能否不输入密码就登录系统。</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系统对多次无效密码的输入能否进行适当的处理。</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执行严格的安全性功能能否比系统其他部分具有更高的有效性。</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系统能否具有防止主要错误或自然意外方面的能力。</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系统是否具有较高的安全性控制精度，包括错误的数量、频率和严重性。</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系统对各种指令或操作的反应时间如何。</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系统是否具有较高的吞吐量。吞吐量包括用户和服务请求的峰值和均值。</a:t>
            </a:r>
            <a:endParaRPr lang="zh-CN" altLang="en-US" sz="20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endParaRPr lang="zh-CN" altLang="en-US" sz="20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4578" name="Rectangle 2"/>
          <p:cNvSpPr>
            <a:spLocks noGrp="1"/>
          </p:cNvSpPr>
          <p:nvPr>
            <p:ph type="title"/>
          </p:nvPr>
        </p:nvSpPr>
        <p:spPr>
          <a:xfrm>
            <a:off x="457200" y="76200"/>
            <a:ext cx="7886700" cy="1325563"/>
          </a:xfrm>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14.2.4</a:t>
            </a:r>
            <a:r>
              <a:rPr lang="zh-CN" altLang="en-US" kern="1200" dirty="0">
                <a:solidFill>
                  <a:srgbClr val="595959"/>
                </a:solidFill>
                <a:latin typeface="微软雅黑" panose="020B0503020204020204" charset="-122"/>
                <a:ea typeface="微软雅黑" panose="020B0503020204020204" charset="-122"/>
                <a:cs typeface="+mj-cs"/>
              </a:rPr>
              <a:t>兼容性测试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4579" name="Rectangle 3"/>
          <p:cNvSpPr>
            <a:spLocks noGrp="1"/>
          </p:cNvSpPr>
          <p:nvPr>
            <p:ph idx="1"/>
          </p:nvPr>
        </p:nvSpPr>
        <p:spPr>
          <a:xfrm>
            <a:off x="685800" y="1440815"/>
            <a:ext cx="7886700" cy="5280660"/>
          </a:xfrm>
          <a:prstGeom prst="rect">
            <a:avLst/>
          </a:prstGeom>
          <a:noFill/>
          <a:ln>
            <a:noFill/>
          </a:ln>
        </p:spPr>
        <p:txBody>
          <a:bodyPr vert="horz" wrap="square" lIns="91440" tIns="45720" rIns="91440" bIns="45720" anchor="t" anchorCtr="0"/>
          <a:p>
            <a:pPr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向前和向后兼容</a:t>
            </a:r>
            <a:endParaRPr lang="zh-CN" altLang="en-US" sz="20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 不同版本之间的兼容性</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流行程度。利用销售记录选择前</a:t>
            </a:r>
            <a:r>
              <a:rPr lang="en-US" altLang="zh-CN" sz="1800" kern="1200" dirty="0">
                <a:solidFill>
                  <a:srgbClr val="595959"/>
                </a:solidFill>
                <a:latin typeface="微软雅黑" panose="020B0503020204020204" charset="-122"/>
                <a:ea typeface="+mn-ea"/>
                <a:cs typeface="+mn-cs"/>
              </a:rPr>
              <a:t>100</a:t>
            </a:r>
            <a:r>
              <a:rPr lang="zh-CN" altLang="en-US" sz="1800" kern="1200" dirty="0">
                <a:solidFill>
                  <a:srgbClr val="595959"/>
                </a:solidFill>
                <a:latin typeface="微软雅黑" panose="020B0503020204020204" charset="-122"/>
                <a:ea typeface="微软雅黑" panose="020B0503020204020204" charset="-122"/>
                <a:cs typeface="+mn-cs"/>
              </a:rPr>
              <a:t>或</a:t>
            </a:r>
            <a:r>
              <a:rPr lang="en-US" altLang="zh-CN" sz="1800" kern="1200" dirty="0">
                <a:solidFill>
                  <a:srgbClr val="595959"/>
                </a:solidFill>
                <a:latin typeface="微软雅黑" panose="020B0503020204020204" charset="-122"/>
                <a:ea typeface="+mn-ea"/>
                <a:cs typeface="+mn-cs"/>
              </a:rPr>
              <a:t>1000</a:t>
            </a:r>
            <a:r>
              <a:rPr lang="zh-CN" altLang="en-US" sz="1800" kern="1200" dirty="0">
                <a:solidFill>
                  <a:srgbClr val="595959"/>
                </a:solidFill>
                <a:latin typeface="微软雅黑" panose="020B0503020204020204" charset="-122"/>
                <a:ea typeface="微软雅黑" panose="020B0503020204020204" charset="-122"/>
                <a:cs typeface="+mn-cs"/>
              </a:rPr>
              <a:t>个最流行的程序。</a:t>
            </a:r>
            <a:endParaRPr lang="zh-CN" altLang="en-US" sz="18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年头。应该选择</a:t>
            </a:r>
            <a:r>
              <a:rPr lang="en-US" altLang="zh-CN" sz="1800" kern="1200" dirty="0">
                <a:solidFill>
                  <a:srgbClr val="595959"/>
                </a:solidFill>
                <a:latin typeface="微软雅黑" panose="020B0503020204020204" charset="-122"/>
                <a:ea typeface="+mn-ea"/>
                <a:cs typeface="+mn-cs"/>
              </a:rPr>
              <a:t>3</a:t>
            </a:r>
            <a:r>
              <a:rPr lang="zh-CN" altLang="en-US" sz="1800" kern="1200" dirty="0">
                <a:solidFill>
                  <a:srgbClr val="595959"/>
                </a:solidFill>
                <a:latin typeface="微软雅黑" panose="020B0503020204020204" charset="-122"/>
                <a:ea typeface="微软雅黑" panose="020B0503020204020204" charset="-122"/>
                <a:cs typeface="+mn-cs"/>
              </a:rPr>
              <a:t>年以内的程序和版本。</a:t>
            </a:r>
            <a:endParaRPr lang="zh-CN" altLang="en-US" sz="18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类型。把软件分为画图、字处理、财务、数据库、通信等类型。从每一种类型中选择一个软件进行测试。</a:t>
            </a:r>
            <a:endParaRPr lang="zh-CN" altLang="en-US" sz="18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生产厂商。根据开发软件的公司来选择软件。</a:t>
            </a:r>
            <a:endParaRPr lang="zh-CN" altLang="en-US" sz="18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标准和规范</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认证徽标对软件有以下几点要求：</a:t>
            </a:r>
            <a:endParaRPr lang="zh-CN" altLang="en-US" sz="18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支持三键以上的鼠标。</a:t>
            </a:r>
            <a:endParaRPr lang="zh-CN" altLang="en-US" sz="18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支持在</a:t>
            </a:r>
            <a:r>
              <a:rPr lang="en-US" altLang="zh-CN" sz="1800" kern="1200" dirty="0">
                <a:solidFill>
                  <a:srgbClr val="595959"/>
                </a:solidFill>
                <a:latin typeface="微软雅黑" panose="020B0503020204020204" charset="-122"/>
                <a:ea typeface="+mn-ea"/>
                <a:cs typeface="+mn-cs"/>
              </a:rPr>
              <a:t>C</a:t>
            </a:r>
            <a:r>
              <a:rPr lang="zh-CN" altLang="en-US" sz="1800" kern="1200" dirty="0">
                <a:solidFill>
                  <a:srgbClr val="595959"/>
                </a:solidFill>
                <a:latin typeface="微软雅黑" panose="020B0503020204020204" charset="-122"/>
                <a:ea typeface="微软雅黑" panose="020B0503020204020204" charset="-122"/>
                <a:cs typeface="+mn-cs"/>
              </a:rPr>
              <a:t>和</a:t>
            </a:r>
            <a:r>
              <a:rPr lang="en-US" altLang="zh-CN" sz="1800" kern="1200" dirty="0">
                <a:solidFill>
                  <a:srgbClr val="595959"/>
                </a:solidFill>
                <a:latin typeface="微软雅黑" panose="020B0503020204020204" charset="-122"/>
                <a:ea typeface="+mn-ea"/>
                <a:cs typeface="+mn-cs"/>
              </a:rPr>
              <a:t>D</a:t>
            </a:r>
            <a:r>
              <a:rPr lang="zh-CN" altLang="en-US" sz="1800" kern="1200" dirty="0">
                <a:solidFill>
                  <a:srgbClr val="595959"/>
                </a:solidFill>
                <a:latin typeface="微软雅黑" panose="020B0503020204020204" charset="-122"/>
                <a:ea typeface="微软雅黑" panose="020B0503020204020204" charset="-122"/>
                <a:cs typeface="+mn-cs"/>
              </a:rPr>
              <a:t>以外的磁盘上安装。</a:t>
            </a:r>
            <a:endParaRPr lang="zh-CN" altLang="en-US" sz="18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支持长文件名</a:t>
            </a:r>
            <a:endParaRPr lang="zh-CN" altLang="en-US" sz="18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数据共享兼容性</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文件能够正常在各种介质中进行保存和读取。</a:t>
            </a:r>
            <a:endParaRPr lang="zh-CN" altLang="en-US" sz="18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文件能够正确导入和导出。</a:t>
            </a:r>
            <a:endParaRPr lang="zh-CN" altLang="en-US" sz="18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能够支持剪切、复制及粘贴操作这些基本操作。</a:t>
            </a:r>
            <a:endParaRPr lang="zh-CN" altLang="en-US" sz="18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支持软件不向版本间的数据转换。</a:t>
            </a:r>
            <a:endParaRPr lang="zh-CN" altLang="en-US" sz="18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560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14.2.5</a:t>
            </a:r>
            <a:r>
              <a:rPr lang="zh-CN" altLang="en-US" kern="1200" dirty="0">
                <a:solidFill>
                  <a:srgbClr val="595959"/>
                </a:solidFill>
                <a:latin typeface="微软雅黑" panose="020B0503020204020204" charset="-122"/>
                <a:ea typeface="微软雅黑" panose="020B0503020204020204" charset="-122"/>
                <a:cs typeface="+mj-cs"/>
              </a:rPr>
              <a:t>恢复测试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5603"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在恢复性测试过程中，主要考虑以下问题：</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是否存在潜在的灾难和已确认的系统失效，导致的后果是怎样的。</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系统保护和恢复过程是否为错误提供了足够的反应。</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恢复过程是否能够正确工作。</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6626" name="Rectangle 2"/>
          <p:cNvSpPr>
            <a:spLocks noGrp="1"/>
          </p:cNvSpPr>
          <p:nvPr>
            <p:ph type="title"/>
          </p:nvPr>
        </p:nvSpPr>
        <p:spPr>
          <a:xfrm>
            <a:off x="685800" y="152400"/>
            <a:ext cx="7886700" cy="1325563"/>
          </a:xfrm>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14.2.6</a:t>
            </a:r>
            <a:r>
              <a:rPr lang="zh-CN" altLang="en-US" kern="1200" dirty="0">
                <a:solidFill>
                  <a:srgbClr val="595959"/>
                </a:solidFill>
                <a:latin typeface="微软雅黑" panose="020B0503020204020204" charset="-122"/>
                <a:ea typeface="微软雅黑" panose="020B0503020204020204" charset="-122"/>
                <a:cs typeface="+mj-cs"/>
              </a:rPr>
              <a:t>用户图形界面测试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6627" name="Rectangle 3"/>
          <p:cNvSpPr>
            <a:spLocks noGrp="1"/>
          </p:cNvSpPr>
          <p:nvPr>
            <p:ph idx="1"/>
          </p:nvPr>
        </p:nvSpPr>
        <p:spPr>
          <a:xfrm>
            <a:off x="628650" y="1616710"/>
            <a:ext cx="7886700" cy="4601210"/>
          </a:xfrm>
          <a:prstGeom prst="rect">
            <a:avLst/>
          </a:prstGeom>
          <a:noFill/>
          <a:ln>
            <a:noFill/>
          </a:ln>
        </p:spPr>
        <p:txBody>
          <a:bodyPr vert="horz" wrap="square" lIns="91440" tIns="45720" rIns="91440" bIns="45720" anchor="t" anchorCtr="0"/>
          <a:p>
            <a:pPr defTabSz="914400">
              <a:lnSpc>
                <a:spcPct val="80000"/>
              </a:lnSpc>
            </a:pPr>
            <a:r>
              <a:rPr lang="zh-CN" altLang="en-US" sz="2400" kern="1200" dirty="0">
                <a:solidFill>
                  <a:srgbClr val="595959"/>
                </a:solidFill>
                <a:latin typeface="微软雅黑" panose="020B0503020204020204" charset="-122"/>
                <a:ea typeface="微软雅黑" panose="020B0503020204020204" charset="-122"/>
                <a:cs typeface="+mn-cs"/>
              </a:rPr>
              <a:t>目前流行的界面风格有三种方式：多窗体、单窗体和资源管理器风格。无论风格如何变化，用户界面都应遵循一些通用的规则。</a:t>
            </a:r>
            <a:r>
              <a:rPr lang="en-US" altLang="zh-CN" sz="2400" kern="1200" dirty="0">
                <a:solidFill>
                  <a:srgbClr val="595959"/>
                </a:solidFill>
                <a:latin typeface="微软雅黑" panose="020B0503020204020204" charset="-122"/>
                <a:ea typeface="+mn-ea"/>
                <a:cs typeface="+mn-cs"/>
              </a:rPr>
              <a:t>Ron Patton</a:t>
            </a:r>
            <a:r>
              <a:rPr lang="zh-CN" altLang="en-US" sz="2400" kern="1200" dirty="0">
                <a:solidFill>
                  <a:srgbClr val="595959"/>
                </a:solidFill>
                <a:latin typeface="微软雅黑" panose="020B0503020204020204" charset="-122"/>
                <a:ea typeface="微软雅黑" panose="020B0503020204020204" charset="-122"/>
                <a:cs typeface="+mn-cs"/>
              </a:rPr>
              <a:t>给出了优秀用户界面的基本构成标准，并提倡按照该标准设计界面，该标准也可以作为界面测试的事实上的准则。</a:t>
            </a:r>
            <a:endParaRPr lang="zh-CN" altLang="en-US" sz="24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规范化</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灵活性</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正确性</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直观性</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舒适性</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实用性</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一致性</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帮助</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独特性</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多窗口应用与系统资源</a:t>
            </a:r>
            <a:endParaRPr lang="zh-CN" altLang="en-US" sz="20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921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内容提要</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9219"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en-US" altLang="zh-CN" sz="1900" kern="1200" dirty="0">
                <a:solidFill>
                  <a:srgbClr val="595959"/>
                </a:solidFill>
                <a:latin typeface="微软雅黑" panose="020B0503020204020204" charset="-122"/>
                <a:ea typeface="+mn-ea"/>
                <a:cs typeface="+mn-cs"/>
              </a:rPr>
              <a:t>14.1</a:t>
            </a:r>
            <a:r>
              <a:rPr lang="zh-CN" altLang="en-US" sz="1900" kern="1200" dirty="0">
                <a:solidFill>
                  <a:srgbClr val="595959"/>
                </a:solidFill>
                <a:latin typeface="微软雅黑" panose="020B0503020204020204" charset="-122"/>
                <a:ea typeface="微软雅黑" panose="020B0503020204020204" charset="-122"/>
                <a:cs typeface="+mn-cs"/>
              </a:rPr>
              <a:t>概述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700" kern="1200" dirty="0">
                <a:solidFill>
                  <a:srgbClr val="595959"/>
                </a:solidFill>
                <a:latin typeface="微软雅黑" panose="020B0503020204020204" charset="-122"/>
                <a:ea typeface="+mn-ea"/>
                <a:cs typeface="+mn-cs"/>
              </a:rPr>
              <a:t>14.1.1</a:t>
            </a:r>
            <a:r>
              <a:rPr lang="zh-CN" altLang="en-US" sz="1700" kern="1200" dirty="0">
                <a:solidFill>
                  <a:srgbClr val="FF0000"/>
                </a:solidFill>
                <a:latin typeface="微软雅黑" panose="020B0503020204020204" charset="-122"/>
                <a:ea typeface="微软雅黑" panose="020B0503020204020204" charset="-122"/>
                <a:cs typeface="+mn-cs"/>
              </a:rPr>
              <a:t>系统测试的定义</a:t>
            </a:r>
            <a:r>
              <a:rPr lang="zh-CN" altLang="en-US" sz="1700" kern="1200" dirty="0">
                <a:solidFill>
                  <a:srgbClr val="595959"/>
                </a:solidFill>
                <a:latin typeface="微软雅黑" panose="020B0503020204020204" charset="-122"/>
                <a:ea typeface="微软雅黑" panose="020B0503020204020204" charset="-122"/>
                <a:cs typeface="+mn-cs"/>
              </a:rPr>
              <a:t>	</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700" kern="1200" dirty="0">
                <a:solidFill>
                  <a:srgbClr val="595959"/>
                </a:solidFill>
                <a:latin typeface="微软雅黑" panose="020B0503020204020204" charset="-122"/>
                <a:ea typeface="+mn-ea"/>
                <a:cs typeface="+mn-cs"/>
              </a:rPr>
              <a:t>14.1.2</a:t>
            </a:r>
            <a:r>
              <a:rPr lang="zh-CN" altLang="en-US" sz="1700" kern="1200" dirty="0">
                <a:solidFill>
                  <a:srgbClr val="FF0000"/>
                </a:solidFill>
                <a:latin typeface="微软雅黑" panose="020B0503020204020204" charset="-122"/>
                <a:ea typeface="微软雅黑" panose="020B0503020204020204" charset="-122"/>
                <a:cs typeface="+mn-cs"/>
              </a:rPr>
              <a:t>系统测试的流程</a:t>
            </a:r>
            <a:r>
              <a:rPr lang="zh-CN" altLang="en-US" sz="1700" kern="1200" dirty="0">
                <a:solidFill>
                  <a:srgbClr val="595959"/>
                </a:solidFill>
                <a:latin typeface="微软雅黑" panose="020B0503020204020204" charset="-122"/>
                <a:ea typeface="微软雅黑" panose="020B0503020204020204" charset="-122"/>
                <a:cs typeface="+mn-cs"/>
              </a:rPr>
              <a:t>	</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700" kern="1200" dirty="0">
                <a:solidFill>
                  <a:srgbClr val="595959"/>
                </a:solidFill>
                <a:latin typeface="微软雅黑" panose="020B0503020204020204" charset="-122"/>
                <a:ea typeface="+mn-ea"/>
                <a:cs typeface="+mn-cs"/>
              </a:rPr>
              <a:t>14.1.3</a:t>
            </a:r>
            <a:r>
              <a:rPr lang="zh-CN" altLang="en-US" sz="1700" kern="1200" dirty="0">
                <a:solidFill>
                  <a:srgbClr val="595959"/>
                </a:solidFill>
                <a:latin typeface="微软雅黑" panose="020B0503020204020204" charset="-122"/>
                <a:ea typeface="微软雅黑" panose="020B0503020204020204" charset="-122"/>
                <a:cs typeface="+mn-cs"/>
              </a:rPr>
              <a:t>系统测试的目标	</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700" kern="1200" dirty="0">
                <a:solidFill>
                  <a:srgbClr val="595959"/>
                </a:solidFill>
                <a:latin typeface="微软雅黑" panose="020B0503020204020204" charset="-122"/>
                <a:ea typeface="+mn-ea"/>
                <a:cs typeface="+mn-cs"/>
              </a:rPr>
              <a:t>14.1.4</a:t>
            </a:r>
            <a:r>
              <a:rPr lang="zh-CN" altLang="en-US" sz="1700" kern="1200" dirty="0">
                <a:solidFill>
                  <a:srgbClr val="595959"/>
                </a:solidFill>
                <a:latin typeface="微软雅黑" panose="020B0503020204020204" charset="-122"/>
                <a:ea typeface="微软雅黑" panose="020B0503020204020204" charset="-122"/>
                <a:cs typeface="+mn-cs"/>
              </a:rPr>
              <a:t>系统测试的方针	</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700" kern="1200" dirty="0">
                <a:solidFill>
                  <a:srgbClr val="595959"/>
                </a:solidFill>
                <a:latin typeface="微软雅黑" panose="020B0503020204020204" charset="-122"/>
                <a:ea typeface="+mn-ea"/>
                <a:cs typeface="+mn-cs"/>
              </a:rPr>
              <a:t>14.1.5 </a:t>
            </a:r>
            <a:r>
              <a:rPr lang="zh-CN" altLang="en-US" sz="1700" kern="1200" dirty="0">
                <a:solidFill>
                  <a:srgbClr val="595959"/>
                </a:solidFill>
                <a:latin typeface="微软雅黑" panose="020B0503020204020204" charset="-122"/>
                <a:ea typeface="微软雅黑" panose="020B0503020204020204" charset="-122"/>
                <a:cs typeface="+mn-cs"/>
              </a:rPr>
              <a:t>系统测试的原则	</a:t>
            </a:r>
            <a:endParaRPr lang="zh-CN" altLang="en-US" sz="1700" kern="1200" dirty="0">
              <a:solidFill>
                <a:srgbClr val="595959"/>
              </a:solidFill>
              <a:latin typeface="微软雅黑" panose="020B0503020204020204" charset="-122"/>
              <a:ea typeface="微软雅黑" panose="020B0503020204020204" charset="-122"/>
              <a:cs typeface="+mn-cs"/>
            </a:endParaRPr>
          </a:p>
          <a:p>
            <a:pPr defTabSz="914400"/>
            <a:r>
              <a:rPr lang="en-US" altLang="zh-CN" sz="1900" kern="1200" dirty="0">
                <a:solidFill>
                  <a:srgbClr val="595959"/>
                </a:solidFill>
                <a:latin typeface="微软雅黑" panose="020B0503020204020204" charset="-122"/>
                <a:ea typeface="+mn-ea"/>
                <a:cs typeface="+mn-cs"/>
              </a:rPr>
              <a:t>14.2 </a:t>
            </a:r>
            <a:r>
              <a:rPr lang="zh-CN" altLang="en-US" sz="1900" kern="1200" dirty="0">
                <a:solidFill>
                  <a:srgbClr val="FF0000"/>
                </a:solidFill>
                <a:latin typeface="微软雅黑" panose="020B0503020204020204" charset="-122"/>
                <a:ea typeface="微软雅黑" panose="020B0503020204020204" charset="-122"/>
                <a:cs typeface="+mn-cs"/>
              </a:rPr>
              <a:t>系统测试主要方法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700" kern="1200" dirty="0">
                <a:solidFill>
                  <a:srgbClr val="595959"/>
                </a:solidFill>
                <a:latin typeface="微软雅黑" panose="020B0503020204020204" charset="-122"/>
                <a:ea typeface="+mn-ea"/>
                <a:cs typeface="+mn-cs"/>
              </a:rPr>
              <a:t>14.2.1 </a:t>
            </a:r>
            <a:r>
              <a:rPr lang="zh-CN" altLang="en-US" sz="1700" kern="1200" dirty="0">
                <a:solidFill>
                  <a:srgbClr val="595959"/>
                </a:solidFill>
                <a:latin typeface="微软雅黑" panose="020B0503020204020204" charset="-122"/>
                <a:ea typeface="微软雅黑" panose="020B0503020204020204" charset="-122"/>
                <a:cs typeface="+mn-cs"/>
              </a:rPr>
              <a:t>性能测试	</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700" kern="1200" dirty="0">
                <a:solidFill>
                  <a:srgbClr val="595959"/>
                </a:solidFill>
                <a:latin typeface="微软雅黑" panose="020B0503020204020204" charset="-122"/>
                <a:ea typeface="+mn-ea"/>
                <a:cs typeface="+mn-cs"/>
              </a:rPr>
              <a:t>14.2.2 </a:t>
            </a:r>
            <a:r>
              <a:rPr lang="zh-CN" altLang="en-US" sz="1700" kern="1200" dirty="0">
                <a:solidFill>
                  <a:srgbClr val="595959"/>
                </a:solidFill>
                <a:latin typeface="微软雅黑" panose="020B0503020204020204" charset="-122"/>
                <a:ea typeface="微软雅黑" panose="020B0503020204020204" charset="-122"/>
                <a:cs typeface="+mn-cs"/>
              </a:rPr>
              <a:t>强度测试	</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700" kern="1200" dirty="0">
                <a:solidFill>
                  <a:srgbClr val="595959"/>
                </a:solidFill>
                <a:latin typeface="微软雅黑" panose="020B0503020204020204" charset="-122"/>
                <a:ea typeface="+mn-ea"/>
                <a:cs typeface="+mn-cs"/>
              </a:rPr>
              <a:t>14.2.3 </a:t>
            </a:r>
            <a:r>
              <a:rPr lang="zh-CN" altLang="en-US" sz="1700" kern="1200" dirty="0">
                <a:solidFill>
                  <a:srgbClr val="595959"/>
                </a:solidFill>
                <a:latin typeface="微软雅黑" panose="020B0503020204020204" charset="-122"/>
                <a:ea typeface="微软雅黑" panose="020B0503020204020204" charset="-122"/>
                <a:cs typeface="+mn-cs"/>
              </a:rPr>
              <a:t>安全性测试	</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700" kern="1200" dirty="0">
                <a:solidFill>
                  <a:srgbClr val="595959"/>
                </a:solidFill>
                <a:latin typeface="微软雅黑" panose="020B0503020204020204" charset="-122"/>
                <a:ea typeface="+mn-ea"/>
                <a:cs typeface="+mn-cs"/>
              </a:rPr>
              <a:t>14.2.4 </a:t>
            </a:r>
            <a:r>
              <a:rPr lang="zh-CN" altLang="en-US" sz="1700" kern="1200" dirty="0">
                <a:solidFill>
                  <a:srgbClr val="595959"/>
                </a:solidFill>
                <a:latin typeface="微软雅黑" panose="020B0503020204020204" charset="-122"/>
                <a:ea typeface="微软雅黑" panose="020B0503020204020204" charset="-122"/>
                <a:cs typeface="+mn-cs"/>
              </a:rPr>
              <a:t>兼容性测试	</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700" kern="1200" dirty="0">
                <a:solidFill>
                  <a:srgbClr val="595959"/>
                </a:solidFill>
                <a:latin typeface="微软雅黑" panose="020B0503020204020204" charset="-122"/>
                <a:ea typeface="+mn-ea"/>
                <a:cs typeface="+mn-cs"/>
              </a:rPr>
              <a:t>14.2.5 </a:t>
            </a:r>
            <a:r>
              <a:rPr lang="zh-CN" altLang="en-US" sz="1700" kern="1200" dirty="0">
                <a:solidFill>
                  <a:srgbClr val="595959"/>
                </a:solidFill>
                <a:latin typeface="微软雅黑" panose="020B0503020204020204" charset="-122"/>
                <a:ea typeface="微软雅黑" panose="020B0503020204020204" charset="-122"/>
                <a:cs typeface="+mn-cs"/>
              </a:rPr>
              <a:t>恢复测试	</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700" kern="1200" dirty="0">
                <a:solidFill>
                  <a:srgbClr val="595959"/>
                </a:solidFill>
                <a:latin typeface="微软雅黑" panose="020B0503020204020204" charset="-122"/>
                <a:ea typeface="+mn-ea"/>
                <a:cs typeface="+mn-cs"/>
              </a:rPr>
              <a:t>14.2.6 </a:t>
            </a:r>
            <a:r>
              <a:rPr lang="zh-CN" altLang="en-US" sz="1700" kern="1200" dirty="0">
                <a:solidFill>
                  <a:srgbClr val="595959"/>
                </a:solidFill>
                <a:latin typeface="微软雅黑" panose="020B0503020204020204" charset="-122"/>
                <a:ea typeface="微软雅黑" panose="020B0503020204020204" charset="-122"/>
                <a:cs typeface="+mn-cs"/>
              </a:rPr>
              <a:t>用户图形界面测试</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buFont typeface="Arial" panose="020B0604020202020204" pitchFamily="34" charset="0"/>
              <a:buNone/>
            </a:pPr>
            <a:endParaRPr lang="en-US" altLang="zh-CN" sz="1700" kern="1200" dirty="0">
              <a:solidFill>
                <a:srgbClr val="595959"/>
              </a:solidFill>
              <a:latin typeface="微软雅黑" panose="020B0503020204020204" charset="-122"/>
              <a:ea typeface="+mn-ea"/>
              <a:cs typeface="+mn-cs"/>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765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14.2.7</a:t>
            </a:r>
            <a:r>
              <a:rPr lang="zh-CN" altLang="en-US" kern="1200" dirty="0">
                <a:solidFill>
                  <a:srgbClr val="595959"/>
                </a:solidFill>
                <a:latin typeface="微软雅黑" panose="020B0503020204020204" charset="-122"/>
                <a:ea typeface="微软雅黑" panose="020B0503020204020204" charset="-122"/>
                <a:cs typeface="+mj-cs"/>
              </a:rPr>
              <a:t>安装测试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7651"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安装测试的目标包括：</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安装程序能够正确运行。</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程序安装正确。</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程序安装后能够正确运行。</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完善性安装后程序仍能正确运行。</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867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14.2.8</a:t>
            </a:r>
            <a:r>
              <a:rPr lang="zh-CN" altLang="en-US" kern="1200" dirty="0">
                <a:solidFill>
                  <a:srgbClr val="595959"/>
                </a:solidFill>
                <a:latin typeface="微软雅黑" panose="020B0503020204020204" charset="-122"/>
                <a:ea typeface="微软雅黑" panose="020B0503020204020204" charset="-122"/>
                <a:cs typeface="+mj-cs"/>
              </a:rPr>
              <a:t>可靠性测试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8675"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2400" kern="1200" dirty="0">
                <a:solidFill>
                  <a:srgbClr val="595959"/>
                </a:solidFill>
                <a:latin typeface="微软雅黑" panose="020B0503020204020204" charset="-122"/>
                <a:ea typeface="微软雅黑" panose="020B0503020204020204" charset="-122"/>
                <a:cs typeface="+mn-cs"/>
              </a:rPr>
              <a:t>所有测试都以改善软件的最终可靠性为目的。但是，如果系统需求规格说明中有可靠性要求，就需要进行可靠性测试。</a:t>
            </a:r>
            <a:endParaRPr lang="zh-CN" altLang="en-US" sz="24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400" kern="1200" dirty="0">
                <a:solidFill>
                  <a:srgbClr val="595959"/>
                </a:solidFill>
                <a:latin typeface="微软雅黑" panose="020B0503020204020204" charset="-122"/>
                <a:ea typeface="微软雅黑" panose="020B0503020204020204" charset="-122"/>
                <a:cs typeface="+mn-cs"/>
              </a:rPr>
              <a:t>可靠性指标很难测试。</a:t>
            </a:r>
            <a:endParaRPr lang="en-US" altLang="zh-CN" sz="2400" kern="1200" dirty="0">
              <a:solidFill>
                <a:srgbClr val="595959"/>
              </a:solidFill>
              <a:latin typeface="微软雅黑" panose="020B0503020204020204" charset="-122"/>
              <a:ea typeface="+mn-ea"/>
              <a:cs typeface="+mn-cs"/>
            </a:endParaRPr>
          </a:p>
          <a:p>
            <a:pPr defTabSz="914400">
              <a:lnSpc>
                <a:spcPct val="80000"/>
              </a:lnSpc>
            </a:pPr>
            <a:r>
              <a:rPr lang="zh-CN" altLang="en-US" sz="2400" kern="1200" dirty="0">
                <a:solidFill>
                  <a:srgbClr val="595959"/>
                </a:solidFill>
                <a:latin typeface="微软雅黑" panose="020B0503020204020204" charset="-122"/>
                <a:ea typeface="微软雅黑" panose="020B0503020204020204" charset="-122"/>
                <a:cs typeface="+mn-cs"/>
              </a:rPr>
              <a:t>然而，如果可靠性指标是指平均无故障时间，如平均无故障时间为</a:t>
            </a:r>
            <a:r>
              <a:rPr lang="en-US" altLang="zh-CN" sz="2400" kern="1200" dirty="0">
                <a:solidFill>
                  <a:srgbClr val="595959"/>
                </a:solidFill>
                <a:latin typeface="微软雅黑" panose="020B0503020204020204" charset="-122"/>
                <a:ea typeface="+mn-ea"/>
                <a:cs typeface="+mn-cs"/>
              </a:rPr>
              <a:t>20</a:t>
            </a:r>
            <a:r>
              <a:rPr lang="zh-CN" altLang="en-US" sz="2400" kern="1200" dirty="0">
                <a:solidFill>
                  <a:srgbClr val="595959"/>
                </a:solidFill>
                <a:latin typeface="微软雅黑" panose="020B0503020204020204" charset="-122"/>
                <a:ea typeface="微软雅黑" panose="020B0503020204020204" charset="-122"/>
                <a:cs typeface="+mn-cs"/>
              </a:rPr>
              <a:t>小时，或运行出现的故障数目，如系统投入运行后不能出现多于</a:t>
            </a:r>
            <a:r>
              <a:rPr lang="en-US" altLang="zh-CN" sz="2400" kern="1200" dirty="0">
                <a:solidFill>
                  <a:srgbClr val="595959"/>
                </a:solidFill>
                <a:latin typeface="微软雅黑" panose="020B0503020204020204" charset="-122"/>
                <a:ea typeface="+mn-ea"/>
                <a:cs typeface="+mn-cs"/>
              </a:rPr>
              <a:t>12</a:t>
            </a:r>
            <a:r>
              <a:rPr lang="zh-CN" altLang="en-US" sz="2400" kern="1200" dirty="0">
                <a:solidFill>
                  <a:srgbClr val="595959"/>
                </a:solidFill>
                <a:latin typeface="微软雅黑" panose="020B0503020204020204" charset="-122"/>
                <a:ea typeface="微软雅黑" panose="020B0503020204020204" charset="-122"/>
                <a:cs typeface="+mn-cs"/>
              </a:rPr>
              <a:t>个软件故障，那就可以用软件可靠性模型来评估这些指标。</a:t>
            </a:r>
            <a:endParaRPr lang="zh-CN" altLang="en-US" sz="24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969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14.2.9</a:t>
            </a:r>
            <a:r>
              <a:rPr lang="zh-CN" altLang="en-US" kern="1200" dirty="0">
                <a:solidFill>
                  <a:srgbClr val="595959"/>
                </a:solidFill>
                <a:latin typeface="微软雅黑" panose="020B0503020204020204" charset="-122"/>
                <a:ea typeface="微软雅黑" panose="020B0503020204020204" charset="-122"/>
                <a:cs typeface="+mj-cs"/>
              </a:rPr>
              <a:t>配置测试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9699"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操作系统、数据库管理系统以及信息交换系统等，都是在许多硬件配合支持下工作的。</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如何保证软件在其设计和连接的硬件上正常工作，这是配置测试的工作目标。</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配置测试是用各种硬件和软件平台以及不同设置检查软件操作的过程，以保证测试的软件可以使用尽可能多的硬件组合。</a:t>
            </a:r>
            <a:endParaRPr lang="en-US" altLang="zh-CN" sz="2500" kern="1200" dirty="0">
              <a:solidFill>
                <a:srgbClr val="595959"/>
              </a:solidFill>
              <a:latin typeface="微软雅黑" panose="020B0503020204020204" charset="-122"/>
              <a:ea typeface="+mn-ea"/>
              <a:cs typeface="+mn-cs"/>
            </a:endParaRPr>
          </a:p>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然而，现实世界中，各种型号的打印机、显示器、网卡、调制解调器、扫描仪、数码相机、外围设备以及来自成千上万家公司的数百种计算机小产品</a:t>
            </a:r>
            <a:r>
              <a:rPr lang="en-US" altLang="zh-CN" sz="2500" kern="1200" dirty="0">
                <a:solidFill>
                  <a:srgbClr val="595959"/>
                </a:solidFill>
                <a:latin typeface="Arial" panose="020B0604020202020204" pitchFamily="34" charset="0"/>
                <a:ea typeface="+mn-ea"/>
                <a:cs typeface="+mn-cs"/>
              </a:rPr>
              <a:t>——</a:t>
            </a:r>
            <a:r>
              <a:rPr lang="zh-CN" altLang="en-US" sz="2500" kern="1200" dirty="0">
                <a:solidFill>
                  <a:srgbClr val="595959"/>
                </a:solidFill>
                <a:latin typeface="微软雅黑" panose="020B0503020204020204" charset="-122"/>
                <a:ea typeface="微软雅黑" panose="020B0503020204020204" charset="-122"/>
                <a:cs typeface="+mn-cs"/>
              </a:rPr>
              <a:t>全都可以连到</a:t>
            </a:r>
            <a:r>
              <a:rPr lang="en-US" altLang="zh-CN" sz="2500" kern="1200" dirty="0">
                <a:solidFill>
                  <a:srgbClr val="595959"/>
                </a:solidFill>
                <a:latin typeface="微软雅黑" panose="020B0503020204020204" charset="-122"/>
                <a:ea typeface="+mn-ea"/>
                <a:cs typeface="+mn-cs"/>
              </a:rPr>
              <a:t>$#</a:t>
            </a:r>
            <a:r>
              <a:rPr lang="zh-CN" altLang="en-US" sz="2500" kern="1200" dirty="0">
                <a:solidFill>
                  <a:srgbClr val="595959"/>
                </a:solidFill>
                <a:latin typeface="微软雅黑" panose="020B0503020204020204" charset="-122"/>
                <a:ea typeface="微软雅黑" panose="020B0503020204020204" charset="-122"/>
                <a:cs typeface="+mn-cs"/>
              </a:rPr>
              <a:t>机上，并且每天都会有新的计算机设备问世，因此，不可能每种情况都测试到。</a:t>
            </a:r>
            <a:endParaRPr lang="zh-CN" altLang="en-US" sz="2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072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14.2.10</a:t>
            </a:r>
            <a:r>
              <a:rPr lang="zh-CN" altLang="en-US" kern="1200" dirty="0">
                <a:solidFill>
                  <a:srgbClr val="595959"/>
                </a:solidFill>
                <a:latin typeface="微软雅黑" panose="020B0503020204020204" charset="-122"/>
                <a:ea typeface="微软雅黑" panose="020B0503020204020204" charset="-122"/>
                <a:cs typeface="+mj-cs"/>
              </a:rPr>
              <a:t>可用性测试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0723"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符合标准和规范</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直观性</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一致性</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灵活性</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舒适性</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正确性</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实用性</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174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14.2.11</a:t>
            </a:r>
            <a:r>
              <a:rPr lang="zh-CN" altLang="en-US" kern="1200" dirty="0">
                <a:solidFill>
                  <a:srgbClr val="595959"/>
                </a:solidFill>
                <a:latin typeface="微软雅黑" panose="020B0503020204020204" charset="-122"/>
                <a:ea typeface="微软雅黑" panose="020B0503020204020204" charset="-122"/>
                <a:cs typeface="+mj-cs"/>
              </a:rPr>
              <a:t>文档资料测试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1747"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可归于软件文档的内容</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软件文档对软件整体质量的影响</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文档开发与软件开发的不同</a:t>
            </a:r>
            <a:endParaRPr lang="zh-CN" altLang="en-US" kern="1200" dirty="0">
              <a:solidFill>
                <a:srgbClr val="595959"/>
              </a:solidFill>
              <a:latin typeface="微软雅黑" panose="020B0503020204020204" charset="-122"/>
              <a:ea typeface="微软雅黑" panose="020B0503020204020204" charset="-122"/>
              <a:cs typeface="+mn-cs"/>
            </a:endParaRPr>
          </a:p>
        </p:txBody>
      </p:sp>
      <p:pic>
        <p:nvPicPr>
          <p:cNvPr id="31748" name="Picture 4"/>
          <p:cNvPicPr>
            <a:picLocks noChangeAspect="1"/>
          </p:cNvPicPr>
          <p:nvPr/>
        </p:nvPicPr>
        <p:blipFill>
          <a:blip r:embed="rId1"/>
          <a:stretch>
            <a:fillRect/>
          </a:stretch>
        </p:blipFill>
        <p:spPr>
          <a:xfrm>
            <a:off x="1447800" y="3352800"/>
            <a:ext cx="6019800" cy="3308350"/>
          </a:xfrm>
          <a:prstGeom prst="rect">
            <a:avLst/>
          </a:prstGeom>
          <a:noFill/>
          <a:ln w="9525">
            <a:noFill/>
          </a:ln>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277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14.2.12</a:t>
            </a:r>
            <a:r>
              <a:rPr lang="zh-CN" altLang="en-US" kern="1200" dirty="0">
                <a:solidFill>
                  <a:srgbClr val="595959"/>
                </a:solidFill>
                <a:latin typeface="微软雅黑" panose="020B0503020204020204" charset="-122"/>
                <a:ea typeface="微软雅黑" panose="020B0503020204020204" charset="-122"/>
                <a:cs typeface="+mj-cs"/>
              </a:rPr>
              <a:t>网站测试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2771"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文字测试</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链接测试</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图形测试</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表单测试</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动态内容测试</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数据库测试</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服务器性能和加载测试</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安全性测试</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379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14.3</a:t>
            </a:r>
            <a:r>
              <a:rPr lang="zh-CN" altLang="en-US" kern="1200" dirty="0">
                <a:solidFill>
                  <a:srgbClr val="595959"/>
                </a:solidFill>
                <a:latin typeface="微软雅黑" panose="020B0503020204020204" charset="-122"/>
                <a:ea typeface="微软雅黑" panose="020B0503020204020204" charset="-122"/>
                <a:cs typeface="+mj-cs"/>
              </a:rPr>
              <a:t>系统测试工具及其应用</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3795"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en-US" altLang="zh-CN" kern="1200" dirty="0">
                <a:solidFill>
                  <a:srgbClr val="595959"/>
                </a:solidFill>
                <a:latin typeface="微软雅黑" panose="020B0503020204020204" charset="-122"/>
                <a:ea typeface="+mn-ea"/>
                <a:cs typeface="+mn-cs"/>
              </a:rPr>
              <a:t>14.3.1 </a:t>
            </a:r>
            <a:r>
              <a:rPr lang="zh-CN" altLang="en-US" kern="1200" dirty="0">
                <a:solidFill>
                  <a:srgbClr val="595959"/>
                </a:solidFill>
                <a:latin typeface="微软雅黑" panose="020B0503020204020204" charset="-122"/>
                <a:ea typeface="微软雅黑" panose="020B0503020204020204" charset="-122"/>
                <a:cs typeface="+mn-cs"/>
              </a:rPr>
              <a:t>系统测试工具分类</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负载压力测试工具</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功能测试工具</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白盒测试工具</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测试管理工具</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endParaRPr lang="en-US" altLang="zh-CN" kern="1200" dirty="0">
              <a:solidFill>
                <a:srgbClr val="595959"/>
              </a:solidFill>
              <a:latin typeface="微软雅黑" panose="020B0503020204020204" charset="-122"/>
              <a:ea typeface="+mn-ea"/>
              <a:cs typeface="+mn-cs"/>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4818" name="Rectangle 2"/>
          <p:cNvSpPr>
            <a:spLocks noGrp="1"/>
          </p:cNvSpPr>
          <p:nvPr>
            <p:ph type="title"/>
          </p:nvPr>
        </p:nvSpPr>
        <p:spPr>
          <a:xfrm>
            <a:off x="0" y="457200"/>
            <a:ext cx="7797800" cy="1409700"/>
          </a:xfrm>
          <a:prstGeom prst="rect">
            <a:avLst/>
          </a:prstGeom>
          <a:noFill/>
          <a:ln>
            <a:noFill/>
          </a:ln>
        </p:spPr>
        <p:txBody>
          <a:bodyPr vert="horz" wrap="square" lIns="91440" tIns="45720" rIns="91440" bIns="45720" anchor="b" anchorCtr="0"/>
          <a:p>
            <a:r>
              <a:rPr lang="zh-CN" altLang="en-US" dirty="0"/>
              <a:t>常见测试工具 </a:t>
            </a:r>
            <a:endParaRPr lang="zh-CN" altLang="en-US" dirty="0"/>
          </a:p>
        </p:txBody>
      </p:sp>
      <p:graphicFrame>
        <p:nvGraphicFramePr>
          <p:cNvPr id="477365" name="Group 181"/>
          <p:cNvGraphicFramePr>
            <a:graphicFrameLocks noGrp="1"/>
          </p:cNvGraphicFramePr>
          <p:nvPr>
            <p:ph idx="1"/>
          </p:nvPr>
        </p:nvGraphicFramePr>
        <p:xfrm>
          <a:off x="1370013" y="1827213"/>
          <a:ext cx="7313613" cy="5006975"/>
        </p:xfrm>
        <a:graphic>
          <a:graphicData uri="http://schemas.openxmlformats.org/drawingml/2006/table">
            <a:tbl>
              <a:tblPr/>
              <a:tblGrid>
                <a:gridCol w="2436812"/>
                <a:gridCol w="2438400"/>
                <a:gridCol w="2438400"/>
              </a:tblGrid>
              <a:tr h="2746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测试工具类型</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测试工具</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备注</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07975">
                <a:tc rowSpan="5">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负载压力测试</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LoadRunner</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支持的协议多且个别协议支持的版本比较高</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vMerge="1">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QALoad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测试接口多，可预测系统性能</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vMerge="1">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E-Test Suite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a:t>
                      </a: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Empirix</a:t>
                      </a: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公司开发的测试软件，能够与被测试应用软件无缝结合的</a:t>
                      </a: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Web</a:t>
                      </a: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应用测试工具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6563">
                <a:tc vMerge="1">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JMeter </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专门为服务器负载测试而设计、</a:t>
                      </a: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的纯</a:t>
                      </a: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Java</a:t>
                      </a: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桌面运行程序</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0075">
                <a:tc vMerge="1">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ACT</a:t>
                      </a: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或称</a:t>
                      </a: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MSACT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微软的</a:t>
                      </a: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Visual Studio</a:t>
                      </a: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Visual Studio.net</a:t>
                      </a: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自带的一套进行程序压力测试的工具。</a:t>
                      </a: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ACT</a:t>
                      </a: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不但可以记录程序运行的详细数据参数，用图表显示程序运行情况</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rowSpan="4">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功能测试</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WinRunner</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用于检测应用程序是否能够达到预期的功能及正常运行，自动执行重复任务并优化测试工作</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vMerge="1">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QARun</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一款自动回归测试工具，必须安装</a:t>
                      </a: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.net</a:t>
                      </a: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环境</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0075">
                <a:tc vMerge="1">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IBM Rational Robot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对于</a:t>
                      </a: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Visual studio 6</a:t>
                      </a: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编写的程序支持得非常好，同时还支持</a:t>
                      </a: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Java Applet</a:t>
                      </a: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HTML</a:t>
                      </a: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Oracle Forms</a:t>
                      </a: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People Tools</a:t>
                      </a: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应用程序</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9425">
                <a:tc vMerge="1">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SilkTest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提供了用于测试的创建和定制的工作流设置、测试计划和管理、直接的数据库访问及校验等功能</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5842" name="Rectangle 2"/>
          <p:cNvSpPr>
            <a:spLocks noGrp="1"/>
          </p:cNvSpPr>
          <p:nvPr>
            <p:ph type="title"/>
          </p:nvPr>
        </p:nvSpPr>
        <p:spPr>
          <a:prstGeom prst="rect">
            <a:avLst/>
          </a:prstGeom>
          <a:noFill/>
          <a:ln>
            <a:noFill/>
          </a:ln>
        </p:spPr>
        <p:txBody>
          <a:bodyPr vert="horz" wrap="square" lIns="91440" tIns="45720" rIns="91440" bIns="45720" anchor="b" anchorCtr="0"/>
          <a:p>
            <a:r>
              <a:rPr lang="zh-CN" altLang="en-US" dirty="0"/>
              <a:t>常见测试工具 </a:t>
            </a:r>
            <a:endParaRPr lang="zh-CN" altLang="en-US" dirty="0"/>
          </a:p>
        </p:txBody>
      </p:sp>
      <p:graphicFrame>
        <p:nvGraphicFramePr>
          <p:cNvPr id="479381" name="Group 149"/>
          <p:cNvGraphicFramePr>
            <a:graphicFrameLocks noGrp="1"/>
          </p:cNvGraphicFramePr>
          <p:nvPr>
            <p:ph type="tbl" idx="1"/>
          </p:nvPr>
        </p:nvGraphicFramePr>
        <p:xfrm>
          <a:off x="1370013" y="1827213"/>
          <a:ext cx="7313613" cy="4316413"/>
        </p:xfrm>
        <a:graphic>
          <a:graphicData uri="http://schemas.openxmlformats.org/drawingml/2006/table">
            <a:tbl>
              <a:tblPr/>
              <a:tblGrid>
                <a:gridCol w="2436812"/>
                <a:gridCol w="2438400"/>
                <a:gridCol w="2438400"/>
              </a:tblGrid>
              <a:tr h="685800">
                <a:tc rowSpan="4">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白盒测试</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Logiscope</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LOGISCOPE</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是法国</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Telelogic</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公司推出的专用于软件质量保证和软件测试的产品</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4213">
                <a:tc v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Junit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JUnit</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是一个开放源代码的</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Java</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测试框架，用于编写和运行可重复的测试</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v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Cunit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一个</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语言的单元测试框架</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5800">
                <a:tc v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IBM Rational Purify</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一种高级存储错误检测的工具，能够帮助精确地找到很难被调试得存储毁坏错误。</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1388">
                <a:tc row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测试管理</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TestDirector</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可以与</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winrunner</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Loadrunner</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QuickTestPro</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进行集成。除了可以跟踪</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Bug</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外，还可以编写测试用例、管理测试进度等，是测试管理的首选软件。</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5800">
                <a:tc v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TestManager</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IBM Rational Testsuite</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中的一员，可以用来编写测试用例、生成</a:t>
                      </a: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Datapool</a:t>
                      </a: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、生成报表、管理缺陷以及日志等</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6866" name="Rectangle 2"/>
          <p:cNvSpPr>
            <a:spLocks noGrp="1"/>
          </p:cNvSpPr>
          <p:nvPr>
            <p:ph type="title"/>
          </p:nvPr>
        </p:nvSpPr>
        <p:spPr>
          <a:xfrm>
            <a:off x="422275" y="365125"/>
            <a:ext cx="7462838" cy="1325563"/>
          </a:xfrm>
          <a:prstGeom prst="rect">
            <a:avLst/>
          </a:prstGeom>
          <a:noFill/>
          <a:ln>
            <a:noFill/>
          </a:ln>
        </p:spPr>
        <p:txBody>
          <a:bodyPr vert="horz" wrap="square" lIns="91440" tIns="45720" rIns="91440" bIns="45720" anchor="b" anchorCtr="0"/>
          <a:p>
            <a:pPr defTabSz="914400">
              <a:buNone/>
            </a:pPr>
            <a:r>
              <a:rPr lang="en-US" altLang="zh-CN" sz="4000" kern="1200" dirty="0">
                <a:solidFill>
                  <a:srgbClr val="595959"/>
                </a:solidFill>
                <a:latin typeface="微软雅黑" panose="020B0503020204020204" charset="-122"/>
                <a:ea typeface="+mj-ea"/>
                <a:cs typeface="+mj-cs"/>
              </a:rPr>
              <a:t>14.7.2</a:t>
            </a:r>
            <a:r>
              <a:rPr lang="zh-CN" altLang="en-US" sz="4000" kern="1200" dirty="0">
                <a:solidFill>
                  <a:srgbClr val="595959"/>
                </a:solidFill>
                <a:latin typeface="微软雅黑" panose="020B0503020204020204" charset="-122"/>
                <a:ea typeface="微软雅黑" panose="020B0503020204020204" charset="-122"/>
                <a:cs typeface="+mj-cs"/>
              </a:rPr>
              <a:t>测试管理系统</a:t>
            </a:r>
            <a:r>
              <a:rPr lang="en-US" altLang="zh-CN" sz="4000" kern="1200" dirty="0">
                <a:solidFill>
                  <a:srgbClr val="595959"/>
                </a:solidFill>
                <a:latin typeface="微软雅黑" panose="020B0503020204020204" charset="-122"/>
                <a:ea typeface="+mj-ea"/>
                <a:cs typeface="+mj-cs"/>
              </a:rPr>
              <a:t>TestDirector</a:t>
            </a:r>
            <a:r>
              <a:rPr lang="zh-CN" altLang="en-US" sz="4000" kern="1200" dirty="0">
                <a:solidFill>
                  <a:srgbClr val="595959"/>
                </a:solidFill>
                <a:latin typeface="微软雅黑" panose="020B0503020204020204" charset="-122"/>
                <a:ea typeface="微软雅黑" panose="020B0503020204020204" charset="-122"/>
                <a:cs typeface="+mj-cs"/>
              </a:rPr>
              <a:t>的使用</a:t>
            </a: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36867"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简介</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特点</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需求管理</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计划测试</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安排和执行测试</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缺陷管理</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图形化和报表输出</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使用步骤</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创建测试项目</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定义测试需求</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根据测试需求生成测试用例（每个测试点对应一个测试用例），制定测试计划。</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运行测试，生成结果。</a:t>
            </a:r>
            <a:endParaRPr lang="zh-CN" altLang="en-US" sz="19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24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内容提要</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0243" name="Rectangle 3"/>
          <p:cNvSpPr>
            <a:spLocks noGrp="1"/>
          </p:cNvSpPr>
          <p:nvPr>
            <p:ph idx="1"/>
          </p:nvPr>
        </p:nvSpPr>
        <p:spPr>
          <a:prstGeom prst="rect">
            <a:avLst/>
          </a:prstGeom>
          <a:noFill/>
          <a:ln>
            <a:noFill/>
          </a:ln>
        </p:spPr>
        <p:txBody>
          <a:bodyPr vert="horz" wrap="square" lIns="91440" tIns="45720" rIns="91440" bIns="45720" anchor="t" anchorCtr="0"/>
          <a:p>
            <a:pPr lvl="1" defTabSz="914400"/>
            <a:r>
              <a:rPr lang="en-US" altLang="zh-CN" sz="1900" kern="1200" dirty="0">
                <a:solidFill>
                  <a:srgbClr val="595959"/>
                </a:solidFill>
                <a:latin typeface="微软雅黑" panose="020B0503020204020204" charset="-122"/>
                <a:ea typeface="+mn-ea"/>
                <a:cs typeface="+mn-cs"/>
              </a:rPr>
              <a:t>14.2.7   </a:t>
            </a:r>
            <a:r>
              <a:rPr lang="zh-CN" altLang="en-US" sz="1900" kern="1200" dirty="0">
                <a:solidFill>
                  <a:srgbClr val="595959"/>
                </a:solidFill>
                <a:latin typeface="微软雅黑" panose="020B0503020204020204" charset="-122"/>
                <a:ea typeface="微软雅黑" panose="020B0503020204020204" charset="-122"/>
                <a:cs typeface="+mn-cs"/>
              </a:rPr>
              <a:t>安装测试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14.2.8   </a:t>
            </a:r>
            <a:r>
              <a:rPr lang="zh-CN" altLang="en-US" sz="1900" kern="1200" dirty="0">
                <a:solidFill>
                  <a:srgbClr val="595959"/>
                </a:solidFill>
                <a:latin typeface="微软雅黑" panose="020B0503020204020204" charset="-122"/>
                <a:ea typeface="微软雅黑" panose="020B0503020204020204" charset="-122"/>
                <a:cs typeface="+mn-cs"/>
              </a:rPr>
              <a:t>可靠性测试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14.2.9   </a:t>
            </a:r>
            <a:r>
              <a:rPr lang="zh-CN" altLang="en-US" sz="1900" kern="1200" dirty="0">
                <a:solidFill>
                  <a:srgbClr val="595959"/>
                </a:solidFill>
                <a:latin typeface="微软雅黑" panose="020B0503020204020204" charset="-122"/>
                <a:ea typeface="微软雅黑" panose="020B0503020204020204" charset="-122"/>
                <a:cs typeface="+mn-cs"/>
              </a:rPr>
              <a:t>配置测试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14.2.10 </a:t>
            </a:r>
            <a:r>
              <a:rPr lang="zh-CN" altLang="en-US" sz="1900" kern="1200" dirty="0">
                <a:solidFill>
                  <a:srgbClr val="595959"/>
                </a:solidFill>
                <a:latin typeface="微软雅黑" panose="020B0503020204020204" charset="-122"/>
                <a:ea typeface="微软雅黑" panose="020B0503020204020204" charset="-122"/>
                <a:cs typeface="+mn-cs"/>
              </a:rPr>
              <a:t>可用性测试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14.2.11 </a:t>
            </a:r>
            <a:r>
              <a:rPr lang="zh-CN" altLang="en-US" sz="1900" kern="1200" dirty="0">
                <a:solidFill>
                  <a:srgbClr val="595959"/>
                </a:solidFill>
                <a:latin typeface="微软雅黑" panose="020B0503020204020204" charset="-122"/>
                <a:ea typeface="微软雅黑" panose="020B0503020204020204" charset="-122"/>
                <a:cs typeface="+mn-cs"/>
              </a:rPr>
              <a:t>文档资料测试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14.2.12 </a:t>
            </a:r>
            <a:r>
              <a:rPr lang="zh-CN" altLang="en-US" sz="1900" kern="1200" dirty="0">
                <a:solidFill>
                  <a:srgbClr val="595959"/>
                </a:solidFill>
                <a:latin typeface="微软雅黑" panose="020B0503020204020204" charset="-122"/>
                <a:ea typeface="微软雅黑" panose="020B0503020204020204" charset="-122"/>
                <a:cs typeface="+mn-cs"/>
              </a:rPr>
              <a:t>网站测试	</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r>
              <a:rPr lang="en-US" altLang="zh-CN" sz="2100" kern="1200" dirty="0">
                <a:solidFill>
                  <a:srgbClr val="595959"/>
                </a:solidFill>
                <a:latin typeface="微软雅黑" panose="020B0503020204020204" charset="-122"/>
                <a:ea typeface="+mn-ea"/>
                <a:cs typeface="+mn-cs"/>
              </a:rPr>
              <a:t>14.3</a:t>
            </a:r>
            <a:r>
              <a:rPr lang="zh-CN" altLang="en-US" sz="2100" kern="1200" dirty="0">
                <a:solidFill>
                  <a:srgbClr val="595959"/>
                </a:solidFill>
                <a:latin typeface="微软雅黑" panose="020B0503020204020204" charset="-122"/>
                <a:ea typeface="微软雅黑" panose="020B0503020204020204" charset="-122"/>
                <a:cs typeface="+mn-cs"/>
              </a:rPr>
              <a:t>系统测试工具及其应用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14.3.1 </a:t>
            </a:r>
            <a:r>
              <a:rPr lang="zh-CN" altLang="en-US" sz="1900" kern="1200" dirty="0">
                <a:solidFill>
                  <a:srgbClr val="595959"/>
                </a:solidFill>
                <a:latin typeface="微软雅黑" panose="020B0503020204020204" charset="-122"/>
                <a:ea typeface="微软雅黑" panose="020B0503020204020204" charset="-122"/>
                <a:cs typeface="+mn-cs"/>
              </a:rPr>
              <a:t>系统测试工具分类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14.3.2 </a:t>
            </a:r>
            <a:r>
              <a:rPr lang="zh-CN" altLang="en-US" sz="1900" kern="1200" dirty="0">
                <a:solidFill>
                  <a:srgbClr val="595959"/>
                </a:solidFill>
                <a:latin typeface="微软雅黑" panose="020B0503020204020204" charset="-122"/>
                <a:ea typeface="微软雅黑" panose="020B0503020204020204" charset="-122"/>
                <a:cs typeface="+mn-cs"/>
              </a:rPr>
              <a:t>测试管理系统</a:t>
            </a:r>
            <a:r>
              <a:rPr lang="en-US" altLang="zh-CN" sz="1900" kern="1200" dirty="0">
                <a:solidFill>
                  <a:srgbClr val="595959"/>
                </a:solidFill>
                <a:latin typeface="微软雅黑" panose="020B0503020204020204" charset="-122"/>
                <a:ea typeface="+mn-ea"/>
                <a:cs typeface="+mn-cs"/>
              </a:rPr>
              <a:t>TestDirector</a:t>
            </a:r>
            <a:r>
              <a:rPr lang="zh-CN" altLang="en-US" sz="1900" kern="1200" dirty="0">
                <a:solidFill>
                  <a:srgbClr val="595959"/>
                </a:solidFill>
                <a:latin typeface="微软雅黑" panose="020B0503020204020204" charset="-122"/>
                <a:ea typeface="微软雅黑" panose="020B0503020204020204" charset="-122"/>
                <a:cs typeface="+mn-cs"/>
              </a:rPr>
              <a:t>的使用	</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r>
              <a:rPr lang="en-US" altLang="zh-CN" sz="2100" kern="1200" dirty="0">
                <a:solidFill>
                  <a:srgbClr val="595959"/>
                </a:solidFill>
                <a:latin typeface="微软雅黑" panose="020B0503020204020204" charset="-122"/>
                <a:ea typeface="+mn-ea"/>
                <a:cs typeface="+mn-cs"/>
              </a:rPr>
              <a:t>14.4</a:t>
            </a:r>
            <a:r>
              <a:rPr lang="zh-CN" altLang="en-US" sz="2100" kern="1200" dirty="0">
                <a:solidFill>
                  <a:srgbClr val="595959"/>
                </a:solidFill>
                <a:latin typeface="微软雅黑" panose="020B0503020204020204" charset="-122"/>
                <a:ea typeface="微软雅黑" panose="020B0503020204020204" charset="-122"/>
                <a:cs typeface="+mn-cs"/>
              </a:rPr>
              <a:t>小结	</a:t>
            </a:r>
            <a:endParaRPr lang="zh-CN" altLang="en-US" sz="21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789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TestDirector 7.6 </a:t>
            </a:r>
            <a:endParaRPr lang="en-US" altLang="zh-CN" kern="1200" dirty="0">
              <a:solidFill>
                <a:srgbClr val="595959"/>
              </a:solidFill>
              <a:latin typeface="微软雅黑" panose="020B0503020204020204" charset="-122"/>
              <a:ea typeface="+mj-ea"/>
              <a:cs typeface="+mj-cs"/>
            </a:endParaRPr>
          </a:p>
        </p:txBody>
      </p:sp>
      <p:pic>
        <p:nvPicPr>
          <p:cNvPr id="37891" name="Picture 5"/>
          <p:cNvPicPr>
            <a:picLocks noChangeAspect="1"/>
          </p:cNvPicPr>
          <p:nvPr/>
        </p:nvPicPr>
        <p:blipFill>
          <a:blip r:embed="rId1"/>
          <a:stretch>
            <a:fillRect/>
          </a:stretch>
        </p:blipFill>
        <p:spPr>
          <a:xfrm>
            <a:off x="1524000" y="1752600"/>
            <a:ext cx="6934200" cy="3868738"/>
          </a:xfrm>
          <a:prstGeom prst="rect">
            <a:avLst/>
          </a:prstGeom>
          <a:noFill/>
          <a:ln w="9525">
            <a:noFill/>
          </a:ln>
        </p:spPr>
      </p:pic>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TestDirector</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8914" name="内容占位符 2"/>
          <p:cNvSpPr>
            <a:spLocks noGrp="1"/>
          </p:cNvSpPr>
          <p:nvPr>
            <p:ph idx="1"/>
          </p:nvPr>
        </p:nvSpPr>
        <p:spPr>
          <a:prstGeom prst="rect">
            <a:avLst/>
          </a:prstGeom>
          <a:noFill/>
          <a:ln>
            <a:noFill/>
          </a:ln>
        </p:spPr>
        <p:txBody>
          <a:bodyPr vert="horz" wrap="square" lIns="91440" tIns="45720" rIns="91440" bIns="45720" anchor="t" anchorCtr="0"/>
          <a:p>
            <a:pPr defTabSz="914400"/>
            <a:r>
              <a:rPr lang="en-US" altLang="zh-CN" kern="1200" dirty="0">
                <a:solidFill>
                  <a:srgbClr val="595959"/>
                </a:solidFill>
                <a:latin typeface="微软雅黑" panose="020B0503020204020204" charset="-122"/>
                <a:ea typeface="+mn-ea"/>
                <a:cs typeface="+mn-cs"/>
              </a:rPr>
              <a:t>TestDirector</a:t>
            </a:r>
            <a:r>
              <a:rPr lang="zh-CN" altLang="en-US" kern="1200" dirty="0">
                <a:solidFill>
                  <a:srgbClr val="595959"/>
                </a:solidFill>
                <a:latin typeface="微软雅黑" panose="020B0503020204020204" charset="-122"/>
                <a:ea typeface="微软雅黑" panose="020B0503020204020204" charset="-122"/>
                <a:cs typeface="+mn-cs"/>
              </a:rPr>
              <a:t>是</a:t>
            </a:r>
            <a:r>
              <a:rPr lang="en-US" altLang="zh-CN" kern="1200" dirty="0">
                <a:solidFill>
                  <a:srgbClr val="595959"/>
                </a:solidFill>
                <a:latin typeface="微软雅黑" panose="020B0503020204020204" charset="-122"/>
                <a:ea typeface="+mn-ea"/>
                <a:cs typeface="+mn-cs"/>
              </a:rPr>
              <a:t>Mercury Interactive</a:t>
            </a:r>
            <a:r>
              <a:rPr lang="zh-CN" altLang="en-US" kern="1200" dirty="0">
                <a:solidFill>
                  <a:srgbClr val="595959"/>
                </a:solidFill>
                <a:latin typeface="微软雅黑" panose="020B0503020204020204" charset="-122"/>
                <a:ea typeface="微软雅黑" panose="020B0503020204020204" charset="-122"/>
                <a:cs typeface="+mn-cs"/>
              </a:rPr>
              <a:t>公司一个测试管理工具，是业界第一个基于</a:t>
            </a:r>
            <a:r>
              <a:rPr lang="en-US" altLang="zh-CN" kern="1200" dirty="0">
                <a:solidFill>
                  <a:srgbClr val="595959"/>
                </a:solidFill>
                <a:latin typeface="微软雅黑" panose="020B0503020204020204" charset="-122"/>
                <a:ea typeface="+mn-ea"/>
                <a:cs typeface="+mn-cs"/>
              </a:rPr>
              <a:t>Web</a:t>
            </a:r>
            <a:r>
              <a:rPr lang="zh-CN" altLang="en-US" kern="1200" dirty="0">
                <a:solidFill>
                  <a:srgbClr val="595959"/>
                </a:solidFill>
                <a:latin typeface="微软雅黑" panose="020B0503020204020204" charset="-122"/>
                <a:ea typeface="微软雅黑" panose="020B0503020204020204" charset="-122"/>
                <a:cs typeface="+mn-cs"/>
              </a:rPr>
              <a:t>的测试管理系统，可以在公司内部或外部进行全球范围内测试的管理。</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en-US" altLang="zh-CN" kern="1200" dirty="0">
                <a:solidFill>
                  <a:srgbClr val="595959"/>
                </a:solidFill>
                <a:latin typeface="微软雅黑" panose="020B0503020204020204" charset="-122"/>
                <a:ea typeface="+mn-ea"/>
                <a:cs typeface="+mn-cs"/>
              </a:rPr>
              <a:t>TestDirector</a:t>
            </a:r>
            <a:r>
              <a:rPr lang="zh-CN" altLang="en-US" kern="1200" dirty="0">
                <a:solidFill>
                  <a:srgbClr val="595959"/>
                </a:solidFill>
                <a:latin typeface="微软雅黑" panose="020B0503020204020204" charset="-122"/>
                <a:ea typeface="微软雅黑" panose="020B0503020204020204" charset="-122"/>
                <a:cs typeface="+mn-cs"/>
              </a:rPr>
              <a:t>通过在一个整体的应用系统中集成了测试管理的各个部分，包括需求管理，测试计划，测试执行以及错误跟踪等功能，</a:t>
            </a:r>
            <a:r>
              <a:rPr lang="en-US" altLang="zh-CN" kern="1200" dirty="0">
                <a:solidFill>
                  <a:srgbClr val="595959"/>
                </a:solidFill>
                <a:latin typeface="微软雅黑" panose="020B0503020204020204" charset="-122"/>
                <a:ea typeface="+mn-ea"/>
                <a:cs typeface="+mn-cs"/>
              </a:rPr>
              <a:t>TestDirector</a:t>
            </a:r>
            <a:r>
              <a:rPr lang="zh-CN" altLang="en-US" kern="1200" dirty="0">
                <a:solidFill>
                  <a:srgbClr val="595959"/>
                </a:solidFill>
                <a:latin typeface="微软雅黑" panose="020B0503020204020204" charset="-122"/>
                <a:ea typeface="微软雅黑" panose="020B0503020204020204" charset="-122"/>
                <a:cs typeface="+mn-cs"/>
              </a:rPr>
              <a:t>极大地加速了测试过程。</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38915"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TestDirector 8.0</a:t>
            </a:r>
            <a:r>
              <a:rPr lang="zh-CN" altLang="en-US" kern="1200" dirty="0">
                <a:solidFill>
                  <a:srgbClr val="595959"/>
                </a:solidFill>
                <a:latin typeface="微软雅黑" panose="020B0503020204020204" charset="-122"/>
                <a:ea typeface="微软雅黑" panose="020B0503020204020204" charset="-122"/>
                <a:cs typeface="+mj-cs"/>
              </a:rPr>
              <a:t>工作模块</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9938"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39939"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39940" name="对象 1"/>
          <p:cNvPicPr/>
          <p:nvPr/>
        </p:nvPicPr>
        <p:blipFill>
          <a:blip r:embed="rId1"/>
          <a:srcRect b="-255"/>
          <a:stretch>
            <a:fillRect/>
          </a:stretch>
        </p:blipFill>
        <p:spPr>
          <a:xfrm>
            <a:off x="1066800" y="1828800"/>
            <a:ext cx="5638800" cy="4114800"/>
          </a:xfrm>
          <a:prstGeom prst="rect">
            <a:avLst/>
          </a:prstGeom>
          <a:noFill/>
          <a:ln w="9525">
            <a:noFill/>
          </a:ln>
        </p:spPr>
      </p:pic>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TestDirector </a:t>
            </a:r>
            <a:r>
              <a:rPr lang="zh-CN" altLang="en-US" kern="1200" dirty="0">
                <a:solidFill>
                  <a:srgbClr val="595959"/>
                </a:solidFill>
                <a:latin typeface="微软雅黑" panose="020B0503020204020204" charset="-122"/>
                <a:ea typeface="微软雅黑" panose="020B0503020204020204" charset="-122"/>
                <a:cs typeface="+mj-cs"/>
              </a:rPr>
              <a:t>主页面</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0962"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40963"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40964" name="对象 11"/>
          <p:cNvPicPr/>
          <p:nvPr/>
        </p:nvPicPr>
        <p:blipFill>
          <a:blip r:embed="rId1"/>
          <a:srcRect r="-1466" b="-272"/>
          <a:stretch>
            <a:fillRect/>
          </a:stretch>
        </p:blipFill>
        <p:spPr>
          <a:xfrm>
            <a:off x="914400" y="1676400"/>
            <a:ext cx="7010400" cy="4724400"/>
          </a:xfrm>
          <a:prstGeom prst="rect">
            <a:avLst/>
          </a:prstGeom>
          <a:noFill/>
          <a:ln w="9525">
            <a:noFill/>
          </a:ln>
        </p:spPr>
      </p:pic>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Requirements</a:t>
            </a:r>
            <a:r>
              <a:rPr lang="zh-CN" altLang="en-US" kern="1200" dirty="0">
                <a:solidFill>
                  <a:srgbClr val="595959"/>
                </a:solidFill>
                <a:latin typeface="微软雅黑" panose="020B0503020204020204" charset="-122"/>
                <a:ea typeface="微软雅黑" panose="020B0503020204020204" charset="-122"/>
                <a:cs typeface="+mj-cs"/>
              </a:rPr>
              <a:t>管理页面</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1986"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41987"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41988" name="对象 12"/>
          <p:cNvPicPr/>
          <p:nvPr/>
        </p:nvPicPr>
        <p:blipFill>
          <a:blip r:embed="rId1"/>
          <a:srcRect r="-1347" b="-272"/>
          <a:stretch>
            <a:fillRect/>
          </a:stretch>
        </p:blipFill>
        <p:spPr>
          <a:xfrm>
            <a:off x="838200" y="1600200"/>
            <a:ext cx="6934200" cy="4800600"/>
          </a:xfrm>
          <a:prstGeom prst="rect">
            <a:avLst/>
          </a:prstGeom>
          <a:noFill/>
          <a:ln w="9525">
            <a:noFill/>
          </a:ln>
        </p:spPr>
      </p:pic>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Test Plan</a:t>
            </a:r>
            <a:r>
              <a:rPr lang="zh-CN" altLang="en-US" kern="1200" dirty="0">
                <a:solidFill>
                  <a:srgbClr val="595959"/>
                </a:solidFill>
                <a:latin typeface="微软雅黑" panose="020B0503020204020204" charset="-122"/>
                <a:ea typeface="微软雅黑" panose="020B0503020204020204" charset="-122"/>
                <a:cs typeface="+mj-cs"/>
              </a:rPr>
              <a:t>管理页面</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3010"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43011"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43012" name="图片 2"/>
          <p:cNvPicPr>
            <a:picLocks noChangeAspect="1"/>
          </p:cNvPicPr>
          <p:nvPr/>
        </p:nvPicPr>
        <p:blipFill>
          <a:blip r:embed="rId1"/>
          <a:stretch>
            <a:fillRect/>
          </a:stretch>
        </p:blipFill>
        <p:spPr>
          <a:xfrm>
            <a:off x="1143000" y="1905000"/>
            <a:ext cx="6443663" cy="4495800"/>
          </a:xfrm>
          <a:prstGeom prst="rect">
            <a:avLst/>
          </a:prstGeom>
          <a:noFill/>
          <a:ln w="9525">
            <a:noFill/>
          </a:ln>
        </p:spPr>
      </p:pic>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Test Lab</a:t>
            </a:r>
            <a:r>
              <a:rPr lang="zh-CN" altLang="en-US" kern="1200" dirty="0">
                <a:solidFill>
                  <a:srgbClr val="595959"/>
                </a:solidFill>
                <a:latin typeface="微软雅黑" panose="020B0503020204020204" charset="-122"/>
                <a:ea typeface="微软雅黑" panose="020B0503020204020204" charset="-122"/>
                <a:cs typeface="+mj-cs"/>
              </a:rPr>
              <a:t>管理页面</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4034"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44035"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44036" name="图片 3"/>
          <p:cNvPicPr>
            <a:picLocks noChangeAspect="1"/>
          </p:cNvPicPr>
          <p:nvPr/>
        </p:nvPicPr>
        <p:blipFill>
          <a:blip r:embed="rId1"/>
          <a:stretch>
            <a:fillRect/>
          </a:stretch>
        </p:blipFill>
        <p:spPr>
          <a:xfrm>
            <a:off x="762000" y="1676400"/>
            <a:ext cx="6781800" cy="4724400"/>
          </a:xfrm>
          <a:prstGeom prst="rect">
            <a:avLst/>
          </a:prstGeom>
          <a:noFill/>
          <a:ln w="9525">
            <a:noFill/>
          </a:ln>
        </p:spPr>
      </p:pic>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Defects</a:t>
            </a:r>
            <a:r>
              <a:rPr lang="zh-CN" altLang="en-US" kern="1200" dirty="0">
                <a:solidFill>
                  <a:srgbClr val="595959"/>
                </a:solidFill>
                <a:latin typeface="微软雅黑" panose="020B0503020204020204" charset="-122"/>
                <a:ea typeface="微软雅黑" panose="020B0503020204020204" charset="-122"/>
                <a:cs typeface="+mj-cs"/>
              </a:rPr>
              <a:t>管理页面</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5058"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45059"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45060" name="图片 4"/>
          <p:cNvPicPr>
            <a:picLocks noChangeAspect="1"/>
          </p:cNvPicPr>
          <p:nvPr/>
        </p:nvPicPr>
        <p:blipFill>
          <a:blip r:embed="rId1"/>
          <a:stretch>
            <a:fillRect/>
          </a:stretch>
        </p:blipFill>
        <p:spPr>
          <a:xfrm>
            <a:off x="1295400" y="1676400"/>
            <a:ext cx="6675438" cy="4648200"/>
          </a:xfrm>
          <a:prstGeom prst="rect">
            <a:avLst/>
          </a:prstGeom>
          <a:noFill/>
          <a:ln w="9525">
            <a:noFill/>
          </a:ln>
        </p:spPr>
      </p:pic>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608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测试项目 </a:t>
            </a:r>
            <a:endParaRPr lang="zh-CN" altLang="en-US" kern="1200" dirty="0">
              <a:solidFill>
                <a:srgbClr val="595959"/>
              </a:solidFill>
              <a:latin typeface="微软雅黑" panose="020B0503020204020204" charset="-122"/>
              <a:ea typeface="微软雅黑" panose="020B0503020204020204" charset="-122"/>
              <a:cs typeface="+mj-cs"/>
            </a:endParaRPr>
          </a:p>
        </p:txBody>
      </p:sp>
      <p:pic>
        <p:nvPicPr>
          <p:cNvPr id="46083" name="Picture 5"/>
          <p:cNvPicPr>
            <a:picLocks noChangeAspect="1"/>
          </p:cNvPicPr>
          <p:nvPr/>
        </p:nvPicPr>
        <p:blipFill>
          <a:blip r:embed="rId1"/>
          <a:stretch>
            <a:fillRect/>
          </a:stretch>
        </p:blipFill>
        <p:spPr>
          <a:xfrm>
            <a:off x="1676400" y="1828800"/>
            <a:ext cx="5867400" cy="4219575"/>
          </a:xfrm>
          <a:prstGeom prst="rect">
            <a:avLst/>
          </a:prstGeom>
          <a:noFill/>
          <a:ln w="9525">
            <a:noFill/>
          </a:ln>
        </p:spPr>
      </p:pic>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710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测试计划 </a:t>
            </a:r>
            <a:endParaRPr lang="zh-CN" altLang="en-US" kern="1200" dirty="0">
              <a:solidFill>
                <a:srgbClr val="595959"/>
              </a:solidFill>
              <a:latin typeface="微软雅黑" panose="020B0503020204020204" charset="-122"/>
              <a:ea typeface="微软雅黑" panose="020B0503020204020204" charset="-122"/>
              <a:cs typeface="+mj-cs"/>
            </a:endParaRPr>
          </a:p>
        </p:txBody>
      </p:sp>
      <p:pic>
        <p:nvPicPr>
          <p:cNvPr id="47107" name="Picture 5"/>
          <p:cNvPicPr>
            <a:picLocks noChangeAspect="1"/>
          </p:cNvPicPr>
          <p:nvPr/>
        </p:nvPicPr>
        <p:blipFill>
          <a:blip r:embed="rId1"/>
          <a:stretch>
            <a:fillRect/>
          </a:stretch>
        </p:blipFill>
        <p:spPr>
          <a:xfrm>
            <a:off x="1905000" y="1752600"/>
            <a:ext cx="6019800" cy="4325938"/>
          </a:xfrm>
          <a:prstGeom prst="rect">
            <a:avLst/>
          </a:prstGeom>
          <a:noFill/>
          <a:ln w="9525">
            <a:noFill/>
          </a:ln>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266" name="Rectangle 2"/>
          <p:cNvSpPr>
            <a:spLocks noGrp="1"/>
          </p:cNvSpPr>
          <p:nvPr>
            <p:ph type="title"/>
          </p:nvPr>
        </p:nvSpPr>
        <p:spPr>
          <a:xfrm>
            <a:off x="685800" y="152400"/>
            <a:ext cx="7886700" cy="1325563"/>
          </a:xfrm>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mj-ea"/>
                <a:cs typeface="+mj-cs"/>
              </a:rPr>
              <a:t>课前</a:t>
            </a:r>
            <a:r>
              <a:rPr lang="zh-CN" altLang="en-US" kern="1200" dirty="0">
                <a:solidFill>
                  <a:srgbClr val="595959"/>
                </a:solidFill>
                <a:latin typeface="微软雅黑" panose="020B0503020204020204" charset="-122"/>
                <a:ea typeface="+mj-ea"/>
                <a:cs typeface="+mj-cs"/>
              </a:rPr>
              <a:t>回忆</a:t>
            </a:r>
            <a:endParaRPr lang="zh-CN" altLang="en-US" kern="1200" dirty="0">
              <a:solidFill>
                <a:srgbClr val="595959"/>
              </a:solidFill>
              <a:latin typeface="微软雅黑" panose="020B0503020204020204" charset="-122"/>
              <a:ea typeface="+mj-ea"/>
              <a:cs typeface="+mj-cs"/>
            </a:endParaRPr>
          </a:p>
        </p:txBody>
      </p:sp>
      <p:sp>
        <p:nvSpPr>
          <p:cNvPr id="11267" name="Rectangle 3"/>
          <p:cNvSpPr>
            <a:spLocks noGrp="1"/>
          </p:cNvSpPr>
          <p:nvPr>
            <p:ph idx="1"/>
          </p:nvPr>
        </p:nvSpPr>
        <p:spPr>
          <a:xfrm>
            <a:off x="628650" y="1825625"/>
            <a:ext cx="7886700" cy="4737100"/>
          </a:xfrm>
          <a:prstGeom prst="rect">
            <a:avLst/>
          </a:prstGeom>
          <a:noFill/>
          <a:ln>
            <a:noFill/>
          </a:ln>
        </p:spPr>
        <p:txBody>
          <a:bodyPr vert="horz" wrap="square" lIns="91440" tIns="45720" rIns="91440" bIns="45720" anchor="t" anchorCtr="0"/>
          <a:p>
            <a:pPr defTabSz="914400"/>
            <a:r>
              <a:rPr lang="zh-CN" altLang="en-US" sz="5400" kern="1200" dirty="0">
                <a:solidFill>
                  <a:srgbClr val="595959"/>
                </a:solidFill>
                <a:latin typeface="微软雅黑" panose="020B0503020204020204" charset="-122"/>
                <a:ea typeface="微软雅黑" panose="020B0503020204020204" charset="-122"/>
                <a:cs typeface="+mn-cs"/>
              </a:rPr>
              <a:t>软件测试的过程？</a:t>
            </a:r>
            <a:endParaRPr lang="zh-CN" altLang="en-US" sz="5400" kern="1200" dirty="0">
              <a:solidFill>
                <a:srgbClr val="595959"/>
              </a:solidFill>
              <a:latin typeface="微软雅黑" panose="020B0503020204020204" charset="-122"/>
              <a:ea typeface="微软雅黑" panose="020B0503020204020204" charset="-122"/>
              <a:cs typeface="+mn-cs"/>
            </a:endParaRPr>
          </a:p>
        </p:txBody>
      </p:sp>
      <p:pic>
        <p:nvPicPr>
          <p:cNvPr id="12292" name="Picture 30"/>
          <p:cNvPicPr>
            <a:picLocks noChangeAspect="1"/>
          </p:cNvPicPr>
          <p:nvPr/>
        </p:nvPicPr>
        <p:blipFill>
          <a:blip r:embed="rId1"/>
          <a:stretch>
            <a:fillRect/>
          </a:stretch>
        </p:blipFill>
        <p:spPr>
          <a:xfrm>
            <a:off x="1600200" y="2971800"/>
            <a:ext cx="5905500" cy="3429000"/>
          </a:xfrm>
          <a:prstGeom prst="rect">
            <a:avLst/>
          </a:prstGeom>
          <a:noFill/>
          <a:ln w="9525">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additive="base">
                                        <p:cTn id="7" dur="500" fill="hold"/>
                                        <p:tgtEl>
                                          <p:spTgt spid="12292"/>
                                        </p:tgtEl>
                                        <p:attrNameLst>
                                          <p:attrName>ppt_x</p:attrName>
                                        </p:attrNameLst>
                                      </p:cBhvr>
                                      <p:tavLst>
                                        <p:tav tm="0">
                                          <p:val>
                                            <p:strVal val="#ppt_x"/>
                                          </p:val>
                                        </p:tav>
                                        <p:tav tm="100000">
                                          <p:val>
                                            <p:strVal val="#ppt_x"/>
                                          </p:val>
                                        </p:tav>
                                      </p:tavLst>
                                    </p:anim>
                                    <p:anim calcmode="lin" valueType="num">
                                      <p:cBhvr additive="base">
                                        <p:cTn id="8"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813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测试结果 </a:t>
            </a:r>
            <a:endParaRPr lang="zh-CN" altLang="en-US" kern="1200" dirty="0">
              <a:solidFill>
                <a:srgbClr val="595959"/>
              </a:solidFill>
              <a:latin typeface="微软雅黑" panose="020B0503020204020204" charset="-122"/>
              <a:ea typeface="微软雅黑" panose="020B0503020204020204" charset="-122"/>
              <a:cs typeface="+mj-cs"/>
            </a:endParaRPr>
          </a:p>
        </p:txBody>
      </p:sp>
      <p:pic>
        <p:nvPicPr>
          <p:cNvPr id="48131" name="Picture 4"/>
          <p:cNvPicPr>
            <a:picLocks noChangeAspect="1"/>
          </p:cNvPicPr>
          <p:nvPr/>
        </p:nvPicPr>
        <p:blipFill>
          <a:blip r:embed="rId1"/>
          <a:stretch>
            <a:fillRect/>
          </a:stretch>
        </p:blipFill>
        <p:spPr>
          <a:xfrm>
            <a:off x="1752600" y="2057400"/>
            <a:ext cx="5867400" cy="4200525"/>
          </a:xfrm>
          <a:prstGeom prst="rect">
            <a:avLst/>
          </a:prstGeom>
          <a:noFill/>
          <a:ln w="9525">
            <a:noFill/>
          </a:ln>
        </p:spPr>
      </p:pic>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915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14.3</a:t>
            </a:r>
            <a:r>
              <a:rPr lang="zh-CN" altLang="en-US" kern="1200" dirty="0">
                <a:solidFill>
                  <a:srgbClr val="595959"/>
                </a:solidFill>
                <a:latin typeface="微软雅黑" panose="020B0503020204020204" charset="-122"/>
                <a:ea typeface="微软雅黑" panose="020B0503020204020204" charset="-122"/>
                <a:cs typeface="+mj-cs"/>
              </a:rPr>
              <a:t>小结</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9155"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系统测试是将已经过良好的集成测试的软件系统，作为整个计算机系统的一部分。</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与计算机算硬件、外部没备、支持软件、数据以及人员等其他系统元索结合在一起，在实际使用（运行）环境下对计算机系统进行一系列的严格测试来发现软件中的潜在缺陷，保证系统交付给用户之后能够正常使用。</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一般的，系统测试是产品交付前的最后一个测试环节，占有重要的地位。</a:t>
            </a:r>
            <a:endParaRPr lang="en-US" altLang="zh-CN" sz="2500" kern="1200" dirty="0">
              <a:solidFill>
                <a:srgbClr val="595959"/>
              </a:solidFill>
              <a:latin typeface="微软雅黑" panose="020B0503020204020204" charset="-122"/>
              <a:ea typeface="+mn-ea"/>
              <a:cs typeface="+mn-cs"/>
            </a:endParaRPr>
          </a:p>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系统测试的最终目的是保证开发方交付给用户的软件产品能够满足用户的需求，因此，系统测试的测试用例应在实际的用户处用环境下来执行。</a:t>
            </a:r>
            <a:endParaRPr lang="zh-CN" altLang="en-US" sz="2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26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14.1</a:t>
            </a:r>
            <a:r>
              <a:rPr lang="zh-CN" altLang="en-US" kern="1200" dirty="0">
                <a:solidFill>
                  <a:srgbClr val="595959"/>
                </a:solidFill>
                <a:latin typeface="微软雅黑" panose="020B0503020204020204" charset="-122"/>
                <a:ea typeface="微软雅黑" panose="020B0503020204020204" charset="-122"/>
                <a:cs typeface="+mj-cs"/>
              </a:rPr>
              <a:t>概述</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1267"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en-US" altLang="zh-CN" sz="3200" kern="1200" dirty="0">
                <a:solidFill>
                  <a:srgbClr val="595959"/>
                </a:solidFill>
                <a:latin typeface="微软雅黑" panose="020B0503020204020204" charset="-122"/>
                <a:ea typeface="+mn-ea"/>
                <a:cs typeface="+mn-cs"/>
              </a:rPr>
              <a:t>14.1.1</a:t>
            </a:r>
            <a:r>
              <a:rPr lang="zh-CN" altLang="en-US" sz="3200" kern="1200" dirty="0">
                <a:solidFill>
                  <a:srgbClr val="595959"/>
                </a:solidFill>
                <a:latin typeface="微软雅黑" panose="020B0503020204020204" charset="-122"/>
                <a:ea typeface="微软雅黑" panose="020B0503020204020204" charset="-122"/>
                <a:cs typeface="+mn-cs"/>
              </a:rPr>
              <a:t>系统测试的定义</a:t>
            </a:r>
            <a:endParaRPr lang="zh-CN" altLang="en-US" sz="32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800" kern="1200" dirty="0">
                <a:solidFill>
                  <a:srgbClr val="595959"/>
                </a:solidFill>
                <a:latin typeface="微软雅黑" panose="020B0503020204020204" charset="-122"/>
                <a:ea typeface="微软雅黑" panose="020B0503020204020204" charset="-122"/>
                <a:cs typeface="+mn-cs"/>
              </a:rPr>
              <a:t>集成测试通过以后，各模块已经组装成</a:t>
            </a:r>
            <a:r>
              <a:rPr lang="en-US" altLang="zh-CN" sz="2800" kern="1200" dirty="0">
                <a:solidFill>
                  <a:srgbClr val="595959"/>
                </a:solidFill>
                <a:latin typeface="Arial" panose="020B0604020202020204" pitchFamily="34" charset="0"/>
                <a:ea typeface="+mn-ea"/>
                <a:cs typeface="+mn-cs"/>
              </a:rPr>
              <a:t>—</a:t>
            </a:r>
            <a:r>
              <a:rPr lang="zh-CN" altLang="en-US" sz="2800" kern="1200" dirty="0">
                <a:solidFill>
                  <a:srgbClr val="595959"/>
                </a:solidFill>
                <a:latin typeface="微软雅黑" panose="020B0503020204020204" charset="-122"/>
                <a:ea typeface="微软雅黑" panose="020B0503020204020204" charset="-122"/>
                <a:cs typeface="+mn-cs"/>
              </a:rPr>
              <a:t>个完整的软件包，这时就要进行系统测试。</a:t>
            </a:r>
            <a:endParaRPr lang="zh-CN" altLang="en-US" sz="28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800" kern="1200" dirty="0">
                <a:solidFill>
                  <a:srgbClr val="595959"/>
                </a:solidFill>
                <a:latin typeface="微软雅黑" panose="020B0503020204020204" charset="-122"/>
                <a:ea typeface="微软雅黑" panose="020B0503020204020204" charset="-122"/>
                <a:cs typeface="+mn-cs"/>
              </a:rPr>
              <a:t>系统测试是指将通过集成测试的软件系统，作为计算机系统的一个重要组成部分，与计算机硬件、外设、某些支撑软件的系统等其他系统元素组合在一起所进行的测试，目的在于通过与系统的需求定义作比较，发现软件与系统定义不符合或矛盾的地方。</a:t>
            </a:r>
            <a:endParaRPr lang="zh-CN" altLang="en-US" sz="2800" kern="1200" dirty="0">
              <a:solidFill>
                <a:srgbClr val="595959"/>
              </a:solidFill>
              <a:latin typeface="微软雅黑" panose="020B0503020204020204" charset="-122"/>
              <a:ea typeface="微软雅黑" panose="020B0503020204020204" charset="-122"/>
              <a:cs typeface="+mn-cs"/>
            </a:endParaRPr>
          </a:p>
          <a:p>
            <a:pPr lvl="2" defTabSz="914400"/>
            <a:r>
              <a:rPr lang="zh-CN" altLang="en-US" sz="2400" kern="1200" dirty="0">
                <a:solidFill>
                  <a:srgbClr val="595959"/>
                </a:solidFill>
                <a:latin typeface="微软雅黑" panose="020B0503020204020204" charset="-122"/>
                <a:ea typeface="微软雅黑" panose="020B0503020204020204" charset="-122"/>
                <a:cs typeface="+mn-cs"/>
              </a:rPr>
              <a:t>系统测试是对已经集成好的软件系统进行彻底的测试，以验证软件系统的正确性和性能等是否满足需求分析所指定的要求。</a:t>
            </a:r>
            <a:endParaRPr lang="zh-CN" altLang="en-US" sz="24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229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14.1.2</a:t>
            </a:r>
            <a:r>
              <a:rPr lang="zh-CN" altLang="en-US" kern="1200" dirty="0">
                <a:solidFill>
                  <a:srgbClr val="595959"/>
                </a:solidFill>
                <a:latin typeface="微软雅黑" panose="020B0503020204020204" charset="-122"/>
                <a:ea typeface="微软雅黑" panose="020B0503020204020204" charset="-122"/>
                <a:cs typeface="+mj-cs"/>
              </a:rPr>
              <a:t>系统测试的流程</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2291" name="Rectangle 22"/>
          <p:cNvSpPr/>
          <p:nvPr/>
        </p:nvSpPr>
        <p:spPr>
          <a:xfrm>
            <a:off x="0" y="1992313"/>
            <a:ext cx="9144000" cy="0"/>
          </a:xfrm>
          <a:prstGeom prst="rect">
            <a:avLst/>
          </a:prstGeom>
          <a:noFill/>
          <a:ln w="9525">
            <a:noFill/>
          </a:ln>
        </p:spPr>
        <p:txBody>
          <a:bodyPr wrap="none" anchor="ctr" anchorCtr="0">
            <a:spAutoFit/>
          </a:bodyPr>
          <a:p>
            <a:pPr indent="276225"/>
            <a:endParaRPr lang="zh-CN" altLang="zh-CN" sz="1800" dirty="0">
              <a:latin typeface="Arial" panose="020B0604020202020204" pitchFamily="34" charset="0"/>
              <a:ea typeface="宋体" panose="02010600030101010101" pitchFamily="2" charset="-122"/>
            </a:endParaRPr>
          </a:p>
        </p:txBody>
      </p:sp>
      <p:sp>
        <p:nvSpPr>
          <p:cNvPr id="12292" name="Rectangle 28"/>
          <p:cNvSpPr/>
          <p:nvPr/>
        </p:nvSpPr>
        <p:spPr>
          <a:xfrm>
            <a:off x="0" y="1992313"/>
            <a:ext cx="460375" cy="793750"/>
          </a:xfrm>
          <a:prstGeom prst="rect">
            <a:avLst/>
          </a:prstGeom>
          <a:noFill/>
          <a:ln w="9525">
            <a:noFill/>
          </a:ln>
        </p:spPr>
        <p:txBody>
          <a:bodyPr wrap="none" anchor="ctr" anchorCtr="0">
            <a:spAutoFit/>
          </a:bodyPr>
          <a:p>
            <a:pPr indent="276225"/>
            <a:endParaRPr lang="en-US" altLang="zh-CN" sz="1000" dirty="0">
              <a:latin typeface="Times New Roman" panose="02020603050405020304" pitchFamily="18" charset="0"/>
              <a:ea typeface="宋体" panose="02010600030101010101" pitchFamily="2" charset="-122"/>
            </a:endParaRPr>
          </a:p>
          <a:p>
            <a:pPr indent="276225" eaLnBrk="0" hangingPunct="0"/>
            <a:br>
              <a:rPr lang="en-US" altLang="zh-CN" sz="1000" dirty="0">
                <a:latin typeface="Times New Roman" panose="02020603050405020304" pitchFamily="18" charset="0"/>
                <a:ea typeface="宋体" panose="02010600030101010101" pitchFamily="2" charset="-122"/>
              </a:rPr>
            </a:br>
            <a:endParaRPr lang="en-US" altLang="zh-CN" sz="800" dirty="0">
              <a:latin typeface="Arial" panose="020B0604020202020204" pitchFamily="34" charset="0"/>
              <a:ea typeface="宋体" panose="02010600030101010101" pitchFamily="2" charset="-122"/>
            </a:endParaRPr>
          </a:p>
          <a:p>
            <a:pPr indent="276225" eaLnBrk="0" hangingPunct="0"/>
            <a:endParaRPr lang="en-US" altLang="zh-CN" sz="1800" dirty="0">
              <a:latin typeface="Arial" panose="020B0604020202020204" pitchFamily="34" charset="0"/>
              <a:ea typeface="宋体" panose="02010600030101010101" pitchFamily="2" charset="-122"/>
            </a:endParaRPr>
          </a:p>
        </p:txBody>
      </p:sp>
      <p:pic>
        <p:nvPicPr>
          <p:cNvPr id="12293" name="Picture 32"/>
          <p:cNvPicPr>
            <a:picLocks noChangeAspect="1"/>
          </p:cNvPicPr>
          <p:nvPr/>
        </p:nvPicPr>
        <p:blipFill>
          <a:blip r:embed="rId1"/>
          <a:stretch>
            <a:fillRect/>
          </a:stretch>
        </p:blipFill>
        <p:spPr>
          <a:xfrm>
            <a:off x="1447800" y="1752600"/>
            <a:ext cx="5418138" cy="3505200"/>
          </a:xfrm>
          <a:prstGeom prst="rect">
            <a:avLst/>
          </a:prstGeom>
          <a:noFill/>
          <a:ln w="9525">
            <a:noFill/>
          </a:ln>
        </p:spPr>
      </p:pic>
      <p:sp>
        <p:nvSpPr>
          <p:cNvPr id="26" name="矩形 25"/>
          <p:cNvSpPr/>
          <p:nvPr/>
        </p:nvSpPr>
        <p:spPr>
          <a:xfrm>
            <a:off x="990600" y="5334000"/>
            <a:ext cx="7543800" cy="120015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lt1"/>
                </a:solidFill>
                <a:effectLst/>
                <a:uLnTx/>
                <a:uFillTx/>
                <a:latin typeface="+mn-lt"/>
                <a:ea typeface="+mn-ea"/>
                <a:cs typeface="+mn-cs"/>
              </a:rPr>
              <a:t>在完成产品需求和系统设计文档之后，系统测试小组就可以提前开始制定测试计划和设计测试用例，不必等到集成测试阶段结束。这样，可以提高系统测试的效率。</a:t>
            </a:r>
            <a:endParaRPr kumimoji="0"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xfrm>
            <a:off x="628650" y="685800"/>
            <a:ext cx="7886700" cy="1325563"/>
          </a:xfrm>
          <a:prstGeom prst="rect">
            <a:avLst/>
          </a:prstGeom>
          <a:noFill/>
          <a:ln>
            <a:noFill/>
          </a:ln>
        </p:spPr>
        <p:txBody>
          <a:bodyPr anchor="t" anchorCtr="0"/>
          <a:p>
            <a:pPr defTabSz="914400">
              <a:buNone/>
            </a:pPr>
            <a:r>
              <a:rPr lang="zh-CN" altLang="zh-CN" b="1" kern="1200" dirty="0">
                <a:solidFill>
                  <a:srgbClr val="595959"/>
                </a:solidFill>
                <a:latin typeface="微软雅黑" panose="020B0503020204020204" charset="-122"/>
                <a:ea typeface="微软雅黑" panose="020B0503020204020204" charset="-122"/>
                <a:cs typeface="+mj-cs"/>
              </a:rPr>
              <a:t>准备工作</a:t>
            </a:r>
            <a:endParaRPr lang="zh-CN" altLang="en-US" b="1" kern="1200" dirty="0">
              <a:solidFill>
                <a:srgbClr val="595959"/>
              </a:solidFill>
              <a:latin typeface="微软雅黑" panose="020B0503020204020204" charset="-122"/>
              <a:ea typeface="微软雅黑" panose="020B0503020204020204" charset="-122"/>
              <a:cs typeface="+mj-cs"/>
            </a:endParaRPr>
          </a:p>
        </p:txBody>
      </p:sp>
      <p:sp>
        <p:nvSpPr>
          <p:cNvPr id="13314" name="内容占位符 2"/>
          <p:cNvSpPr>
            <a:spLocks noGrp="1"/>
          </p:cNvSpPr>
          <p:nvPr>
            <p:ph idx="1"/>
          </p:nvPr>
        </p:nvSpPr>
        <p:spPr>
          <a:prstGeom prst="rect">
            <a:avLst/>
          </a:prstGeom>
          <a:noFill/>
          <a:ln>
            <a:noFill/>
          </a:ln>
        </p:spPr>
        <p:txBody>
          <a:bodyPr anchor="t" anchorCtr="0"/>
          <a:p>
            <a:pPr defTabSz="914400">
              <a:lnSpc>
                <a:spcPct val="150000"/>
              </a:lnSpc>
            </a:pPr>
            <a:r>
              <a:rPr lang="zh-CN" altLang="zh-CN" sz="2400" kern="1200" dirty="0">
                <a:solidFill>
                  <a:srgbClr val="595959"/>
                </a:solidFill>
                <a:latin typeface="微软雅黑" panose="020B0503020204020204" charset="-122"/>
                <a:ea typeface="微软雅黑" panose="020B0503020204020204" charset="-122"/>
                <a:cs typeface="+mn-cs"/>
              </a:rPr>
              <a:t>收集各种软件说明书，作为系统测试的参考；</a:t>
            </a:r>
            <a:endParaRPr lang="zh-CN" altLang="zh-CN" sz="2400" kern="1200" dirty="0">
              <a:solidFill>
                <a:srgbClr val="595959"/>
              </a:solidFill>
              <a:latin typeface="微软雅黑" panose="020B0503020204020204" charset="-122"/>
              <a:ea typeface="微软雅黑" panose="020B0503020204020204" charset="-122"/>
              <a:cs typeface="+mn-cs"/>
            </a:endParaRPr>
          </a:p>
          <a:p>
            <a:pPr defTabSz="914400">
              <a:lnSpc>
                <a:spcPct val="150000"/>
              </a:lnSpc>
            </a:pPr>
            <a:r>
              <a:rPr lang="zh-CN" altLang="zh-CN" sz="2400" kern="1200" dirty="0">
                <a:solidFill>
                  <a:srgbClr val="595959"/>
                </a:solidFill>
                <a:latin typeface="微软雅黑" panose="020B0503020204020204" charset="-122"/>
                <a:ea typeface="微软雅黑" panose="020B0503020204020204" charset="-122"/>
                <a:cs typeface="+mn-cs"/>
              </a:rPr>
              <a:t>仔细阅读软件测试计划，最好制定单独的系统测试计划，作为系统测试的根据，并收集已编好的测试用例；</a:t>
            </a:r>
            <a:endParaRPr lang="zh-CN" altLang="zh-CN" sz="2400" kern="1200" dirty="0">
              <a:solidFill>
                <a:srgbClr val="595959"/>
              </a:solidFill>
              <a:latin typeface="微软雅黑" panose="020B0503020204020204" charset="-122"/>
              <a:ea typeface="微软雅黑" panose="020B0503020204020204" charset="-122"/>
              <a:cs typeface="+mn-cs"/>
            </a:endParaRPr>
          </a:p>
          <a:p>
            <a:pPr defTabSz="914400">
              <a:lnSpc>
                <a:spcPct val="150000"/>
              </a:lnSpc>
            </a:pPr>
            <a:r>
              <a:rPr lang="zh-CN" altLang="zh-CN" sz="2400" kern="1200" dirty="0">
                <a:solidFill>
                  <a:srgbClr val="595959"/>
                </a:solidFill>
                <a:latin typeface="微软雅黑" panose="020B0503020204020204" charset="-122"/>
                <a:ea typeface="微软雅黑" panose="020B0503020204020204" charset="-122"/>
                <a:cs typeface="+mn-cs"/>
              </a:rPr>
              <a:t>如果没有现成的系统测试用例，则需要做大量工作来编写测试用例。</a:t>
            </a:r>
            <a:endParaRPr lang="zh-CN" altLang="zh-CN" sz="2400" kern="1200" dirty="0">
              <a:solidFill>
                <a:srgbClr val="595959"/>
              </a:solidFill>
              <a:latin typeface="微软雅黑" panose="020B0503020204020204" charset="-122"/>
              <a:ea typeface="微软雅黑" panose="020B0503020204020204" charset="-122"/>
              <a:cs typeface="+mn-cs"/>
            </a:endParaRPr>
          </a:p>
          <a:p>
            <a:pPr defTabSz="914400">
              <a:lnSpc>
                <a:spcPct val="150000"/>
              </a:lnSpc>
            </a:pPr>
            <a:endParaRPr lang="zh-CN" altLang="en-US" sz="24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xfrm>
            <a:off x="628650" y="533400"/>
            <a:ext cx="7886700" cy="1325563"/>
          </a:xfrm>
          <a:prstGeom prst="rect">
            <a:avLst/>
          </a:prstGeom>
          <a:noFill/>
          <a:ln>
            <a:noFill/>
          </a:ln>
        </p:spPr>
        <p:txBody>
          <a:bodyPr anchor="t" anchorCtr="0"/>
          <a:p>
            <a:pPr defTabSz="914400">
              <a:buNone/>
            </a:pPr>
            <a:r>
              <a:rPr lang="zh-CN" altLang="zh-CN" b="1" kern="1200" dirty="0">
                <a:solidFill>
                  <a:srgbClr val="595959"/>
                </a:solidFill>
                <a:latin typeface="微软雅黑" panose="020B0503020204020204" charset="-122"/>
                <a:ea typeface="微软雅黑" panose="020B0503020204020204" charset="-122"/>
                <a:cs typeface="+mj-cs"/>
              </a:rPr>
              <a:t>编写测试用例</a:t>
            </a:r>
            <a:endParaRPr lang="zh-CN" altLang="en-US" b="1" kern="1200" dirty="0">
              <a:solidFill>
                <a:srgbClr val="595959"/>
              </a:solidFill>
              <a:latin typeface="微软雅黑" panose="020B0503020204020204" charset="-122"/>
              <a:ea typeface="微软雅黑" panose="020B0503020204020204" charset="-122"/>
              <a:cs typeface="+mj-cs"/>
            </a:endParaRPr>
          </a:p>
        </p:txBody>
      </p:sp>
      <p:sp>
        <p:nvSpPr>
          <p:cNvPr id="14338" name="内容占位符 2"/>
          <p:cNvSpPr>
            <a:spLocks noGrp="1"/>
          </p:cNvSpPr>
          <p:nvPr>
            <p:ph idx="1"/>
          </p:nvPr>
        </p:nvSpPr>
        <p:spPr>
          <a:prstGeom prst="rect">
            <a:avLst/>
          </a:prstGeom>
          <a:noFill/>
          <a:ln>
            <a:noFill/>
          </a:ln>
        </p:spPr>
        <p:txBody>
          <a:bodyPr anchor="t" anchorCtr="0"/>
          <a:p>
            <a:pPr defTabSz="914400"/>
            <a:r>
              <a:rPr lang="zh-CN" altLang="zh-CN" sz="2400" b="1" kern="1200" dirty="0">
                <a:solidFill>
                  <a:srgbClr val="595959"/>
                </a:solidFill>
                <a:latin typeface="微软雅黑" panose="020B0503020204020204" charset="-122"/>
                <a:ea typeface="微软雅黑" panose="020B0503020204020204" charset="-122"/>
                <a:cs typeface="+mn-cs"/>
              </a:rPr>
              <a:t>在编写测试用例时，应从软件规格和各种文档中发掘以下信息：</a:t>
            </a:r>
            <a:endParaRPr lang="zh-CN" altLang="zh-CN" sz="2400" b="1" kern="1200" dirty="0">
              <a:solidFill>
                <a:srgbClr val="595959"/>
              </a:solidFill>
              <a:latin typeface="微软雅黑" panose="020B0503020204020204" charset="-122"/>
              <a:ea typeface="微软雅黑" panose="020B0503020204020204" charset="-122"/>
              <a:cs typeface="+mn-cs"/>
            </a:endParaRPr>
          </a:p>
          <a:p>
            <a:pPr lvl="1" defTabSz="914400">
              <a:lnSpc>
                <a:spcPct val="150000"/>
              </a:lnSpc>
            </a:pPr>
            <a:r>
              <a:rPr lang="zh-CN" altLang="zh-CN" sz="2000" kern="1200" dirty="0">
                <a:solidFill>
                  <a:srgbClr val="595959"/>
                </a:solidFill>
                <a:latin typeface="微软雅黑" panose="020B0503020204020204" charset="-122"/>
                <a:ea typeface="微软雅黑" panose="020B0503020204020204" charset="-122"/>
                <a:cs typeface="+mn-cs"/>
              </a:rPr>
              <a:t>对系统各种功能的描述；</a:t>
            </a:r>
            <a:endParaRPr lang="zh-CN" altLang="zh-CN" sz="2000" kern="1200" dirty="0">
              <a:solidFill>
                <a:srgbClr val="595959"/>
              </a:solidFill>
              <a:latin typeface="微软雅黑" panose="020B0503020204020204" charset="-122"/>
              <a:ea typeface="微软雅黑" panose="020B0503020204020204" charset="-122"/>
              <a:cs typeface="+mn-cs"/>
            </a:endParaRPr>
          </a:p>
          <a:p>
            <a:pPr lvl="1" defTabSz="914400">
              <a:lnSpc>
                <a:spcPct val="150000"/>
              </a:lnSpc>
            </a:pPr>
            <a:r>
              <a:rPr lang="zh-CN" altLang="zh-CN" sz="2000" kern="1200" dirty="0">
                <a:solidFill>
                  <a:srgbClr val="595959"/>
                </a:solidFill>
                <a:latin typeface="微软雅黑" panose="020B0503020204020204" charset="-122"/>
                <a:ea typeface="微软雅黑" panose="020B0503020204020204" charset="-122"/>
                <a:cs typeface="+mn-cs"/>
              </a:rPr>
              <a:t>系统要求的数据处理和传输效率；</a:t>
            </a:r>
            <a:endParaRPr lang="zh-CN" altLang="zh-CN" sz="2000" kern="1200" dirty="0">
              <a:solidFill>
                <a:srgbClr val="595959"/>
              </a:solidFill>
              <a:latin typeface="微软雅黑" panose="020B0503020204020204" charset="-122"/>
              <a:ea typeface="微软雅黑" panose="020B0503020204020204" charset="-122"/>
              <a:cs typeface="+mn-cs"/>
            </a:endParaRPr>
          </a:p>
          <a:p>
            <a:pPr lvl="1" defTabSz="914400">
              <a:lnSpc>
                <a:spcPct val="150000"/>
              </a:lnSpc>
            </a:pPr>
            <a:r>
              <a:rPr lang="zh-CN" altLang="zh-CN" sz="2000" kern="1200" dirty="0">
                <a:solidFill>
                  <a:srgbClr val="595959"/>
                </a:solidFill>
                <a:latin typeface="微软雅黑" panose="020B0503020204020204" charset="-122"/>
                <a:ea typeface="微软雅黑" panose="020B0503020204020204" charset="-122"/>
                <a:cs typeface="+mn-cs"/>
              </a:rPr>
              <a:t>对系统性能的要求；</a:t>
            </a:r>
            <a:endParaRPr lang="zh-CN" altLang="zh-CN" sz="2000" kern="1200" dirty="0">
              <a:solidFill>
                <a:srgbClr val="595959"/>
              </a:solidFill>
              <a:latin typeface="微软雅黑" panose="020B0503020204020204" charset="-122"/>
              <a:ea typeface="微软雅黑" panose="020B0503020204020204" charset="-122"/>
              <a:cs typeface="+mn-cs"/>
            </a:endParaRPr>
          </a:p>
          <a:p>
            <a:pPr lvl="1" defTabSz="914400">
              <a:lnSpc>
                <a:spcPct val="150000"/>
              </a:lnSpc>
            </a:pPr>
            <a:r>
              <a:rPr lang="zh-CN" altLang="zh-CN" sz="2000" kern="1200" dirty="0">
                <a:solidFill>
                  <a:srgbClr val="595959"/>
                </a:solidFill>
                <a:latin typeface="微软雅黑" panose="020B0503020204020204" charset="-122"/>
                <a:ea typeface="微软雅黑" panose="020B0503020204020204" charset="-122"/>
                <a:cs typeface="+mn-cs"/>
              </a:rPr>
              <a:t>对兼容性的要求；</a:t>
            </a:r>
            <a:endParaRPr lang="zh-CN" altLang="zh-CN" sz="2000" kern="1200" dirty="0">
              <a:solidFill>
                <a:srgbClr val="595959"/>
              </a:solidFill>
              <a:latin typeface="微软雅黑" panose="020B0503020204020204" charset="-122"/>
              <a:ea typeface="微软雅黑" panose="020B0503020204020204" charset="-122"/>
              <a:cs typeface="+mn-cs"/>
            </a:endParaRPr>
          </a:p>
          <a:p>
            <a:pPr lvl="1" defTabSz="914400">
              <a:lnSpc>
                <a:spcPct val="150000"/>
              </a:lnSpc>
            </a:pPr>
            <a:r>
              <a:rPr lang="zh-CN" altLang="zh-CN" sz="2000" kern="1200" dirty="0">
                <a:solidFill>
                  <a:srgbClr val="595959"/>
                </a:solidFill>
                <a:latin typeface="微软雅黑" panose="020B0503020204020204" charset="-122"/>
                <a:ea typeface="微软雅黑" panose="020B0503020204020204" charset="-122"/>
                <a:cs typeface="+mn-cs"/>
              </a:rPr>
              <a:t>对备份和修复的要求；</a:t>
            </a:r>
            <a:endParaRPr lang="zh-CN" altLang="zh-CN" sz="2000" kern="1200" dirty="0">
              <a:solidFill>
                <a:srgbClr val="595959"/>
              </a:solidFill>
              <a:latin typeface="微软雅黑" panose="020B0503020204020204" charset="-122"/>
              <a:ea typeface="微软雅黑" panose="020B0503020204020204" charset="-122"/>
              <a:cs typeface="+mn-cs"/>
            </a:endParaRPr>
          </a:p>
          <a:p>
            <a:pPr lvl="1" defTabSz="914400">
              <a:lnSpc>
                <a:spcPct val="150000"/>
              </a:lnSpc>
            </a:pPr>
            <a:r>
              <a:rPr lang="zh-CN" altLang="zh-CN" sz="2000" kern="1200" dirty="0">
                <a:solidFill>
                  <a:srgbClr val="595959"/>
                </a:solidFill>
                <a:latin typeface="微软雅黑" panose="020B0503020204020204" charset="-122"/>
                <a:ea typeface="微软雅黑" panose="020B0503020204020204" charset="-122"/>
                <a:cs typeface="+mn-cs"/>
              </a:rPr>
              <a:t>对配置的描述；</a:t>
            </a:r>
            <a:endParaRPr lang="zh-CN" altLang="zh-CN" sz="2000" kern="1200" dirty="0">
              <a:solidFill>
                <a:srgbClr val="595959"/>
              </a:solidFill>
              <a:latin typeface="微软雅黑" panose="020B0503020204020204" charset="-122"/>
              <a:ea typeface="微软雅黑" panose="020B0503020204020204" charset="-122"/>
              <a:cs typeface="+mn-cs"/>
            </a:endParaRPr>
          </a:p>
          <a:p>
            <a:pPr lvl="1" defTabSz="914400">
              <a:lnSpc>
                <a:spcPct val="150000"/>
              </a:lnSpc>
            </a:pPr>
            <a:r>
              <a:rPr lang="zh-CN" altLang="zh-CN" sz="2000" kern="1200" dirty="0">
                <a:solidFill>
                  <a:srgbClr val="595959"/>
                </a:solidFill>
                <a:latin typeface="微软雅黑" panose="020B0503020204020204" charset="-122"/>
                <a:ea typeface="微软雅黑" panose="020B0503020204020204" charset="-122"/>
                <a:cs typeface="+mn-cs"/>
              </a:rPr>
              <a:t>对安全方面的要求等。</a:t>
            </a:r>
            <a:endParaRPr lang="zh-CN" altLang="zh-CN" sz="2000" kern="1200" dirty="0">
              <a:solidFill>
                <a:srgbClr val="595959"/>
              </a:solidFill>
              <a:latin typeface="微软雅黑" panose="020B0503020204020204" charset="-122"/>
              <a:ea typeface="微软雅黑" panose="020B0503020204020204" charset="-122"/>
              <a:cs typeface="+mn-cs"/>
            </a:endParaRPr>
          </a:p>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536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14.1.3</a:t>
            </a:r>
            <a:r>
              <a:rPr lang="zh-CN" altLang="en-US" kern="1200" dirty="0">
                <a:solidFill>
                  <a:srgbClr val="595959"/>
                </a:solidFill>
                <a:latin typeface="微软雅黑" panose="020B0503020204020204" charset="-122"/>
                <a:ea typeface="微软雅黑" panose="020B0503020204020204" charset="-122"/>
                <a:cs typeface="+mj-cs"/>
              </a:rPr>
              <a:t>系统测试的目标</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5363"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确保系统测试的活动是按计划进行的。</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验证软件产品是否与系统需求用例不相符合或与之矛盾。</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建立完善的系统测试缺陷记录跟踪库。</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确保软件系统测试活动及其结果及时通知相关小组和个人</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PA" val="v3.0.0"/>
  <p:tag name="KSO_WM_BEAUTIFY_FLAG" val=""/>
</p:tagLst>
</file>

<file path=ppt/tags/tag3.xml><?xml version="1.0" encoding="utf-8"?>
<p:tagLst xmlns:p="http://schemas.openxmlformats.org/presentationml/2006/main">
  <p:tag name="PA" val="v3.0.0"/>
  <p:tag name="KSO_WM_BEAUTIFY_FLAG" val=""/>
</p:tagLst>
</file>

<file path=ppt/tags/tag4.xml><?xml version="1.0" encoding="utf-8"?>
<p:tagLst xmlns:p="http://schemas.openxmlformats.org/presentationml/2006/main">
  <p:tag name="PA" val="v3.0.0"/>
  <p:tag name="KSO_WM_BEAUTIFY_FLAG" val=""/>
</p:tagLst>
</file>

<file path=ppt/tags/tag5.xml><?xml version="1.0" encoding="utf-8"?>
<p:tagLst xmlns:p="http://schemas.openxmlformats.org/presentationml/2006/main">
  <p:tag name="PA" val="v3.0.0"/>
  <p:tag name="KSO_WM_BEAUTIFY_FLAG" val=""/>
</p:tagLst>
</file>

<file path=ppt/tags/tag6.xml><?xml version="1.0" encoding="utf-8"?>
<p:tagLst xmlns:p="http://schemas.openxmlformats.org/presentationml/2006/main">
  <p:tag name="PA" val="v3.0.0"/>
  <p:tag name="KSO_WM_BEAUTIFY_FLAG" val=""/>
</p:tagLst>
</file>

<file path=ppt/tags/tag7.xml><?xml version="1.0" encoding="utf-8"?>
<p:tagLst xmlns:p="http://schemas.openxmlformats.org/presentationml/2006/main">
  <p:tag name="PA" val="v3.0.0"/>
  <p:tag name="KSO_WM_BEAUTIFY_FLAG" val=""/>
</p:tagLst>
</file>

<file path=ppt/tags/tag8.xml><?xml version="1.0" encoding="utf-8"?>
<p:tagLst xmlns:p="http://schemas.openxmlformats.org/presentationml/2006/main">
  <p:tag name="PA" val="v3.0.0"/>
  <p:tag name="KSO_WM_BEAUTIFY_FLAG" val=""/>
</p:tagLst>
</file>

<file path=ppt/tags/tag9.xml><?xml version="1.0" encoding="utf-8"?>
<p:tagLst xmlns:p="http://schemas.openxmlformats.org/presentationml/2006/main">
  <p:tag name="commondata" val="eyJoZGlkIjoiNTJiMjBkMDA4MGIwOWVjODI0Zjk4NWJiYzJhZWEzMjkifQ=="/>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prstDash val="dash"/>
        </a:ln>
      </a:spPr>
      <a:bodyPr rtlCol="0" anchor="ctr"/>
      <a:lstStyle>
        <a:defPPr algn="ctr">
          <a:defRPr lang="zh-CN" altLang="en-US"/>
        </a:defPPr>
      </a:lstStyle>
      <a:style>
        <a:lnRef idx="2">
          <a:schemeClr val="dk1"/>
        </a:lnRef>
        <a:fillRef idx="1">
          <a:schemeClr val="lt1"/>
        </a:fillRef>
        <a:effectRef idx="0">
          <a:schemeClr val="dk1"/>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4872</Words>
  <Application>WPS 演示</Application>
  <PresentationFormat>全屏显示(4:3)</PresentationFormat>
  <Paragraphs>469</Paragraphs>
  <Slides>41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41</vt:i4>
      </vt:variant>
    </vt:vector>
  </HeadingPairs>
  <TitlesOfParts>
    <vt:vector size="56" baseType="lpstr">
      <vt:lpstr>Arial</vt:lpstr>
      <vt:lpstr>宋体</vt:lpstr>
      <vt:lpstr>Wingdings</vt:lpstr>
      <vt:lpstr>微软雅黑</vt:lpstr>
      <vt:lpstr>华文行楷</vt:lpstr>
      <vt:lpstr>Arial Unicode MS</vt:lpstr>
      <vt:lpstr>Verdana</vt:lpstr>
      <vt:lpstr>黑体</vt:lpstr>
      <vt:lpstr>楷体_GB2312</vt:lpstr>
      <vt:lpstr>新宋体</vt:lpstr>
      <vt:lpstr>Times New Roman</vt:lpstr>
      <vt:lpstr>Calibri</vt:lpstr>
      <vt:lpstr>Calibri Light</vt:lpstr>
      <vt:lpstr>Arial Unicode MS</vt:lpstr>
      <vt:lpstr>2_自定义设计方案</vt:lpstr>
      <vt:lpstr>第14章 系统测试 </vt:lpstr>
      <vt:lpstr>内容提要</vt:lpstr>
      <vt:lpstr>内容提要</vt:lpstr>
      <vt:lpstr>课前回忆</vt:lpstr>
      <vt:lpstr>14.1概述</vt:lpstr>
      <vt:lpstr>14.1.2系统测试的流程</vt:lpstr>
      <vt:lpstr>准备工作</vt:lpstr>
      <vt:lpstr>编写测试用例</vt:lpstr>
      <vt:lpstr>14.1.3系统测试的目标</vt:lpstr>
      <vt:lpstr>14.1.4系统测试的方针</vt:lpstr>
      <vt:lpstr>14.1.5 系统测试的原则</vt:lpstr>
      <vt:lpstr>14.2 系统测试主要方法</vt:lpstr>
      <vt:lpstr>14.2.1 性能测试</vt:lpstr>
      <vt:lpstr>JMeter使用界面</vt:lpstr>
      <vt:lpstr>14.2.2强度测试 </vt:lpstr>
      <vt:lpstr>14.2.3安全性测试</vt:lpstr>
      <vt:lpstr>14.2.4兼容性测试</vt:lpstr>
      <vt:lpstr>14.2.5恢复测试</vt:lpstr>
      <vt:lpstr>14.2.6用户图形界面测试</vt:lpstr>
      <vt:lpstr>14.2.7安装测试</vt:lpstr>
      <vt:lpstr>14.2.8可靠性测试</vt:lpstr>
      <vt:lpstr>14.2.9配置测试</vt:lpstr>
      <vt:lpstr>14.2.10可用性测试</vt:lpstr>
      <vt:lpstr>14.2.11文档资料测试</vt:lpstr>
      <vt:lpstr>14.2.12网站测试</vt:lpstr>
      <vt:lpstr>14.3系统测试工具及其应用</vt:lpstr>
      <vt:lpstr>常见测试工具 </vt:lpstr>
      <vt:lpstr>常见测试工具 </vt:lpstr>
      <vt:lpstr>14.7.2测试管理系统TestDirector的使用</vt:lpstr>
      <vt:lpstr>TestDirector 7.6 </vt:lpstr>
      <vt:lpstr>TestDirector</vt:lpstr>
      <vt:lpstr>TestDirector 8.0工作模块</vt:lpstr>
      <vt:lpstr>TestDirector 主页面</vt:lpstr>
      <vt:lpstr>Requirements管理页面</vt:lpstr>
      <vt:lpstr>Test Plan管理页面</vt:lpstr>
      <vt:lpstr>Test Lab管理页面</vt:lpstr>
      <vt:lpstr>Defects管理页面</vt:lpstr>
      <vt:lpstr>测试项目 </vt:lpstr>
      <vt:lpstr>测试计划 </vt:lpstr>
      <vt:lpstr>测试结果 </vt:lpstr>
      <vt:lpstr>14.3小结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Lidan</cp:lastModifiedBy>
  <cp:revision>122</cp:revision>
  <dcterms:created xsi:type="dcterms:W3CDTF">2024-04-23T10:18:00Z</dcterms:created>
  <dcterms:modified xsi:type="dcterms:W3CDTF">2024-05-08T02:10:39Z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ICV">
    <vt:lpwstr>C1085F72D9EE48FBB691D67C5F59DA85_12</vt:lpwstr>
  </property>
  <property fmtid="{D5CDD505-2E9C-101B-9397-08002B2CF9AE}" pid="4" name="KSOProductBuildVer">
    <vt:lpwstr>2052-12.1.0.16729</vt:lpwstr>
  </property>
</Properties>
</file>