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54"/>
  </p:handoutMasterIdLst>
  <p:sldIdLst>
    <p:sldId id="256" r:id="rId3"/>
    <p:sldId id="285" r:id="rId4"/>
    <p:sldId id="325" r:id="rId5"/>
    <p:sldId id="286" r:id="rId6"/>
    <p:sldId id="326" r:id="rId8"/>
    <p:sldId id="327" r:id="rId9"/>
    <p:sldId id="287" r:id="rId10"/>
    <p:sldId id="288" r:id="rId11"/>
    <p:sldId id="289" r:id="rId12"/>
    <p:sldId id="290" r:id="rId13"/>
    <p:sldId id="291" r:id="rId14"/>
    <p:sldId id="328" r:id="rId15"/>
    <p:sldId id="292" r:id="rId16"/>
    <p:sldId id="293" r:id="rId17"/>
    <p:sldId id="294" r:id="rId18"/>
    <p:sldId id="295" r:id="rId19"/>
    <p:sldId id="329" r:id="rId20"/>
    <p:sldId id="296" r:id="rId21"/>
    <p:sldId id="297" r:id="rId22"/>
    <p:sldId id="298" r:id="rId23"/>
    <p:sldId id="299" r:id="rId24"/>
    <p:sldId id="300" r:id="rId25"/>
    <p:sldId id="302" r:id="rId26"/>
    <p:sldId id="301" r:id="rId27"/>
    <p:sldId id="370" r:id="rId28"/>
    <p:sldId id="371" r:id="rId29"/>
    <p:sldId id="373" r:id="rId30"/>
    <p:sldId id="303" r:id="rId31"/>
    <p:sldId id="304" r:id="rId32"/>
    <p:sldId id="305" r:id="rId33"/>
    <p:sldId id="306" r:id="rId34"/>
    <p:sldId id="307" r:id="rId35"/>
    <p:sldId id="308" r:id="rId36"/>
    <p:sldId id="330" r:id="rId37"/>
    <p:sldId id="309" r:id="rId38"/>
    <p:sldId id="310" r:id="rId39"/>
    <p:sldId id="311" r:id="rId40"/>
    <p:sldId id="312" r:id="rId41"/>
    <p:sldId id="313" r:id="rId42"/>
    <p:sldId id="314" r:id="rId43"/>
    <p:sldId id="315" r:id="rId44"/>
    <p:sldId id="316" r:id="rId45"/>
    <p:sldId id="317" r:id="rId46"/>
    <p:sldId id="318" r:id="rId47"/>
    <p:sldId id="319" r:id="rId48"/>
    <p:sldId id="320" r:id="rId49"/>
    <p:sldId id="321" r:id="rId50"/>
    <p:sldId id="322" r:id="rId51"/>
    <p:sldId id="323" r:id="rId52"/>
    <p:sldId id="324" r:id="rId53"/>
  </p:sldIdLst>
  <p:sldSz cx="9144000" cy="6858000" type="screen4x3"/>
  <p:notesSz cx="6858000" cy="9144000"/>
  <p:custDataLst>
    <p:tags r:id="rId59"/>
  </p:custDataLst>
  <p:defaultTextStyle>
    <a:defPPr>
      <a:defRPr lang="zh-CN"/>
    </a:defPPr>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85"/>
  </p:normalViewPr>
  <p:slideViewPr>
    <p:cSldViewPr showGuides="1">
      <p:cViewPr>
        <p:scale>
          <a:sx n="50" d="100"/>
          <a:sy n="50" d="100"/>
        </p:scale>
        <p:origin x="-1736" y="-3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9" Type="http://schemas.openxmlformats.org/officeDocument/2006/relationships/tags" Target="tags/tag9.xml"/><Relationship Id="rId58" Type="http://schemas.openxmlformats.org/officeDocument/2006/relationships/commentAuthors" Target="commentAuthors.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handoutMaster" Target="handoutMasters/handoutMaster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B658217D-5A9F-43F5-AB63-2F8C65AF617B}" type="datetimeFigureOut">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6"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buNone/>
            </a:pPr>
            <a:fld id="{9A0DB2DC-4C9A-4742-B13C-FB6460FD3503}" type="slidenum">
              <a:rPr lang="en-US" altLang="zh-CN" sz="1200" strike="noStrike" noProof="1" dirty="0">
                <a:latin typeface="Arial" panose="020B0604020202020204" pitchFamily="34" charset="0"/>
                <a:ea typeface="宋体" panose="02010600030101010101" pitchFamily="2" charset="-122"/>
                <a:cs typeface="+mn-cs"/>
              </a:rPr>
            </a:fld>
            <a:endParaRPr lang="en-US" altLang="zh-CN"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1"/>
          </p:nvPr>
        </p:nvSpPr>
        <p:spPr/>
        <p:txBody>
          <a:bodyPr/>
          <a:p>
            <a:pPr fontAlgn="base"/>
            <a:endParaRPr lang="zh-CN" altLang="en-US" strike="noStrike" noProof="1"/>
          </a:p>
        </p:txBody>
      </p:sp>
      <p:sp>
        <p:nvSpPr>
          <p:cNvPr id="4" name="灯片编号占位符 3"/>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7884795" cy="75311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381000"/>
            <a:ext cx="7007860" cy="55054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533400"/>
            <a:ext cx="8227060" cy="66103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533400"/>
            <a:ext cx="7388860" cy="69723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6903720" cy="67437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381000"/>
            <a:ext cx="7807325" cy="72834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8093710" cy="61150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7883525" cy="163639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7607935" cy="147701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7197725" cy="165735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lvl1pPr>
              <a:defRPr>
                <a:solidFill>
                  <a:schemeClr val="tx1">
                    <a:lumMod val="65000"/>
                    <a:lumOff val="35000"/>
                  </a:schemeClr>
                </a:solidFill>
                <a:latin typeface="微软雅黑" panose="020B0503020204020204" charset="-122"/>
                <a:ea typeface="微软雅黑" panose="020B0503020204020204" charset="-122"/>
              </a:defRPr>
            </a:lvl1p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628650" y="1825625"/>
            <a:ext cx="7886700" cy="4351338"/>
          </a:xfrm>
        </p:spPr>
        <p:txBody>
          <a:bodyPr/>
          <a:lstStyle>
            <a:lvl1pPr>
              <a:defRPr>
                <a:solidFill>
                  <a:schemeClr val="tx1">
                    <a:lumMod val="65000"/>
                    <a:lumOff val="35000"/>
                  </a:schemeClr>
                </a:solidFill>
                <a:latin typeface="微软雅黑" panose="020B0503020204020204" charset="-122"/>
                <a:ea typeface="微软雅黑" panose="020B0503020204020204" charset="-122"/>
              </a:defRPr>
            </a:lvl1pPr>
            <a:lvl2pPr>
              <a:defRPr>
                <a:solidFill>
                  <a:schemeClr val="tx1">
                    <a:lumMod val="65000"/>
                    <a:lumOff val="35000"/>
                  </a:schemeClr>
                </a:solidFill>
                <a:latin typeface="微软雅黑" panose="020B0503020204020204" charset="-122"/>
                <a:ea typeface="微软雅黑" panose="020B0503020204020204" charset="-122"/>
              </a:defRPr>
            </a:lvl2pPr>
            <a:lvl3pPr>
              <a:defRPr>
                <a:solidFill>
                  <a:schemeClr val="tx1">
                    <a:lumMod val="65000"/>
                    <a:lumOff val="35000"/>
                  </a:schemeClr>
                </a:solidFill>
                <a:latin typeface="微软雅黑" panose="020B0503020204020204" charset="-122"/>
                <a:ea typeface="微软雅黑" panose="020B0503020204020204" charset="-122"/>
              </a:defRPr>
            </a:lvl3pPr>
            <a:lvl4pPr>
              <a:defRPr>
                <a:solidFill>
                  <a:schemeClr val="tx1">
                    <a:lumMod val="65000"/>
                    <a:lumOff val="35000"/>
                  </a:schemeClr>
                </a:solidFill>
                <a:latin typeface="微软雅黑" panose="020B0503020204020204" charset="-122"/>
                <a:ea typeface="微软雅黑" panose="020B0503020204020204" charset="-122"/>
              </a:defRPr>
            </a:lvl4pPr>
            <a:lvl5pPr>
              <a:defRPr>
                <a:solidFill>
                  <a:schemeClr val="tx1">
                    <a:lumMod val="65000"/>
                    <a:lumOff val="35000"/>
                  </a:schemeClr>
                </a:solidFill>
                <a:latin typeface="微软雅黑" panose="020B0503020204020204" charset="-122"/>
                <a:ea typeface="微软雅黑" panose="020B0503020204020204" charset="-122"/>
              </a:defRPr>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6954520" cy="138747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533400"/>
            <a:ext cx="7103110" cy="123888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7093585" cy="102933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7416800" cy="108648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8224520" cy="135953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381000"/>
            <a:ext cx="8312785" cy="216281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7788910" cy="120015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7293610" cy="190500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flipH="1">
            <a:off x="635" y="0"/>
            <a:ext cx="7216775" cy="202946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7312660" cy="214376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1"/>
          </p:nvPr>
        </p:nvSpPr>
        <p:spPr/>
        <p:txBody>
          <a:bodyPr/>
          <a:p>
            <a:pPr fontAlgn="base"/>
            <a:endParaRPr lang="zh-CN" altLang="en-US" strike="noStrike" noProof="1"/>
          </a:p>
        </p:txBody>
      </p:sp>
      <p:sp>
        <p:nvSpPr>
          <p:cNvPr id="4" name="灯片编号占位符 3"/>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52400" y="457200"/>
            <a:ext cx="7569835" cy="77152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381000"/>
            <a:ext cx="7521575" cy="107886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7065010" cy="119126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6978650" cy="69088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381000"/>
            <a:ext cx="7901940" cy="88011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7407910" cy="121920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7226935" cy="115316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533400"/>
            <a:ext cx="7674610" cy="116268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7369810" cy="114300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7245985" cy="101028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5" name="矩形 4"/>
          <p:cNvSpPr/>
          <p:nvPr userDrawn="1"/>
        </p:nvSpPr>
        <p:spPr>
          <a:xfrm flipV="1">
            <a:off x="-1587" y="884238"/>
            <a:ext cx="5581650" cy="428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2055" name="TextBox 9"/>
          <p:cNvSpPr txBox="1"/>
          <p:nvPr userDrawn="1"/>
        </p:nvSpPr>
        <p:spPr>
          <a:xfrm>
            <a:off x="-28575" y="6503988"/>
            <a:ext cx="2133600" cy="242570"/>
          </a:xfrm>
          <a:prstGeom prst="rect">
            <a:avLst/>
          </a:prstGeom>
          <a:noFill/>
          <a:ln w="9525">
            <a:noFill/>
          </a:ln>
        </p:spPr>
        <p:txBody>
          <a:bodyPr wrap="square" lIns="58915" tIns="29457" rIns="58915" bIns="29457" anchor="t" anchorCtr="0">
            <a:spAutoFit/>
          </a:bodyPr>
          <a:p>
            <a:pPr lvl="0" algn="r"/>
            <a:r>
              <a:rPr lang="zh-CN" altLang="en-US" sz="1200" dirty="0">
                <a:solidFill>
                  <a:schemeClr val="bg1"/>
                </a:solidFill>
                <a:latin typeface="华文行楷" panose="02010800040101010101" pitchFamily="2" charset="-122"/>
                <a:ea typeface="华文行楷" panose="02010800040101010101" pitchFamily="2" charset="-122"/>
              </a:rPr>
              <a:t>计算  决定未来</a:t>
            </a:r>
            <a:endParaRPr lang="zh-CN" altLang="en-US" sz="1200" dirty="0">
              <a:solidFill>
                <a:schemeClr val="bg1"/>
              </a:solidFill>
              <a:latin typeface="华文行楷" panose="02010800040101010101" pitchFamily="2" charset="-122"/>
              <a:ea typeface="华文行楷" panose="02010800040101010101" pitchFamily="2" charset="-122"/>
            </a:endParaRPr>
          </a:p>
        </p:txBody>
      </p:sp>
      <p:sp>
        <p:nvSpPr>
          <p:cNvPr id="9" name="内容占位符 8"/>
          <p:cNvSpPr>
            <a:spLocks noGrp="1"/>
          </p:cNvSpPr>
          <p:nvPr>
            <p:ph sz="quarter" idx="13"/>
          </p:nvPr>
        </p:nvSpPr>
        <p:spPr>
          <a:xfrm>
            <a:off x="525484" y="1268760"/>
            <a:ext cx="8078964"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zh-CN" altLang="en-US" strike="noStrike" noProof="1" dirty="0"/>
          </a:p>
        </p:txBody>
      </p:sp>
      <p:sp>
        <p:nvSpPr>
          <p:cNvPr id="11" name="文本占位符 10"/>
          <p:cNvSpPr>
            <a:spLocks noGrp="1"/>
          </p:cNvSpPr>
          <p:nvPr>
            <p:ph type="body" sz="quarter" idx="14"/>
          </p:nvPr>
        </p:nvSpPr>
        <p:spPr>
          <a:xfrm>
            <a:off x="539751" y="203624"/>
            <a:ext cx="6480175" cy="620688"/>
          </a:xfrm>
          <a:prstGeom prst="rect">
            <a:avLst/>
          </a:prstGeom>
        </p:spPr>
        <p:txBody>
          <a:bodyPr/>
          <a:lstStyle>
            <a:lvl1pPr>
              <a:buFontTx/>
              <a:buNone/>
              <a:defRPr>
                <a:latin typeface="微软雅黑" panose="020B0503020204020204" charset="-122"/>
                <a:ea typeface="微软雅黑" panose="020B0503020204020204" charset="-122"/>
                <a:cs typeface="Arial Unicode MS" pitchFamily="34" charset="-122"/>
              </a:defRPr>
            </a:lvl1pPr>
          </a:lstStyle>
          <a:p>
            <a:pPr lvl="0" fontAlgn="auto"/>
            <a:r>
              <a:rPr lang="zh-CN" altLang="en-US" strike="noStrike" noProof="1" dirty="0" smtClean="0"/>
              <a:t>单击此处编辑母版文本样式</a:t>
            </a:r>
            <a:endParaRPr lang="zh-CN" altLang="en-US" strike="noStrike" noProof="1" dirty="0" smtClean="0"/>
          </a:p>
        </p:txBody>
      </p:sp>
      <p:sp>
        <p:nvSpPr>
          <p:cNvPr id="2" name="日期占位符 1"/>
          <p:cNvSpPr>
            <a:spLocks noGrp="1"/>
          </p:cNvSpPr>
          <p:nvPr>
            <p:ph type="dt" sz="half" idx="15"/>
          </p:nvPr>
        </p:nvSpPr>
        <p:spPr>
          <a:xfrm>
            <a:off x="628650" y="6356350"/>
            <a:ext cx="2057400" cy="365125"/>
          </a:xfrm>
          <a:prstGeom prst="rect">
            <a:avLst/>
          </a:prstGeom>
        </p:spPr>
        <p:txBody>
          <a:bodyPr vert="horz" lIns="91440" tIns="45720" rIns="91440" bIns="45720" rtlCol="0" anchor="ct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6"/>
          </p:nvPr>
        </p:nvSpPr>
        <p:spPr>
          <a:xfrm>
            <a:off x="3028950" y="6356350"/>
            <a:ext cx="3086100" cy="365125"/>
          </a:xfrm>
          <a:prstGeom prst="rect">
            <a:avLst/>
          </a:prstGeom>
        </p:spPr>
        <p:txBody>
          <a:bodyPr vert="horz" lIns="91440" tIns="45720" rIns="91440" bIns="45720" rtlCol="0" anchor="ctr"/>
          <a:p>
            <a:pPr fontAlgn="base"/>
            <a:endParaRPr lang="zh-CN" altLang="en-US" strike="noStrike" noProof="1"/>
          </a:p>
        </p:txBody>
      </p:sp>
      <p:sp>
        <p:nvSpPr>
          <p:cNvPr id="4" name="灯片编号占位符 3"/>
          <p:cNvSpPr>
            <a:spLocks noGrp="1"/>
          </p:cNvSpPr>
          <p:nvPr>
            <p:ph type="sldNum" sz="quarter" idx="17"/>
          </p:nvPr>
        </p:nvSpPr>
        <p:spPr>
          <a:xfrm>
            <a:off x="6457950" y="6356350"/>
            <a:ext cx="2057400" cy="365125"/>
          </a:xfrm>
          <a:prstGeom prst="rect">
            <a:avLst/>
          </a:prstGeom>
        </p:spPr>
        <p:txBody>
          <a:bodyPr vert="horz" lIns="91440" tIns="45720" rIns="91440" bIns="45720" rtlCol="0" anchor="ct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ppt_x</p:attrName>
                                        </p:attrNameLst>
                                      </p:cBhvr>
                                      <p:tavLst>
                                        <p:tav tm="0">
                                          <p:val>
                                            <p:strVal val="1+#ppt_w/2"/>
                                          </p:val>
                                        </p:tav>
                                        <p:tav tm="100000">
                                          <p:val>
                                            <p:strVal val="#ppt_x"/>
                                          </p:val>
                                        </p:tav>
                                      </p:tavLst>
                                    </p:anim>
                                    <p:anim calcmode="lin" valueType="num">
                                      <p:cBhvr>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381000"/>
            <a:ext cx="7569835" cy="118110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533400"/>
            <a:ext cx="7503795" cy="124841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7779385" cy="128587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7236460" cy="121920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381000"/>
            <a:ext cx="7140575" cy="128460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7398385" cy="134302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7" name="灯片编号占位符 5"/>
          <p:cNvSpPr txBox="1"/>
          <p:nvPr userDrawn="1"/>
        </p:nvSpPr>
        <p:spPr>
          <a:xfrm>
            <a:off x="8299450" y="214313"/>
            <a:ext cx="590550"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350" b="0" i="0" u="none" strike="noStrike" kern="1200" cap="none" spc="0" normalizeH="0" baseline="0" noProof="0" smtClean="0">
                <a:ln>
                  <a:noFill/>
                </a:ln>
                <a:solidFill>
                  <a:schemeClr val="bg1"/>
                </a:solidFill>
                <a:effectLst/>
                <a:uLnTx/>
                <a:uFillTx/>
                <a:latin typeface="+mn-lt"/>
                <a:ea typeface="+mn-ea"/>
                <a:cs typeface="+mn-cs"/>
              </a:rPr>
            </a:fld>
            <a:endParaRPr kumimoji="0" lang="en-US" altLang="zh-CN" sz="1350" b="0" i="0" u="none" strike="noStrike" kern="1200" cap="none" spc="0" normalizeH="0" baseline="0" noProof="0" dirty="0">
              <a:ln>
                <a:noFill/>
              </a:ln>
              <a:solidFill>
                <a:schemeClr val="bg1"/>
              </a:solidFill>
              <a:effectLst/>
              <a:uLnTx/>
              <a:uFillTx/>
              <a:latin typeface="+mn-lt"/>
              <a:ea typeface="+mn-ea"/>
              <a:cs typeface="+mn-cs"/>
            </a:endParaRPr>
          </a:p>
        </p:txBody>
      </p:sp>
      <p:sp>
        <p:nvSpPr>
          <p:cNvPr id="5" name="矩形 4"/>
          <p:cNvSpPr/>
          <p:nvPr userDrawn="1"/>
        </p:nvSpPr>
        <p:spPr>
          <a:xfrm flipV="1">
            <a:off x="-1587" y="884238"/>
            <a:ext cx="5581650" cy="428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3080" name="TextBox 9"/>
          <p:cNvSpPr txBox="1"/>
          <p:nvPr userDrawn="1"/>
        </p:nvSpPr>
        <p:spPr>
          <a:xfrm>
            <a:off x="-28575" y="6503988"/>
            <a:ext cx="2133600" cy="242570"/>
          </a:xfrm>
          <a:prstGeom prst="rect">
            <a:avLst/>
          </a:prstGeom>
          <a:noFill/>
          <a:ln w="9525">
            <a:noFill/>
          </a:ln>
        </p:spPr>
        <p:txBody>
          <a:bodyPr wrap="square" lIns="58915" tIns="29457" rIns="58915" bIns="29457" anchor="t" anchorCtr="0">
            <a:spAutoFit/>
          </a:bodyPr>
          <a:p>
            <a:pPr lvl="0" algn="r"/>
            <a:r>
              <a:rPr lang="zh-CN" altLang="en-US" sz="1200" dirty="0">
                <a:solidFill>
                  <a:schemeClr val="bg1"/>
                </a:solidFill>
                <a:latin typeface="华文行楷" panose="02010800040101010101" pitchFamily="2" charset="-122"/>
                <a:ea typeface="华文行楷" panose="02010800040101010101" pitchFamily="2" charset="-122"/>
              </a:rPr>
              <a:t>计算  决定未来</a:t>
            </a:r>
            <a:endParaRPr lang="zh-CN" altLang="en-US" sz="1200" dirty="0">
              <a:solidFill>
                <a:schemeClr val="bg1"/>
              </a:solidFill>
              <a:latin typeface="华文行楷" panose="02010800040101010101" pitchFamily="2" charset="-122"/>
              <a:ea typeface="华文行楷" panose="02010800040101010101" pitchFamily="2" charset="-122"/>
            </a:endParaRPr>
          </a:p>
        </p:txBody>
      </p:sp>
      <p:sp>
        <p:nvSpPr>
          <p:cNvPr id="9" name="内容占位符 8"/>
          <p:cNvSpPr>
            <a:spLocks noGrp="1"/>
          </p:cNvSpPr>
          <p:nvPr>
            <p:ph sz="quarter" idx="13"/>
          </p:nvPr>
        </p:nvSpPr>
        <p:spPr>
          <a:xfrm>
            <a:off x="525484" y="1268760"/>
            <a:ext cx="8078964"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zh-CN" altLang="en-US" strike="noStrike" noProof="1" dirty="0"/>
          </a:p>
        </p:txBody>
      </p:sp>
      <p:sp>
        <p:nvSpPr>
          <p:cNvPr id="11" name="文本占位符 10"/>
          <p:cNvSpPr>
            <a:spLocks noGrp="1"/>
          </p:cNvSpPr>
          <p:nvPr>
            <p:ph type="body" sz="quarter" idx="14"/>
          </p:nvPr>
        </p:nvSpPr>
        <p:spPr>
          <a:xfrm>
            <a:off x="539751" y="203624"/>
            <a:ext cx="6480175" cy="620688"/>
          </a:xfrm>
          <a:prstGeom prst="rect">
            <a:avLst/>
          </a:prstGeom>
        </p:spPr>
        <p:txBody>
          <a:bodyPr/>
          <a:lstStyle>
            <a:lvl1pPr>
              <a:buFontTx/>
              <a:buNone/>
              <a:defRPr>
                <a:latin typeface="微软雅黑" panose="020B0503020204020204" charset="-122"/>
                <a:ea typeface="微软雅黑" panose="020B0503020204020204" charset="-122"/>
                <a:cs typeface="Arial Unicode MS" pitchFamily="34" charset="-122"/>
              </a:defRPr>
            </a:lvl1pPr>
          </a:lstStyle>
          <a:p>
            <a:pPr lvl="0" fontAlgn="auto"/>
            <a:r>
              <a:rPr lang="zh-CN" altLang="en-US" strike="noStrike" noProof="1" dirty="0" smtClean="0"/>
              <a:t>单击此处编辑母版文本样式</a:t>
            </a:r>
            <a:endParaRPr lang="zh-CN" altLang="en-US" strike="noStrike" noProof="1" dirty="0" smtClean="0"/>
          </a:p>
        </p:txBody>
      </p:sp>
      <p:sp>
        <p:nvSpPr>
          <p:cNvPr id="2" name="日期占位符 1"/>
          <p:cNvSpPr>
            <a:spLocks noGrp="1"/>
          </p:cNvSpPr>
          <p:nvPr>
            <p:ph type="dt" sz="half" idx="15"/>
          </p:nvPr>
        </p:nvSpPr>
        <p:spPr>
          <a:xfrm>
            <a:off x="628650" y="6356350"/>
            <a:ext cx="2057400" cy="365125"/>
          </a:xfrm>
          <a:prstGeom prst="rect">
            <a:avLst/>
          </a:prstGeom>
        </p:spPr>
        <p:txBody>
          <a:bodyPr vert="horz" lIns="91440" tIns="45720" rIns="91440" bIns="45720" rtlCol="0" anchor="ct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6"/>
          </p:nvPr>
        </p:nvSpPr>
        <p:spPr>
          <a:xfrm>
            <a:off x="3028950" y="6356350"/>
            <a:ext cx="3086100" cy="365125"/>
          </a:xfrm>
          <a:prstGeom prst="rect">
            <a:avLst/>
          </a:prstGeom>
        </p:spPr>
        <p:txBody>
          <a:bodyPr vert="horz" lIns="91440" tIns="45720" rIns="91440" bIns="45720" rtlCol="0" anchor="ctr"/>
          <a:p>
            <a:pPr fontAlgn="base"/>
            <a:endParaRPr lang="zh-CN" altLang="en-US" strike="noStrike" noProof="1"/>
          </a:p>
        </p:txBody>
      </p:sp>
      <p:sp>
        <p:nvSpPr>
          <p:cNvPr id="4" name="灯片编号占位符 3"/>
          <p:cNvSpPr>
            <a:spLocks noGrp="1"/>
          </p:cNvSpPr>
          <p:nvPr>
            <p:ph type="sldNum" sz="quarter" idx="17"/>
          </p:nvPr>
        </p:nvSpPr>
        <p:spPr>
          <a:xfrm>
            <a:off x="6457950" y="6356350"/>
            <a:ext cx="2057400" cy="365125"/>
          </a:xfrm>
          <a:prstGeom prst="rect">
            <a:avLst/>
          </a:prstGeom>
        </p:spPr>
        <p:txBody>
          <a:bodyPr vert="horz" lIns="91440" tIns="45720" rIns="91440" bIns="45720" rtlCol="0" anchor="ct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ppt_x</p:attrName>
                                        </p:attrNameLst>
                                      </p:cBhvr>
                                      <p:tavLst>
                                        <p:tav tm="0">
                                          <p:val>
                                            <p:strVal val="1+#ppt_w/2"/>
                                          </p:val>
                                        </p:tav>
                                        <p:tav tm="100000">
                                          <p:val>
                                            <p:strVal val="#ppt_x"/>
                                          </p:val>
                                        </p:tav>
                                      </p:tavLst>
                                    </p:anim>
                                    <p:anim calcmode="lin" valueType="num">
                                      <p:cBhvr>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7" name="灯片编号占位符 5"/>
          <p:cNvSpPr txBox="1"/>
          <p:nvPr userDrawn="1"/>
        </p:nvSpPr>
        <p:spPr>
          <a:xfrm>
            <a:off x="8299450" y="214313"/>
            <a:ext cx="590550"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350" b="0" i="0" u="none" strike="noStrike" kern="1200" cap="none" spc="0" normalizeH="0" baseline="0" noProof="0" smtClean="0">
                <a:ln>
                  <a:noFill/>
                </a:ln>
                <a:solidFill>
                  <a:schemeClr val="bg1"/>
                </a:solidFill>
                <a:effectLst/>
                <a:uLnTx/>
                <a:uFillTx/>
                <a:latin typeface="+mn-lt"/>
                <a:ea typeface="+mn-ea"/>
                <a:cs typeface="+mn-cs"/>
              </a:rPr>
            </a:fld>
            <a:endParaRPr kumimoji="0" lang="en-US" altLang="zh-CN" sz="1350" b="0" i="0" u="none" strike="noStrike" kern="1200" cap="none" spc="0" normalizeH="0" baseline="0" noProof="0" dirty="0">
              <a:ln>
                <a:noFill/>
              </a:ln>
              <a:solidFill>
                <a:schemeClr val="bg1"/>
              </a:solidFill>
              <a:effectLst/>
              <a:uLnTx/>
              <a:uFillTx/>
              <a:latin typeface="+mn-lt"/>
              <a:ea typeface="+mn-ea"/>
              <a:cs typeface="+mn-cs"/>
            </a:endParaRPr>
          </a:p>
        </p:txBody>
      </p:sp>
      <p:sp>
        <p:nvSpPr>
          <p:cNvPr id="5" name="矩形 4"/>
          <p:cNvSpPr/>
          <p:nvPr userDrawn="1"/>
        </p:nvSpPr>
        <p:spPr>
          <a:xfrm flipV="1">
            <a:off x="-1587" y="884238"/>
            <a:ext cx="5581650" cy="428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4104" name="TextBox 9"/>
          <p:cNvSpPr txBox="1"/>
          <p:nvPr userDrawn="1"/>
        </p:nvSpPr>
        <p:spPr>
          <a:xfrm>
            <a:off x="-28575" y="6503988"/>
            <a:ext cx="2133600" cy="242570"/>
          </a:xfrm>
          <a:prstGeom prst="rect">
            <a:avLst/>
          </a:prstGeom>
          <a:noFill/>
          <a:ln w="9525">
            <a:noFill/>
          </a:ln>
        </p:spPr>
        <p:txBody>
          <a:bodyPr wrap="square" lIns="58915" tIns="29457" rIns="58915" bIns="29457" anchor="t" anchorCtr="0">
            <a:spAutoFit/>
          </a:bodyPr>
          <a:p>
            <a:pPr lvl="0" algn="r"/>
            <a:r>
              <a:rPr lang="zh-CN" altLang="en-US" sz="1200" dirty="0">
                <a:solidFill>
                  <a:schemeClr val="bg1"/>
                </a:solidFill>
                <a:latin typeface="华文行楷" panose="02010800040101010101" pitchFamily="2" charset="-122"/>
                <a:ea typeface="华文行楷" panose="02010800040101010101" pitchFamily="2" charset="-122"/>
              </a:rPr>
              <a:t>计算  决定未来</a:t>
            </a:r>
            <a:endParaRPr lang="zh-CN" altLang="en-US" sz="1200" dirty="0">
              <a:solidFill>
                <a:schemeClr val="bg1"/>
              </a:solidFill>
              <a:latin typeface="华文行楷" panose="02010800040101010101" pitchFamily="2" charset="-122"/>
              <a:ea typeface="华文行楷" panose="02010800040101010101" pitchFamily="2" charset="-122"/>
            </a:endParaRPr>
          </a:p>
        </p:txBody>
      </p:sp>
      <p:sp>
        <p:nvSpPr>
          <p:cNvPr id="9" name="内容占位符 8"/>
          <p:cNvSpPr>
            <a:spLocks noGrp="1"/>
          </p:cNvSpPr>
          <p:nvPr>
            <p:ph sz="quarter" idx="13"/>
          </p:nvPr>
        </p:nvSpPr>
        <p:spPr>
          <a:xfrm>
            <a:off x="525484" y="1268760"/>
            <a:ext cx="8078964"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zh-CN" altLang="en-US" strike="noStrike" noProof="1" dirty="0"/>
          </a:p>
        </p:txBody>
      </p:sp>
      <p:sp>
        <p:nvSpPr>
          <p:cNvPr id="11" name="文本占位符 10"/>
          <p:cNvSpPr>
            <a:spLocks noGrp="1"/>
          </p:cNvSpPr>
          <p:nvPr>
            <p:ph type="body" sz="quarter" idx="14"/>
          </p:nvPr>
        </p:nvSpPr>
        <p:spPr>
          <a:xfrm>
            <a:off x="539751" y="203624"/>
            <a:ext cx="6480175" cy="620688"/>
          </a:xfrm>
          <a:prstGeom prst="rect">
            <a:avLst/>
          </a:prstGeom>
        </p:spPr>
        <p:txBody>
          <a:bodyPr/>
          <a:lstStyle>
            <a:lvl1pPr>
              <a:buFontTx/>
              <a:buNone/>
              <a:defRPr>
                <a:latin typeface="微软雅黑" panose="020B0503020204020204" charset="-122"/>
                <a:ea typeface="微软雅黑" panose="020B0503020204020204" charset="-122"/>
                <a:cs typeface="Arial Unicode MS" pitchFamily="34" charset="-122"/>
              </a:defRPr>
            </a:lvl1pPr>
          </a:lstStyle>
          <a:p>
            <a:pPr lvl="0" fontAlgn="auto"/>
            <a:r>
              <a:rPr lang="zh-CN" altLang="en-US" strike="noStrike" noProof="1" dirty="0" smtClean="0"/>
              <a:t>单击此处编辑母版文本样式</a:t>
            </a:r>
            <a:endParaRPr lang="zh-CN" altLang="en-US" strike="noStrike" noProof="1" dirty="0" smtClean="0"/>
          </a:p>
        </p:txBody>
      </p:sp>
      <p:sp>
        <p:nvSpPr>
          <p:cNvPr id="2" name="日期占位符 1"/>
          <p:cNvSpPr>
            <a:spLocks noGrp="1"/>
          </p:cNvSpPr>
          <p:nvPr>
            <p:ph type="dt" sz="half" idx="15"/>
          </p:nvPr>
        </p:nvSpPr>
        <p:spPr>
          <a:xfrm>
            <a:off x="628650" y="6356350"/>
            <a:ext cx="2057400" cy="365125"/>
          </a:xfrm>
          <a:prstGeom prst="rect">
            <a:avLst/>
          </a:prstGeom>
        </p:spPr>
        <p:txBody>
          <a:bodyPr vert="horz" lIns="91440" tIns="45720" rIns="91440" bIns="45720" rtlCol="0" anchor="ct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6"/>
          </p:nvPr>
        </p:nvSpPr>
        <p:spPr>
          <a:xfrm>
            <a:off x="3028950" y="6356350"/>
            <a:ext cx="3086100" cy="365125"/>
          </a:xfrm>
          <a:prstGeom prst="rect">
            <a:avLst/>
          </a:prstGeom>
        </p:spPr>
        <p:txBody>
          <a:bodyPr vert="horz" lIns="91440" tIns="45720" rIns="91440" bIns="45720" rtlCol="0" anchor="ctr"/>
          <a:p>
            <a:pPr fontAlgn="base"/>
            <a:endParaRPr lang="zh-CN" altLang="en-US" strike="noStrike" noProof="1"/>
          </a:p>
        </p:txBody>
      </p:sp>
      <p:sp>
        <p:nvSpPr>
          <p:cNvPr id="4" name="灯片编号占位符 3"/>
          <p:cNvSpPr>
            <a:spLocks noGrp="1"/>
          </p:cNvSpPr>
          <p:nvPr>
            <p:ph type="sldNum" sz="quarter" idx="17"/>
          </p:nvPr>
        </p:nvSpPr>
        <p:spPr>
          <a:xfrm>
            <a:off x="6457950" y="6356350"/>
            <a:ext cx="2057400" cy="365125"/>
          </a:xfrm>
          <a:prstGeom prst="rect">
            <a:avLst/>
          </a:prstGeom>
        </p:spPr>
        <p:txBody>
          <a:bodyPr vert="horz" lIns="91440" tIns="45720" rIns="91440" bIns="45720" rtlCol="0" anchor="ct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ppt_x</p:attrName>
                                        </p:attrNameLst>
                                      </p:cBhvr>
                                      <p:tavLst>
                                        <p:tav tm="0">
                                          <p:val>
                                            <p:strVal val="1+#ppt_w/2"/>
                                          </p:val>
                                        </p:tav>
                                        <p:tav tm="100000">
                                          <p:val>
                                            <p:strVal val="#ppt_x"/>
                                          </p:val>
                                        </p:tav>
                                      </p:tavLst>
                                    </p:anim>
                                    <p:anim calcmode="lin" valueType="num">
                                      <p:cBhvr>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7" name="灯片编号占位符 5"/>
          <p:cNvSpPr txBox="1"/>
          <p:nvPr userDrawn="1"/>
        </p:nvSpPr>
        <p:spPr>
          <a:xfrm>
            <a:off x="8299450" y="214313"/>
            <a:ext cx="590550"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350" b="0" i="0" u="none" strike="noStrike" kern="1200" cap="none" spc="0" normalizeH="0" baseline="0" noProof="0" smtClean="0">
                <a:ln>
                  <a:noFill/>
                </a:ln>
                <a:solidFill>
                  <a:schemeClr val="bg1"/>
                </a:solidFill>
                <a:effectLst/>
                <a:uLnTx/>
                <a:uFillTx/>
                <a:latin typeface="+mn-lt"/>
                <a:ea typeface="+mn-ea"/>
                <a:cs typeface="+mn-cs"/>
              </a:rPr>
            </a:fld>
            <a:endParaRPr kumimoji="0" lang="en-US" altLang="zh-CN" sz="1350" b="0" i="0" u="none" strike="noStrike" kern="1200" cap="none" spc="0" normalizeH="0" baseline="0" noProof="0" dirty="0">
              <a:ln>
                <a:noFill/>
              </a:ln>
              <a:solidFill>
                <a:schemeClr val="bg1"/>
              </a:solidFill>
              <a:effectLst/>
              <a:uLnTx/>
              <a:uFillTx/>
              <a:latin typeface="+mn-lt"/>
              <a:ea typeface="+mn-ea"/>
              <a:cs typeface="+mn-cs"/>
            </a:endParaRPr>
          </a:p>
        </p:txBody>
      </p:sp>
      <p:sp>
        <p:nvSpPr>
          <p:cNvPr id="5" name="矩形 4"/>
          <p:cNvSpPr/>
          <p:nvPr userDrawn="1"/>
        </p:nvSpPr>
        <p:spPr>
          <a:xfrm flipV="1">
            <a:off x="-1587" y="884238"/>
            <a:ext cx="5581650" cy="428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9" name="内容占位符 8"/>
          <p:cNvSpPr>
            <a:spLocks noGrp="1"/>
          </p:cNvSpPr>
          <p:nvPr>
            <p:ph sz="quarter" idx="13"/>
          </p:nvPr>
        </p:nvSpPr>
        <p:spPr>
          <a:xfrm>
            <a:off x="525484" y="1268760"/>
            <a:ext cx="8078964"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zh-CN" altLang="en-US" strike="noStrike" noProof="1" dirty="0"/>
          </a:p>
        </p:txBody>
      </p:sp>
      <p:sp>
        <p:nvSpPr>
          <p:cNvPr id="11" name="文本占位符 10"/>
          <p:cNvSpPr>
            <a:spLocks noGrp="1"/>
          </p:cNvSpPr>
          <p:nvPr>
            <p:ph type="body" sz="quarter" idx="14"/>
          </p:nvPr>
        </p:nvSpPr>
        <p:spPr>
          <a:xfrm>
            <a:off x="539751" y="203624"/>
            <a:ext cx="6480175" cy="620688"/>
          </a:xfrm>
          <a:prstGeom prst="rect">
            <a:avLst/>
          </a:prstGeom>
        </p:spPr>
        <p:txBody>
          <a:bodyPr/>
          <a:lstStyle>
            <a:lvl1pPr>
              <a:buFontTx/>
              <a:buNone/>
              <a:defRPr>
                <a:latin typeface="微软雅黑" panose="020B0503020204020204" charset="-122"/>
                <a:ea typeface="微软雅黑" panose="020B0503020204020204" charset="-122"/>
                <a:cs typeface="Arial Unicode MS" pitchFamily="34" charset="-122"/>
              </a:defRPr>
            </a:lvl1pPr>
          </a:lstStyle>
          <a:p>
            <a:pPr lvl="0" fontAlgn="auto"/>
            <a:r>
              <a:rPr lang="zh-CN" altLang="en-US" strike="noStrike" noProof="1" dirty="0" smtClean="0"/>
              <a:t>单击此处编辑母版文本样式</a:t>
            </a:r>
            <a:endParaRPr lang="zh-CN" altLang="en-US" strike="noStrike" noProof="1" dirty="0" smtClean="0"/>
          </a:p>
        </p:txBody>
      </p:sp>
      <p:sp>
        <p:nvSpPr>
          <p:cNvPr id="2" name="日期占位符 1"/>
          <p:cNvSpPr>
            <a:spLocks noGrp="1"/>
          </p:cNvSpPr>
          <p:nvPr>
            <p:ph type="dt" sz="half" idx="15"/>
          </p:nvPr>
        </p:nvSpPr>
        <p:spPr>
          <a:xfrm>
            <a:off x="628650" y="6356350"/>
            <a:ext cx="2057400" cy="365125"/>
          </a:xfrm>
          <a:prstGeom prst="rect">
            <a:avLst/>
          </a:prstGeom>
        </p:spPr>
        <p:txBody>
          <a:bodyPr vert="horz" lIns="91440" tIns="45720" rIns="91440" bIns="45720" rtlCol="0" anchor="ct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6"/>
          </p:nvPr>
        </p:nvSpPr>
        <p:spPr>
          <a:xfrm>
            <a:off x="3028950" y="6356350"/>
            <a:ext cx="3086100" cy="365125"/>
          </a:xfrm>
          <a:prstGeom prst="rect">
            <a:avLst/>
          </a:prstGeom>
        </p:spPr>
        <p:txBody>
          <a:bodyPr vert="horz" lIns="91440" tIns="45720" rIns="91440" bIns="45720" rtlCol="0" anchor="ctr"/>
          <a:p>
            <a:pPr fontAlgn="base"/>
            <a:endParaRPr lang="zh-CN" altLang="en-US" strike="noStrike" noProof="1"/>
          </a:p>
        </p:txBody>
      </p:sp>
      <p:sp>
        <p:nvSpPr>
          <p:cNvPr id="4" name="灯片编号占位符 3"/>
          <p:cNvSpPr>
            <a:spLocks noGrp="1"/>
          </p:cNvSpPr>
          <p:nvPr>
            <p:ph type="sldNum" sz="quarter" idx="17"/>
          </p:nvPr>
        </p:nvSpPr>
        <p:spPr>
          <a:xfrm>
            <a:off x="6457950" y="6356350"/>
            <a:ext cx="2057400" cy="365125"/>
          </a:xfrm>
          <a:prstGeom prst="rect">
            <a:avLst/>
          </a:prstGeom>
        </p:spPr>
        <p:txBody>
          <a:bodyPr vert="horz" lIns="91440" tIns="45720" rIns="91440" bIns="45720" rtlCol="0" anchor="ct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ppt_x</p:attrName>
                                        </p:attrNameLst>
                                      </p:cBhvr>
                                      <p:tavLst>
                                        <p:tav tm="0">
                                          <p:val>
                                            <p:strVal val="1+#ppt_w/2"/>
                                          </p:val>
                                        </p:tav>
                                        <p:tav tm="100000">
                                          <p:val>
                                            <p:strVal val="#ppt_x"/>
                                          </p:val>
                                        </p:tav>
                                      </p:tavLst>
                                    </p:anim>
                                    <p:anim calcmode="lin" valueType="num">
                                      <p:cBhvr>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28650" y="6356350"/>
            <a:ext cx="2057400" cy="365125"/>
          </a:xfrm>
          <a:prstGeom prst="rect">
            <a:avLst/>
          </a:prstGeom>
        </p:spPr>
        <p:txBody>
          <a:bodyPr vert="horz" lIns="91440" tIns="45720" rIns="91440" bIns="45720" rtlCol="0" anchor="ctr"/>
          <a:lstStyle>
            <a:lvl1pPr eaLnBrk="0" hangingPunct="0">
              <a:defRPr/>
            </a:lvl1pPr>
          </a:lstStyle>
          <a:p>
            <a:pPr fontAlgn="base"/>
            <a:fld id="{068C4245-2DB4-4457-AC6A-D8E11794E114}" type="datetimeFigureOut">
              <a:rPr lang="en-US" altLang="en-US" strike="noStrike" noProof="1">
                <a:latin typeface="Arial" panose="020B0604020202020204" pitchFamily="34" charset="0"/>
                <a:ea typeface="宋体" panose="02010600030101010101" pitchFamily="2" charset="-122"/>
                <a:cs typeface="+mn-cs"/>
              </a:rPr>
            </a:fld>
            <a:endParaRPr lang="en-US" altLang="en-US" strike="noStrike" noProof="1"/>
          </a:p>
        </p:txBody>
      </p:sp>
      <p:sp>
        <p:nvSpPr>
          <p:cNvPr id="3" name="Footer Placeholder 4"/>
          <p:cNvSpPr>
            <a:spLocks noGrp="1"/>
          </p:cNvSpPr>
          <p:nvPr>
            <p:ph type="ftr" sz="quarter" idx="11"/>
          </p:nvPr>
        </p:nvSpPr>
        <p:spPr>
          <a:xfrm>
            <a:off x="3028950" y="6356350"/>
            <a:ext cx="3086100" cy="365125"/>
          </a:xfrm>
          <a:prstGeom prst="rect">
            <a:avLst/>
          </a:prstGeom>
        </p:spPr>
        <p:txBody>
          <a:bodyPr vert="horz" lIns="91440" tIns="45720" rIns="91440" bIns="45720" rtlCol="0" anchor="ctr"/>
          <a:lstStyle>
            <a:lvl1pPr eaLnBrk="0" hangingPunct="0">
              <a:defRPr/>
            </a:lvl1pPr>
          </a:lstStyle>
          <a:p>
            <a:pPr fontAlgn="base"/>
            <a:endParaRPr lang="en-US" altLang="en-US" strike="noStrike" noProof="1"/>
          </a:p>
        </p:txBody>
      </p:sp>
      <p:sp>
        <p:nvSpPr>
          <p:cNvPr id="4" name="Slide Number Placeholder 5"/>
          <p:cNvSpPr>
            <a:spLocks noGrp="1"/>
          </p:cNvSpPr>
          <p:nvPr>
            <p:ph type="sldNum" sz="quarter" idx="12"/>
          </p:nvPr>
        </p:nvSpPr>
        <p:spPr>
          <a:xfrm>
            <a:off x="6457950" y="6356350"/>
            <a:ext cx="2057400" cy="365125"/>
          </a:xfrm>
          <a:prstGeom prst="rect">
            <a:avLst/>
          </a:prstGeom>
        </p:spPr>
        <p:txBody>
          <a:bodyPr vert="horz" lIns="91440" tIns="45720" rIns="91440" bIns="45720" rtlCol="0" anchor="ctr"/>
          <a:lstStyle>
            <a:lvl1pPr eaLnBrk="0" hangingPunct="0">
              <a:defRPr/>
            </a:lvl1pPr>
          </a:lstStyle>
          <a:p>
            <a:pPr fontAlgn="base"/>
            <a:fld id="{EBCD4427-F983-4DBA-B951-CD70FAFEE3E0}" type="slidenum">
              <a:rPr lang="en-US" altLang="en-US" strike="noStrike" noProof="1">
                <a:latin typeface="Arial" panose="020B0604020202020204" pitchFamily="34" charset="0"/>
                <a:ea typeface="宋体" panose="02010600030101010101" pitchFamily="2" charset="-122"/>
                <a:cs typeface="+mn-cs"/>
              </a:rPr>
            </a:fld>
            <a:endParaRPr lang="en-US"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34975"/>
            <a:ext cx="7992110" cy="62928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8" Type="http://schemas.openxmlformats.org/officeDocument/2006/relationships/theme" Target="../theme/theme1.xml"/><Relationship Id="rId47" Type="http://schemas.openxmlformats.org/officeDocument/2006/relationships/image" Target="../media/image1.png"/><Relationship Id="rId46" Type="http://schemas.openxmlformats.org/officeDocument/2006/relationships/tags" Target="../tags/tag1.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endParaRPr lang="zh-CN" altLang="en-US" strike="noStrike" noProof="1"/>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16" name="矩形 15"/>
          <p:cNvSpPr/>
          <p:nvPr userDrawn="1"/>
        </p:nvSpPr>
        <p:spPr>
          <a:xfrm>
            <a:off x="-3175" y="-3175"/>
            <a:ext cx="5175250" cy="128588"/>
          </a:xfrm>
          <a:prstGeom prst="rect">
            <a:avLst/>
          </a:prstGeom>
          <a:solidFill>
            <a:srgbClr val="123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sp>
        <p:nvSpPr>
          <p:cNvPr id="49" name="矩形 48"/>
          <p:cNvSpPr/>
          <p:nvPr userDrawn="1"/>
        </p:nvSpPr>
        <p:spPr>
          <a:xfrm>
            <a:off x="-3175" y="125413"/>
            <a:ext cx="5176838" cy="144463"/>
          </a:xfrm>
          <a:prstGeom prst="rect">
            <a:avLst/>
          </a:prstGeom>
          <a:solidFill>
            <a:srgbClr val="2B4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sp>
        <p:nvSpPr>
          <p:cNvPr id="50" name="矩形 49"/>
          <p:cNvSpPr/>
          <p:nvPr userDrawn="1"/>
        </p:nvSpPr>
        <p:spPr>
          <a:xfrm>
            <a:off x="-3175" y="269875"/>
            <a:ext cx="5175250" cy="142875"/>
          </a:xfrm>
          <a:prstGeom prst="rect">
            <a:avLst/>
          </a:prstGeom>
          <a:solidFill>
            <a:srgbClr val="123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pic>
        <p:nvPicPr>
          <p:cNvPr id="1032" name="图片 2"/>
          <p:cNvPicPr/>
          <p:nvPr userDrawn="1">
            <p:custDataLst>
              <p:tags r:id="rId46"/>
            </p:custDataLst>
          </p:nvPr>
        </p:nvPicPr>
        <p:blipFill>
          <a:blip r:embed="rId47"/>
          <a:stretch>
            <a:fillRect/>
          </a:stretch>
        </p:blipFill>
        <p:spPr>
          <a:xfrm>
            <a:off x="8001000" y="-3175"/>
            <a:ext cx="1130300" cy="11303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35.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8"/>
          <p:cNvSpPr>
            <a:spLocks noGrp="1"/>
          </p:cNvSpPr>
          <p:nvPr>
            <p:ph type="sldNum" sz="quarter" idx="12"/>
          </p:nvPr>
        </p:nvSpPr>
        <p:spPr>
          <a:noFill/>
          <a:ln>
            <a:noFill/>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8194" name="Rectangle 2"/>
          <p:cNvSpPr>
            <a:spLocks noGrp="1" noChangeArrowheads="1"/>
          </p:cNvSpPr>
          <p:nvPr>
            <p:ph type="title"/>
          </p:nvPr>
        </p:nvSpPr>
        <p:spPr>
          <a:xfrm>
            <a:off x="1524000" y="2895600"/>
            <a:ext cx="7239000" cy="1444625"/>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5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j-lt"/>
                <a:ea typeface="黑体" panose="02010609060101010101" pitchFamily="49" charset="-122"/>
                <a:cs typeface="+mj-cs"/>
              </a:rPr>
              <a:t>第</a:t>
            </a:r>
            <a:r>
              <a:rPr kumimoji="0" lang="en-US" altLang="zh-CN" sz="5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j-lt"/>
                <a:ea typeface="黑体" panose="02010609060101010101" pitchFamily="49" charset="-122"/>
                <a:cs typeface="+mj-cs"/>
              </a:rPr>
              <a:t>15</a:t>
            </a:r>
            <a:r>
              <a:rPr kumimoji="0" lang="zh-CN" altLang="en-US" sz="5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j-lt"/>
                <a:ea typeface="黑体" panose="02010609060101010101" pitchFamily="49" charset="-122"/>
                <a:cs typeface="+mj-cs"/>
              </a:rPr>
              <a:t>章	测试管理 </a:t>
            </a:r>
            <a:endParaRPr kumimoji="0" lang="zh-CN" altLang="en-US" sz="5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j-lt"/>
              <a:ea typeface="黑体" panose="02010609060101010101" pitchFamily="49" charset="-122"/>
              <a:cs typeface="+mj-cs"/>
            </a:endParaRPr>
          </a:p>
        </p:txBody>
      </p:sp>
      <p:sp>
        <p:nvSpPr>
          <p:cNvPr id="5" name="Rectangle 2"/>
          <p:cNvSpPr txBox="1">
            <a:spLocks noChangeArrowheads="1"/>
          </p:cNvSpPr>
          <p:nvPr/>
        </p:nvSpPr>
        <p:spPr bwMode="auto">
          <a:xfrm>
            <a:off x="1447800" y="3962400"/>
            <a:ext cx="7239000" cy="1444625"/>
          </a:xfrm>
          <a:prstGeom prst="rect">
            <a:avLst/>
          </a:prstGeom>
          <a:noFill/>
          <a:ln w="9525">
            <a:noFill/>
            <a:miter lim="800000"/>
          </a:ln>
        </p:spPr>
        <p:txBody>
          <a:bodyPr vert="horz" wrap="square" lIns="91440" tIns="45720" rIns="91440" bIns="45720" numCol="1" anchor="b" anchorCtr="0" compatLnSpc="1"/>
          <a:lstStyle/>
          <a:p>
            <a:pPr marR="0" algn="ctr" defTabSz="914400">
              <a:buClrTx/>
              <a:buSzTx/>
              <a:buFontTx/>
              <a:buNone/>
              <a:defRPr/>
            </a:pPr>
            <a:endParaRPr kumimoji="0" lang="en-US" altLang="zh-CN" sz="4800" b="1" kern="0" cap="none" spc="0" normalizeH="0" baseline="0" noProof="0" dirty="0" smtClean="0">
              <a:solidFill>
                <a:schemeClr val="bg2"/>
              </a:solidFill>
              <a:effectLst>
                <a:outerShdw blurRad="38100" dist="38100" dir="2700000" algn="tl">
                  <a:srgbClr val="C0C0C0"/>
                </a:outerShdw>
              </a:effectLst>
              <a:latin typeface="+mj-lt"/>
              <a:ea typeface="黑体" panose="02010609060101010101" pitchFamily="49" charset="-122"/>
              <a:cs typeface="+mj-cs"/>
            </a:endParaRPr>
          </a:p>
          <a:p>
            <a:pPr marR="0" algn="ctr" defTabSz="914400">
              <a:buClrTx/>
              <a:buSzTx/>
              <a:buFontTx/>
              <a:buNone/>
              <a:defRPr/>
            </a:pPr>
            <a:br>
              <a:rPr kumimoji="0" lang="zh-CN" altLang="en-US" sz="4400" b="1" kern="0" cap="none" spc="0" normalizeH="0" baseline="0" noProof="0" dirty="0" smtClean="0">
                <a:effectLst>
                  <a:outerShdw blurRad="38100" dist="38100" dir="2700000" algn="tl">
                    <a:srgbClr val="C0C0C0"/>
                  </a:outerShdw>
                </a:effectLst>
                <a:latin typeface="+mj-lt"/>
                <a:ea typeface="黑体" panose="02010609060101010101" pitchFamily="49" charset="-122"/>
                <a:cs typeface="+mj-cs"/>
              </a:rPr>
            </a:br>
            <a:r>
              <a:rPr kumimoji="0" lang="zh-CN" altLang="en-US" b="1" kern="0" cap="none" spc="0" normalizeH="0" baseline="0" noProof="0" dirty="0" smtClean="0">
                <a:effectLst>
                  <a:outerShdw blurRad="38100" dist="38100" dir="2700000" algn="tl">
                    <a:srgbClr val="C0C0C0"/>
                  </a:outerShdw>
                </a:effectLst>
                <a:latin typeface="+mj-lt"/>
                <a:ea typeface="楷体_GB2312" pitchFamily="49" charset="-122"/>
                <a:cs typeface="+mj-cs"/>
              </a:rPr>
              <a:t>主编：秦 航</a:t>
            </a:r>
            <a:endParaRPr kumimoji="0" lang="zh-CN" altLang="en-US" b="1" kern="0" cap="none" spc="0" normalizeH="0" baseline="0" noProof="0" dirty="0" smtClean="0">
              <a:effectLst>
                <a:outerShdw blurRad="38100" dist="38100" dir="2700000" algn="tl">
                  <a:srgbClr val="C0C0C0"/>
                </a:outerShdw>
              </a:effectLst>
              <a:latin typeface="+mj-lt"/>
              <a:ea typeface="楷体_GB2312" pitchFamily="49" charset="-122"/>
              <a:cs typeface="+mj-cs"/>
            </a:endParaRPr>
          </a:p>
        </p:txBody>
      </p:sp>
      <p:grpSp>
        <p:nvGrpSpPr>
          <p:cNvPr id="9220" name="组合 2"/>
          <p:cNvGrpSpPr/>
          <p:nvPr/>
        </p:nvGrpSpPr>
        <p:grpSpPr>
          <a:xfrm>
            <a:off x="-12700" y="0"/>
            <a:ext cx="7696200" cy="3054350"/>
            <a:chOff x="-7" y="-185"/>
            <a:chExt cx="19476" cy="5380"/>
          </a:xfrm>
        </p:grpSpPr>
        <p:sp>
          <p:nvSpPr>
            <p:cNvPr id="20" name="PA_任意多边形 19"/>
            <p:cNvSpPr/>
            <p:nvPr>
              <p:custDataLst>
                <p:tags r:id="rId1"/>
              </p:custDataLst>
            </p:nvPr>
          </p:nvSpPr>
          <p:spPr>
            <a:xfrm>
              <a:off x="0" y="-185"/>
              <a:ext cx="19200" cy="5381"/>
            </a:xfrm>
            <a:custGeom>
              <a:avLst/>
              <a:gdLst>
                <a:gd name="connsiteX0" fmla="*/ 0 w 11644590"/>
                <a:gd name="connsiteY0" fmla="*/ 0 h 3139633"/>
                <a:gd name="connsiteX1" fmla="*/ 11644590 w 11644590"/>
                <a:gd name="connsiteY1" fmla="*/ 0 h 3139633"/>
                <a:gd name="connsiteX2" fmla="*/ 3048000 w 11644590"/>
                <a:gd name="connsiteY2" fmla="*/ 3139633 h 3139633"/>
                <a:gd name="connsiteX3" fmla="*/ 0 w 11644590"/>
                <a:gd name="connsiteY3" fmla="*/ 1605195 h 3139633"/>
                <a:gd name="connsiteX4" fmla="*/ 0 w 11644590"/>
                <a:gd name="connsiteY4" fmla="*/ 0 h 313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90" h="3139633">
                  <a:moveTo>
                    <a:pt x="0" y="0"/>
                  </a:moveTo>
                  <a:lnTo>
                    <a:pt x="11644590" y="0"/>
                  </a:lnTo>
                  <a:lnTo>
                    <a:pt x="3048000" y="3139633"/>
                  </a:lnTo>
                  <a:lnTo>
                    <a:pt x="0" y="160519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4" name="PA_任意多边形 23"/>
            <p:cNvSpPr/>
            <p:nvPr>
              <p:custDataLst>
                <p:tags r:id="rId2"/>
              </p:custDataLst>
            </p:nvPr>
          </p:nvSpPr>
          <p:spPr>
            <a:xfrm>
              <a:off x="-7" y="-136"/>
              <a:ext cx="19476" cy="5121"/>
            </a:xfrm>
            <a:custGeom>
              <a:avLst/>
              <a:gdLst>
                <a:gd name="connsiteX0" fmla="*/ 0 w 11757236"/>
                <a:gd name="connsiteY0" fmla="*/ 0 h 3251846"/>
                <a:gd name="connsiteX1" fmla="*/ 11757236 w 11757236"/>
                <a:gd name="connsiteY1" fmla="*/ 0 h 3251846"/>
                <a:gd name="connsiteX2" fmla="*/ 3191286 w 11757236"/>
                <a:gd name="connsiteY2" fmla="*/ 3251846 h 3251846"/>
                <a:gd name="connsiteX3" fmla="*/ 0 w 11757236"/>
                <a:gd name="connsiteY3" fmla="*/ 1581902 h 3251846"/>
              </a:gdLst>
              <a:ahLst/>
              <a:cxnLst>
                <a:cxn ang="0">
                  <a:pos x="connsiteX0" y="connsiteY0"/>
                </a:cxn>
                <a:cxn ang="0">
                  <a:pos x="connsiteX1" y="connsiteY1"/>
                </a:cxn>
                <a:cxn ang="0">
                  <a:pos x="connsiteX2" y="connsiteY2"/>
                </a:cxn>
                <a:cxn ang="0">
                  <a:pos x="connsiteX3" y="connsiteY3"/>
                </a:cxn>
              </a:cxnLst>
              <a:rect l="l" t="t" r="r" b="b"/>
              <a:pathLst>
                <a:path w="11757236" h="3251846">
                  <a:moveTo>
                    <a:pt x="0" y="0"/>
                  </a:moveTo>
                  <a:lnTo>
                    <a:pt x="11757236" y="0"/>
                  </a:lnTo>
                  <a:lnTo>
                    <a:pt x="3191286" y="3251846"/>
                  </a:lnTo>
                  <a:lnTo>
                    <a:pt x="0" y="158190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dirty="0"/>
            </a:p>
          </p:txBody>
        </p:sp>
        <p:sp>
          <p:nvSpPr>
            <p:cNvPr id="25" name="PA_任意多边形 24"/>
            <p:cNvSpPr/>
            <p:nvPr>
              <p:custDataLst>
                <p:tags r:id="rId3"/>
              </p:custDataLst>
            </p:nvPr>
          </p:nvSpPr>
          <p:spPr>
            <a:xfrm>
              <a:off x="2" y="-136"/>
              <a:ext cx="19181" cy="5012"/>
            </a:xfrm>
            <a:custGeom>
              <a:avLst/>
              <a:gdLst>
                <a:gd name="connsiteX0" fmla="*/ 0 w 11575120"/>
                <a:gd name="connsiteY0" fmla="*/ 0 h 3182710"/>
                <a:gd name="connsiteX1" fmla="*/ 11575120 w 11575120"/>
                <a:gd name="connsiteY1" fmla="*/ 0 h 3182710"/>
                <a:gd name="connsiteX2" fmla="*/ 3191286 w 11575120"/>
                <a:gd name="connsiteY2" fmla="*/ 3182710 h 3182710"/>
                <a:gd name="connsiteX3" fmla="*/ 0 w 11575120"/>
                <a:gd name="connsiteY3" fmla="*/ 1512766 h 3182710"/>
              </a:gdLst>
              <a:ahLst/>
              <a:cxnLst>
                <a:cxn ang="0">
                  <a:pos x="connsiteX0" y="connsiteY0"/>
                </a:cxn>
                <a:cxn ang="0">
                  <a:pos x="connsiteX1" y="connsiteY1"/>
                </a:cxn>
                <a:cxn ang="0">
                  <a:pos x="connsiteX2" y="connsiteY2"/>
                </a:cxn>
                <a:cxn ang="0">
                  <a:pos x="connsiteX3" y="connsiteY3"/>
                </a:cxn>
              </a:cxnLst>
              <a:rect l="l" t="t" r="r" b="b"/>
              <a:pathLst>
                <a:path w="11575120" h="3182710">
                  <a:moveTo>
                    <a:pt x="0" y="0"/>
                  </a:moveTo>
                  <a:lnTo>
                    <a:pt x="11575120" y="0"/>
                  </a:lnTo>
                  <a:lnTo>
                    <a:pt x="3191286" y="3182710"/>
                  </a:lnTo>
                  <a:lnTo>
                    <a:pt x="0" y="1512766"/>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nvGrpSpPr>
            <p:cNvPr id="9224" name="组合 1"/>
            <p:cNvGrpSpPr/>
            <p:nvPr/>
          </p:nvGrpSpPr>
          <p:grpSpPr>
            <a:xfrm>
              <a:off x="2" y="-185"/>
              <a:ext cx="18413" cy="4769"/>
              <a:chOff x="2" y="-185"/>
              <a:chExt cx="18413" cy="4769"/>
            </a:xfrm>
          </p:grpSpPr>
          <p:sp>
            <p:nvSpPr>
              <p:cNvPr id="26" name="PA_任意多边形 25"/>
              <p:cNvSpPr/>
              <p:nvPr>
                <p:custDataLst>
                  <p:tags r:id="rId4"/>
                </p:custDataLst>
              </p:nvPr>
            </p:nvSpPr>
            <p:spPr>
              <a:xfrm>
                <a:off x="3" y="-136"/>
                <a:ext cx="18412" cy="4721"/>
              </a:xfrm>
              <a:custGeom>
                <a:avLst/>
                <a:gdLst>
                  <a:gd name="connsiteX0" fmla="*/ 0 w 11087557"/>
                  <a:gd name="connsiteY0" fmla="*/ 0 h 2997619"/>
                  <a:gd name="connsiteX1" fmla="*/ 11087557 w 11087557"/>
                  <a:gd name="connsiteY1" fmla="*/ 0 h 2997619"/>
                  <a:gd name="connsiteX2" fmla="*/ 3191286 w 11087557"/>
                  <a:gd name="connsiteY2" fmla="*/ 2997619 h 2997619"/>
                  <a:gd name="connsiteX3" fmla="*/ 0 w 11087557"/>
                  <a:gd name="connsiteY3" fmla="*/ 1327675 h 2997619"/>
                </a:gdLst>
                <a:ahLst/>
                <a:cxnLst>
                  <a:cxn ang="0">
                    <a:pos x="connsiteX0" y="connsiteY0"/>
                  </a:cxn>
                  <a:cxn ang="0">
                    <a:pos x="connsiteX1" y="connsiteY1"/>
                  </a:cxn>
                  <a:cxn ang="0">
                    <a:pos x="connsiteX2" y="connsiteY2"/>
                  </a:cxn>
                  <a:cxn ang="0">
                    <a:pos x="connsiteX3" y="connsiteY3"/>
                  </a:cxn>
                </a:cxnLst>
                <a:rect l="l" t="t" r="r" b="b"/>
                <a:pathLst>
                  <a:path w="11087557" h="2997619">
                    <a:moveTo>
                      <a:pt x="0" y="0"/>
                    </a:moveTo>
                    <a:lnTo>
                      <a:pt x="11087557" y="0"/>
                    </a:lnTo>
                    <a:lnTo>
                      <a:pt x="3191286" y="2997619"/>
                    </a:lnTo>
                    <a:lnTo>
                      <a:pt x="0" y="1327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7" name="PA_任意多边形 26"/>
              <p:cNvSpPr/>
              <p:nvPr>
                <p:custDataLst>
                  <p:tags r:id="rId5"/>
                </p:custDataLst>
              </p:nvPr>
            </p:nvSpPr>
            <p:spPr>
              <a:xfrm>
                <a:off x="3" y="-136"/>
                <a:ext cx="18111" cy="4606"/>
              </a:xfrm>
              <a:custGeom>
                <a:avLst/>
                <a:gdLst>
                  <a:gd name="connsiteX0" fmla="*/ 0 w 10896573"/>
                  <a:gd name="connsiteY0" fmla="*/ 0 h 2925117"/>
                  <a:gd name="connsiteX1" fmla="*/ 10896573 w 10896573"/>
                  <a:gd name="connsiteY1" fmla="*/ 0 h 2925117"/>
                  <a:gd name="connsiteX2" fmla="*/ 3191286 w 10896573"/>
                  <a:gd name="connsiteY2" fmla="*/ 2925117 h 2925117"/>
                  <a:gd name="connsiteX3" fmla="*/ 0 w 10896573"/>
                  <a:gd name="connsiteY3" fmla="*/ 1255173 h 2925117"/>
                </a:gdLst>
                <a:ahLst/>
                <a:cxnLst>
                  <a:cxn ang="0">
                    <a:pos x="connsiteX0" y="connsiteY0"/>
                  </a:cxn>
                  <a:cxn ang="0">
                    <a:pos x="connsiteX1" y="connsiteY1"/>
                  </a:cxn>
                  <a:cxn ang="0">
                    <a:pos x="connsiteX2" y="connsiteY2"/>
                  </a:cxn>
                  <a:cxn ang="0">
                    <a:pos x="connsiteX3" y="connsiteY3"/>
                  </a:cxn>
                </a:cxnLst>
                <a:rect l="l" t="t" r="r" b="b"/>
                <a:pathLst>
                  <a:path w="10896573" h="2925117">
                    <a:moveTo>
                      <a:pt x="0" y="0"/>
                    </a:moveTo>
                    <a:lnTo>
                      <a:pt x="10896573" y="0"/>
                    </a:lnTo>
                    <a:lnTo>
                      <a:pt x="3191286" y="2925117"/>
                    </a:lnTo>
                    <a:lnTo>
                      <a:pt x="0" y="1255173"/>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8" name="PA_任意多边形 27"/>
              <p:cNvSpPr/>
              <p:nvPr>
                <p:custDataLst>
                  <p:tags r:id="rId6"/>
                </p:custDataLst>
              </p:nvPr>
            </p:nvSpPr>
            <p:spPr>
              <a:xfrm>
                <a:off x="3" y="-185"/>
                <a:ext cx="17343" cy="4315"/>
              </a:xfrm>
              <a:custGeom>
                <a:avLst/>
                <a:gdLst>
                  <a:gd name="connsiteX0" fmla="*/ 0 w 10409010"/>
                  <a:gd name="connsiteY0" fmla="*/ 0 h 2740026"/>
                  <a:gd name="connsiteX1" fmla="*/ 10409010 w 10409010"/>
                  <a:gd name="connsiteY1" fmla="*/ 0 h 2740026"/>
                  <a:gd name="connsiteX2" fmla="*/ 3191286 w 10409010"/>
                  <a:gd name="connsiteY2" fmla="*/ 2740026 h 2740026"/>
                  <a:gd name="connsiteX3" fmla="*/ 0 w 10409010"/>
                  <a:gd name="connsiteY3" fmla="*/ 1070082 h 2740026"/>
                </a:gdLst>
                <a:ahLst/>
                <a:cxnLst>
                  <a:cxn ang="0">
                    <a:pos x="connsiteX0" y="connsiteY0"/>
                  </a:cxn>
                  <a:cxn ang="0">
                    <a:pos x="connsiteX1" y="connsiteY1"/>
                  </a:cxn>
                  <a:cxn ang="0">
                    <a:pos x="connsiteX2" y="connsiteY2"/>
                  </a:cxn>
                  <a:cxn ang="0">
                    <a:pos x="connsiteX3" y="connsiteY3"/>
                  </a:cxn>
                </a:cxnLst>
                <a:rect l="l" t="t" r="r" b="b"/>
                <a:pathLst>
                  <a:path w="10409010" h="2740026">
                    <a:moveTo>
                      <a:pt x="0" y="0"/>
                    </a:moveTo>
                    <a:lnTo>
                      <a:pt x="10409010" y="0"/>
                    </a:lnTo>
                    <a:lnTo>
                      <a:pt x="3191286" y="2740026"/>
                    </a:lnTo>
                    <a:lnTo>
                      <a:pt x="0" y="10700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0" name="PA_任意多边形 29"/>
              <p:cNvSpPr/>
              <p:nvPr>
                <p:custDataLst>
                  <p:tags r:id="rId7"/>
                </p:custDataLst>
              </p:nvPr>
            </p:nvSpPr>
            <p:spPr>
              <a:xfrm>
                <a:off x="2" y="-185"/>
                <a:ext cx="17012" cy="4189"/>
              </a:xfrm>
              <a:custGeom>
                <a:avLst/>
                <a:gdLst>
                  <a:gd name="connsiteX0" fmla="*/ 0 w 10198012"/>
                  <a:gd name="connsiteY0" fmla="*/ 0 h 2659926"/>
                  <a:gd name="connsiteX1" fmla="*/ 10198012 w 10198012"/>
                  <a:gd name="connsiteY1" fmla="*/ 0 h 2659926"/>
                  <a:gd name="connsiteX2" fmla="*/ 3191286 w 10198012"/>
                  <a:gd name="connsiteY2" fmla="*/ 2659926 h 2659926"/>
                  <a:gd name="connsiteX3" fmla="*/ 0 w 10198012"/>
                  <a:gd name="connsiteY3" fmla="*/ 989982 h 2659926"/>
                  <a:gd name="connsiteX4" fmla="*/ 0 w 10198012"/>
                  <a:gd name="connsiteY4" fmla="*/ 0 h 2659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8012" h="2659926">
                    <a:moveTo>
                      <a:pt x="0" y="0"/>
                    </a:moveTo>
                    <a:lnTo>
                      <a:pt x="10198012" y="0"/>
                    </a:lnTo>
                    <a:lnTo>
                      <a:pt x="3191286" y="2659926"/>
                    </a:lnTo>
                    <a:lnTo>
                      <a:pt x="0" y="989982"/>
                    </a:lnTo>
                    <a:lnTo>
                      <a:pt x="0" y="0"/>
                    </a:lnTo>
                    <a:close/>
                  </a:path>
                </a:pathLst>
              </a:custGeom>
              <a:solidFill>
                <a:srgbClr val="123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gr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8434"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15.1.4	</a:t>
            </a:r>
            <a:r>
              <a:rPr lang="zh-CN" altLang="en-US" kern="1200" dirty="0">
                <a:solidFill>
                  <a:srgbClr val="595959"/>
                </a:solidFill>
                <a:latin typeface="微软雅黑" panose="020B0503020204020204" charset="-122"/>
                <a:ea typeface="微软雅黑" panose="020B0503020204020204" charset="-122"/>
                <a:cs typeface="+mj-cs"/>
              </a:rPr>
              <a:t>软件测试文件</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18435"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sz="2500" kern="1200" dirty="0">
                <a:solidFill>
                  <a:srgbClr val="595959"/>
                </a:solidFill>
                <a:latin typeface="微软雅黑" panose="020B0503020204020204" charset="-122"/>
                <a:ea typeface="微软雅黑" panose="020B0503020204020204" charset="-122"/>
                <a:cs typeface="+mn-cs"/>
              </a:rPr>
              <a:t>测试文件的类型：测试计划和测试</a:t>
            </a:r>
            <a:r>
              <a:rPr lang="zh-CN" altLang="en-US" sz="2500" kern="1200" dirty="0">
                <a:solidFill>
                  <a:srgbClr val="595959"/>
                </a:solidFill>
                <a:latin typeface="微软雅黑" panose="020B0503020204020204" charset="-122"/>
                <a:ea typeface="微软雅黑" panose="020B0503020204020204" charset="-122"/>
                <a:cs typeface="+mn-cs"/>
              </a:rPr>
              <a:t>报告</a:t>
            </a:r>
            <a:endParaRPr lang="zh-CN" altLang="en-US" sz="2500" kern="1200" dirty="0">
              <a:solidFill>
                <a:srgbClr val="595959"/>
              </a:solidFill>
              <a:latin typeface="微软雅黑" panose="020B0503020204020204" charset="-122"/>
              <a:ea typeface="微软雅黑" panose="020B0503020204020204" charset="-122"/>
              <a:cs typeface="+mn-cs"/>
            </a:endParaRPr>
          </a:p>
          <a:p>
            <a:pPr defTabSz="914400"/>
            <a:r>
              <a:rPr lang="zh-CN" altLang="en-US" sz="2500" kern="1200" dirty="0">
                <a:solidFill>
                  <a:srgbClr val="595959"/>
                </a:solidFill>
                <a:latin typeface="微软雅黑" panose="020B0503020204020204" charset="-122"/>
                <a:ea typeface="微软雅黑" panose="020B0503020204020204" charset="-122"/>
                <a:cs typeface="+mn-cs"/>
              </a:rPr>
              <a:t>测试文件的使用</a:t>
            </a:r>
            <a:endParaRPr lang="zh-CN" altLang="en-US" sz="25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验证需求的正确性</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检验测试资源</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明确任务的风险</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生成测试用例</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评价测试结果</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再测试</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决定测试的有效性</a:t>
            </a:r>
            <a:endParaRPr lang="zh-CN" altLang="en-US" sz="2100" kern="1200" dirty="0">
              <a:solidFill>
                <a:srgbClr val="595959"/>
              </a:solidFill>
              <a:latin typeface="微软雅黑" panose="020B0503020204020204" charset="-122"/>
              <a:ea typeface="微软雅黑" panose="020B0503020204020204" charset="-122"/>
              <a:cs typeface="+mn-cs"/>
            </a:endParaRPr>
          </a:p>
          <a:p>
            <a:pPr defTabSz="914400"/>
            <a:r>
              <a:rPr lang="zh-CN" altLang="en-US" sz="2500" kern="1200" dirty="0">
                <a:solidFill>
                  <a:srgbClr val="595959"/>
                </a:solidFill>
                <a:latin typeface="微软雅黑" panose="020B0503020204020204" charset="-122"/>
                <a:ea typeface="微软雅黑" panose="020B0503020204020204" charset="-122"/>
                <a:cs typeface="+mn-cs"/>
              </a:rPr>
              <a:t>测试文件的编制：在需求分析阶段就应该开始</a:t>
            </a:r>
            <a:r>
              <a:rPr lang="zh-CN" altLang="en-US" sz="2500" dirty="0">
                <a:solidFill>
                  <a:srgbClr val="595959"/>
                </a:solidFill>
                <a:sym typeface="+mn-ea"/>
              </a:rPr>
              <a:t>按照一定格式进行</a:t>
            </a:r>
            <a:r>
              <a:rPr lang="zh-CN" altLang="en-US" sz="2500" kern="1200" dirty="0">
                <a:solidFill>
                  <a:srgbClr val="595959"/>
                </a:solidFill>
                <a:latin typeface="微软雅黑" panose="020B0503020204020204" charset="-122"/>
                <a:ea typeface="微软雅黑" panose="020B0503020204020204" charset="-122"/>
                <a:cs typeface="+mn-cs"/>
              </a:rPr>
              <a:t>测试文件的编制工作</a:t>
            </a:r>
            <a:endParaRPr lang="zh-CN" altLang="en-US" sz="25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9458"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15.2	</a:t>
            </a:r>
            <a:r>
              <a:rPr lang="zh-CN" altLang="en-US" kern="1200" dirty="0">
                <a:solidFill>
                  <a:srgbClr val="595959"/>
                </a:solidFill>
                <a:latin typeface="微软雅黑" panose="020B0503020204020204" charset="-122"/>
                <a:ea typeface="微软雅黑" panose="020B0503020204020204" charset="-122"/>
                <a:cs typeface="+mj-cs"/>
              </a:rPr>
              <a:t>建立软件测试管理体系</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19459"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en-US" altLang="zh-CN" kern="1200" dirty="0">
                <a:solidFill>
                  <a:srgbClr val="595959"/>
                </a:solidFill>
                <a:latin typeface="微软雅黑" panose="020B0503020204020204" charset="-122"/>
                <a:ea typeface="+mn-ea"/>
                <a:cs typeface="+mn-cs"/>
              </a:rPr>
              <a:t>15.2.1	</a:t>
            </a:r>
            <a:r>
              <a:rPr lang="zh-CN" altLang="en-US" kern="1200" dirty="0">
                <a:solidFill>
                  <a:srgbClr val="595959"/>
                </a:solidFill>
                <a:latin typeface="微软雅黑" panose="020B0503020204020204" charset="-122"/>
                <a:ea typeface="微软雅黑" panose="020B0503020204020204" charset="-122"/>
                <a:cs typeface="+mn-cs"/>
              </a:rPr>
              <a:t>建立软件测试管理体系</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测试员和程序员的关系</a:t>
            </a:r>
            <a:endParaRPr lang="zh-CN" altLang="en-US" kern="1200" dirty="0">
              <a:solidFill>
                <a:srgbClr val="595959"/>
              </a:solidFill>
              <a:latin typeface="微软雅黑" panose="020B0503020204020204" charset="-122"/>
              <a:ea typeface="微软雅黑" panose="020B0503020204020204" charset="-122"/>
              <a:cs typeface="+mn-cs"/>
            </a:endParaRPr>
          </a:p>
        </p:txBody>
      </p:sp>
      <p:sp>
        <p:nvSpPr>
          <p:cNvPr id="19460" name="Rectangle 5"/>
          <p:cNvSpPr/>
          <p:nvPr/>
        </p:nvSpPr>
        <p:spPr>
          <a:xfrm>
            <a:off x="0" y="2625408"/>
            <a:ext cx="309880" cy="64516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19461" name="Rectangle 7"/>
          <p:cNvSpPr/>
          <p:nvPr/>
        </p:nvSpPr>
        <p:spPr>
          <a:xfrm>
            <a:off x="0" y="2463483"/>
            <a:ext cx="309880" cy="64516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19462" name="Rectangle 9"/>
          <p:cNvSpPr/>
          <p:nvPr/>
        </p:nvSpPr>
        <p:spPr>
          <a:xfrm>
            <a:off x="0" y="2606358"/>
            <a:ext cx="309880" cy="64516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pic>
        <p:nvPicPr>
          <p:cNvPr id="19463" name="Picture 10"/>
          <p:cNvPicPr>
            <a:picLocks noChangeAspect="1"/>
          </p:cNvPicPr>
          <p:nvPr/>
        </p:nvPicPr>
        <p:blipFill>
          <a:blip r:embed="rId1"/>
          <a:stretch>
            <a:fillRect/>
          </a:stretch>
        </p:blipFill>
        <p:spPr>
          <a:xfrm>
            <a:off x="685800" y="2743200"/>
            <a:ext cx="7848600" cy="3571875"/>
          </a:xfrm>
          <a:prstGeom prst="rect">
            <a:avLst/>
          </a:prstGeom>
          <a:noFill/>
          <a:ln w="9525">
            <a:noFill/>
          </a:ln>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测试员和程序员之间的关系</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20482" name="内容占位符 2"/>
          <p:cNvSpPr>
            <a:spLocks noGrp="1"/>
          </p:cNvSpPr>
          <p:nvPr>
            <p:ph idx="1"/>
          </p:nvPr>
        </p:nvSpPr>
        <p:spPr>
          <a:prstGeom prst="rect">
            <a:avLst/>
          </a:prstGeom>
          <a:noFill/>
          <a:ln>
            <a:noFill/>
          </a:ln>
        </p:spPr>
        <p:txBody>
          <a:bodyPr vert="horz" wrap="square" lIns="91440" tIns="45720" rIns="91440" bIns="45720" anchor="t" anchorCtr="0"/>
          <a:p>
            <a:pPr defTabSz="914400"/>
            <a:endParaRPr lang="zh-CN" altLang="en-US" kern="1200" dirty="0">
              <a:solidFill>
                <a:srgbClr val="595959"/>
              </a:solidFill>
              <a:latin typeface="微软雅黑" panose="020B0503020204020204" charset="-122"/>
              <a:ea typeface="微软雅黑" panose="020B0503020204020204" charset="-122"/>
              <a:cs typeface="+mn-cs"/>
            </a:endParaRPr>
          </a:p>
        </p:txBody>
      </p:sp>
      <p:sp>
        <p:nvSpPr>
          <p:cNvPr id="20483" name="灯片编号占位符 3"/>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pic>
        <p:nvPicPr>
          <p:cNvPr id="20484" name="Picture 2"/>
          <p:cNvPicPr>
            <a:picLocks noChangeAspect="1"/>
          </p:cNvPicPr>
          <p:nvPr/>
        </p:nvPicPr>
        <p:blipFill>
          <a:blip r:embed="rId1"/>
          <a:stretch>
            <a:fillRect/>
          </a:stretch>
        </p:blipFill>
        <p:spPr>
          <a:xfrm>
            <a:off x="1676400" y="1905000"/>
            <a:ext cx="5791200" cy="4573588"/>
          </a:xfrm>
          <a:prstGeom prst="rect">
            <a:avLst/>
          </a:prstGeom>
          <a:noFill/>
          <a:ln w="9525">
            <a:noFill/>
          </a:ln>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1506"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sz="4000" kern="1200" dirty="0">
                <a:solidFill>
                  <a:srgbClr val="595959"/>
                </a:solidFill>
                <a:latin typeface="微软雅黑" panose="020B0503020204020204" charset="-122"/>
                <a:ea typeface="微软雅黑" panose="020B0503020204020204" charset="-122"/>
                <a:cs typeface="+mj-cs"/>
              </a:rPr>
              <a:t>走向规范的软件测试及其管理系统</a:t>
            </a:r>
            <a:endParaRPr lang="zh-CN" altLang="en-US" sz="4000" kern="1200" dirty="0">
              <a:solidFill>
                <a:srgbClr val="595959"/>
              </a:solidFill>
              <a:latin typeface="微软雅黑" panose="020B0503020204020204" charset="-122"/>
              <a:ea typeface="微软雅黑" panose="020B0503020204020204" charset="-122"/>
              <a:cs typeface="+mj-cs"/>
            </a:endParaRPr>
          </a:p>
        </p:txBody>
      </p:sp>
      <p:sp>
        <p:nvSpPr>
          <p:cNvPr id="21507"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kern="1200" dirty="0">
                <a:solidFill>
                  <a:srgbClr val="595959"/>
                </a:solidFill>
                <a:latin typeface="微软雅黑" panose="020B0503020204020204" charset="-122"/>
                <a:ea typeface="微软雅黑" panose="020B0503020204020204" charset="-122"/>
                <a:cs typeface="+mn-cs"/>
              </a:rPr>
              <a:t>软件产品的监视和测量</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产品设计和开发的验证</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对不符合要求的产品的识别和控制</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软件过程的监视和测量</a:t>
            </a:r>
            <a:endParaRPr lang="zh-CN" altLang="en-US"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3554"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sz="4000" kern="1200" dirty="0">
                <a:solidFill>
                  <a:srgbClr val="595959"/>
                </a:solidFill>
                <a:latin typeface="微软雅黑" panose="020B0503020204020204" charset="-122"/>
                <a:ea typeface="+mj-ea"/>
                <a:cs typeface="+mj-cs"/>
              </a:rPr>
              <a:t>6</a:t>
            </a:r>
            <a:r>
              <a:rPr lang="zh-CN" altLang="en-US" sz="4000" kern="1200" dirty="0">
                <a:solidFill>
                  <a:srgbClr val="595959"/>
                </a:solidFill>
                <a:latin typeface="微软雅黑" panose="020B0503020204020204" charset="-122"/>
                <a:ea typeface="微软雅黑" panose="020B0503020204020204" charset="-122"/>
                <a:cs typeface="+mj-cs"/>
              </a:rPr>
              <a:t>个相互关联和相互作用的过程</a:t>
            </a:r>
            <a:endParaRPr lang="zh-CN" altLang="en-US" sz="4000" kern="1200" dirty="0">
              <a:solidFill>
                <a:srgbClr val="595959"/>
              </a:solidFill>
              <a:latin typeface="微软雅黑" panose="020B0503020204020204" charset="-122"/>
              <a:ea typeface="微软雅黑" panose="020B0503020204020204" charset="-122"/>
              <a:cs typeface="+mj-cs"/>
            </a:endParaRPr>
          </a:p>
        </p:txBody>
      </p:sp>
      <p:sp>
        <p:nvSpPr>
          <p:cNvPr id="23555"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kern="1200" dirty="0">
                <a:solidFill>
                  <a:srgbClr val="FF0000"/>
                </a:solidFill>
                <a:latin typeface="微软雅黑" panose="020B0503020204020204" charset="-122"/>
                <a:ea typeface="微软雅黑" panose="020B0503020204020204" charset="-122"/>
                <a:cs typeface="+mn-cs"/>
              </a:rPr>
              <a:t>测试系统</a:t>
            </a:r>
            <a:r>
              <a:rPr lang="zh-CN" altLang="en-US" kern="1200" dirty="0">
                <a:solidFill>
                  <a:srgbClr val="595959"/>
                </a:solidFill>
                <a:latin typeface="微软雅黑" panose="020B0503020204020204" charset="-122"/>
                <a:ea typeface="微软雅黑" panose="020B0503020204020204" charset="-122"/>
                <a:cs typeface="+mn-cs"/>
              </a:rPr>
              <a:t>主要由下面</a:t>
            </a:r>
            <a:r>
              <a:rPr lang="en-US" altLang="zh-CN" kern="1200" dirty="0">
                <a:solidFill>
                  <a:srgbClr val="595959"/>
                </a:solidFill>
                <a:latin typeface="微软雅黑" panose="020B0503020204020204" charset="-122"/>
                <a:ea typeface="+mn-ea"/>
                <a:cs typeface="+mn-cs"/>
              </a:rPr>
              <a:t>6</a:t>
            </a:r>
            <a:r>
              <a:rPr lang="zh-CN" altLang="en-US" kern="1200" dirty="0">
                <a:solidFill>
                  <a:srgbClr val="595959"/>
                </a:solidFill>
                <a:latin typeface="微软雅黑" panose="020B0503020204020204" charset="-122"/>
                <a:ea typeface="微软雅黑" panose="020B0503020204020204" charset="-122"/>
                <a:cs typeface="+mn-cs"/>
              </a:rPr>
              <a:t>个相互关联和相互作用的</a:t>
            </a:r>
            <a:r>
              <a:rPr lang="zh-CN" altLang="en-US" kern="1200" dirty="0">
                <a:solidFill>
                  <a:srgbClr val="FF0000"/>
                </a:solidFill>
                <a:latin typeface="微软雅黑" panose="020B0503020204020204" charset="-122"/>
                <a:ea typeface="微软雅黑" panose="020B0503020204020204" charset="-122"/>
                <a:cs typeface="+mn-cs"/>
              </a:rPr>
              <a:t>过程</a:t>
            </a:r>
            <a:r>
              <a:rPr lang="zh-CN" altLang="en-US" kern="1200" dirty="0">
                <a:solidFill>
                  <a:srgbClr val="595959"/>
                </a:solidFill>
                <a:latin typeface="微软雅黑" panose="020B0503020204020204" charset="-122"/>
                <a:ea typeface="微软雅黑" panose="020B0503020204020204" charset="-122"/>
                <a:cs typeface="+mn-cs"/>
              </a:rPr>
              <a:t>组成：</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测试规划</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测试设计</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测试实施</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配置管理</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资源管理</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测试管理</a:t>
            </a:r>
            <a:endParaRPr lang="zh-CN" altLang="en-US"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4578" name="Rectangle 2"/>
          <p:cNvSpPr>
            <a:spLocks noGrp="1"/>
          </p:cNvSpPr>
          <p:nvPr>
            <p:ph type="title"/>
          </p:nvPr>
        </p:nvSpPr>
        <p:spPr>
          <a:xfrm>
            <a:off x="628650" y="76200"/>
            <a:ext cx="7886700" cy="1325563"/>
          </a:xfrm>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软件测试管理体系的</a:t>
            </a:r>
            <a:r>
              <a:rPr lang="en-US" altLang="zh-CN" kern="1200" dirty="0">
                <a:solidFill>
                  <a:srgbClr val="595959"/>
                </a:solidFill>
                <a:latin typeface="微软雅黑" panose="020B0503020204020204" charset="-122"/>
                <a:ea typeface="+mj-ea"/>
                <a:cs typeface="+mj-cs"/>
              </a:rPr>
              <a:t>6</a:t>
            </a:r>
            <a:r>
              <a:rPr lang="zh-CN" altLang="en-US" kern="1200" dirty="0">
                <a:solidFill>
                  <a:srgbClr val="595959"/>
                </a:solidFill>
                <a:latin typeface="微软雅黑" panose="020B0503020204020204" charset="-122"/>
                <a:ea typeface="微软雅黑" panose="020B0503020204020204" charset="-122"/>
                <a:cs typeface="+mj-cs"/>
              </a:rPr>
              <a:t>个步骤 </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24579" name="Rectangle 3"/>
          <p:cNvSpPr>
            <a:spLocks noGrp="1"/>
          </p:cNvSpPr>
          <p:nvPr>
            <p:ph idx="1"/>
          </p:nvPr>
        </p:nvSpPr>
        <p:spPr>
          <a:xfrm>
            <a:off x="685800" y="1524000"/>
            <a:ext cx="7886700" cy="4351338"/>
          </a:xfrm>
          <a:prstGeom prst="rect">
            <a:avLst/>
          </a:prstGeom>
          <a:noFill/>
          <a:ln>
            <a:noFill/>
          </a:ln>
        </p:spPr>
        <p:txBody>
          <a:bodyPr vert="horz" wrap="square" lIns="91440" tIns="45720" rIns="91440" bIns="45720" anchor="t" anchorCtr="0"/>
          <a:p>
            <a:pPr defTabSz="914400"/>
            <a:r>
              <a:rPr lang="zh-CN" altLang="en-US" sz="2400" kern="1200" dirty="0">
                <a:solidFill>
                  <a:srgbClr val="595959"/>
                </a:solidFill>
                <a:latin typeface="微软雅黑" panose="020B0503020204020204" charset="-122"/>
                <a:ea typeface="微软雅黑" panose="020B0503020204020204" charset="-122"/>
                <a:cs typeface="+mn-cs"/>
              </a:rPr>
              <a:t>识别软件测试所需的过程及其应用，即测试规划、测试设计、测试实施、配置管理、资源管理和测试管理。</a:t>
            </a:r>
            <a:endParaRPr lang="zh-CN" altLang="en-US" sz="2400" kern="1200" dirty="0">
              <a:solidFill>
                <a:srgbClr val="595959"/>
              </a:solidFill>
              <a:latin typeface="微软雅黑" panose="020B0503020204020204" charset="-122"/>
              <a:ea typeface="微软雅黑" panose="020B0503020204020204" charset="-122"/>
              <a:cs typeface="+mn-cs"/>
            </a:endParaRPr>
          </a:p>
          <a:p>
            <a:pPr defTabSz="914400"/>
            <a:r>
              <a:rPr lang="zh-CN" altLang="en-US" sz="2400" kern="1200" dirty="0">
                <a:solidFill>
                  <a:srgbClr val="595959"/>
                </a:solidFill>
                <a:latin typeface="微软雅黑" panose="020B0503020204020204" charset="-122"/>
                <a:ea typeface="微软雅黑" panose="020B0503020204020204" charset="-122"/>
                <a:cs typeface="+mn-cs"/>
              </a:rPr>
              <a:t>确定这些过程的顺序和相互作用，前一过程的输出是后一过程的输入。其中，配置管理和资源管理是这些过程的支持性过程，测试管理则对其他测试过程进行监视、测试和管理。</a:t>
            </a:r>
            <a:endParaRPr lang="zh-CN" altLang="en-US" sz="2400" kern="1200" dirty="0">
              <a:solidFill>
                <a:srgbClr val="595959"/>
              </a:solidFill>
              <a:latin typeface="微软雅黑" panose="020B0503020204020204" charset="-122"/>
              <a:ea typeface="微软雅黑" panose="020B0503020204020204" charset="-122"/>
              <a:cs typeface="+mn-cs"/>
            </a:endParaRPr>
          </a:p>
          <a:p>
            <a:pPr defTabSz="914400"/>
            <a:r>
              <a:rPr lang="zh-CN" altLang="en-US" sz="2400" kern="1200" dirty="0">
                <a:solidFill>
                  <a:srgbClr val="595959"/>
                </a:solidFill>
                <a:latin typeface="微软雅黑" panose="020B0503020204020204" charset="-122"/>
                <a:ea typeface="微软雅黑" panose="020B0503020204020204" charset="-122"/>
                <a:cs typeface="+mn-cs"/>
              </a:rPr>
              <a:t>确定这些过程所需的准则和方法，一般应制订这些过程形成文件的程序，以及监视、测量和控制的准则和方法。</a:t>
            </a:r>
            <a:endParaRPr lang="zh-CN" altLang="en-US" sz="2400" kern="1200" dirty="0">
              <a:solidFill>
                <a:srgbClr val="595959"/>
              </a:solidFill>
              <a:latin typeface="微软雅黑" panose="020B0503020204020204" charset="-122"/>
              <a:ea typeface="微软雅黑" panose="020B0503020204020204" charset="-122"/>
              <a:cs typeface="+mn-cs"/>
            </a:endParaRPr>
          </a:p>
          <a:p>
            <a:pPr defTabSz="914400"/>
            <a:r>
              <a:rPr lang="zh-CN" altLang="en-US" sz="2400" kern="1200" dirty="0">
                <a:solidFill>
                  <a:srgbClr val="595959"/>
                </a:solidFill>
                <a:latin typeface="微软雅黑" panose="020B0503020204020204" charset="-122"/>
                <a:ea typeface="微软雅黑" panose="020B0503020204020204" charset="-122"/>
                <a:cs typeface="+mn-cs"/>
              </a:rPr>
              <a:t>确保可以获得必要的资源和信息，以支持这些过程的运行和对它们的监测。</a:t>
            </a:r>
            <a:endParaRPr lang="zh-CN" altLang="en-US" sz="2400" kern="1200" dirty="0">
              <a:solidFill>
                <a:srgbClr val="595959"/>
              </a:solidFill>
              <a:latin typeface="微软雅黑" panose="020B0503020204020204" charset="-122"/>
              <a:ea typeface="微软雅黑" panose="020B0503020204020204" charset="-122"/>
              <a:cs typeface="+mn-cs"/>
            </a:endParaRPr>
          </a:p>
          <a:p>
            <a:pPr defTabSz="914400"/>
            <a:r>
              <a:rPr lang="zh-CN" altLang="en-US" sz="2400" kern="1200" dirty="0">
                <a:solidFill>
                  <a:srgbClr val="595959"/>
                </a:solidFill>
                <a:latin typeface="微软雅黑" panose="020B0503020204020204" charset="-122"/>
                <a:ea typeface="微软雅黑" panose="020B0503020204020204" charset="-122"/>
                <a:cs typeface="+mn-cs"/>
              </a:rPr>
              <a:t>监视、测量和分析这些过程。</a:t>
            </a:r>
            <a:endParaRPr lang="zh-CN" altLang="en-US" sz="2400" kern="1200" dirty="0">
              <a:solidFill>
                <a:srgbClr val="595959"/>
              </a:solidFill>
              <a:latin typeface="微软雅黑" panose="020B0503020204020204" charset="-122"/>
              <a:ea typeface="微软雅黑" panose="020B0503020204020204" charset="-122"/>
              <a:cs typeface="+mn-cs"/>
            </a:endParaRPr>
          </a:p>
          <a:p>
            <a:pPr defTabSz="914400"/>
            <a:r>
              <a:rPr lang="zh-CN" altLang="en-US" sz="2400" kern="1200" dirty="0">
                <a:solidFill>
                  <a:srgbClr val="595959"/>
                </a:solidFill>
                <a:latin typeface="微软雅黑" panose="020B0503020204020204" charset="-122"/>
                <a:ea typeface="微软雅黑" panose="020B0503020204020204" charset="-122"/>
                <a:cs typeface="+mn-cs"/>
              </a:rPr>
              <a:t>实施必要的改进措施。</a:t>
            </a:r>
            <a:endParaRPr lang="zh-CN" altLang="en-US" sz="24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5602" name="Rectangle 2"/>
          <p:cNvSpPr>
            <a:spLocks noGrp="1"/>
          </p:cNvSpPr>
          <p:nvPr>
            <p:ph type="title"/>
          </p:nvPr>
        </p:nvSpPr>
        <p:spPr>
          <a:xfrm>
            <a:off x="457835" y="499745"/>
            <a:ext cx="7886700" cy="1325563"/>
          </a:xfrm>
          <a:prstGeom prst="rect">
            <a:avLst/>
          </a:prstGeom>
          <a:noFill/>
          <a:ln>
            <a:noFill/>
          </a:ln>
        </p:spPr>
        <p:txBody>
          <a:bodyPr vert="horz" wrap="square" lIns="91440" tIns="45720" rIns="91440" bIns="45720" anchor="b" anchorCtr="0"/>
          <a:p>
            <a:pPr defTabSz="914400">
              <a:buNone/>
            </a:pPr>
            <a:r>
              <a:rPr lang="en-US" altLang="zh-CN" sz="4000" kern="1200" dirty="0">
                <a:solidFill>
                  <a:srgbClr val="595959"/>
                </a:solidFill>
                <a:latin typeface="微软雅黑" panose="020B0503020204020204" charset="-122"/>
                <a:ea typeface="+mj-ea"/>
                <a:cs typeface="+mj-cs"/>
              </a:rPr>
              <a:t>15.2.2	</a:t>
            </a:r>
            <a:r>
              <a:rPr lang="zh-CN" altLang="en-US" sz="4000" kern="1200" dirty="0">
                <a:solidFill>
                  <a:srgbClr val="595959"/>
                </a:solidFill>
                <a:latin typeface="微软雅黑" panose="020B0503020204020204" charset="-122"/>
                <a:ea typeface="微软雅黑" panose="020B0503020204020204" charset="-122"/>
                <a:cs typeface="+mj-cs"/>
              </a:rPr>
              <a:t>软件测试项目组织结构设计与选择 </a:t>
            </a:r>
            <a:endParaRPr lang="zh-CN" altLang="en-US" sz="4000" kern="1200" dirty="0">
              <a:solidFill>
                <a:srgbClr val="595959"/>
              </a:solidFill>
              <a:latin typeface="微软雅黑" panose="020B0503020204020204" charset="-122"/>
              <a:ea typeface="微软雅黑" panose="020B0503020204020204" charset="-122"/>
              <a:cs typeface="+mj-cs"/>
            </a:endParaRPr>
          </a:p>
        </p:txBody>
      </p:sp>
      <p:sp>
        <p:nvSpPr>
          <p:cNvPr id="25603"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sz="2500" kern="1200" dirty="0">
                <a:solidFill>
                  <a:srgbClr val="595959"/>
                </a:solidFill>
                <a:latin typeface="微软雅黑" panose="020B0503020204020204" charset="-122"/>
                <a:ea typeface="微软雅黑" panose="020B0503020204020204" charset="-122"/>
                <a:cs typeface="+mn-cs"/>
              </a:rPr>
              <a:t>项目组织的概念</a:t>
            </a:r>
            <a:endParaRPr lang="zh-CN" altLang="en-US" sz="25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项目组织是按照项目的目标以一定的形式组建起来的，由组织各部门调集专业人才，并指派项目负责人在特定时间内完成任务。</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一些大中型项目，如建筑施工项目的项目组织目前在国内叫项目经理部，由于项目管理工作量很大，所以项目组织专门履行管理功能，具体的技术工作由他人或其他组织承担。</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而有些项目，</a:t>
            </a:r>
            <a:endParaRPr lang="en-US" altLang="zh-CN" sz="2100" kern="1200" dirty="0">
              <a:solidFill>
                <a:srgbClr val="595959"/>
              </a:solidFill>
              <a:latin typeface="微软雅黑" panose="020B0503020204020204" charset="-122"/>
              <a:ea typeface="+mn-ea"/>
              <a:cs typeface="+mn-cs"/>
            </a:endParaRPr>
          </a:p>
          <a:p>
            <a:pPr lvl="2" defTabSz="914400"/>
            <a:r>
              <a:rPr lang="zh-CN" altLang="en-US" sz="1800" kern="1200" dirty="0">
                <a:solidFill>
                  <a:srgbClr val="595959"/>
                </a:solidFill>
                <a:latin typeface="微软雅黑" panose="020B0503020204020204" charset="-122"/>
                <a:ea typeface="微软雅黑" panose="020B0503020204020204" charset="-122"/>
                <a:cs typeface="+mn-cs"/>
              </a:rPr>
              <a:t>例如软件开发项目，由于管理工作量不大，没有必要单独设立履行管理职责的班子，所以其具体技术性工作和管理职能均由项目组织成员承担。这样的项目组织负责人除了管理之外，也要承担具体的系统设计，程序编制或研究工作。</a:t>
            </a:r>
            <a:endParaRPr lang="zh-CN" altLang="en-US" sz="18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1"/>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测试管理框架</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22530" name="内容占位符 2"/>
          <p:cNvSpPr>
            <a:spLocks noGrp="1"/>
          </p:cNvSpPr>
          <p:nvPr>
            <p:ph idx="1"/>
          </p:nvPr>
        </p:nvSpPr>
        <p:spPr>
          <a:prstGeom prst="rect">
            <a:avLst/>
          </a:prstGeom>
          <a:noFill/>
          <a:ln>
            <a:noFill/>
          </a:ln>
        </p:spPr>
        <p:txBody>
          <a:bodyPr vert="horz" wrap="square" lIns="91440" tIns="45720" rIns="91440" bIns="45720" anchor="t" anchorCtr="0"/>
          <a:p>
            <a:pPr defTabSz="914400"/>
            <a:endParaRPr lang="zh-CN" altLang="en-US" kern="1200" dirty="0">
              <a:solidFill>
                <a:srgbClr val="595959"/>
              </a:solidFill>
              <a:latin typeface="微软雅黑" panose="020B0503020204020204" charset="-122"/>
              <a:ea typeface="微软雅黑" panose="020B0503020204020204" charset="-122"/>
              <a:cs typeface="+mn-cs"/>
            </a:endParaRPr>
          </a:p>
        </p:txBody>
      </p:sp>
      <p:sp>
        <p:nvSpPr>
          <p:cNvPr id="22531" name="灯片编号占位符 3"/>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pic>
        <p:nvPicPr>
          <p:cNvPr id="22532" name="Picture 2"/>
          <p:cNvPicPr>
            <a:picLocks noChangeAspect="1"/>
          </p:cNvPicPr>
          <p:nvPr/>
        </p:nvPicPr>
        <p:blipFill>
          <a:blip r:embed="rId1"/>
          <a:stretch>
            <a:fillRect/>
          </a:stretch>
        </p:blipFill>
        <p:spPr>
          <a:xfrm>
            <a:off x="1524000" y="1752600"/>
            <a:ext cx="4114800" cy="3516313"/>
          </a:xfrm>
          <a:prstGeom prst="rect">
            <a:avLst/>
          </a:prstGeom>
          <a:noFill/>
          <a:ln w="9525">
            <a:noFill/>
          </a:ln>
        </p:spPr>
      </p:pic>
      <p:sp>
        <p:nvSpPr>
          <p:cNvPr id="99331" name="Rectangle 3"/>
          <p:cNvSpPr>
            <a:spLocks noChangeArrowheads="1"/>
          </p:cNvSpPr>
          <p:nvPr/>
        </p:nvSpPr>
        <p:spPr bwMode="auto">
          <a:xfrm>
            <a:off x="0" y="5182235"/>
            <a:ext cx="8915400" cy="1198880"/>
          </a:xfrm>
          <a:prstGeom prst="rect">
            <a:avLst/>
          </a:prstGeom>
        </p:spPr>
        <p:style>
          <a:lnRef idx="3">
            <a:schemeClr val="lt1"/>
          </a:lnRef>
          <a:fillRef idx="1">
            <a:schemeClr val="accent1"/>
          </a:fillRef>
          <a:effectRef idx="1">
            <a:schemeClr val="accent1"/>
          </a:effectRef>
          <a:fontRef idx="minor">
            <a:schemeClr val="lt1"/>
          </a:fontRef>
        </p:style>
        <p:txBody>
          <a:bodyPr anchor="ctr">
            <a:spAutoFit/>
          </a:bodyPr>
          <a:lstStyle/>
          <a:p>
            <a:pPr marL="0" marR="0" lvl="0" indent="266700" algn="l" defTabSz="914400" rtl="0" eaLnBrk="1" fontAlgn="base" latinLnBrk="0" hangingPunct="1">
              <a:lnSpc>
                <a:spcPct val="100000"/>
              </a:lnSpc>
              <a:spcBef>
                <a:spcPct val="0"/>
              </a:spcBef>
              <a:spcAft>
                <a:spcPct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Calibri" panose="020F0502020204030204" charset="0"/>
                <a:ea typeface="宋体" panose="02010600030101010101" pitchFamily="2" charset="-122"/>
                <a:cs typeface="Calibri" panose="020F0502020204030204" charset="0"/>
              </a:rPr>
              <a:t>项目组织结构类型有很多，常见的，有工作队式、部门控制式、项目型、矩阵型、直线职能型。多种类型的组织结构，适应不同的公司规模及项目需要。</a:t>
            </a:r>
            <a:endParaRPr kumimoji="0" lang="zh-CN" sz="4800" b="1"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6626"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组织机构设置原则 </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26627" name="Rectangle 3"/>
          <p:cNvSpPr>
            <a:spLocks noGrp="1"/>
          </p:cNvSpPr>
          <p:nvPr>
            <p:ph idx="1"/>
          </p:nvPr>
        </p:nvSpPr>
        <p:spPr>
          <a:prstGeom prst="rect">
            <a:avLst/>
          </a:prstGeom>
          <a:noFill/>
          <a:ln>
            <a:noFill/>
          </a:ln>
        </p:spPr>
        <p:txBody>
          <a:bodyPr vert="horz" wrap="square" lIns="91440" tIns="45720" rIns="91440" bIns="45720" anchor="t" anchorCtr="0"/>
          <a:p>
            <a:pPr defTabSz="914400">
              <a:lnSpc>
                <a:spcPct val="80000"/>
              </a:lnSpc>
            </a:pPr>
            <a:r>
              <a:rPr lang="zh-CN" altLang="en-US" sz="2500" kern="1200" dirty="0">
                <a:solidFill>
                  <a:srgbClr val="595959"/>
                </a:solidFill>
                <a:latin typeface="微软雅黑" panose="020B0503020204020204" charset="-122"/>
                <a:ea typeface="微软雅黑" panose="020B0503020204020204" charset="-122"/>
                <a:cs typeface="+mn-cs"/>
              </a:rPr>
              <a:t>在软件测试团队里，项目管理组织机构设置原则如下：</a:t>
            </a:r>
            <a:endParaRPr lang="zh-CN" altLang="en-US" sz="25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2100" kern="1200" dirty="0">
                <a:solidFill>
                  <a:srgbClr val="595959"/>
                </a:solidFill>
                <a:latin typeface="微软雅黑" panose="020B0503020204020204" charset="-122"/>
                <a:ea typeface="微软雅黑" panose="020B0503020204020204" charset="-122"/>
                <a:cs typeface="+mn-cs"/>
              </a:rPr>
              <a:t>目的性原则。</a:t>
            </a:r>
            <a:endParaRPr lang="en-US" altLang="zh-CN" sz="2100" kern="1200" dirty="0">
              <a:solidFill>
                <a:srgbClr val="595959"/>
              </a:solidFill>
              <a:latin typeface="微软雅黑" panose="020B0503020204020204" charset="-122"/>
              <a:ea typeface="+mn-ea"/>
              <a:cs typeface="+mn-cs"/>
            </a:endParaRPr>
          </a:p>
          <a:p>
            <a:pPr lvl="2" defTabSz="914400">
              <a:lnSpc>
                <a:spcPct val="80000"/>
              </a:lnSpc>
            </a:pPr>
            <a:r>
              <a:rPr lang="zh-CN" altLang="en-US" sz="1800" kern="1200" dirty="0">
                <a:solidFill>
                  <a:srgbClr val="595959"/>
                </a:solidFill>
                <a:latin typeface="微软雅黑" panose="020B0503020204020204" charset="-122"/>
                <a:ea typeface="微软雅黑" panose="020B0503020204020204" charset="-122"/>
                <a:cs typeface="+mn-cs"/>
              </a:rPr>
              <a:t>项目组织机构设置的根本目的，是为了产生组织功能实现项目目标。从这一根本目的出发，就应因目标设事，因事设岗，因职责定权力。</a:t>
            </a:r>
            <a:endParaRPr lang="zh-CN" altLang="en-US" sz="18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2100" kern="1200" dirty="0">
                <a:solidFill>
                  <a:srgbClr val="595959"/>
                </a:solidFill>
                <a:latin typeface="微软雅黑" panose="020B0503020204020204" charset="-122"/>
                <a:ea typeface="微软雅黑" panose="020B0503020204020204" charset="-122"/>
                <a:cs typeface="+mn-cs"/>
              </a:rPr>
              <a:t>高效精干。</a:t>
            </a:r>
            <a:endParaRPr lang="en-US" altLang="zh-CN" sz="2100" kern="1200" dirty="0">
              <a:solidFill>
                <a:srgbClr val="595959"/>
              </a:solidFill>
              <a:latin typeface="微软雅黑" panose="020B0503020204020204" charset="-122"/>
              <a:ea typeface="+mn-ea"/>
              <a:cs typeface="+mn-cs"/>
            </a:endParaRPr>
          </a:p>
          <a:p>
            <a:pPr lvl="2" defTabSz="914400">
              <a:lnSpc>
                <a:spcPct val="80000"/>
              </a:lnSpc>
            </a:pPr>
            <a:r>
              <a:rPr lang="zh-CN" altLang="en-US" sz="1800" kern="1200" dirty="0">
                <a:solidFill>
                  <a:srgbClr val="595959"/>
                </a:solidFill>
                <a:latin typeface="微软雅黑" panose="020B0503020204020204" charset="-122"/>
                <a:ea typeface="微软雅黑" panose="020B0503020204020204" charset="-122"/>
                <a:cs typeface="+mn-cs"/>
              </a:rPr>
              <a:t>大多数项目组织是一个临时性组织，项目结束后就要解散，因此，项目组织应高效精干，力求一专多能，一人多职，应着眼于使用和学习锻炼相结合，以提高人员素质。</a:t>
            </a:r>
            <a:endParaRPr lang="zh-CN" altLang="en-US" sz="18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2100" kern="1200" dirty="0">
                <a:solidFill>
                  <a:srgbClr val="595959"/>
                </a:solidFill>
                <a:latin typeface="微软雅黑" panose="020B0503020204020204" charset="-122"/>
                <a:ea typeface="微软雅黑" panose="020B0503020204020204" charset="-122"/>
                <a:cs typeface="+mn-cs"/>
              </a:rPr>
              <a:t>一体化组织原则。</a:t>
            </a:r>
            <a:endParaRPr lang="en-US" altLang="zh-CN" sz="2100" kern="1200" dirty="0">
              <a:solidFill>
                <a:srgbClr val="595959"/>
              </a:solidFill>
              <a:latin typeface="微软雅黑" panose="020B0503020204020204" charset="-122"/>
              <a:ea typeface="+mn-ea"/>
              <a:cs typeface="+mn-cs"/>
            </a:endParaRPr>
          </a:p>
          <a:p>
            <a:pPr lvl="2" defTabSz="914400">
              <a:lnSpc>
                <a:spcPct val="80000"/>
              </a:lnSpc>
            </a:pPr>
            <a:r>
              <a:rPr lang="zh-CN" altLang="en-US" sz="1800" kern="1200" dirty="0">
                <a:solidFill>
                  <a:srgbClr val="595959"/>
                </a:solidFill>
                <a:latin typeface="微软雅黑" panose="020B0503020204020204" charset="-122"/>
                <a:ea typeface="微软雅黑" panose="020B0503020204020204" charset="-122"/>
                <a:cs typeface="+mn-cs"/>
              </a:rPr>
              <a:t>项目组织往往是企业组织的有机组成部分，企业是它的母体，项目组织由企业组建的，项目管理人员来自企业。项目组织解体后，其人员仍回企业，所以项目的组织形式与企业的组织形式密切有关。</a:t>
            </a:r>
            <a:endParaRPr lang="zh-CN" altLang="en-US" sz="18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7650"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项目组织结构的类型 </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27651"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kern="1200" dirty="0">
                <a:solidFill>
                  <a:srgbClr val="595959"/>
                </a:solidFill>
                <a:latin typeface="微软雅黑" panose="020B0503020204020204" charset="-122"/>
                <a:ea typeface="微软雅黑" panose="020B0503020204020204" charset="-122"/>
                <a:cs typeface="+mn-cs"/>
              </a:rPr>
              <a:t>工作队式项目组织</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部门控制式项目组织</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项目型项目组织</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矩阵型项目组织</a:t>
            </a:r>
            <a:endParaRPr lang="zh-CN" altLang="en-US"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0242"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内容提要</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10243" name="Rectangle 3"/>
          <p:cNvSpPr>
            <a:spLocks noGrp="1"/>
          </p:cNvSpPr>
          <p:nvPr>
            <p:ph idx="1"/>
          </p:nvPr>
        </p:nvSpPr>
        <p:spPr>
          <a:xfrm>
            <a:off x="1295400" y="1524000"/>
            <a:ext cx="7313613" cy="4114800"/>
          </a:xfrm>
          <a:prstGeom prst="rect">
            <a:avLst/>
          </a:prstGeom>
          <a:noFill/>
          <a:ln>
            <a:noFill/>
          </a:ln>
        </p:spPr>
        <p:txBody>
          <a:bodyPr vert="horz" wrap="square" lIns="91440" tIns="45720" rIns="91440" bIns="45720" anchor="t" anchorCtr="0"/>
          <a:p>
            <a:pPr defTabSz="914400"/>
            <a:r>
              <a:rPr lang="en-US" altLang="zh-CN" kern="1200" dirty="0">
                <a:solidFill>
                  <a:srgbClr val="595959"/>
                </a:solidFill>
                <a:latin typeface="微软雅黑" panose="020B0503020204020204" charset="-122"/>
                <a:ea typeface="+mn-ea"/>
                <a:cs typeface="+mn-cs"/>
              </a:rPr>
              <a:t>15.1	</a:t>
            </a:r>
            <a:r>
              <a:rPr lang="zh-CN" altLang="en-US" sz="2800" kern="1200" dirty="0">
                <a:solidFill>
                  <a:srgbClr val="FF0000"/>
                </a:solidFill>
                <a:latin typeface="微软雅黑" panose="020B0503020204020204" charset="-122"/>
                <a:cs typeface="+mn-cs"/>
              </a:rPr>
              <a:t>测试管理过程</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en-US" altLang="zh-CN" sz="1900" kern="1200" dirty="0">
                <a:solidFill>
                  <a:srgbClr val="595959"/>
                </a:solidFill>
                <a:latin typeface="微软雅黑" panose="020B0503020204020204" charset="-122"/>
                <a:ea typeface="+mn-ea"/>
                <a:cs typeface="+mn-cs"/>
              </a:rPr>
              <a:t>15.1.1	</a:t>
            </a:r>
            <a:r>
              <a:rPr lang="zh-CN" altLang="en-US" sz="1900" kern="1200" dirty="0">
                <a:solidFill>
                  <a:schemeClr val="bg2">
                    <a:lumMod val="10000"/>
                  </a:schemeClr>
                </a:solidFill>
                <a:latin typeface="微软雅黑" panose="020B0503020204020204" charset="-122"/>
                <a:ea typeface="微软雅黑" panose="020B0503020204020204" charset="-122"/>
                <a:cs typeface="+mn-cs"/>
              </a:rPr>
              <a:t>测试的过程及组织</a:t>
            </a:r>
            <a:r>
              <a:rPr lang="zh-CN" altLang="en-US" sz="1900" kern="1200" dirty="0">
                <a:solidFill>
                  <a:srgbClr val="595959"/>
                </a:solidFill>
                <a:latin typeface="微软雅黑" panose="020B0503020204020204" charset="-122"/>
                <a:ea typeface="微软雅黑" panose="020B0503020204020204" charset="-122"/>
                <a:cs typeface="+mn-cs"/>
              </a:rPr>
              <a:t>	</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900" kern="1200" dirty="0">
                <a:solidFill>
                  <a:srgbClr val="595959"/>
                </a:solidFill>
                <a:latin typeface="微软雅黑" panose="020B0503020204020204" charset="-122"/>
                <a:ea typeface="+mn-ea"/>
                <a:cs typeface="+mn-cs"/>
              </a:rPr>
              <a:t>15.1.2	</a:t>
            </a:r>
            <a:r>
              <a:rPr lang="zh-CN" altLang="en-US" sz="1900" kern="1200" dirty="0">
                <a:solidFill>
                  <a:srgbClr val="595959"/>
                </a:solidFill>
                <a:latin typeface="微软雅黑" panose="020B0503020204020204" charset="-122"/>
                <a:ea typeface="微软雅黑" panose="020B0503020204020204" charset="-122"/>
                <a:cs typeface="+mn-cs"/>
              </a:rPr>
              <a:t>测试方法的应用	</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900" kern="1200" dirty="0">
                <a:solidFill>
                  <a:srgbClr val="595959"/>
                </a:solidFill>
                <a:latin typeface="微软雅黑" panose="020B0503020204020204" charset="-122"/>
                <a:ea typeface="+mn-ea"/>
                <a:cs typeface="+mn-cs"/>
              </a:rPr>
              <a:t>15.1.3	</a:t>
            </a:r>
            <a:r>
              <a:rPr lang="zh-CN" altLang="en-US" sz="1900" kern="1200" dirty="0">
                <a:solidFill>
                  <a:srgbClr val="595959"/>
                </a:solidFill>
                <a:latin typeface="微软雅黑" panose="020B0503020204020204" charset="-122"/>
                <a:ea typeface="微软雅黑" panose="020B0503020204020204" charset="-122"/>
                <a:cs typeface="+mn-cs"/>
              </a:rPr>
              <a:t>测试的人员组织	</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900" kern="1200" dirty="0">
                <a:solidFill>
                  <a:srgbClr val="595959"/>
                </a:solidFill>
                <a:latin typeface="微软雅黑" panose="020B0503020204020204" charset="-122"/>
                <a:ea typeface="+mn-ea"/>
                <a:cs typeface="+mn-cs"/>
              </a:rPr>
              <a:t>15.1.4	</a:t>
            </a:r>
            <a:r>
              <a:rPr lang="zh-CN" altLang="en-US" sz="1900" kern="1200" dirty="0">
                <a:solidFill>
                  <a:srgbClr val="595959"/>
                </a:solidFill>
                <a:latin typeface="微软雅黑" panose="020B0503020204020204" charset="-122"/>
                <a:ea typeface="微软雅黑" panose="020B0503020204020204" charset="-122"/>
                <a:cs typeface="+mn-cs"/>
              </a:rPr>
              <a:t>软件测试文件	</a:t>
            </a:r>
            <a:endParaRPr lang="zh-CN" altLang="en-US" sz="1900" kern="1200" dirty="0">
              <a:solidFill>
                <a:srgbClr val="595959"/>
              </a:solidFill>
              <a:latin typeface="微软雅黑" panose="020B0503020204020204" charset="-122"/>
              <a:ea typeface="微软雅黑" panose="020B0503020204020204" charset="-122"/>
              <a:cs typeface="+mn-cs"/>
            </a:endParaRPr>
          </a:p>
          <a:p>
            <a:pPr defTabSz="914400"/>
            <a:r>
              <a:rPr lang="en-US" altLang="zh-CN" kern="1200" dirty="0">
                <a:solidFill>
                  <a:srgbClr val="595959"/>
                </a:solidFill>
                <a:latin typeface="微软雅黑" panose="020B0503020204020204" charset="-122"/>
                <a:ea typeface="+mn-ea"/>
                <a:cs typeface="+mn-cs"/>
              </a:rPr>
              <a:t>15.2	</a:t>
            </a:r>
            <a:r>
              <a:rPr lang="zh-CN" altLang="en-US" kern="1200" dirty="0">
                <a:solidFill>
                  <a:srgbClr val="595959"/>
                </a:solidFill>
                <a:latin typeface="微软雅黑" panose="020B0503020204020204" charset="-122"/>
                <a:ea typeface="微软雅黑" panose="020B0503020204020204" charset="-122"/>
                <a:cs typeface="+mn-cs"/>
              </a:rPr>
              <a:t>建立软件测试管理体系	</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en-US" altLang="zh-CN" sz="1900" kern="1200" dirty="0">
                <a:solidFill>
                  <a:srgbClr val="595959"/>
                </a:solidFill>
                <a:latin typeface="微软雅黑" panose="020B0503020204020204" charset="-122"/>
                <a:ea typeface="+mn-ea"/>
                <a:cs typeface="+mn-cs"/>
              </a:rPr>
              <a:t>15.2.1	</a:t>
            </a:r>
            <a:r>
              <a:rPr lang="zh-CN" altLang="en-US" sz="1900" kern="1200" dirty="0">
                <a:solidFill>
                  <a:srgbClr val="595959"/>
                </a:solidFill>
                <a:latin typeface="微软雅黑" panose="020B0503020204020204" charset="-122"/>
                <a:ea typeface="微软雅黑" panose="020B0503020204020204" charset="-122"/>
                <a:cs typeface="+mn-cs"/>
              </a:rPr>
              <a:t>如何建立软件测试管理体系	</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900" kern="1200" dirty="0">
                <a:solidFill>
                  <a:srgbClr val="595959"/>
                </a:solidFill>
                <a:latin typeface="微软雅黑" panose="020B0503020204020204" charset="-122"/>
                <a:ea typeface="+mn-ea"/>
                <a:cs typeface="+mn-cs"/>
              </a:rPr>
              <a:t>15.2.2	</a:t>
            </a:r>
            <a:r>
              <a:rPr lang="zh-CN" altLang="en-US" sz="1900" kern="1200" dirty="0">
                <a:solidFill>
                  <a:srgbClr val="595959"/>
                </a:solidFill>
                <a:latin typeface="微软雅黑" panose="020B0503020204020204" charset="-122"/>
                <a:ea typeface="微软雅黑" panose="020B0503020204020204" charset="-122"/>
                <a:cs typeface="+mn-cs"/>
              </a:rPr>
              <a:t>软件测试项目组织结构设计与选择	</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900" kern="1200" dirty="0">
                <a:solidFill>
                  <a:srgbClr val="595959"/>
                </a:solidFill>
                <a:latin typeface="微软雅黑" panose="020B0503020204020204" charset="-122"/>
                <a:ea typeface="+mn-ea"/>
                <a:cs typeface="+mn-cs"/>
              </a:rPr>
              <a:t>15.2.3	</a:t>
            </a:r>
            <a:r>
              <a:rPr lang="zh-CN" altLang="en-US" sz="1900" kern="1200" dirty="0">
                <a:solidFill>
                  <a:srgbClr val="595959"/>
                </a:solidFill>
                <a:latin typeface="微软雅黑" panose="020B0503020204020204" charset="-122"/>
                <a:ea typeface="微软雅黑" panose="020B0503020204020204" charset="-122"/>
                <a:cs typeface="+mn-cs"/>
              </a:rPr>
              <a:t>测试管理者的工作原则	</a:t>
            </a:r>
            <a:endParaRPr lang="zh-CN" altLang="en-US" sz="1900" kern="1200" dirty="0">
              <a:solidFill>
                <a:srgbClr val="595959"/>
              </a:solidFill>
              <a:latin typeface="微软雅黑" panose="020B0503020204020204" charset="-122"/>
              <a:ea typeface="微软雅黑" panose="020B0503020204020204" charset="-122"/>
              <a:cs typeface="+mn-cs"/>
            </a:endParaRPr>
          </a:p>
          <a:p>
            <a:pPr defTabSz="914400"/>
            <a:r>
              <a:rPr lang="en-US" altLang="zh-CN" kern="1200" dirty="0">
                <a:solidFill>
                  <a:srgbClr val="595959"/>
                </a:solidFill>
                <a:latin typeface="微软雅黑" panose="020B0503020204020204" charset="-122"/>
                <a:ea typeface="+mn-ea"/>
                <a:cs typeface="+mn-cs"/>
              </a:rPr>
              <a:t>15.3	</a:t>
            </a:r>
            <a:r>
              <a:rPr lang="zh-CN" altLang="en-US" kern="1200" dirty="0">
                <a:solidFill>
                  <a:srgbClr val="FF0000"/>
                </a:solidFill>
                <a:latin typeface="微软雅黑" panose="020B0503020204020204" charset="-122"/>
                <a:ea typeface="微软雅黑" panose="020B0503020204020204" charset="-122"/>
                <a:cs typeface="+mn-cs"/>
              </a:rPr>
              <a:t>测试文档的撰写</a:t>
            </a:r>
            <a:r>
              <a:rPr lang="zh-CN" altLang="en-US" kern="1200" dirty="0">
                <a:solidFill>
                  <a:srgbClr val="595959"/>
                </a:solidFill>
                <a:latin typeface="微软雅黑" panose="020B0503020204020204" charset="-122"/>
                <a:ea typeface="微软雅黑" panose="020B0503020204020204" charset="-122"/>
                <a:cs typeface="+mn-cs"/>
              </a:rPr>
              <a:t>	</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en-US" altLang="zh-CN" sz="1900" kern="1200" dirty="0">
                <a:solidFill>
                  <a:srgbClr val="595959"/>
                </a:solidFill>
                <a:latin typeface="微软雅黑" panose="020B0503020204020204" charset="-122"/>
                <a:ea typeface="+mn-ea"/>
                <a:cs typeface="+mn-cs"/>
              </a:rPr>
              <a:t>15.3.1	</a:t>
            </a:r>
            <a:r>
              <a:rPr lang="zh-CN" altLang="en-US" sz="1900" kern="1200" dirty="0">
                <a:solidFill>
                  <a:srgbClr val="595959"/>
                </a:solidFill>
                <a:latin typeface="微软雅黑" panose="020B0503020204020204" charset="-122"/>
                <a:ea typeface="微软雅黑" panose="020B0503020204020204" charset="-122"/>
                <a:cs typeface="+mn-cs"/>
              </a:rPr>
              <a:t>测试计划	</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900" kern="1200" dirty="0">
                <a:solidFill>
                  <a:srgbClr val="595959"/>
                </a:solidFill>
                <a:latin typeface="微软雅黑" panose="020B0503020204020204" charset="-122"/>
                <a:ea typeface="+mn-ea"/>
                <a:cs typeface="+mn-cs"/>
              </a:rPr>
              <a:t>15.3.2	</a:t>
            </a:r>
            <a:r>
              <a:rPr lang="zh-CN" altLang="en-US" sz="1900" kern="1200" dirty="0">
                <a:solidFill>
                  <a:srgbClr val="595959"/>
                </a:solidFill>
                <a:latin typeface="微软雅黑" panose="020B0503020204020204" charset="-122"/>
                <a:ea typeface="微软雅黑" panose="020B0503020204020204" charset="-122"/>
                <a:cs typeface="+mn-cs"/>
              </a:rPr>
              <a:t>测试规范	</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900" kern="1200" dirty="0">
                <a:solidFill>
                  <a:srgbClr val="595959"/>
                </a:solidFill>
                <a:latin typeface="微软雅黑" panose="020B0503020204020204" charset="-122"/>
                <a:ea typeface="+mn-ea"/>
                <a:cs typeface="+mn-cs"/>
              </a:rPr>
              <a:t>15.3.3	</a:t>
            </a:r>
            <a:r>
              <a:rPr lang="zh-CN" altLang="en-US" sz="1900" kern="1200" dirty="0">
                <a:solidFill>
                  <a:srgbClr val="595959"/>
                </a:solidFill>
                <a:latin typeface="微软雅黑" panose="020B0503020204020204" charset="-122"/>
                <a:ea typeface="微软雅黑" panose="020B0503020204020204" charset="-122"/>
                <a:cs typeface="+mn-cs"/>
              </a:rPr>
              <a:t>测试案例和测试报告	</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900" kern="1200" dirty="0">
                <a:solidFill>
                  <a:srgbClr val="595959"/>
                </a:solidFill>
                <a:latin typeface="微软雅黑" panose="020B0503020204020204" charset="-122"/>
                <a:ea typeface="+mn-ea"/>
                <a:cs typeface="+mn-cs"/>
              </a:rPr>
              <a:t>15.3.4	</a:t>
            </a:r>
            <a:r>
              <a:rPr lang="zh-CN" altLang="en-US" sz="1900" kern="1200" dirty="0">
                <a:solidFill>
                  <a:srgbClr val="595959"/>
                </a:solidFill>
                <a:latin typeface="微软雅黑" panose="020B0503020204020204" charset="-122"/>
                <a:ea typeface="微软雅黑" panose="020B0503020204020204" charset="-122"/>
                <a:cs typeface="+mn-cs"/>
              </a:rPr>
              <a:t>软件缺陷报告	</a:t>
            </a:r>
            <a:endParaRPr lang="zh-CN" altLang="en-US" sz="19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8674"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15.2.3	</a:t>
            </a:r>
            <a:r>
              <a:rPr lang="zh-CN" altLang="en-US" kern="1200" dirty="0">
                <a:solidFill>
                  <a:srgbClr val="595959"/>
                </a:solidFill>
                <a:latin typeface="微软雅黑" panose="020B0503020204020204" charset="-122"/>
                <a:ea typeface="微软雅黑" panose="020B0503020204020204" charset="-122"/>
                <a:cs typeface="+mj-cs"/>
              </a:rPr>
              <a:t>测试管理者的工作原则</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28675"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kern="1200" dirty="0">
                <a:solidFill>
                  <a:srgbClr val="595959"/>
                </a:solidFill>
                <a:latin typeface="微软雅黑" panose="020B0503020204020204" charset="-122"/>
                <a:ea typeface="微软雅黑" panose="020B0503020204020204" charset="-122"/>
                <a:cs typeface="+mn-cs"/>
              </a:rPr>
              <a:t>雇测试工作最合适的员工</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与每个小组成员定期一对一谈话</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假定员工都能胜任各自的测试工作</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对待员工以他们能接受的方式</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重视结果而不是时间</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承认自己的错误</a:t>
            </a:r>
            <a:endParaRPr lang="zh-CN" altLang="en-US"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9698"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15.3	</a:t>
            </a:r>
            <a:r>
              <a:rPr lang="zh-CN" altLang="en-US" kern="1200" dirty="0">
                <a:solidFill>
                  <a:srgbClr val="595959"/>
                </a:solidFill>
                <a:latin typeface="微软雅黑" panose="020B0503020204020204" charset="-122"/>
                <a:ea typeface="微软雅黑" panose="020B0503020204020204" charset="-122"/>
                <a:cs typeface="+mj-cs"/>
              </a:rPr>
              <a:t>测试文档的撰写</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29699" name="Rectangle 3"/>
          <p:cNvSpPr>
            <a:spLocks noGrp="1"/>
          </p:cNvSpPr>
          <p:nvPr>
            <p:ph idx="1"/>
          </p:nvPr>
        </p:nvSpPr>
        <p:spPr>
          <a:prstGeom prst="rect">
            <a:avLst/>
          </a:prstGeom>
          <a:noFill/>
          <a:ln>
            <a:noFill/>
          </a:ln>
        </p:spPr>
        <p:txBody>
          <a:bodyPr vert="horz" wrap="square" lIns="91440" tIns="45720" rIns="91440" bIns="45720" anchor="t" anchorCtr="0"/>
          <a:p>
            <a:pPr defTabSz="914400">
              <a:lnSpc>
                <a:spcPct val="80000"/>
              </a:lnSpc>
            </a:pPr>
            <a:r>
              <a:rPr lang="zh-CN" altLang="en-US" sz="2500" kern="1200" dirty="0">
                <a:solidFill>
                  <a:srgbClr val="595959"/>
                </a:solidFill>
                <a:latin typeface="微软雅黑" panose="020B0503020204020204" charset="-122"/>
                <a:ea typeface="微软雅黑" panose="020B0503020204020204" charset="-122"/>
                <a:cs typeface="+mn-cs"/>
              </a:rPr>
              <a:t>好的软件文档</a:t>
            </a:r>
            <a:r>
              <a:rPr lang="zh-CN" altLang="en-US" sz="2500" kern="1200" dirty="0">
                <a:solidFill>
                  <a:srgbClr val="595959"/>
                </a:solidFill>
                <a:latin typeface="微软雅黑" panose="020B0503020204020204" charset="-122"/>
                <a:ea typeface="微软雅黑" panose="020B0503020204020204" charset="-122"/>
                <a:cs typeface="+mn-cs"/>
              </a:rPr>
              <a:t>通过以下述</a:t>
            </a:r>
            <a:r>
              <a:rPr lang="en-US" altLang="zh-CN" sz="2500" kern="1200" dirty="0">
                <a:solidFill>
                  <a:srgbClr val="595959"/>
                </a:solidFill>
                <a:latin typeface="微软雅黑" panose="020B0503020204020204" charset="-122"/>
                <a:ea typeface="+mn-ea"/>
                <a:cs typeface="+mn-cs"/>
              </a:rPr>
              <a:t>3</a:t>
            </a:r>
            <a:r>
              <a:rPr lang="zh-CN" altLang="en-US" sz="2500" kern="1200" dirty="0">
                <a:solidFill>
                  <a:srgbClr val="595959"/>
                </a:solidFill>
                <a:latin typeface="微软雅黑" panose="020B0503020204020204" charset="-122"/>
                <a:ea typeface="微软雅黑" panose="020B0503020204020204" charset="-122"/>
                <a:cs typeface="+mn-cs"/>
              </a:rPr>
              <a:t>种方式确保产品的整体质量：</a:t>
            </a:r>
            <a:endParaRPr lang="zh-CN" altLang="en-US" sz="25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kern="1200" dirty="0">
                <a:solidFill>
                  <a:srgbClr val="FF0000"/>
                </a:solidFill>
                <a:latin typeface="微软雅黑" panose="020B0503020204020204" charset="-122"/>
                <a:ea typeface="微软雅黑" panose="020B0503020204020204" charset="-122"/>
                <a:cs typeface="+mn-cs"/>
              </a:rPr>
              <a:t>提高易用性。</a:t>
            </a:r>
            <a:endParaRPr lang="zh-CN" altLang="en-US" kern="1200" dirty="0">
              <a:solidFill>
                <a:srgbClr val="FF0000"/>
              </a:solidFill>
              <a:latin typeface="微软雅黑" panose="020B0503020204020204" charset="-122"/>
              <a:ea typeface="微软雅黑" panose="020B0503020204020204" charset="-122"/>
              <a:cs typeface="+mn-cs"/>
            </a:endParaRPr>
          </a:p>
          <a:p>
            <a:pPr lvl="2" defTabSz="914400">
              <a:lnSpc>
                <a:spcPct val="80000"/>
              </a:lnSpc>
            </a:pPr>
            <a:r>
              <a:rPr lang="zh-CN" altLang="en-US" sz="2400" kern="1200" dirty="0">
                <a:solidFill>
                  <a:srgbClr val="595959"/>
                </a:solidFill>
                <a:latin typeface="微软雅黑" panose="020B0503020204020204" charset="-122"/>
                <a:ea typeface="微软雅黑" panose="020B0503020204020204" charset="-122"/>
                <a:cs typeface="+mn-cs"/>
              </a:rPr>
              <a:t>产品易用性大多与软件文档有关。</a:t>
            </a:r>
            <a:endParaRPr lang="zh-CN" altLang="en-US" sz="24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kern="1200" dirty="0">
                <a:solidFill>
                  <a:srgbClr val="FF0000"/>
                </a:solidFill>
                <a:latin typeface="微软雅黑" panose="020B0503020204020204" charset="-122"/>
                <a:ea typeface="微软雅黑" panose="020B0503020204020204" charset="-122"/>
                <a:cs typeface="+mn-cs"/>
              </a:rPr>
              <a:t>提高可靠性。</a:t>
            </a:r>
            <a:endParaRPr lang="zh-CN" altLang="en-US" kern="1200" dirty="0">
              <a:solidFill>
                <a:srgbClr val="FF0000"/>
              </a:solidFill>
              <a:latin typeface="微软雅黑" panose="020B0503020204020204" charset="-122"/>
              <a:ea typeface="微软雅黑" panose="020B0503020204020204" charset="-122"/>
              <a:cs typeface="+mn-cs"/>
            </a:endParaRPr>
          </a:p>
          <a:p>
            <a:pPr lvl="2" defTabSz="914400">
              <a:lnSpc>
                <a:spcPct val="80000"/>
              </a:lnSpc>
            </a:pPr>
            <a:r>
              <a:rPr lang="zh-CN" altLang="en-US" sz="2400" kern="1200" dirty="0">
                <a:solidFill>
                  <a:srgbClr val="595959"/>
                </a:solidFill>
                <a:latin typeface="微软雅黑" panose="020B0503020204020204" charset="-122"/>
                <a:ea typeface="微软雅黑" panose="020B0503020204020204" charset="-122"/>
                <a:cs typeface="+mn-cs"/>
              </a:rPr>
              <a:t>可靠性是指软件稳定和坚固的程度。软件是否按照用户预期的方式和时间工作？如果用户阅读文档，然后使用软件，最终得不到预期的结果，这就是可靠性差。</a:t>
            </a:r>
            <a:endParaRPr lang="zh-CN" altLang="en-US" sz="24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kern="1200" dirty="0">
                <a:solidFill>
                  <a:srgbClr val="FF0000"/>
                </a:solidFill>
                <a:latin typeface="微软雅黑" panose="020B0503020204020204" charset="-122"/>
                <a:ea typeface="微软雅黑" panose="020B0503020204020204" charset="-122"/>
                <a:cs typeface="+mn-cs"/>
              </a:rPr>
              <a:t>降低支持费用。</a:t>
            </a:r>
            <a:endParaRPr lang="zh-CN" altLang="en-US" kern="1200" dirty="0">
              <a:solidFill>
                <a:srgbClr val="FF0000"/>
              </a:solidFill>
              <a:latin typeface="微软雅黑" panose="020B0503020204020204" charset="-122"/>
              <a:ea typeface="微软雅黑" panose="020B0503020204020204" charset="-122"/>
              <a:cs typeface="+mn-cs"/>
            </a:endParaRPr>
          </a:p>
          <a:p>
            <a:pPr lvl="2" defTabSz="914400">
              <a:lnSpc>
                <a:spcPct val="80000"/>
              </a:lnSpc>
            </a:pPr>
            <a:r>
              <a:rPr lang="zh-CN" altLang="en-US" sz="2400" kern="1200" dirty="0">
                <a:solidFill>
                  <a:srgbClr val="595959"/>
                </a:solidFill>
                <a:latin typeface="微软雅黑" panose="020B0503020204020204" charset="-122"/>
                <a:ea typeface="微软雅黑" panose="020B0503020204020204" charset="-122"/>
                <a:cs typeface="+mn-cs"/>
              </a:rPr>
              <a:t>客户发现问题比早在产品开发期发现并修复的费用要高</a:t>
            </a:r>
            <a:r>
              <a:rPr lang="en-US" altLang="zh-CN" sz="2400" kern="1200" dirty="0">
                <a:solidFill>
                  <a:srgbClr val="595959"/>
                </a:solidFill>
                <a:latin typeface="微软雅黑" panose="020B0503020204020204" charset="-122"/>
                <a:ea typeface="+mn-ea"/>
                <a:cs typeface="+mn-cs"/>
              </a:rPr>
              <a:t>10</a:t>
            </a:r>
            <a:r>
              <a:rPr lang="zh-CN" altLang="en-US" sz="2400" kern="1200" dirty="0">
                <a:solidFill>
                  <a:srgbClr val="595959"/>
                </a:solidFill>
                <a:latin typeface="微软雅黑" panose="020B0503020204020204" charset="-122"/>
                <a:ea typeface="微软雅黑" panose="020B0503020204020204" charset="-122"/>
                <a:cs typeface="+mn-cs"/>
              </a:rPr>
              <a:t>到</a:t>
            </a:r>
            <a:r>
              <a:rPr lang="en-US" altLang="zh-CN" sz="2400" kern="1200" dirty="0">
                <a:solidFill>
                  <a:srgbClr val="595959"/>
                </a:solidFill>
                <a:latin typeface="微软雅黑" panose="020B0503020204020204" charset="-122"/>
                <a:ea typeface="+mn-ea"/>
                <a:cs typeface="+mn-cs"/>
              </a:rPr>
              <a:t>100</a:t>
            </a:r>
            <a:r>
              <a:rPr lang="zh-CN" altLang="en-US" sz="2400" kern="1200" dirty="0">
                <a:solidFill>
                  <a:srgbClr val="595959"/>
                </a:solidFill>
                <a:latin typeface="微软雅黑" panose="020B0503020204020204" charset="-122"/>
                <a:ea typeface="微软雅黑" panose="020B0503020204020204" charset="-122"/>
                <a:cs typeface="+mn-cs"/>
              </a:rPr>
              <a:t>倍。其原因是用户有麻烦或者遇到意外情况就会请示公司的帮助，这样很贵。好文档可以通过恰当的解释和引导用户解决困难来预防这种情况。</a:t>
            </a:r>
            <a:endParaRPr lang="zh-CN" altLang="en-US" sz="24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0722"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15.3.1	</a:t>
            </a:r>
            <a:r>
              <a:rPr lang="zh-CN" altLang="en-US" kern="1200" dirty="0">
                <a:solidFill>
                  <a:srgbClr val="595959"/>
                </a:solidFill>
                <a:latin typeface="微软雅黑" panose="020B0503020204020204" charset="-122"/>
                <a:ea typeface="微软雅黑" panose="020B0503020204020204" charset="-122"/>
                <a:cs typeface="+mj-cs"/>
              </a:rPr>
              <a:t>测试计划</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30723" name="Rectangle 3"/>
          <p:cNvSpPr>
            <a:spLocks noGrp="1"/>
          </p:cNvSpPr>
          <p:nvPr>
            <p:ph idx="1"/>
          </p:nvPr>
        </p:nvSpPr>
        <p:spPr>
          <a:xfrm>
            <a:off x="533400" y="1847850"/>
            <a:ext cx="7886700" cy="4351338"/>
          </a:xfrm>
          <a:prstGeom prst="rect">
            <a:avLst/>
          </a:prstGeom>
          <a:noFill/>
          <a:ln>
            <a:noFill/>
          </a:ln>
        </p:spPr>
        <p:txBody>
          <a:bodyPr vert="horz" wrap="square" lIns="91440" tIns="45720" rIns="91440" bIns="45720" anchor="t" anchorCtr="0"/>
          <a:p>
            <a:pPr defTabSz="914400"/>
            <a:r>
              <a:rPr lang="zh-CN" altLang="en-US" kern="1200" dirty="0">
                <a:solidFill>
                  <a:srgbClr val="595959"/>
                </a:solidFill>
                <a:latin typeface="微软雅黑" panose="020B0503020204020204" charset="-122"/>
                <a:ea typeface="微软雅黑" panose="020B0503020204020204" charset="-122"/>
                <a:cs typeface="+mn-cs"/>
              </a:rPr>
              <a:t>首先，测试计划通常可以分为一下两种：</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sz="2000" kern="1200" dirty="0">
                <a:solidFill>
                  <a:srgbClr val="FF0000"/>
                </a:solidFill>
                <a:latin typeface="微软雅黑" panose="020B0503020204020204" charset="-122"/>
                <a:ea typeface="微软雅黑" panose="020B0503020204020204" charset="-122"/>
                <a:cs typeface="+mn-cs"/>
              </a:rPr>
              <a:t>作为产品的测试计划。</a:t>
            </a:r>
            <a:r>
              <a:rPr lang="zh-CN" altLang="en-US" sz="2000" kern="1200" dirty="0">
                <a:solidFill>
                  <a:srgbClr val="595959"/>
                </a:solidFill>
                <a:latin typeface="微软雅黑" panose="020B0503020204020204" charset="-122"/>
                <a:ea typeface="微软雅黑" panose="020B0503020204020204" charset="-122"/>
                <a:cs typeface="+mn-cs"/>
              </a:rPr>
              <a:t>作为产品的测试计划用来组织和管理测试工作的文档，该文档通常是作为产品来开发的。</a:t>
            </a:r>
            <a:endParaRPr lang="zh-CN" altLang="en-US" sz="2000" kern="1200" dirty="0">
              <a:solidFill>
                <a:srgbClr val="595959"/>
              </a:solidFill>
              <a:latin typeface="微软雅黑" panose="020B0503020204020204" charset="-122"/>
              <a:ea typeface="微软雅黑" panose="020B0503020204020204" charset="-122"/>
              <a:cs typeface="+mn-cs"/>
            </a:endParaRPr>
          </a:p>
          <a:p>
            <a:pPr lvl="2" defTabSz="914400"/>
            <a:r>
              <a:rPr lang="zh-CN" altLang="en-US" kern="1200" dirty="0">
                <a:solidFill>
                  <a:srgbClr val="595959"/>
                </a:solidFill>
                <a:latin typeface="微软雅黑" panose="020B0503020204020204" charset="-122"/>
                <a:ea typeface="微软雅黑" panose="020B0503020204020204" charset="-122"/>
                <a:cs typeface="+mn-cs"/>
              </a:rPr>
              <a:t>例如，为军方开发产品时，由于军方对软件的要求很高，在交付时往往需要附加一个完整的测试计划，就像产品一样。然后，军方就会根据我们提供的测试计划一步步进行，测试软件是否达到缩写性能？是否实现了所有的功能？其实该测试计划本身就是一种产品，因此必须写得很详细。</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sz="2000" kern="1200" dirty="0">
                <a:solidFill>
                  <a:srgbClr val="FF0000"/>
                </a:solidFill>
                <a:latin typeface="微软雅黑" panose="020B0503020204020204" charset="-122"/>
                <a:ea typeface="微软雅黑" panose="020B0503020204020204" charset="-122"/>
                <a:cs typeface="+mn-cs"/>
              </a:rPr>
              <a:t>作为工具的测试计划</a:t>
            </a:r>
            <a:r>
              <a:rPr lang="zh-CN" altLang="en-US" sz="2000" kern="1200" dirty="0">
                <a:solidFill>
                  <a:srgbClr val="595959"/>
                </a:solidFill>
                <a:latin typeface="微软雅黑" panose="020B0503020204020204" charset="-122"/>
                <a:ea typeface="微软雅黑" panose="020B0503020204020204" charset="-122"/>
                <a:cs typeface="+mn-cs"/>
              </a:rPr>
              <a:t>。作为工具的测试计划是用来管理测试项目并查找软件缺陷的文档。</a:t>
            </a:r>
            <a:endParaRPr lang="zh-CN" altLang="en-US" sz="2000" kern="1200" dirty="0">
              <a:solidFill>
                <a:srgbClr val="595959"/>
              </a:solidFill>
              <a:latin typeface="微软雅黑" panose="020B0503020204020204" charset="-122"/>
              <a:ea typeface="微软雅黑" panose="020B0503020204020204" charset="-122"/>
              <a:cs typeface="+mn-cs"/>
            </a:endParaRPr>
          </a:p>
          <a:p>
            <a:pPr lvl="2" defTabSz="914400"/>
            <a:r>
              <a:rPr lang="zh-CN" altLang="en-US" kern="1200" dirty="0">
                <a:solidFill>
                  <a:srgbClr val="595959"/>
                </a:solidFill>
                <a:latin typeface="微软雅黑" panose="020B0503020204020204" charset="-122"/>
                <a:ea typeface="微软雅黑" panose="020B0503020204020204" charset="-122"/>
                <a:cs typeface="+mn-cs"/>
              </a:rPr>
              <a:t>该文档是对测试工作进行扩展的有用工具。测试计划只是测试小组内部使用，因此往往都做成了一个工具。这里的测试计划指的就是公司内部使用的一般方式，即作为工具的测试计划。</a:t>
            </a:r>
            <a:endParaRPr lang="zh-CN" altLang="en-US"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2770"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测试计划</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32771" name="Rectangle 3"/>
          <p:cNvSpPr>
            <a:spLocks noGrp="1"/>
          </p:cNvSpPr>
          <p:nvPr>
            <p:ph idx="1"/>
          </p:nvPr>
        </p:nvSpPr>
        <p:spPr>
          <a:prstGeom prst="rect">
            <a:avLst/>
          </a:prstGeom>
          <a:noFill/>
          <a:ln>
            <a:noFill/>
          </a:ln>
        </p:spPr>
        <p:txBody>
          <a:bodyPr vert="horz" wrap="square" lIns="91440" tIns="45720" rIns="91440" bIns="45720" anchor="t" anchorCtr="0"/>
          <a:p>
            <a:pPr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测试计划应该包括如下内容：</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概要：</a:t>
            </a:r>
            <a:r>
              <a:rPr lang="zh-CN" altLang="en-US">
                <a:sym typeface="+mn-ea"/>
              </a:rPr>
              <a:t>测试计划文档的开始是一个概要，测试计划需要首先说明测试应该做什么。</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目标和发布标准</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测试的领域</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测试方法描述测试进度表</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测试资源</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配置范围</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测试工具</a:t>
            </a:r>
            <a:endParaRPr lang="zh-CN" altLang="en-US"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1746" name="Rectangle 2"/>
          <p:cNvSpPr>
            <a:spLocks noGrp="1"/>
          </p:cNvSpPr>
          <p:nvPr>
            <p:ph type="title"/>
          </p:nvPr>
        </p:nvSpPr>
        <p:spPr>
          <a:xfrm>
            <a:off x="76200" y="457200"/>
            <a:ext cx="7226300" cy="1152525"/>
          </a:xfrm>
          <a:prstGeom prst="rect">
            <a:avLst/>
          </a:prstGeom>
          <a:noFill/>
          <a:ln>
            <a:noFill/>
          </a:ln>
        </p:spPr>
        <p:txBody>
          <a:bodyPr vert="horz" wrap="square" lIns="91440" tIns="45720" rIns="91440" bIns="45720" anchor="b" anchorCtr="0"/>
          <a:p>
            <a:r>
              <a:rPr lang="zh-CN" altLang="en-US" dirty="0">
                <a:solidFill>
                  <a:srgbClr val="595959"/>
                </a:solidFill>
                <a:latin typeface="微软雅黑" panose="020B0503020204020204" charset="-122"/>
                <a:ea typeface="微软雅黑" panose="020B0503020204020204" charset="-122"/>
                <a:cs typeface="+mn-cs"/>
                <a:sym typeface="+mn-ea"/>
              </a:rPr>
              <a:t>目标和发布标准</a:t>
            </a:r>
            <a:r>
              <a:rPr lang="zh-CN" altLang="en-US" dirty="0"/>
              <a:t> </a:t>
            </a:r>
            <a:endParaRPr lang="zh-CN" altLang="en-US" dirty="0"/>
          </a:p>
        </p:txBody>
      </p:sp>
      <p:graphicFrame>
        <p:nvGraphicFramePr>
          <p:cNvPr id="57531" name="Group 187"/>
          <p:cNvGraphicFramePr>
            <a:graphicFrameLocks noGrp="1"/>
          </p:cNvGraphicFramePr>
          <p:nvPr>
            <p:ph idx="1"/>
          </p:nvPr>
        </p:nvGraphicFramePr>
        <p:xfrm>
          <a:off x="1370013" y="1827212"/>
          <a:ext cx="7313295" cy="4114800"/>
        </p:xfrm>
        <a:graphic>
          <a:graphicData uri="http://schemas.openxmlformats.org/drawingml/2006/table">
            <a:tbl>
              <a:tblPr/>
              <a:tblGrid>
                <a:gridCol w="3209925"/>
                <a:gridCol w="1717675"/>
                <a:gridCol w="1191895"/>
                <a:gridCol w="1193800"/>
              </a:tblGrid>
              <a:tr h="5873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领域</a:t>
                      </a:r>
                      <a:endParaRPr kumimoji="0" lang="zh-CN" altLang="en-US"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RTM Rate</a:t>
                      </a:r>
                      <a:endParaRPr kumimoji="0" lang="en-US" alt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Beta 1</a:t>
                      </a:r>
                      <a:endParaRPr kumimoji="0" lang="en-US" alt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Beta 2</a:t>
                      </a:r>
                      <a:endParaRPr kumimoji="0" lang="en-US" alt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58928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构建验证测试</a:t>
                      </a:r>
                      <a:endParaRPr kumimoji="0" lang="zh-CN" altLang="en-US"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kumimoji="0" lang="en-US" alt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kumimoji="0" lang="en-US" alt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kumimoji="0" lang="en-US" alt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737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Acceptance Test</a:t>
                      </a:r>
                      <a:endParaRPr kumimoji="0" lang="en-US" alt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kumimoji="0" lang="en-US" alt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95%</a:t>
                      </a:r>
                      <a:endParaRPr kumimoji="0" lang="en-US" alt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kumimoji="0" lang="en-US" alt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737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Stress</a:t>
                      </a:r>
                      <a:endParaRPr kumimoji="0" lang="en-US" alt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72h</a:t>
                      </a:r>
                      <a:endParaRPr kumimoji="0" lang="en-US" alt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24h</a:t>
                      </a:r>
                      <a:endParaRPr kumimoji="0" lang="en-US" alt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48h</a:t>
                      </a:r>
                      <a:endParaRPr kumimoji="0" lang="en-US" alt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737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Full Automation Pass</a:t>
                      </a:r>
                      <a:endParaRPr kumimoji="0" lang="en-US" alt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864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Code Coverage</a:t>
                      </a:r>
                      <a:endParaRPr kumimoji="0" lang="en-US" alt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737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International Sufficiency</a:t>
                      </a:r>
                      <a:endParaRPr kumimoji="0" lang="en-US" alt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a:t>
                      </a:r>
                      <a:endParaRPr kumimoji="0" lang="en-US" alt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90%</a:t>
                      </a:r>
                      <a:endParaRPr kumimoji="0" lang="en-US" alt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2770"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测试计划</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32771" name="Rectangle 3"/>
          <p:cNvSpPr>
            <a:spLocks noGrp="1"/>
          </p:cNvSpPr>
          <p:nvPr>
            <p:ph idx="1"/>
          </p:nvPr>
        </p:nvSpPr>
        <p:spPr>
          <a:xfrm>
            <a:off x="381635" y="1447800"/>
            <a:ext cx="7886700" cy="4351338"/>
          </a:xfrm>
          <a:prstGeom prst="rect">
            <a:avLst/>
          </a:prstGeom>
          <a:noFill/>
          <a:ln>
            <a:noFill/>
          </a:ln>
        </p:spPr>
        <p:txBody>
          <a:bodyPr vert="horz" wrap="square" lIns="91440" tIns="45720" rIns="91440" bIns="45720" anchor="t" anchorCtr="0"/>
          <a:p>
            <a:pPr lvl="1" defTabSz="914400">
              <a:lnSpc>
                <a:spcPct val="150000"/>
              </a:lnSpc>
            </a:pPr>
            <a:r>
              <a:rPr lang="zh-CN" altLang="en-US" sz="2800" kern="1200" dirty="0">
                <a:solidFill>
                  <a:srgbClr val="595959"/>
                </a:solidFill>
                <a:latin typeface="微软雅黑" panose="020B0503020204020204" charset="-122"/>
                <a:ea typeface="微软雅黑" panose="020B0503020204020204" charset="-122"/>
                <a:cs typeface="+mn-cs"/>
              </a:rPr>
              <a:t>测试的领域</a:t>
            </a:r>
            <a:endParaRPr lang="zh-CN" altLang="en-US" sz="2800" kern="1200" dirty="0">
              <a:solidFill>
                <a:srgbClr val="595959"/>
              </a:solidFill>
              <a:latin typeface="微软雅黑" panose="020B0503020204020204" charset="-122"/>
              <a:ea typeface="微软雅黑" panose="020B0503020204020204" charset="-122"/>
              <a:cs typeface="+mn-cs"/>
            </a:endParaRPr>
          </a:p>
          <a:p>
            <a:pPr marL="457200" lvl="1" indent="0" defTabSz="914400">
              <a:lnSpc>
                <a:spcPct val="150000"/>
              </a:lnSpc>
              <a:buNone/>
            </a:pPr>
            <a:r>
              <a:rPr lang="zh-CN" altLang="en-US" sz="2800" kern="1200" dirty="0">
                <a:solidFill>
                  <a:srgbClr val="595959"/>
                </a:solidFill>
                <a:latin typeface="微软雅黑" panose="020B0503020204020204" charset="-122"/>
                <a:ea typeface="微软雅黑" panose="020B0503020204020204" charset="-122"/>
                <a:cs typeface="+mn-cs"/>
              </a:rPr>
              <a:t>测试计划要明确给出要测试的特性领域和主要功能。计划中列出的 特性和功能测试应该覆盖被测试产品的所有特性，包括对话框、菜单和错误信息，以 及每个领域的关键功能。同时，测试计划还应该给出对应的每个测试领域的测试规 范文档的路径。</a:t>
            </a:r>
            <a:endParaRPr lang="zh-CN" altLang="en-US" sz="28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2770" name="Rectangle 2"/>
          <p:cNvSpPr>
            <a:spLocks noGrp="1"/>
          </p:cNvSpPr>
          <p:nvPr>
            <p:ph type="title"/>
          </p:nvPr>
        </p:nvSpPr>
        <p:spPr>
          <a:xfrm>
            <a:off x="533400" y="76200"/>
            <a:ext cx="7886700" cy="1325563"/>
          </a:xfrm>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测试计划</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32771" name="Rectangle 3"/>
          <p:cNvSpPr>
            <a:spLocks noGrp="1"/>
          </p:cNvSpPr>
          <p:nvPr>
            <p:ph idx="1"/>
          </p:nvPr>
        </p:nvSpPr>
        <p:spPr>
          <a:xfrm>
            <a:off x="381635" y="1295400"/>
            <a:ext cx="7886700" cy="5316220"/>
          </a:xfrm>
          <a:prstGeom prst="rect">
            <a:avLst/>
          </a:prstGeom>
          <a:noFill/>
          <a:ln>
            <a:noFill/>
          </a:ln>
        </p:spPr>
        <p:txBody>
          <a:bodyPr vert="horz" wrap="square" lIns="91440" tIns="45720" rIns="91440" bIns="45720" anchor="t" anchorCtr="0"/>
          <a:p>
            <a:pPr lvl="1" defTabSz="914400">
              <a:lnSpc>
                <a:spcPct val="150000"/>
              </a:lnSpc>
            </a:pPr>
            <a:r>
              <a:rPr lang="zh-CN" altLang="en-US" sz="2800" kern="1200" dirty="0">
                <a:solidFill>
                  <a:srgbClr val="595959"/>
                </a:solidFill>
                <a:latin typeface="微软雅黑" panose="020B0503020204020204" charset="-122"/>
                <a:ea typeface="微软雅黑" panose="020B0503020204020204" charset="-122"/>
                <a:cs typeface="+mn-cs"/>
              </a:rPr>
              <a:t>测试方法</a:t>
            </a:r>
            <a:r>
              <a:rPr lang="zh-CN" altLang="en-US" sz="2800" kern="1200" dirty="0">
                <a:solidFill>
                  <a:srgbClr val="595959"/>
                </a:solidFill>
                <a:latin typeface="微软雅黑" panose="020B0503020204020204" charset="-122"/>
                <a:ea typeface="微软雅黑" panose="020B0503020204020204" charset="-122"/>
                <a:cs typeface="+mn-cs"/>
              </a:rPr>
              <a:t>描述</a:t>
            </a:r>
            <a:endParaRPr lang="zh-CN" altLang="en-US" sz="2800" kern="1200" dirty="0">
              <a:solidFill>
                <a:srgbClr val="595959"/>
              </a:solidFill>
              <a:latin typeface="微软雅黑" panose="020B0503020204020204" charset="-122"/>
              <a:ea typeface="微软雅黑" panose="020B0503020204020204" charset="-122"/>
              <a:cs typeface="+mn-cs"/>
            </a:endParaRPr>
          </a:p>
          <a:p>
            <a:pPr marL="457200" lvl="1" indent="0" defTabSz="914400">
              <a:lnSpc>
                <a:spcPct val="150000"/>
              </a:lnSpc>
              <a:buNone/>
            </a:pPr>
            <a:r>
              <a:rPr lang="zh-CN" altLang="en-US" sz="2800" kern="1200" dirty="0">
                <a:solidFill>
                  <a:srgbClr val="595959"/>
                </a:solidFill>
                <a:latin typeface="微软雅黑" panose="020B0503020204020204" charset="-122"/>
                <a:ea typeface="微软雅黑" panose="020B0503020204020204" charset="-122"/>
                <a:cs typeface="+mn-cs"/>
              </a:rPr>
              <a:t>从总的角度定义产品的测试方法，如前面讲过的构建验证测试 (Build Verification Test，BVT)、自动测试、压力测试、性能测试、兼容性测试。 </a:t>
            </a:r>
            <a:endParaRPr lang="zh-CN" altLang="en-US" sz="28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2770" name="Rectangle 2"/>
          <p:cNvSpPr>
            <a:spLocks noGrp="1"/>
          </p:cNvSpPr>
          <p:nvPr>
            <p:ph type="title"/>
          </p:nvPr>
        </p:nvSpPr>
        <p:spPr>
          <a:xfrm>
            <a:off x="533400" y="76200"/>
            <a:ext cx="7886700" cy="1325563"/>
          </a:xfrm>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测试计划</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32771" name="Rectangle 3"/>
          <p:cNvSpPr>
            <a:spLocks noGrp="1"/>
          </p:cNvSpPr>
          <p:nvPr>
            <p:ph idx="1"/>
          </p:nvPr>
        </p:nvSpPr>
        <p:spPr>
          <a:xfrm>
            <a:off x="381635" y="1295400"/>
            <a:ext cx="7886700" cy="5316220"/>
          </a:xfrm>
          <a:prstGeom prst="rect">
            <a:avLst/>
          </a:prstGeom>
          <a:noFill/>
          <a:ln>
            <a:noFill/>
          </a:ln>
        </p:spPr>
        <p:txBody>
          <a:bodyPr vert="horz" wrap="square" lIns="91440" tIns="45720" rIns="91440" bIns="45720" anchor="t" anchorCtr="0"/>
          <a:p>
            <a:pPr lvl="1" defTabSz="914400">
              <a:lnSpc>
                <a:spcPct val="150000"/>
              </a:lnSpc>
            </a:pPr>
            <a:r>
              <a:rPr lang="zh-CN" altLang="en-US" sz="2800" kern="1200" dirty="0">
                <a:solidFill>
                  <a:srgbClr val="595959"/>
                </a:solidFill>
                <a:latin typeface="微软雅黑" panose="020B0503020204020204" charset="-122"/>
                <a:ea typeface="微软雅黑" panose="020B0503020204020204" charset="-122"/>
                <a:cs typeface="+mn-cs"/>
              </a:rPr>
              <a:t>测试进度</a:t>
            </a:r>
            <a:r>
              <a:rPr lang="zh-CN" altLang="en-US" sz="2800" kern="1200" dirty="0">
                <a:solidFill>
                  <a:srgbClr val="595959"/>
                </a:solidFill>
                <a:latin typeface="微软雅黑" panose="020B0503020204020204" charset="-122"/>
                <a:ea typeface="微软雅黑" panose="020B0503020204020204" charset="-122"/>
                <a:cs typeface="+mn-cs"/>
              </a:rPr>
              <a:t>表</a:t>
            </a:r>
            <a:endParaRPr lang="zh-CN" altLang="en-US" sz="2800" kern="1200" dirty="0">
              <a:solidFill>
                <a:srgbClr val="595959"/>
              </a:solidFill>
              <a:latin typeface="微软雅黑" panose="020B0503020204020204" charset="-122"/>
              <a:ea typeface="微软雅黑" panose="020B0503020204020204" charset="-122"/>
              <a:cs typeface="+mn-cs"/>
            </a:endParaRPr>
          </a:p>
          <a:p>
            <a:pPr marL="457200" lvl="1" indent="0" defTabSz="914400">
              <a:lnSpc>
                <a:spcPct val="150000"/>
              </a:lnSpc>
              <a:buNone/>
            </a:pPr>
            <a:r>
              <a:rPr lang="zh-CN" altLang="en-US" sz="2800" kern="1200" dirty="0">
                <a:solidFill>
                  <a:srgbClr val="595959"/>
                </a:solidFill>
                <a:latin typeface="微软雅黑" panose="020B0503020204020204" charset="-122"/>
                <a:ea typeface="微软雅黑" panose="020B0503020204020204" charset="-122"/>
                <a:cs typeface="+mn-cs"/>
              </a:rPr>
              <a:t>测试计划需要给测试的每个阶段定义详细的进度表，并且该进度表必 须与项目经理的要求以及产品开发的进度相一致。测试进度表依赖于项目经理和 开发人员制定的进度表。</a:t>
            </a:r>
            <a:endParaRPr lang="zh-CN" altLang="en-US" sz="28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3794" name="Rectangle 2"/>
          <p:cNvSpPr>
            <a:spLocks noGrp="1"/>
          </p:cNvSpPr>
          <p:nvPr>
            <p:ph type="title"/>
          </p:nvPr>
        </p:nvSpPr>
        <p:spPr>
          <a:xfrm>
            <a:off x="0" y="533400"/>
            <a:ext cx="7673975" cy="1162050"/>
          </a:xfrm>
          <a:prstGeom prst="rect">
            <a:avLst/>
          </a:prstGeom>
          <a:noFill/>
          <a:ln>
            <a:noFill/>
          </a:ln>
        </p:spPr>
        <p:txBody>
          <a:bodyPr vert="horz" wrap="square" lIns="91440" tIns="45720" rIns="91440" bIns="45720" anchor="b" anchorCtr="0"/>
          <a:p>
            <a:r>
              <a:rPr lang="zh-CN" altLang="en-US" dirty="0"/>
              <a:t>测试资源 </a:t>
            </a:r>
            <a:endParaRPr lang="zh-CN" altLang="en-US" dirty="0"/>
          </a:p>
        </p:txBody>
      </p:sp>
      <p:graphicFrame>
        <p:nvGraphicFramePr>
          <p:cNvPr id="60517" name="Group 101"/>
          <p:cNvGraphicFramePr>
            <a:graphicFrameLocks noGrp="1"/>
          </p:cNvGraphicFramePr>
          <p:nvPr>
            <p:ph idx="1"/>
          </p:nvPr>
        </p:nvGraphicFramePr>
        <p:xfrm>
          <a:off x="1370013" y="1827212"/>
          <a:ext cx="7313295" cy="4114800"/>
        </p:xfrm>
        <a:graphic>
          <a:graphicData uri="http://schemas.openxmlformats.org/drawingml/2006/table">
            <a:tbl>
              <a:tblPr/>
              <a:tblGrid>
                <a:gridCol w="4810125"/>
                <a:gridCol w="2503170"/>
              </a:tblGrid>
              <a:tr h="51435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测试领域</a:t>
                      </a:r>
                      <a:endParaRPr kumimoji="0" lang="zh-CN" altLang="en-US"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负责人</a:t>
                      </a:r>
                      <a:endParaRPr kumimoji="0" lang="zh-CN" altLang="en-US"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51435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XML Update Grams</a:t>
                      </a:r>
                      <a:endParaRPr kumimoji="0" lang="en-US" alt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Steve Jobs</a:t>
                      </a:r>
                      <a:endParaRPr kumimoji="0" lang="en-US" alt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435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OpenXML</a:t>
                      </a:r>
                      <a:endParaRPr kumimoji="0" lang="en-US" alt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Larry Page</a:t>
                      </a:r>
                      <a:endParaRPr kumimoji="0" lang="en-US" alt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435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XML Query</a:t>
                      </a:r>
                      <a:endParaRPr kumimoji="0" lang="en-US" alt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Harry</a:t>
                      </a:r>
                      <a:endParaRPr kumimoji="0" lang="en-US" alt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435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ISAPI</a:t>
                      </a:r>
                      <a:endParaRPr kumimoji="0" lang="en-US" alt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Pressman</a:t>
                      </a:r>
                      <a:endParaRPr kumimoji="0" lang="en-US" alt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435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XML for OE DB</a:t>
                      </a:r>
                      <a:endParaRPr kumimoji="0" lang="en-US" alt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待分配</a:t>
                      </a:r>
                      <a:endParaRPr kumimoji="0" lang="zh-CN" altLang="en-US"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435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Security</a:t>
                      </a:r>
                      <a:endParaRPr kumimoji="0" lang="en-US" alt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待雇佣</a:t>
                      </a:r>
                      <a:endParaRPr kumimoji="0" lang="zh-CN" altLang="en-US"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435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International Sufficiency</a:t>
                      </a:r>
                      <a:endParaRPr kumimoji="0" lang="en-US" alt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待分配</a:t>
                      </a:r>
                      <a:endParaRPr kumimoji="0" lang="zh-CN" altLang="en-US"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4818"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15.3.2	</a:t>
            </a:r>
            <a:r>
              <a:rPr lang="zh-CN" altLang="en-US" kern="1200" dirty="0">
                <a:solidFill>
                  <a:srgbClr val="595959"/>
                </a:solidFill>
                <a:latin typeface="微软雅黑" panose="020B0503020204020204" charset="-122"/>
                <a:ea typeface="微软雅黑" panose="020B0503020204020204" charset="-122"/>
                <a:cs typeface="+mj-cs"/>
              </a:rPr>
              <a:t>测试规范</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34819"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kern="1200" dirty="0">
                <a:solidFill>
                  <a:srgbClr val="595959"/>
                </a:solidFill>
                <a:latin typeface="微软雅黑" panose="020B0503020204020204" charset="-122"/>
                <a:ea typeface="微软雅黑" panose="020B0503020204020204" charset="-122"/>
                <a:cs typeface="+mn-cs"/>
              </a:rPr>
              <a:t>背景信息</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测试特性</a:t>
            </a:r>
            <a:endParaRPr lang="zh-CN" altLang="en-US" kern="1200" dirty="0">
              <a:solidFill>
                <a:srgbClr val="595959"/>
              </a:solidFill>
              <a:latin typeface="微软雅黑" panose="020B0503020204020204" charset="-122"/>
              <a:ea typeface="微软雅黑" panose="020B0503020204020204" charset="-122"/>
              <a:cs typeface="+mn-cs"/>
            </a:endParaRPr>
          </a:p>
          <a:p>
            <a:pPr marL="457200" lvl="1" indent="0" defTabSz="914400">
              <a:buNone/>
            </a:pPr>
            <a:r>
              <a:rPr lang="zh-CN" altLang="en-US" kern="1200" dirty="0">
                <a:solidFill>
                  <a:srgbClr val="595959"/>
                </a:solidFill>
                <a:latin typeface="微软雅黑" panose="020B0503020204020204" charset="-122"/>
                <a:ea typeface="微软雅黑" panose="020B0503020204020204" charset="-122"/>
                <a:cs typeface="+mn-cs"/>
              </a:rPr>
              <a:t>包括单个特性、领域内的组合特性、其他领域中相集成的特性，以及没有覆盖到的特性。</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功能考虑</a:t>
            </a:r>
            <a:endParaRPr lang="zh-CN" altLang="en-US" kern="1200" dirty="0">
              <a:solidFill>
                <a:srgbClr val="595959"/>
              </a:solidFill>
              <a:latin typeface="微软雅黑" panose="020B0503020204020204" charset="-122"/>
              <a:ea typeface="微软雅黑" panose="020B0503020204020204" charset="-122"/>
              <a:cs typeface="+mn-cs"/>
            </a:endParaRPr>
          </a:p>
          <a:p>
            <a:pPr marL="457200" lvl="1" indent="0" defTabSz="914400">
              <a:buNone/>
            </a:pPr>
            <a:r>
              <a:rPr lang="zh-CN" altLang="en-US" kern="1200" dirty="0">
                <a:solidFill>
                  <a:srgbClr val="595959"/>
                </a:solidFill>
                <a:latin typeface="微软雅黑" panose="020B0503020204020204" charset="-122"/>
                <a:ea typeface="微软雅黑" panose="020B0503020204020204" charset="-122"/>
                <a:cs typeface="+mn-cs"/>
              </a:rPr>
              <a:t>测试规范应该提供详细的功能描述，包括菜单、热键、对话框、错误信息和帮助文档。</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测试考虑</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测试假定</a:t>
            </a:r>
            <a:endParaRPr lang="zh-CN" altLang="en-US"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1266"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内容提要</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11267" name="Rectangle 3"/>
          <p:cNvSpPr>
            <a:spLocks noGrp="1"/>
          </p:cNvSpPr>
          <p:nvPr>
            <p:ph idx="1"/>
          </p:nvPr>
        </p:nvSpPr>
        <p:spPr>
          <a:xfrm>
            <a:off x="1295400" y="1524000"/>
            <a:ext cx="7313613" cy="4114800"/>
          </a:xfrm>
          <a:prstGeom prst="rect">
            <a:avLst/>
          </a:prstGeom>
          <a:noFill/>
          <a:ln>
            <a:noFill/>
          </a:ln>
        </p:spPr>
        <p:txBody>
          <a:bodyPr vert="horz" wrap="square" lIns="91440" tIns="45720" rIns="91440" bIns="45720" anchor="t" anchorCtr="0"/>
          <a:p>
            <a:pPr defTabSz="914400"/>
            <a:r>
              <a:rPr lang="en-US" altLang="zh-CN" sz="2500" kern="1200" dirty="0">
                <a:solidFill>
                  <a:srgbClr val="595959"/>
                </a:solidFill>
                <a:latin typeface="微软雅黑" panose="020B0503020204020204" charset="-122"/>
                <a:ea typeface="+mn-ea"/>
                <a:cs typeface="+mn-cs"/>
              </a:rPr>
              <a:t>15.4	</a:t>
            </a:r>
            <a:r>
              <a:rPr lang="zh-CN" altLang="en-US" sz="2500" kern="1200" dirty="0">
                <a:solidFill>
                  <a:srgbClr val="595959"/>
                </a:solidFill>
                <a:latin typeface="微软雅黑" panose="020B0503020204020204" charset="-122"/>
                <a:ea typeface="微软雅黑" panose="020B0503020204020204" charset="-122"/>
                <a:cs typeface="+mn-cs"/>
              </a:rPr>
              <a:t>调试的技巧	</a:t>
            </a:r>
            <a:endParaRPr lang="zh-CN" altLang="en-US" sz="25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2100" kern="1200" dirty="0">
                <a:solidFill>
                  <a:srgbClr val="595959"/>
                </a:solidFill>
                <a:latin typeface="微软雅黑" panose="020B0503020204020204" charset="-122"/>
                <a:ea typeface="+mn-ea"/>
                <a:cs typeface="+mn-cs"/>
              </a:rPr>
              <a:t>15.4.1	</a:t>
            </a:r>
            <a:r>
              <a:rPr lang="zh-CN" altLang="en-US" sz="2100" kern="1200" dirty="0">
                <a:solidFill>
                  <a:srgbClr val="595959"/>
                </a:solidFill>
                <a:latin typeface="微软雅黑" panose="020B0503020204020204" charset="-122"/>
                <a:ea typeface="微软雅黑" panose="020B0503020204020204" charset="-122"/>
                <a:cs typeface="+mn-cs"/>
              </a:rPr>
              <a:t>调试过程	</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2100" kern="1200" dirty="0">
                <a:solidFill>
                  <a:srgbClr val="595959"/>
                </a:solidFill>
                <a:latin typeface="微软雅黑" panose="020B0503020204020204" charset="-122"/>
                <a:ea typeface="+mn-ea"/>
                <a:cs typeface="+mn-cs"/>
              </a:rPr>
              <a:t>15.4.3	</a:t>
            </a:r>
            <a:r>
              <a:rPr lang="zh-CN" altLang="en-US" sz="2100" kern="1200" dirty="0">
                <a:solidFill>
                  <a:srgbClr val="595959"/>
                </a:solidFill>
                <a:latin typeface="微软雅黑" panose="020B0503020204020204" charset="-122"/>
                <a:ea typeface="微软雅黑" panose="020B0503020204020204" charset="-122"/>
                <a:cs typeface="+mn-cs"/>
              </a:rPr>
              <a:t>心理因素	</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2100" kern="1200" dirty="0">
                <a:solidFill>
                  <a:srgbClr val="595959"/>
                </a:solidFill>
                <a:latin typeface="微软雅黑" panose="020B0503020204020204" charset="-122"/>
                <a:ea typeface="+mn-ea"/>
                <a:cs typeface="+mn-cs"/>
              </a:rPr>
              <a:t>15.4.1	</a:t>
            </a:r>
            <a:r>
              <a:rPr lang="zh-CN" altLang="en-US" sz="2100" kern="1200" dirty="0">
                <a:solidFill>
                  <a:srgbClr val="595959"/>
                </a:solidFill>
                <a:latin typeface="微软雅黑" panose="020B0503020204020204" charset="-122"/>
                <a:ea typeface="微软雅黑" panose="020B0503020204020204" charset="-122"/>
                <a:cs typeface="+mn-cs"/>
              </a:rPr>
              <a:t>调试方法	</a:t>
            </a:r>
            <a:endParaRPr lang="zh-CN" altLang="en-US" sz="2100" kern="1200" dirty="0">
              <a:solidFill>
                <a:srgbClr val="595959"/>
              </a:solidFill>
              <a:latin typeface="微软雅黑" panose="020B0503020204020204" charset="-122"/>
              <a:ea typeface="微软雅黑" panose="020B0503020204020204" charset="-122"/>
              <a:cs typeface="+mn-cs"/>
            </a:endParaRPr>
          </a:p>
          <a:p>
            <a:pPr defTabSz="914400"/>
            <a:r>
              <a:rPr lang="en-US" altLang="zh-CN" sz="2500" kern="1200" dirty="0">
                <a:solidFill>
                  <a:srgbClr val="595959"/>
                </a:solidFill>
                <a:latin typeface="微软雅黑" panose="020B0503020204020204" charset="-122"/>
                <a:ea typeface="+mn-ea"/>
                <a:cs typeface="+mn-cs"/>
              </a:rPr>
              <a:t>15.5	</a:t>
            </a:r>
            <a:r>
              <a:rPr lang="zh-CN" altLang="en-US" sz="2500" kern="1200" dirty="0">
                <a:solidFill>
                  <a:srgbClr val="595959"/>
                </a:solidFill>
                <a:latin typeface="微软雅黑" panose="020B0503020204020204" charset="-122"/>
                <a:ea typeface="微软雅黑" panose="020B0503020204020204" charset="-122"/>
                <a:cs typeface="+mn-cs"/>
              </a:rPr>
              <a:t>软件测试自动化	</a:t>
            </a:r>
            <a:endParaRPr lang="zh-CN" altLang="en-US" sz="25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2100" kern="1200" dirty="0">
                <a:solidFill>
                  <a:srgbClr val="595959"/>
                </a:solidFill>
                <a:latin typeface="微软雅黑" panose="020B0503020204020204" charset="-122"/>
                <a:ea typeface="+mn-ea"/>
                <a:cs typeface="+mn-cs"/>
              </a:rPr>
              <a:t>15.5.1	</a:t>
            </a:r>
            <a:r>
              <a:rPr lang="zh-CN" altLang="en-US" sz="2100" kern="1200" dirty="0">
                <a:solidFill>
                  <a:srgbClr val="595959"/>
                </a:solidFill>
                <a:latin typeface="微软雅黑" panose="020B0503020204020204" charset="-122"/>
                <a:ea typeface="微软雅黑" panose="020B0503020204020204" charset="-122"/>
                <a:cs typeface="+mn-cs"/>
              </a:rPr>
              <a:t>概述	</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2100" kern="1200" dirty="0">
                <a:solidFill>
                  <a:srgbClr val="595959"/>
                </a:solidFill>
                <a:latin typeface="微软雅黑" panose="020B0503020204020204" charset="-122"/>
                <a:ea typeface="+mn-ea"/>
                <a:cs typeface="+mn-cs"/>
              </a:rPr>
              <a:t>15.5.2	</a:t>
            </a:r>
            <a:r>
              <a:rPr lang="zh-CN" altLang="en-US" sz="2100" kern="1200" dirty="0">
                <a:solidFill>
                  <a:srgbClr val="595959"/>
                </a:solidFill>
                <a:latin typeface="微软雅黑" panose="020B0503020204020204" charset="-122"/>
                <a:ea typeface="微软雅黑" panose="020B0503020204020204" charset="-122"/>
                <a:cs typeface="+mn-cs"/>
              </a:rPr>
              <a:t>实施软件测试自动化的理由	</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2100" kern="1200" dirty="0">
                <a:solidFill>
                  <a:srgbClr val="595959"/>
                </a:solidFill>
                <a:latin typeface="微软雅黑" panose="020B0503020204020204" charset="-122"/>
                <a:ea typeface="+mn-ea"/>
                <a:cs typeface="+mn-cs"/>
              </a:rPr>
              <a:t>15.5.3	</a:t>
            </a:r>
            <a:r>
              <a:rPr lang="zh-CN" altLang="en-US" sz="2100" kern="1200" dirty="0">
                <a:solidFill>
                  <a:srgbClr val="595959"/>
                </a:solidFill>
                <a:latin typeface="微软雅黑" panose="020B0503020204020204" charset="-122"/>
                <a:ea typeface="微软雅黑" panose="020B0503020204020204" charset="-122"/>
                <a:cs typeface="+mn-cs"/>
              </a:rPr>
              <a:t>软件测试自动化的引入条件	</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2100" kern="1200" dirty="0">
                <a:solidFill>
                  <a:srgbClr val="595959"/>
                </a:solidFill>
                <a:latin typeface="微软雅黑" panose="020B0503020204020204" charset="-122"/>
                <a:ea typeface="+mn-ea"/>
                <a:cs typeface="+mn-cs"/>
              </a:rPr>
              <a:t>15.5.4	</a:t>
            </a:r>
            <a:r>
              <a:rPr lang="zh-CN" altLang="en-US" sz="2100" kern="1200" dirty="0">
                <a:solidFill>
                  <a:srgbClr val="595959"/>
                </a:solidFill>
                <a:latin typeface="微软雅黑" panose="020B0503020204020204" charset="-122"/>
                <a:ea typeface="微软雅黑" panose="020B0503020204020204" charset="-122"/>
                <a:cs typeface="+mn-cs"/>
              </a:rPr>
              <a:t>不同阶段自动化测试的优势	</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2100" kern="1200" dirty="0">
                <a:solidFill>
                  <a:srgbClr val="595959"/>
                </a:solidFill>
                <a:latin typeface="微软雅黑" panose="020B0503020204020204" charset="-122"/>
                <a:ea typeface="+mn-ea"/>
                <a:cs typeface="+mn-cs"/>
              </a:rPr>
              <a:t>15.5.5	</a:t>
            </a:r>
            <a:r>
              <a:rPr lang="zh-CN" altLang="en-US" sz="2100" kern="1200" dirty="0">
                <a:solidFill>
                  <a:srgbClr val="595959"/>
                </a:solidFill>
                <a:latin typeface="微软雅黑" panose="020B0503020204020204" charset="-122"/>
                <a:ea typeface="微软雅黑" panose="020B0503020204020204" charset="-122"/>
                <a:cs typeface="+mn-cs"/>
              </a:rPr>
              <a:t>常用自动测试开发工具	</a:t>
            </a:r>
            <a:endParaRPr lang="zh-CN" altLang="en-US" sz="2100" kern="1200" dirty="0">
              <a:solidFill>
                <a:srgbClr val="595959"/>
              </a:solidFill>
              <a:latin typeface="微软雅黑" panose="020B0503020204020204" charset="-122"/>
              <a:ea typeface="微软雅黑" panose="020B0503020204020204" charset="-122"/>
              <a:cs typeface="+mn-cs"/>
            </a:endParaRPr>
          </a:p>
          <a:p>
            <a:pPr defTabSz="914400"/>
            <a:r>
              <a:rPr lang="en-US" altLang="zh-CN" sz="2500" kern="1200" dirty="0">
                <a:solidFill>
                  <a:srgbClr val="595959"/>
                </a:solidFill>
                <a:latin typeface="微软雅黑" panose="020B0503020204020204" charset="-122"/>
                <a:ea typeface="+mn-ea"/>
                <a:cs typeface="+mn-cs"/>
              </a:rPr>
              <a:t>15.6	</a:t>
            </a:r>
            <a:r>
              <a:rPr lang="zh-CN" altLang="en-US" sz="2500" kern="1200" dirty="0">
                <a:solidFill>
                  <a:srgbClr val="595959"/>
                </a:solidFill>
                <a:latin typeface="微软雅黑" panose="020B0503020204020204" charset="-122"/>
                <a:ea typeface="微软雅黑" panose="020B0503020204020204" charset="-122"/>
                <a:cs typeface="+mn-cs"/>
              </a:rPr>
              <a:t>小结	</a:t>
            </a:r>
            <a:r>
              <a:rPr lang="en-US" altLang="zh-CN" sz="2500" kern="1200" dirty="0">
                <a:solidFill>
                  <a:srgbClr val="595959"/>
                </a:solidFill>
                <a:latin typeface="微软雅黑" panose="020B0503020204020204" charset="-122"/>
                <a:ea typeface="+mn-ea"/>
                <a:cs typeface="+mn-cs"/>
              </a:rPr>
              <a:t>314</a:t>
            </a:r>
            <a:endParaRPr lang="en-US" altLang="zh-CN" sz="2500" kern="1200" dirty="0">
              <a:solidFill>
                <a:srgbClr val="595959"/>
              </a:solidFill>
              <a:latin typeface="微软雅黑" panose="020B0503020204020204" charset="-122"/>
              <a:ea typeface="+mn-ea"/>
              <a:cs typeface="+mn-cs"/>
            </a:endParaRP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灯片编号占位符 7"/>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5842" name="Rectangle 226"/>
          <p:cNvSpPr>
            <a:spLocks noGrp="1"/>
          </p:cNvSpPr>
          <p:nvPr>
            <p:ph type="title"/>
          </p:nvPr>
        </p:nvSpPr>
        <p:spPr>
          <a:xfrm>
            <a:off x="0" y="457200"/>
            <a:ext cx="7369175" cy="1143000"/>
          </a:xfrm>
          <a:prstGeom prst="rect">
            <a:avLst/>
          </a:prstGeom>
          <a:noFill/>
          <a:ln>
            <a:noFill/>
          </a:ln>
        </p:spPr>
        <p:txBody>
          <a:bodyPr vert="horz" wrap="square" lIns="91440" tIns="45720" rIns="91440" bIns="45720" anchor="b" anchorCtr="0"/>
          <a:p>
            <a:r>
              <a:rPr lang="zh-CN" altLang="en-US" sz="4000" dirty="0"/>
              <a:t>参考规范、修改记录、相关人员</a:t>
            </a:r>
            <a:endParaRPr lang="zh-CN" altLang="en-US" sz="4000" dirty="0"/>
          </a:p>
        </p:txBody>
      </p:sp>
      <p:graphicFrame>
        <p:nvGraphicFramePr>
          <p:cNvPr id="63720" name="Group 232"/>
          <p:cNvGraphicFramePr>
            <a:graphicFrameLocks noGrp="1"/>
          </p:cNvGraphicFramePr>
          <p:nvPr>
            <p:ph sz="half" idx="1"/>
          </p:nvPr>
        </p:nvGraphicFramePr>
        <p:xfrm>
          <a:off x="1370013" y="1827212"/>
          <a:ext cx="3579495" cy="2275205"/>
        </p:xfrm>
        <a:graphic>
          <a:graphicData uri="http://schemas.openxmlformats.org/drawingml/2006/table">
            <a:tbl>
              <a:tblPr/>
              <a:tblGrid>
                <a:gridCol w="2385695"/>
                <a:gridCol w="612775"/>
                <a:gridCol w="581025"/>
              </a:tblGrid>
              <a:tr h="90360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 PL ShanHeiSun Uni" charset="0"/>
                        </a:rPr>
                        <a:t>文档名</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 PL ShanHeiSun Uni"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 PL ShanHeiSun Uni" charset="0"/>
                        </a:rPr>
                        <a:t>修订</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 PL ShanHeiSun Uni"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 PL ShanHeiSun Uni" charset="0"/>
                        </a:rPr>
                        <a:t>作者</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 PL ShanHeiSun Uni"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137160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 PL ShanHeiSun Uni" charset="0"/>
                        </a:rPr>
                        <a:t>Message Tracking Center Specification</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 PL ShanHeiSun Uni" charset="0"/>
                        </a:rPr>
                        <a:t>（</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 PL ShanHeiSun Uni" charset="0"/>
                        </a:rPr>
                        <a:t>Web linked</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 PL ShanHeiSun Uni" charset="0"/>
                        </a:rPr>
                        <a:t>）</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 PL ShanHeiSun Uni"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 PL ShanHeiSun Uni" charset="0"/>
                        </a:rPr>
                        <a:t>11/18/2010</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 PL ShanHeiSun Uni"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Steve Jobs</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63589" name="Group 101"/>
          <p:cNvGraphicFramePr>
            <a:graphicFrameLocks noGrp="1"/>
          </p:cNvGraphicFramePr>
          <p:nvPr>
            <p:ph sz="quarter" idx="1"/>
          </p:nvPr>
        </p:nvGraphicFramePr>
        <p:xfrm>
          <a:off x="1295400" y="4343400"/>
          <a:ext cx="3581400" cy="1981200"/>
        </p:xfrm>
        <a:graphic>
          <a:graphicData uri="http://schemas.openxmlformats.org/drawingml/2006/table">
            <a:tbl>
              <a:tblPr/>
              <a:tblGrid>
                <a:gridCol w="1173480"/>
                <a:gridCol w="960120"/>
                <a:gridCol w="1447800"/>
              </a:tblGrid>
              <a:tr h="6604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姓名</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内容</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6604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12/11/2008</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Adelle</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初始起草</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04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10/15/2009</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Suannah</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修订测试规范</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63728" name="Group 240"/>
          <p:cNvGraphicFramePr>
            <a:graphicFrameLocks noGrp="1"/>
          </p:cNvGraphicFramePr>
          <p:nvPr>
            <p:ph sz="quarter" idx="1"/>
          </p:nvPr>
        </p:nvGraphicFramePr>
        <p:xfrm>
          <a:off x="5181600" y="1752600"/>
          <a:ext cx="3581400" cy="3359150"/>
        </p:xfrm>
        <a:graphic>
          <a:graphicData uri="http://schemas.openxmlformats.org/drawingml/2006/table">
            <a:tbl>
              <a:tblPr/>
              <a:tblGrid>
                <a:gridCol w="1370330"/>
                <a:gridCol w="2211070"/>
              </a:tblGrid>
              <a:tr h="33591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 PL ShanHeiSun Uni" charset="0"/>
                        </a:rPr>
                        <a:t>姓名</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 PL ShanHeiSun Uni"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 PL ShanHeiSun Uni" charset="0"/>
                        </a:rPr>
                        <a:t>标题</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 PL ShanHeiSun Uni" charset="0"/>
                        </a:rPr>
                        <a:t>/</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 PL ShanHeiSun Uni" charset="0"/>
                        </a:rPr>
                        <a:t>相关领域</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 PL ShanHeiSun Uni"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33591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 PL ShanHeiSun Uni" charset="0"/>
                        </a:rPr>
                        <a:t>Barry</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 PL ShanHeiSun Uni"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 PL ShanHeiSun Uni" charset="0"/>
                        </a:rPr>
                        <a:t>项目经理</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 PL ShanHeiSun Uni"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91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 PL ShanHeiSun Uni" charset="0"/>
                        </a:rPr>
                        <a:t>William</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 PL ShanHeiSun Uni"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 PL ShanHeiSun Uni" charset="0"/>
                        </a:rPr>
                        <a:t>软件工程师</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 PL ShanHeiSun Uni"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91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 PL ShanHeiSun Uni" charset="0"/>
                        </a:rPr>
                        <a:t>David</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 PL ShanHeiSun Uni"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 PL ShanHeiSun Uni" charset="0"/>
                        </a:rPr>
                        <a:t>软件工程师</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 PL ShanHeiSun Uni"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91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 PL ShanHeiSun Uni" charset="0"/>
                        </a:rPr>
                        <a:t>George</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 PL ShanHeiSun Uni"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 PL ShanHeiSun Uni" charset="0"/>
                        </a:rPr>
                        <a:t>开发</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 PL ShanHeiSun Uni" charset="0"/>
                        </a:rPr>
                        <a:t>MAD.exe</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 PL ShanHeiSun Uni"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91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 PL ShanHeiSun Uni" charset="0"/>
                        </a:rPr>
                        <a:t>Alex</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 PL ShanHeiSun Uni"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 PL ShanHeiSun Uni" charset="0"/>
                        </a:rPr>
                        <a:t>传输组件开发</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 PL ShanHeiSun Uni"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91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 PL ShanHeiSun Uni" charset="0"/>
                        </a:rPr>
                        <a:t>Milan</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 PL ShanHeiSun Uni"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 PL ShanHeiSun Uni" charset="0"/>
                        </a:rPr>
                        <a:t>传输组件开发</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 PL ShanHeiSun Uni"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91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 PL ShanHeiSun Uni" charset="0"/>
                        </a:rPr>
                        <a:t>Steve</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 PL ShanHeiSun Uni"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 PL ShanHeiSun Uni" charset="0"/>
                        </a:rPr>
                        <a:t>MTA</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 PL ShanHeiSun Uni" charset="0"/>
                        </a:rPr>
                        <a:t>组件开发</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 PL ShanHeiSun Uni"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91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 PL ShanHeiSun Uni" charset="0"/>
                        </a:rPr>
                        <a:t>Steven</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 PL ShanHeiSun Uni"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 PL ShanHeiSun Uni" charset="0"/>
                        </a:rPr>
                        <a:t>测试经理</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 PL ShanHeiSun Uni"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91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 PL ShanHeiSun Uni" charset="0"/>
                        </a:rPr>
                        <a:t>Anne</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 PL ShanHeiSun Uni"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 PL ShanHeiSun Uni" charset="0"/>
                        </a:rPr>
                        <a:t>测试工程师</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 PL ShanHeiSun Uni"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6866"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15.3.3	</a:t>
            </a:r>
            <a:r>
              <a:rPr lang="zh-CN" altLang="en-US" kern="1200" dirty="0">
                <a:solidFill>
                  <a:srgbClr val="595959"/>
                </a:solidFill>
                <a:latin typeface="微软雅黑" panose="020B0503020204020204" charset="-122"/>
                <a:ea typeface="微软雅黑" panose="020B0503020204020204" charset="-122"/>
                <a:cs typeface="+mj-cs"/>
              </a:rPr>
              <a:t>测试案例和测试报告</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36867"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sz="2500" kern="1200" dirty="0">
                <a:solidFill>
                  <a:srgbClr val="595959"/>
                </a:solidFill>
                <a:latin typeface="微软雅黑" panose="020B0503020204020204" charset="-122"/>
                <a:ea typeface="微软雅黑" panose="020B0503020204020204" charset="-122"/>
                <a:cs typeface="+mn-cs"/>
              </a:rPr>
              <a:t>我们在开发测试案例之前，必须要有一份正确的项目经理规范和一份详细的测试规范。</a:t>
            </a:r>
            <a:endParaRPr lang="en-US" altLang="zh-CN" sz="2500" kern="1200" dirty="0">
              <a:solidFill>
                <a:srgbClr val="595959"/>
              </a:solidFill>
              <a:latin typeface="微软雅黑" panose="020B0503020204020204" charset="-122"/>
              <a:ea typeface="+mn-ea"/>
              <a:cs typeface="+mn-cs"/>
            </a:endParaRPr>
          </a:p>
          <a:p>
            <a:pPr defTabSz="914400"/>
            <a:r>
              <a:rPr lang="zh-CN" altLang="en-US" sz="2500" kern="1200" dirty="0">
                <a:solidFill>
                  <a:srgbClr val="595959"/>
                </a:solidFill>
                <a:latin typeface="微软雅黑" panose="020B0503020204020204" charset="-122"/>
                <a:ea typeface="微软雅黑" panose="020B0503020204020204" charset="-122"/>
                <a:cs typeface="+mn-cs"/>
              </a:rPr>
              <a:t>在开发测试案例时，最初的案例是根据规范中的定义开发的。</a:t>
            </a:r>
            <a:endParaRPr lang="zh-CN" altLang="en-US" sz="25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在运行过程中，根据测试反馈信息，我们还会发现开始时尚未考虑到的新问题，于是就会不断地添加测试案例。</a:t>
            </a:r>
            <a:endParaRPr lang="zh-CN" altLang="en-US" sz="2100" kern="1200" dirty="0">
              <a:solidFill>
                <a:srgbClr val="595959"/>
              </a:solidFill>
              <a:latin typeface="微软雅黑" panose="020B0503020204020204" charset="-122"/>
              <a:ea typeface="微软雅黑" panose="020B0503020204020204" charset="-122"/>
              <a:cs typeface="+mn-cs"/>
            </a:endParaRPr>
          </a:p>
          <a:p>
            <a:pPr defTabSz="914400"/>
            <a:r>
              <a:rPr lang="zh-CN" altLang="en-US" sz="2500" kern="1200" dirty="0">
                <a:solidFill>
                  <a:srgbClr val="595959"/>
                </a:solidFill>
                <a:latin typeface="微软雅黑" panose="020B0503020204020204" charset="-122"/>
                <a:ea typeface="微软雅黑" panose="020B0503020204020204" charset="-122"/>
                <a:cs typeface="+mn-cs"/>
              </a:rPr>
              <a:t>同时，当我们发现新缺陷时，也要添加新的测试案例。</a:t>
            </a:r>
            <a:endParaRPr lang="zh-CN" altLang="en-US" sz="25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另外，测试案例没有固定格式，只需要清楚表明测试步骤和需要验证的事实，使得其他的用户或工程师都能根据测试案例的描述来完成该测试。</a:t>
            </a:r>
            <a:endParaRPr lang="zh-CN" altLang="en-US" sz="21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7890"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15.3.4	</a:t>
            </a:r>
            <a:r>
              <a:rPr lang="zh-CN" altLang="en-US" kern="1200" dirty="0">
                <a:solidFill>
                  <a:srgbClr val="595959"/>
                </a:solidFill>
                <a:latin typeface="微软雅黑" panose="020B0503020204020204" charset="-122"/>
                <a:ea typeface="微软雅黑" panose="020B0503020204020204" charset="-122"/>
                <a:cs typeface="+mj-cs"/>
              </a:rPr>
              <a:t>软件缺陷报告</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37891"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kern="1200" dirty="0">
                <a:solidFill>
                  <a:srgbClr val="595959"/>
                </a:solidFill>
                <a:latin typeface="微软雅黑" panose="020B0503020204020204" charset="-122"/>
                <a:ea typeface="微软雅黑" panose="020B0503020204020204" charset="-122"/>
                <a:cs typeface="+mn-cs"/>
              </a:rPr>
              <a:t>软件缺陷名称</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待测软件版本</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优先级与严重性</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详细测试步骤</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缺陷造成的后果</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预计结果</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其它信息</a:t>
            </a:r>
            <a:endParaRPr lang="zh-CN" altLang="en-US"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8914"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15.4	</a:t>
            </a:r>
            <a:r>
              <a:rPr lang="zh-CN" altLang="en-US" kern="1200" dirty="0">
                <a:solidFill>
                  <a:srgbClr val="595959"/>
                </a:solidFill>
                <a:latin typeface="微软雅黑" panose="020B0503020204020204" charset="-122"/>
                <a:ea typeface="微软雅黑" panose="020B0503020204020204" charset="-122"/>
                <a:cs typeface="+mj-cs"/>
              </a:rPr>
              <a:t>调试的技巧</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38915" name="Rectangle 3"/>
          <p:cNvSpPr>
            <a:spLocks noGrp="1"/>
          </p:cNvSpPr>
          <p:nvPr>
            <p:ph idx="1"/>
          </p:nvPr>
        </p:nvSpPr>
        <p:spPr>
          <a:prstGeom prst="rect">
            <a:avLst/>
          </a:prstGeom>
          <a:noFill/>
          <a:ln>
            <a:noFill/>
          </a:ln>
        </p:spPr>
        <p:txBody>
          <a:bodyPr vert="horz" wrap="square" lIns="91440" tIns="45720" rIns="91440" bIns="45720" anchor="t" anchorCtr="0"/>
          <a:p>
            <a:pPr algn="just" defTabSz="914400"/>
            <a:r>
              <a:rPr lang="en-US" altLang="zh-CN" kern="1200" dirty="0">
                <a:solidFill>
                  <a:srgbClr val="595959"/>
                </a:solidFill>
                <a:latin typeface="微软雅黑" panose="020B0503020204020204" charset="-122"/>
                <a:ea typeface="+mn-ea"/>
                <a:cs typeface="+mn-cs"/>
              </a:rPr>
              <a:t>15.4.1	</a:t>
            </a:r>
            <a:r>
              <a:rPr lang="zh-CN" altLang="en-US" kern="1200" dirty="0">
                <a:solidFill>
                  <a:srgbClr val="595959"/>
                </a:solidFill>
                <a:latin typeface="微软雅黑" panose="020B0503020204020204" charset="-122"/>
                <a:ea typeface="微软雅黑" panose="020B0503020204020204" charset="-122"/>
                <a:cs typeface="+mn-cs"/>
              </a:rPr>
              <a:t>调试过程</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endParaRPr lang="en-US" altLang="zh-CN" kern="1200" dirty="0">
              <a:solidFill>
                <a:srgbClr val="595959"/>
              </a:solidFill>
              <a:latin typeface="微软雅黑" panose="020B0503020204020204" charset="-122"/>
              <a:ea typeface="+mn-ea"/>
              <a:cs typeface="+mn-cs"/>
            </a:endParaRPr>
          </a:p>
        </p:txBody>
      </p:sp>
      <p:sp>
        <p:nvSpPr>
          <p:cNvPr id="38916" name="Rectangle 5"/>
          <p:cNvSpPr/>
          <p:nvPr/>
        </p:nvSpPr>
        <p:spPr>
          <a:xfrm>
            <a:off x="0" y="2158683"/>
            <a:ext cx="309880" cy="64516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pic>
        <p:nvPicPr>
          <p:cNvPr id="38917" name="Picture 7"/>
          <p:cNvPicPr>
            <a:picLocks noChangeAspect="1"/>
          </p:cNvPicPr>
          <p:nvPr/>
        </p:nvPicPr>
        <p:blipFill>
          <a:blip r:embed="rId1"/>
          <a:stretch>
            <a:fillRect/>
          </a:stretch>
        </p:blipFill>
        <p:spPr>
          <a:xfrm>
            <a:off x="1066800" y="2438400"/>
            <a:ext cx="6273800" cy="3886200"/>
          </a:xfrm>
          <a:prstGeom prst="rect">
            <a:avLst/>
          </a:prstGeom>
          <a:noFill/>
          <a:ln w="9525">
            <a:noFill/>
          </a:ln>
        </p:spPr>
      </p:pic>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标题 1"/>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自动化测试过程</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39938" name="内容占位符 2"/>
          <p:cNvSpPr>
            <a:spLocks noGrp="1"/>
          </p:cNvSpPr>
          <p:nvPr>
            <p:ph idx="1"/>
          </p:nvPr>
        </p:nvSpPr>
        <p:spPr>
          <a:prstGeom prst="rect">
            <a:avLst/>
          </a:prstGeom>
          <a:noFill/>
          <a:ln>
            <a:noFill/>
          </a:ln>
        </p:spPr>
        <p:txBody>
          <a:bodyPr vert="horz" wrap="square" lIns="91440" tIns="45720" rIns="91440" bIns="45720" anchor="t" anchorCtr="0"/>
          <a:p>
            <a:pPr defTabSz="914400"/>
            <a:endParaRPr lang="zh-CN" altLang="en-US" kern="1200" dirty="0">
              <a:solidFill>
                <a:srgbClr val="595959"/>
              </a:solidFill>
              <a:latin typeface="微软雅黑" panose="020B0503020204020204" charset="-122"/>
              <a:ea typeface="微软雅黑" panose="020B0503020204020204" charset="-122"/>
              <a:cs typeface="+mn-cs"/>
            </a:endParaRPr>
          </a:p>
        </p:txBody>
      </p:sp>
      <p:sp>
        <p:nvSpPr>
          <p:cNvPr id="39939" name="灯片编号占位符 3"/>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pic>
        <p:nvPicPr>
          <p:cNvPr id="39940" name="Picture 2"/>
          <p:cNvPicPr>
            <a:picLocks noChangeAspect="1"/>
          </p:cNvPicPr>
          <p:nvPr/>
        </p:nvPicPr>
        <p:blipFill>
          <a:blip r:embed="rId1"/>
          <a:stretch>
            <a:fillRect/>
          </a:stretch>
        </p:blipFill>
        <p:spPr>
          <a:xfrm>
            <a:off x="914400" y="2743200"/>
            <a:ext cx="8058150" cy="3048000"/>
          </a:xfrm>
          <a:prstGeom prst="rect">
            <a:avLst/>
          </a:prstGeom>
          <a:noFill/>
          <a:ln w="9525">
            <a:noFill/>
          </a:ln>
        </p:spPr>
      </p:pic>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0962" name="Rectangle 2"/>
          <p:cNvSpPr>
            <a:spLocks noGrp="1"/>
          </p:cNvSpPr>
          <p:nvPr>
            <p:ph type="title"/>
          </p:nvPr>
        </p:nvSpPr>
        <p:spPr>
          <a:xfrm>
            <a:off x="685800" y="76200"/>
            <a:ext cx="7886700" cy="1325563"/>
          </a:xfrm>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相应的错误特征</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40963" name="Rectangle 3"/>
          <p:cNvSpPr>
            <a:spLocks noGrp="1"/>
          </p:cNvSpPr>
          <p:nvPr>
            <p:ph idx="1"/>
          </p:nvPr>
        </p:nvSpPr>
        <p:spPr>
          <a:xfrm>
            <a:off x="685800" y="1579245"/>
            <a:ext cx="7886700" cy="4937125"/>
          </a:xfrm>
          <a:prstGeom prst="rect">
            <a:avLst/>
          </a:prstGeom>
          <a:noFill/>
          <a:ln>
            <a:noFill/>
          </a:ln>
        </p:spPr>
        <p:txBody>
          <a:bodyPr vert="horz" wrap="square" lIns="91440" tIns="45720" rIns="91440" bIns="45720" anchor="t" anchorCtr="0"/>
          <a:p>
            <a:pPr defTabSz="914400"/>
            <a:r>
              <a:rPr lang="zh-CN" altLang="en-US" sz="2400" kern="1200" dirty="0">
                <a:solidFill>
                  <a:srgbClr val="595959"/>
                </a:solidFill>
                <a:latin typeface="微软雅黑" panose="020B0503020204020204" charset="-122"/>
                <a:ea typeface="微软雅黑" panose="020B0503020204020204" charset="-122"/>
                <a:cs typeface="+mn-cs"/>
              </a:rPr>
              <a:t>缺陷症状和原因可能相隔很远，即缺陷症状可能在程序的某一部分出现，而原因则出现在另一个很远的地方。同时，高度耦合的程序结构加剧了这种情况。</a:t>
            </a:r>
            <a:endParaRPr lang="zh-CN" altLang="en-US" sz="2400" kern="1200" dirty="0">
              <a:solidFill>
                <a:srgbClr val="595959"/>
              </a:solidFill>
              <a:latin typeface="微软雅黑" panose="020B0503020204020204" charset="-122"/>
              <a:ea typeface="微软雅黑" panose="020B0503020204020204" charset="-122"/>
              <a:cs typeface="+mn-cs"/>
            </a:endParaRPr>
          </a:p>
          <a:p>
            <a:pPr defTabSz="914400"/>
            <a:r>
              <a:rPr lang="zh-CN" altLang="en-US" sz="2400" kern="1200" dirty="0">
                <a:solidFill>
                  <a:srgbClr val="595959"/>
                </a:solidFill>
                <a:latin typeface="微软雅黑" panose="020B0503020204020204" charset="-122"/>
                <a:ea typeface="微软雅黑" panose="020B0503020204020204" charset="-122"/>
                <a:cs typeface="+mn-cs"/>
              </a:rPr>
              <a:t>缺陷症状可能在其它的错误纠正后消失或暂时地消失。</a:t>
            </a:r>
            <a:endParaRPr lang="zh-CN" altLang="en-US" sz="2400" kern="1200" dirty="0">
              <a:solidFill>
                <a:srgbClr val="595959"/>
              </a:solidFill>
              <a:latin typeface="微软雅黑" panose="020B0503020204020204" charset="-122"/>
              <a:ea typeface="微软雅黑" panose="020B0503020204020204" charset="-122"/>
              <a:cs typeface="+mn-cs"/>
            </a:endParaRPr>
          </a:p>
          <a:p>
            <a:pPr defTabSz="914400"/>
            <a:r>
              <a:rPr lang="zh-CN" altLang="en-US" sz="2400" kern="1200" dirty="0">
                <a:solidFill>
                  <a:srgbClr val="595959"/>
                </a:solidFill>
                <a:latin typeface="微软雅黑" panose="020B0503020204020204" charset="-122"/>
                <a:ea typeface="微软雅黑" panose="020B0503020204020204" charset="-122"/>
                <a:cs typeface="+mn-cs"/>
              </a:rPr>
              <a:t>缺陷症状可能并不是由错误引起的，比如四舍五入误差。</a:t>
            </a:r>
            <a:endParaRPr lang="zh-CN" altLang="en-US" sz="2400" kern="1200" dirty="0">
              <a:solidFill>
                <a:srgbClr val="595959"/>
              </a:solidFill>
              <a:latin typeface="微软雅黑" panose="020B0503020204020204" charset="-122"/>
              <a:ea typeface="微软雅黑" panose="020B0503020204020204" charset="-122"/>
              <a:cs typeface="+mn-cs"/>
            </a:endParaRPr>
          </a:p>
          <a:p>
            <a:pPr defTabSz="914400"/>
            <a:r>
              <a:rPr lang="zh-CN" altLang="en-US" sz="2400" kern="1200" dirty="0">
                <a:solidFill>
                  <a:srgbClr val="595959"/>
                </a:solidFill>
                <a:latin typeface="微软雅黑" panose="020B0503020204020204" charset="-122"/>
                <a:ea typeface="微软雅黑" panose="020B0503020204020204" charset="-122"/>
                <a:cs typeface="+mn-cs"/>
              </a:rPr>
              <a:t>缺陷症状可能是由不太容易跟踪的人工错误引起的。</a:t>
            </a:r>
            <a:endParaRPr lang="zh-CN" altLang="en-US" sz="2400" kern="1200" dirty="0">
              <a:solidFill>
                <a:srgbClr val="595959"/>
              </a:solidFill>
              <a:latin typeface="微软雅黑" panose="020B0503020204020204" charset="-122"/>
              <a:ea typeface="微软雅黑" panose="020B0503020204020204" charset="-122"/>
              <a:cs typeface="+mn-cs"/>
            </a:endParaRPr>
          </a:p>
          <a:p>
            <a:pPr defTabSz="914400"/>
            <a:r>
              <a:rPr lang="zh-CN" altLang="en-US" sz="2400" kern="1200" dirty="0">
                <a:solidFill>
                  <a:srgbClr val="595959"/>
                </a:solidFill>
                <a:latin typeface="微软雅黑" panose="020B0503020204020204" charset="-122"/>
                <a:ea typeface="微软雅黑" panose="020B0503020204020204" charset="-122"/>
                <a:cs typeface="+mn-cs"/>
              </a:rPr>
              <a:t>很难重新产生完全一样的输入条件，比如输入顺序不确定的实时应用。</a:t>
            </a:r>
            <a:endParaRPr lang="zh-CN" altLang="en-US" sz="2400" kern="1200" dirty="0">
              <a:solidFill>
                <a:srgbClr val="595959"/>
              </a:solidFill>
              <a:latin typeface="微软雅黑" panose="020B0503020204020204" charset="-122"/>
              <a:ea typeface="微软雅黑" panose="020B0503020204020204" charset="-122"/>
              <a:cs typeface="+mn-cs"/>
            </a:endParaRPr>
          </a:p>
          <a:p>
            <a:pPr defTabSz="914400"/>
            <a:r>
              <a:rPr lang="zh-CN" altLang="en-US" sz="2400" kern="1200" dirty="0">
                <a:solidFill>
                  <a:srgbClr val="595959"/>
                </a:solidFill>
                <a:latin typeface="微软雅黑" panose="020B0503020204020204" charset="-122"/>
                <a:ea typeface="微软雅黑" panose="020B0503020204020204" charset="-122"/>
                <a:cs typeface="+mn-cs"/>
              </a:rPr>
              <a:t>缺陷症状可能有时有，有时无，这在那些不可避免的耦合硬件和软件的嵌入式系统中特别常见。</a:t>
            </a:r>
            <a:endParaRPr lang="zh-CN" altLang="en-US" sz="2400" kern="1200" dirty="0">
              <a:solidFill>
                <a:srgbClr val="595959"/>
              </a:solidFill>
              <a:latin typeface="微软雅黑" panose="020B0503020204020204" charset="-122"/>
              <a:ea typeface="微软雅黑" panose="020B0503020204020204" charset="-122"/>
              <a:cs typeface="+mn-cs"/>
            </a:endParaRPr>
          </a:p>
          <a:p>
            <a:pPr defTabSz="914400"/>
            <a:r>
              <a:rPr lang="zh-CN" altLang="en-US" sz="2400" kern="1200" dirty="0">
                <a:solidFill>
                  <a:srgbClr val="595959"/>
                </a:solidFill>
                <a:latin typeface="微软雅黑" panose="020B0503020204020204" charset="-122"/>
                <a:ea typeface="微软雅黑" panose="020B0503020204020204" charset="-122"/>
                <a:cs typeface="+mn-cs"/>
              </a:rPr>
              <a:t>缺陷症状可能由分布在许多不同任务中的原因引起的，而这些任务运行在不同的处理器上。</a:t>
            </a:r>
            <a:endParaRPr lang="zh-CN" altLang="en-US" sz="24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1986"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15.4.3	</a:t>
            </a:r>
            <a:r>
              <a:rPr lang="zh-CN" altLang="en-US" kern="1200" dirty="0">
                <a:solidFill>
                  <a:srgbClr val="595959"/>
                </a:solidFill>
                <a:latin typeface="微软雅黑" panose="020B0503020204020204" charset="-122"/>
                <a:ea typeface="微软雅黑" panose="020B0503020204020204" charset="-122"/>
                <a:cs typeface="+mj-cs"/>
              </a:rPr>
              <a:t>心理因素</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41987"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sz="2500" kern="1200" dirty="0">
                <a:solidFill>
                  <a:srgbClr val="595959"/>
                </a:solidFill>
                <a:latin typeface="微软雅黑" panose="020B0503020204020204" charset="-122"/>
                <a:ea typeface="微软雅黑" panose="020B0503020204020204" charset="-122"/>
                <a:cs typeface="+mn-cs"/>
              </a:rPr>
              <a:t>调试的能力属于一种个人的先天本领。有些人精于此道，而其他人可能就不行。</a:t>
            </a:r>
            <a:endParaRPr lang="zh-CN" altLang="en-US" sz="25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虽然关于调试的实验证据对此有多种解释，但是对于具有相同教育和实验背景的软件工程师来说，他们的调试能力还是有很大的差别的。</a:t>
            </a:r>
            <a:endParaRPr lang="zh-CN" altLang="en-US" sz="2100" kern="1200" dirty="0">
              <a:solidFill>
                <a:srgbClr val="595959"/>
              </a:solidFill>
              <a:latin typeface="微软雅黑" panose="020B0503020204020204" charset="-122"/>
              <a:ea typeface="微软雅黑" panose="020B0503020204020204" charset="-122"/>
              <a:cs typeface="+mn-cs"/>
            </a:endParaRPr>
          </a:p>
          <a:p>
            <a:pPr defTabSz="914400"/>
            <a:r>
              <a:rPr lang="zh-CN" altLang="en-US" sz="2500" kern="1200" dirty="0">
                <a:solidFill>
                  <a:srgbClr val="595959"/>
                </a:solidFill>
                <a:latin typeface="微软雅黑" panose="020B0503020204020204" charset="-122"/>
                <a:ea typeface="微软雅黑" panose="020B0503020204020204" charset="-122"/>
                <a:cs typeface="+mn-cs"/>
              </a:rPr>
              <a:t>另外，调试更是一种更容易让人感到沮丧的编程工作。调试包含解决问题或智力测验，而同时最恼人的是我们同时犯下的错误。</a:t>
            </a:r>
            <a:endParaRPr lang="zh-CN" altLang="en-US" sz="2500" kern="1200" dirty="0">
              <a:solidFill>
                <a:srgbClr val="595959"/>
              </a:solidFill>
              <a:latin typeface="微软雅黑" panose="020B0503020204020204" charset="-122"/>
              <a:ea typeface="微软雅黑" panose="020B0503020204020204" charset="-122"/>
              <a:cs typeface="+mn-cs"/>
            </a:endParaRPr>
          </a:p>
          <a:p>
            <a:pPr defTabSz="914400"/>
            <a:r>
              <a:rPr lang="zh-CN" altLang="en-US" sz="2500" kern="1200" dirty="0">
                <a:solidFill>
                  <a:srgbClr val="595959"/>
                </a:solidFill>
                <a:latin typeface="微软雅黑" panose="020B0503020204020204" charset="-122"/>
                <a:ea typeface="微软雅黑" panose="020B0503020204020204" charset="-122"/>
                <a:cs typeface="+mn-cs"/>
              </a:rPr>
              <a:t>高度焦虑和不愿接受可能发现的错误会增加调试任务的难度，当在错误最终被改正时，我们还能感受到强烈的放松。</a:t>
            </a:r>
            <a:endParaRPr lang="zh-CN" altLang="en-US" sz="25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3010"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15.4.1	</a:t>
            </a:r>
            <a:r>
              <a:rPr lang="zh-CN" altLang="en-US" kern="1200" dirty="0">
                <a:solidFill>
                  <a:srgbClr val="595959"/>
                </a:solidFill>
                <a:latin typeface="微软雅黑" panose="020B0503020204020204" charset="-122"/>
                <a:ea typeface="微软雅黑" panose="020B0503020204020204" charset="-122"/>
                <a:cs typeface="+mj-cs"/>
              </a:rPr>
              <a:t>调试方法</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43011"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kern="1200" dirty="0">
                <a:solidFill>
                  <a:srgbClr val="595959"/>
                </a:solidFill>
                <a:latin typeface="微软雅黑" panose="020B0503020204020204" charset="-122"/>
                <a:ea typeface="微软雅黑" panose="020B0503020204020204" charset="-122"/>
                <a:cs typeface="+mn-cs"/>
              </a:rPr>
              <a:t>蛮力法</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回溯</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原因排除法</a:t>
            </a:r>
            <a:endParaRPr lang="zh-CN" altLang="en-US" kern="1200" dirty="0">
              <a:solidFill>
                <a:srgbClr val="595959"/>
              </a:solidFill>
              <a:latin typeface="微软雅黑" panose="020B0503020204020204" charset="-122"/>
              <a:ea typeface="微软雅黑" panose="020B0503020204020204" charset="-122"/>
              <a:cs typeface="+mn-cs"/>
            </a:endParaRPr>
          </a:p>
        </p:txBody>
      </p:sp>
      <p:pic>
        <p:nvPicPr>
          <p:cNvPr id="43012" name="Picture 5" descr="Image result for debugging"/>
          <p:cNvPicPr>
            <a:picLocks noChangeAspect="1"/>
          </p:cNvPicPr>
          <p:nvPr/>
        </p:nvPicPr>
        <p:blipFill>
          <a:blip r:embed="rId1"/>
          <a:stretch>
            <a:fillRect/>
          </a:stretch>
        </p:blipFill>
        <p:spPr>
          <a:xfrm>
            <a:off x="4343400" y="1828800"/>
            <a:ext cx="3810000" cy="4448175"/>
          </a:xfrm>
          <a:prstGeom prst="rect">
            <a:avLst/>
          </a:prstGeom>
          <a:noFill/>
          <a:ln w="9525">
            <a:noFill/>
          </a:ln>
        </p:spPr>
      </p:pic>
    </p:spTree>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4034"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三个问题 </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44035"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kern="1200" dirty="0">
                <a:solidFill>
                  <a:srgbClr val="595959"/>
                </a:solidFill>
                <a:latin typeface="微软雅黑" panose="020B0503020204020204" charset="-122"/>
                <a:ea typeface="微软雅黑" panose="020B0503020204020204" charset="-122"/>
                <a:cs typeface="+mn-cs"/>
              </a:rPr>
              <a:t>这个错误原因在程序其它地方也产生过吗？</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sz="1900" kern="1200" dirty="0">
                <a:solidFill>
                  <a:srgbClr val="595959"/>
                </a:solidFill>
                <a:latin typeface="微软雅黑" panose="020B0503020204020204" charset="-122"/>
                <a:ea typeface="微软雅黑" panose="020B0503020204020204" charset="-122"/>
                <a:cs typeface="+mn-cs"/>
              </a:rPr>
              <a:t>在许多情形下，一个程序错误是由错误的逻辑引起的，而这种逻辑模式也会在别的地方出现。</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1900" kern="1200" dirty="0">
                <a:solidFill>
                  <a:srgbClr val="595959"/>
                </a:solidFill>
                <a:latin typeface="微软雅黑" panose="020B0503020204020204" charset="-122"/>
                <a:ea typeface="微软雅黑" panose="020B0503020204020204" charset="-122"/>
                <a:cs typeface="+mn-cs"/>
              </a:rPr>
              <a:t>因此，仔细考虑这种逻辑模式的可以帮助发现其它错误。</a:t>
            </a:r>
            <a:endParaRPr lang="zh-CN" altLang="en-US" sz="1900"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将要进行的修改可能会引发的</a:t>
            </a:r>
            <a:r>
              <a:rPr lang="zh-CN" altLang="en-US" kern="1200" dirty="0">
                <a:solidFill>
                  <a:srgbClr val="595959"/>
                </a:solidFill>
                <a:latin typeface="Arial" panose="020B0604020202020204" pitchFamily="34" charset="0"/>
                <a:ea typeface="微软雅黑" panose="020B0503020204020204" charset="-122"/>
                <a:cs typeface="+mn-cs"/>
              </a:rPr>
              <a:t>“</a:t>
            </a:r>
            <a:r>
              <a:rPr lang="zh-CN" altLang="en-US" kern="1200" dirty="0">
                <a:solidFill>
                  <a:srgbClr val="595959"/>
                </a:solidFill>
                <a:latin typeface="微软雅黑" panose="020B0503020204020204" charset="-122"/>
                <a:ea typeface="微软雅黑" panose="020B0503020204020204" charset="-122"/>
                <a:cs typeface="+mn-cs"/>
              </a:rPr>
              <a:t>下一个错误</a:t>
            </a:r>
            <a:r>
              <a:rPr lang="zh-CN" altLang="en-US" kern="1200" dirty="0">
                <a:solidFill>
                  <a:srgbClr val="595959"/>
                </a:solidFill>
                <a:latin typeface="Arial" panose="020B0604020202020204" pitchFamily="34" charset="0"/>
                <a:ea typeface="微软雅黑" panose="020B0503020204020204" charset="-122"/>
                <a:cs typeface="+mn-cs"/>
              </a:rPr>
              <a:t>”</a:t>
            </a:r>
            <a:r>
              <a:rPr lang="zh-CN" altLang="en-US" kern="1200" dirty="0">
                <a:solidFill>
                  <a:srgbClr val="595959"/>
                </a:solidFill>
                <a:latin typeface="微软雅黑" panose="020B0503020204020204" charset="-122"/>
                <a:ea typeface="微软雅黑" panose="020B0503020204020204" charset="-122"/>
                <a:cs typeface="+mn-cs"/>
              </a:rPr>
              <a:t>是什么？</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sz="1900" kern="1200" dirty="0">
                <a:solidFill>
                  <a:srgbClr val="595959"/>
                </a:solidFill>
                <a:latin typeface="微软雅黑" panose="020B0503020204020204" charset="-122"/>
                <a:ea typeface="微软雅黑" panose="020B0503020204020204" charset="-122"/>
                <a:cs typeface="+mn-cs"/>
              </a:rPr>
              <a:t>在进行修改之前，需要认真地研究设计及源代码的逻辑和数据结构之间的耦合。</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1900" kern="1200" dirty="0">
                <a:solidFill>
                  <a:srgbClr val="595959"/>
                </a:solidFill>
                <a:latin typeface="微软雅黑" panose="020B0503020204020204" charset="-122"/>
                <a:ea typeface="微软雅黑" panose="020B0503020204020204" charset="-122"/>
                <a:cs typeface="+mn-cs"/>
              </a:rPr>
              <a:t>如果我们需要修改高度耦合的程序段，就应该格外地小心。</a:t>
            </a:r>
            <a:endParaRPr lang="zh-CN" altLang="en-US" sz="1900"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为了防止该错误，首先我们应该做什么呢？</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sz="1900" kern="1200" dirty="0">
                <a:solidFill>
                  <a:srgbClr val="595959"/>
                </a:solidFill>
                <a:latin typeface="微软雅黑" panose="020B0503020204020204" charset="-122"/>
                <a:ea typeface="微软雅黑" panose="020B0503020204020204" charset="-122"/>
                <a:cs typeface="+mn-cs"/>
              </a:rPr>
              <a:t>这个问题是建立软件质量保证的第一个步骤。</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1900" kern="1200" dirty="0">
                <a:solidFill>
                  <a:srgbClr val="595959"/>
                </a:solidFill>
                <a:latin typeface="微软雅黑" panose="020B0503020204020204" charset="-122"/>
                <a:ea typeface="微软雅黑" panose="020B0503020204020204" charset="-122"/>
                <a:cs typeface="+mn-cs"/>
              </a:rPr>
              <a:t>如果我们不仅修改了产品，还修改了过程，那么我们就不仅排除了现在的程序错误，还避免了所有今后的程序可能出现的错误了。</a:t>
            </a:r>
            <a:endParaRPr lang="zh-CN" altLang="en-US" sz="19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5058"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15.5	</a:t>
            </a:r>
            <a:r>
              <a:rPr lang="zh-CN" altLang="en-US" kern="1200" dirty="0">
                <a:solidFill>
                  <a:srgbClr val="595959"/>
                </a:solidFill>
                <a:latin typeface="微软雅黑" panose="020B0503020204020204" charset="-122"/>
                <a:ea typeface="微软雅黑" panose="020B0503020204020204" charset="-122"/>
                <a:cs typeface="+mj-cs"/>
              </a:rPr>
              <a:t>软件测试自动化</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45059"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sz="2500" kern="1200" dirty="0">
                <a:solidFill>
                  <a:srgbClr val="595959"/>
                </a:solidFill>
                <a:latin typeface="微软雅黑" panose="020B0503020204020204" charset="-122"/>
                <a:ea typeface="微软雅黑" panose="020B0503020204020204" charset="-122"/>
                <a:cs typeface="+mn-cs"/>
              </a:rPr>
              <a:t>软件测试自动化，其最根本的意义是解决手工劳动的复杂性，成为替代某些重复性行为模式的最佳工具。</a:t>
            </a:r>
            <a:endParaRPr lang="zh-CN" altLang="en-US" sz="2500" kern="1200" dirty="0">
              <a:solidFill>
                <a:srgbClr val="595959"/>
              </a:solidFill>
              <a:latin typeface="微软雅黑" panose="020B0503020204020204" charset="-122"/>
              <a:ea typeface="微软雅黑" panose="020B0503020204020204" charset="-122"/>
              <a:cs typeface="+mn-cs"/>
            </a:endParaRPr>
          </a:p>
          <a:p>
            <a:pPr defTabSz="914400"/>
            <a:r>
              <a:rPr lang="zh-CN" altLang="en-US" sz="2500" kern="1200" dirty="0">
                <a:solidFill>
                  <a:srgbClr val="595959"/>
                </a:solidFill>
                <a:latin typeface="微软雅黑" panose="020B0503020204020204" charset="-122"/>
                <a:ea typeface="微软雅黑" panose="020B0503020204020204" charset="-122"/>
                <a:cs typeface="+mn-cs"/>
              </a:rPr>
              <a:t>软件测试从业者都意识到软件测试这项工作走向成熟化、标准化的一个必经之路就是要实施自动化测试。</a:t>
            </a:r>
            <a:endParaRPr lang="zh-CN" altLang="en-US" sz="2500" kern="1200" dirty="0">
              <a:solidFill>
                <a:srgbClr val="595959"/>
              </a:solidFill>
              <a:latin typeface="微软雅黑" panose="020B0503020204020204" charset="-122"/>
              <a:ea typeface="微软雅黑" panose="020B0503020204020204" charset="-122"/>
              <a:cs typeface="+mn-cs"/>
            </a:endParaRPr>
          </a:p>
          <a:p>
            <a:pPr defTabSz="914400"/>
            <a:r>
              <a:rPr lang="zh-CN" altLang="en-US" sz="2500" kern="1200" dirty="0">
                <a:solidFill>
                  <a:srgbClr val="595959"/>
                </a:solidFill>
                <a:latin typeface="微软雅黑" panose="020B0503020204020204" charset="-122"/>
                <a:ea typeface="微软雅黑" panose="020B0503020204020204" charset="-122"/>
                <a:cs typeface="+mn-cs"/>
              </a:rPr>
              <a:t>从计算机这一庞大学科发展至今，软件测试自动化需要解决人类手工劳动的复杂性，并成为替代人类某些重复性行为模式的最佳工具。</a:t>
            </a:r>
            <a:endParaRPr lang="zh-CN" altLang="en-US" sz="25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2290"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15.1	</a:t>
            </a:r>
            <a:r>
              <a:rPr lang="zh-CN" altLang="en-US" kern="1200" dirty="0">
                <a:solidFill>
                  <a:srgbClr val="595959"/>
                </a:solidFill>
                <a:latin typeface="微软雅黑" panose="020B0503020204020204" charset="-122"/>
                <a:ea typeface="+mj-ea"/>
                <a:cs typeface="+mj-cs"/>
              </a:rPr>
              <a:t>测试管理</a:t>
            </a:r>
            <a:r>
              <a:rPr lang="zh-CN" altLang="en-US" kern="1200" dirty="0">
                <a:solidFill>
                  <a:srgbClr val="595959"/>
                </a:solidFill>
                <a:latin typeface="微软雅黑" panose="020B0503020204020204" charset="-122"/>
                <a:ea typeface="+mj-ea"/>
                <a:cs typeface="+mj-cs"/>
              </a:rPr>
              <a:t>过程</a:t>
            </a:r>
            <a:endParaRPr lang="zh-CN" altLang="en-US" kern="1200" dirty="0">
              <a:solidFill>
                <a:srgbClr val="595959"/>
              </a:solidFill>
              <a:latin typeface="微软雅黑" panose="020B0503020204020204" charset="-122"/>
              <a:ea typeface="+mj-ea"/>
              <a:cs typeface="+mj-cs"/>
            </a:endParaRPr>
          </a:p>
        </p:txBody>
      </p:sp>
      <p:sp>
        <p:nvSpPr>
          <p:cNvPr id="12291" name="Rectangle 3"/>
          <p:cNvSpPr>
            <a:spLocks noGrp="1"/>
          </p:cNvSpPr>
          <p:nvPr>
            <p:ph idx="1"/>
          </p:nvPr>
        </p:nvSpPr>
        <p:spPr>
          <a:xfrm>
            <a:off x="2057400" y="1827213"/>
            <a:ext cx="6626225" cy="4114800"/>
          </a:xfrm>
          <a:prstGeom prst="rect">
            <a:avLst/>
          </a:prstGeom>
          <a:noFill/>
          <a:ln>
            <a:noFill/>
          </a:ln>
        </p:spPr>
        <p:txBody>
          <a:bodyPr vert="horz" wrap="square" lIns="91440" tIns="45720" rIns="91440" bIns="45720" anchor="t" anchorCtr="0"/>
          <a:p>
            <a:pPr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现代创新理论的提出者约瑟夫</a:t>
            </a:r>
            <a:r>
              <a:rPr lang="en-US" altLang="zh-CN" kern="1200" dirty="0">
                <a:solidFill>
                  <a:srgbClr val="595959"/>
                </a:solidFill>
                <a:latin typeface="Arial" panose="020B0604020202020204" pitchFamily="34" charset="0"/>
                <a:ea typeface="+mn-ea"/>
                <a:cs typeface="+mn-cs"/>
              </a:rPr>
              <a:t>·</a:t>
            </a:r>
            <a:r>
              <a:rPr lang="zh-CN" altLang="en-US" kern="1200" dirty="0">
                <a:solidFill>
                  <a:srgbClr val="595959"/>
                </a:solidFill>
                <a:latin typeface="微软雅黑" panose="020B0503020204020204" charset="-122"/>
                <a:ea typeface="微软雅黑" panose="020B0503020204020204" charset="-122"/>
                <a:cs typeface="+mn-cs"/>
              </a:rPr>
              <a:t>熊彼特（</a:t>
            </a:r>
            <a:r>
              <a:rPr lang="en-US" altLang="zh-CN" kern="1200" dirty="0">
                <a:solidFill>
                  <a:srgbClr val="595959"/>
                </a:solidFill>
                <a:latin typeface="微软雅黑" panose="020B0503020204020204" charset="-122"/>
                <a:ea typeface="+mn-ea"/>
                <a:cs typeface="+mn-cs"/>
              </a:rPr>
              <a:t>J. A. Joseph Alois Schumpeter</a:t>
            </a:r>
            <a:r>
              <a:rPr lang="zh-CN" altLang="en-US" kern="1200" dirty="0">
                <a:solidFill>
                  <a:srgbClr val="595959"/>
                </a:solidFill>
                <a:latin typeface="微软雅黑" panose="020B0503020204020204" charset="-122"/>
                <a:ea typeface="微软雅黑" panose="020B0503020204020204" charset="-122"/>
                <a:cs typeface="+mn-cs"/>
              </a:rPr>
              <a:t>）曾将创新划分为五个维度：</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开发新的产品、采用新的生产方法、发现新的需求和开拓新兴市场、获取元件或半制成品的新的供应来源、建立一种新的组织结构。</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很显然，这五个维度分别对应着技术和产品、制造工艺、市场、原材料和管理方法。</a:t>
            </a:r>
            <a:endParaRPr lang="zh-CN" altLang="en-US" sz="19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作为软件开发的重要环节，软件测试越来越受到人们的重视。</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随着软件开发规模的扩大、复杂程度的增加，以寻找软件中的错误为目的的测试工作就显得更加困难。</a:t>
            </a:r>
            <a:endParaRPr lang="zh-CN" altLang="en-US" sz="19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由此，为了尽可能多地找出程序中的错误，生产出高质量的软件产品，加强对测试工作的组织和管理就显得格外重要。</a:t>
            </a:r>
            <a:endParaRPr lang="zh-CN" altLang="en-US" kern="1200" dirty="0">
              <a:solidFill>
                <a:srgbClr val="595959"/>
              </a:solidFill>
              <a:latin typeface="微软雅黑" panose="020B0503020204020204" charset="-122"/>
              <a:ea typeface="微软雅黑" panose="020B0503020204020204" charset="-122"/>
              <a:cs typeface="+mn-cs"/>
            </a:endParaRPr>
          </a:p>
        </p:txBody>
      </p:sp>
      <p:pic>
        <p:nvPicPr>
          <p:cNvPr id="12292" name="Picture 5" descr="20771"/>
          <p:cNvPicPr>
            <a:picLocks noChangeAspect="1"/>
          </p:cNvPicPr>
          <p:nvPr/>
        </p:nvPicPr>
        <p:blipFill>
          <a:blip r:embed="rId1"/>
          <a:stretch>
            <a:fillRect/>
          </a:stretch>
        </p:blipFill>
        <p:spPr>
          <a:xfrm>
            <a:off x="152400" y="3962400"/>
            <a:ext cx="1724025" cy="2505075"/>
          </a:xfrm>
          <a:prstGeom prst="rect">
            <a:avLst/>
          </a:prstGeom>
          <a:noFill/>
          <a:ln w="9525">
            <a:noFill/>
          </a:ln>
        </p:spPr>
      </p:pic>
    </p:spTree>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6082"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sz="4000" kern="1200" dirty="0">
                <a:solidFill>
                  <a:srgbClr val="595959"/>
                </a:solidFill>
                <a:latin typeface="微软雅黑" panose="020B0503020204020204" charset="-122"/>
                <a:ea typeface="+mj-ea"/>
                <a:cs typeface="+mj-cs"/>
              </a:rPr>
              <a:t>15.5.1	</a:t>
            </a:r>
            <a:r>
              <a:rPr lang="zh-CN" altLang="en-US" sz="4000" kern="1200" dirty="0">
                <a:solidFill>
                  <a:srgbClr val="595959"/>
                </a:solidFill>
                <a:latin typeface="微软雅黑" panose="020B0503020204020204" charset="-122"/>
                <a:ea typeface="微软雅黑" panose="020B0503020204020204" charset="-122"/>
                <a:cs typeface="+mj-cs"/>
              </a:rPr>
              <a:t>实施软件测试自动化的理由</a:t>
            </a:r>
            <a:endParaRPr lang="zh-CN" altLang="en-US" sz="4000" kern="1200" dirty="0">
              <a:solidFill>
                <a:srgbClr val="595959"/>
              </a:solidFill>
              <a:latin typeface="微软雅黑" panose="020B0503020204020204" charset="-122"/>
              <a:ea typeface="微软雅黑" panose="020B0503020204020204" charset="-122"/>
              <a:cs typeface="+mj-cs"/>
            </a:endParaRPr>
          </a:p>
        </p:txBody>
      </p:sp>
      <p:sp>
        <p:nvSpPr>
          <p:cNvPr id="46083" name="Rectangle 3"/>
          <p:cNvSpPr>
            <a:spLocks noGrp="1"/>
          </p:cNvSpPr>
          <p:nvPr>
            <p:ph idx="1"/>
          </p:nvPr>
        </p:nvSpPr>
        <p:spPr>
          <a:prstGeom prst="rect">
            <a:avLst/>
          </a:prstGeom>
          <a:noFill/>
          <a:ln>
            <a:noFill/>
          </a:ln>
        </p:spPr>
        <p:txBody>
          <a:bodyPr vert="horz" wrap="square" lIns="91440" tIns="45720" rIns="91440" bIns="45720" anchor="t" anchorCtr="0"/>
          <a:p>
            <a:pPr defTabSz="914400">
              <a:lnSpc>
                <a:spcPct val="80000"/>
              </a:lnSpc>
            </a:pPr>
            <a:r>
              <a:rPr lang="zh-CN" altLang="en-US" sz="2500" kern="1200" dirty="0">
                <a:solidFill>
                  <a:srgbClr val="595959"/>
                </a:solidFill>
                <a:latin typeface="微软雅黑" panose="020B0503020204020204" charset="-122"/>
                <a:ea typeface="微软雅黑" panose="020B0503020204020204" charset="-122"/>
                <a:cs typeface="+mn-cs"/>
              </a:rPr>
              <a:t>提高测试效率和降低测试成本</a:t>
            </a:r>
            <a:endParaRPr lang="zh-CN" altLang="en-US" sz="25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zh-CN" altLang="en-US" sz="2500" kern="1200" dirty="0">
                <a:solidFill>
                  <a:srgbClr val="595959"/>
                </a:solidFill>
                <a:latin typeface="微软雅黑" panose="020B0503020204020204" charset="-122"/>
                <a:ea typeface="微软雅黑" panose="020B0503020204020204" charset="-122"/>
                <a:cs typeface="+mn-cs"/>
              </a:rPr>
              <a:t>对于很常用的功能性边界测试测试，人工测试非常耗费时间，而自动测试很快且准确</a:t>
            </a:r>
            <a:endParaRPr lang="zh-CN" altLang="en-US" sz="25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zh-CN" altLang="en-US" sz="2500" kern="1200" dirty="0">
                <a:solidFill>
                  <a:srgbClr val="595959"/>
                </a:solidFill>
                <a:latin typeface="微软雅黑" panose="020B0503020204020204" charset="-122"/>
                <a:ea typeface="微软雅黑" panose="020B0503020204020204" charset="-122"/>
                <a:cs typeface="+mn-cs"/>
              </a:rPr>
              <a:t>项目中测试人员的任务都是手动处理的，而实际上有很大一部分重复性强的测试工作是可以独立开来自动实现的</a:t>
            </a:r>
            <a:endParaRPr lang="zh-CN" altLang="en-US" sz="25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zh-CN" altLang="en-US" sz="2500" kern="1200" dirty="0">
                <a:solidFill>
                  <a:srgbClr val="595959"/>
                </a:solidFill>
                <a:latin typeface="微软雅黑" panose="020B0503020204020204" charset="-122"/>
                <a:ea typeface="微软雅黑" panose="020B0503020204020204" charset="-122"/>
                <a:cs typeface="+mn-cs"/>
              </a:rPr>
              <a:t>自动测试可以避免人工测试容易犯的错误，如错误测试、漏测试、多测试和重复测试等</a:t>
            </a:r>
            <a:endParaRPr lang="zh-CN" altLang="en-US" sz="25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zh-CN" altLang="en-US" sz="2500" kern="1200" dirty="0">
                <a:solidFill>
                  <a:srgbClr val="595959"/>
                </a:solidFill>
                <a:latin typeface="微软雅黑" panose="020B0503020204020204" charset="-122"/>
                <a:ea typeface="微软雅黑" panose="020B0503020204020204" charset="-122"/>
                <a:cs typeface="+mn-cs"/>
              </a:rPr>
              <a:t>典型的应用，例如多用户并发注册、并发交易请求和并发交易应答等，这些情况人工测试几乎办不到，而自动测试却很容易实现。</a:t>
            </a:r>
            <a:endParaRPr lang="zh-CN" altLang="en-US" sz="25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7106" name="Rectangle 2"/>
          <p:cNvSpPr>
            <a:spLocks noGrp="1"/>
          </p:cNvSpPr>
          <p:nvPr>
            <p:ph type="title"/>
          </p:nvPr>
        </p:nvSpPr>
        <p:spPr>
          <a:xfrm>
            <a:off x="0" y="457200"/>
            <a:ext cx="7245350" cy="1009650"/>
          </a:xfrm>
          <a:prstGeom prst="rect">
            <a:avLst/>
          </a:prstGeom>
          <a:noFill/>
          <a:ln>
            <a:noFill/>
          </a:ln>
        </p:spPr>
        <p:txBody>
          <a:bodyPr vert="horz" wrap="square" lIns="91440" tIns="45720" rIns="91440" bIns="45720" anchor="b" anchorCtr="0"/>
          <a:p>
            <a:r>
              <a:rPr lang="en-US" altLang="zh-CN" sz="4000" dirty="0"/>
              <a:t>15.5.2	</a:t>
            </a:r>
            <a:r>
              <a:rPr lang="zh-CN" altLang="en-US" sz="4000" dirty="0"/>
              <a:t>软件测试自动化的引入条件</a:t>
            </a:r>
            <a:endParaRPr lang="zh-CN" altLang="en-US" sz="4000" dirty="0"/>
          </a:p>
        </p:txBody>
      </p:sp>
      <p:graphicFrame>
        <p:nvGraphicFramePr>
          <p:cNvPr id="40964" name="表格占位符 40963"/>
          <p:cNvGraphicFramePr/>
          <p:nvPr>
            <p:ph type="tbl" idx="1"/>
          </p:nvPr>
        </p:nvGraphicFramePr>
        <p:xfrm>
          <a:off x="1370013" y="1827212"/>
          <a:ext cx="7313295" cy="4114800"/>
        </p:xfrm>
        <a:graphic>
          <a:graphicData uri="http://schemas.openxmlformats.org/drawingml/2006/table">
            <a:tbl>
              <a:tblPr/>
              <a:tblGrid>
                <a:gridCol w="262255"/>
                <a:gridCol w="844550"/>
                <a:gridCol w="2003425"/>
                <a:gridCol w="2457450"/>
                <a:gridCol w="1745615"/>
              </a:tblGrid>
              <a:tr h="685800">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None/>
                      </a:pPr>
                      <a:r>
                        <a:rPr lang="zh-CN" altLang="en-US" sz="1600" b="1" dirty="0">
                          <a:latin typeface="宋体" panose="02010600030101010101" pitchFamily="2" charset="-122"/>
                          <a:ea typeface="黑体" panose="02010609060101010101" pitchFamily="49" charset="-122"/>
                        </a:rPr>
                        <a:t>级</a:t>
                      </a:r>
                      <a:endParaRPr lang="zh-CN" altLang="en-US" sz="1600" b="1" dirty="0">
                        <a:latin typeface="宋体" panose="02010600030101010101" pitchFamily="2" charset="-122"/>
                        <a:ea typeface="黑体" panose="02010609060101010101" pitchFamily="49" charset="-122"/>
                      </a:endParaRPr>
                    </a:p>
                    <a:p>
                      <a:pPr marL="342900" lvl="0" indent="-342900" algn="ctr" eaLnBrk="1" hangingPunct="1">
                        <a:buNone/>
                      </a:pPr>
                      <a:r>
                        <a:rPr lang="zh-CN" altLang="en-US" sz="1600" b="1" dirty="0">
                          <a:latin typeface="宋体" panose="02010600030101010101" pitchFamily="2" charset="-122"/>
                          <a:ea typeface="黑体" panose="02010609060101010101" pitchFamily="49" charset="-122"/>
                        </a:rPr>
                        <a:t>别</a:t>
                      </a:r>
                      <a:endParaRPr lang="zh-CN" altLang="en-US" sz="4000" dirty="0">
                        <a:latin typeface="Arial" panose="020B0604020202020204" pitchFamily="34" charset="0"/>
                        <a:ea typeface="黑体" panose="02010609060101010101" pitchFamily="49"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None/>
                      </a:pPr>
                      <a:r>
                        <a:rPr lang="zh-CN" altLang="en-US" sz="1600" b="1" dirty="0">
                          <a:latin typeface="宋体" panose="02010600030101010101" pitchFamily="2" charset="-122"/>
                          <a:ea typeface="黑体" panose="02010609060101010101" pitchFamily="49" charset="-122"/>
                        </a:rPr>
                        <a:t>说明</a:t>
                      </a:r>
                      <a:endParaRPr lang="zh-CN" altLang="en-US" sz="4000" dirty="0">
                        <a:latin typeface="Arial" panose="020B0604020202020204" pitchFamily="34" charset="0"/>
                        <a:ea typeface="黑体" panose="02010609060101010101" pitchFamily="49"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None/>
                      </a:pPr>
                      <a:r>
                        <a:rPr lang="zh-CN" altLang="en-US" sz="1600" b="1" dirty="0">
                          <a:latin typeface="宋体" panose="02010600030101010101" pitchFamily="2" charset="-122"/>
                          <a:ea typeface="黑体" panose="02010609060101010101" pitchFamily="49" charset="-122"/>
                        </a:rPr>
                        <a:t>优点</a:t>
                      </a:r>
                      <a:endParaRPr lang="zh-CN" altLang="en-US" sz="4000" dirty="0">
                        <a:latin typeface="Arial" panose="020B0604020202020204" pitchFamily="34" charset="0"/>
                        <a:ea typeface="黑体" panose="02010609060101010101" pitchFamily="49"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None/>
                      </a:pPr>
                      <a:r>
                        <a:rPr lang="zh-CN" altLang="en-US" sz="1600" b="1" dirty="0">
                          <a:latin typeface="宋体" panose="02010600030101010101" pitchFamily="2" charset="-122"/>
                          <a:ea typeface="黑体" panose="02010609060101010101" pitchFamily="49" charset="-122"/>
                        </a:rPr>
                        <a:t>缺点</a:t>
                      </a:r>
                      <a:endParaRPr lang="zh-CN" altLang="en-US" sz="4000" dirty="0">
                        <a:latin typeface="Arial" panose="020B0604020202020204" pitchFamily="34" charset="0"/>
                        <a:ea typeface="黑体" panose="02010609060101010101" pitchFamily="49"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None/>
                      </a:pPr>
                      <a:r>
                        <a:rPr lang="zh-CN" altLang="en-US" sz="1600" b="1" dirty="0">
                          <a:latin typeface="宋体" panose="02010600030101010101" pitchFamily="2" charset="-122"/>
                          <a:ea typeface="黑体" panose="02010609060101010101" pitchFamily="49" charset="-122"/>
                        </a:rPr>
                        <a:t>用法</a:t>
                      </a:r>
                      <a:endParaRPr lang="zh-CN" altLang="en-US" sz="4000" dirty="0">
                        <a:latin typeface="Arial" panose="020B0604020202020204" pitchFamily="34" charset="0"/>
                        <a:ea typeface="黑体" panose="02010609060101010101" pitchFamily="49"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CC"/>
                    </a:solidFill>
                  </a:tcPr>
                </a:tc>
              </a:tr>
              <a:tr h="685800">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None/>
                      </a:pPr>
                      <a:r>
                        <a:rPr lang="en-US" altLang="zh-CN" sz="1200" b="1" dirty="0">
                          <a:latin typeface="宋体" panose="02010600030101010101" pitchFamily="2" charset="-122"/>
                          <a:cs typeface="Times New Roman" panose="02020603050405020304" pitchFamily="18" charset="0"/>
                        </a:rPr>
                        <a:t>1</a:t>
                      </a:r>
                      <a:endParaRPr lang="en-US" altLang="zh-CN" sz="1200" b="1" dirty="0">
                        <a:latin typeface="宋体" panose="02010600030101010101" pitchFamily="2" charset="-122"/>
                        <a:cs typeface="Times New Roman" panose="02020603050405020304" pitchFamily="18" charset="0"/>
                      </a:endParaRPr>
                    </a:p>
                    <a:p>
                      <a:pPr marL="342900" lvl="0" indent="-342900" algn="ctr" eaLnBrk="1" hangingPunct="1">
                        <a:buNone/>
                      </a:pPr>
                      <a:r>
                        <a:rPr lang="zh-CN" altLang="en-US" sz="1200" b="1" dirty="0">
                          <a:latin typeface="宋体" panose="02010600030101010101" pitchFamily="2" charset="-122"/>
                          <a:cs typeface="Times New Roman" panose="02020603050405020304" pitchFamily="18" charset="0"/>
                        </a:rPr>
                        <a:t>级</a:t>
                      </a:r>
                      <a:endParaRPr lang="zh-CN" altLang="en-US" sz="3200" dirty="0">
                        <a:latin typeface="Arial" panose="020B0604020202020204" pitchFamily="34" charset="0"/>
                        <a:ea typeface="Times New Roman" panose="02020603050405020304" pitchFamily="18" charset="0"/>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eaLnBrk="1" hangingPunct="1">
                        <a:buNone/>
                      </a:pPr>
                      <a:r>
                        <a:rPr lang="zh-CN" altLang="en-US" sz="1200" dirty="0">
                          <a:latin typeface="宋体" panose="02010600030101010101" pitchFamily="2" charset="-122"/>
                          <a:cs typeface="Times New Roman" panose="02020603050405020304" pitchFamily="18" charset="0"/>
                        </a:rPr>
                        <a:t>录制和</a:t>
                      </a:r>
                      <a:endParaRPr lang="zh-CN" altLang="en-US" sz="1200" dirty="0">
                        <a:latin typeface="宋体" panose="02010600030101010101" pitchFamily="2" charset="-122"/>
                        <a:cs typeface="Times New Roman" panose="02020603050405020304" pitchFamily="18" charset="0"/>
                      </a:endParaRPr>
                    </a:p>
                    <a:p>
                      <a:pPr marL="342900" lvl="0" indent="-342900" eaLnBrk="1" hangingPunct="1">
                        <a:buNone/>
                      </a:pPr>
                      <a:r>
                        <a:rPr lang="zh-CN" altLang="en-US" sz="1200" dirty="0">
                          <a:latin typeface="宋体" panose="02010600030101010101" pitchFamily="2" charset="-122"/>
                          <a:cs typeface="Times New Roman" panose="02020603050405020304" pitchFamily="18" charset="0"/>
                        </a:rPr>
                        <a:t>回放</a:t>
                      </a:r>
                      <a:endParaRPr lang="zh-CN" altLang="en-US" sz="3200" dirty="0">
                        <a:latin typeface="Arial" panose="020B0604020202020204" pitchFamily="34" charset="0"/>
                        <a:ea typeface="Times New Roman" panose="02020603050405020304" pitchFamily="18" charset="0"/>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eaLnBrk="1" hangingPunct="1">
                        <a:buNone/>
                      </a:pPr>
                      <a:r>
                        <a:rPr lang="zh-CN" altLang="en-US" sz="1200" dirty="0">
                          <a:latin typeface="宋体" panose="02010600030101010101" pitchFamily="2" charset="-122"/>
                          <a:cs typeface="Times New Roman" panose="02020603050405020304" pitchFamily="18" charset="0"/>
                        </a:rPr>
                        <a:t>自动化的测试脚本能够被自动的生成，而不需要有任何的编程知识</a:t>
                      </a:r>
                      <a:endParaRPr lang="zh-CN" altLang="en-US" sz="3200" dirty="0">
                        <a:latin typeface="Arial" panose="020B0604020202020204" pitchFamily="34" charset="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eaLnBrk="1" hangingPunct="1">
                        <a:buNone/>
                      </a:pPr>
                      <a:r>
                        <a:rPr lang="zh-CN" altLang="en-US" sz="1200" dirty="0">
                          <a:latin typeface="宋体" panose="02010600030101010101" pitchFamily="2" charset="-122"/>
                          <a:cs typeface="Times New Roman" panose="02020603050405020304" pitchFamily="18" charset="0"/>
                        </a:rPr>
                        <a:t>拥有大量的测试脚本，当需求和应用发生变化时相应的测试脚本也必须被重新录制</a:t>
                      </a:r>
                      <a:endParaRPr lang="zh-CN" altLang="en-US" sz="3200" dirty="0">
                        <a:latin typeface="Arial" panose="020B0604020202020204" pitchFamily="34" charset="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eaLnBrk="1" hangingPunct="1">
                        <a:buNone/>
                      </a:pPr>
                      <a:r>
                        <a:rPr lang="zh-CN" altLang="en-US" sz="1200" dirty="0">
                          <a:latin typeface="宋体" panose="02010600030101010101" pitchFamily="2" charset="-122"/>
                          <a:cs typeface="Times New Roman" panose="02020603050405020304" pitchFamily="18" charset="0"/>
                        </a:rPr>
                        <a:t>当测试的系统不会发生变化时，实现小规模的自动化</a:t>
                      </a:r>
                      <a:endParaRPr lang="zh-CN" altLang="en-US" sz="3200" dirty="0">
                        <a:latin typeface="Arial" panose="020B0604020202020204" pitchFamily="34" charset="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85800">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None/>
                      </a:pPr>
                      <a:r>
                        <a:rPr lang="en-US" altLang="zh-CN" sz="1200" b="1" dirty="0">
                          <a:latin typeface="宋体" panose="02010600030101010101" pitchFamily="2" charset="-122"/>
                          <a:cs typeface="Times New Roman" panose="02020603050405020304" pitchFamily="18" charset="0"/>
                        </a:rPr>
                        <a:t>2</a:t>
                      </a:r>
                      <a:endParaRPr lang="en-US" altLang="zh-CN" sz="1200" b="1" dirty="0">
                        <a:latin typeface="宋体" panose="02010600030101010101" pitchFamily="2" charset="-122"/>
                        <a:cs typeface="Times New Roman" panose="02020603050405020304" pitchFamily="18" charset="0"/>
                      </a:endParaRPr>
                    </a:p>
                    <a:p>
                      <a:pPr marL="342900" lvl="0" indent="-342900" algn="ctr" eaLnBrk="1" hangingPunct="1">
                        <a:buNone/>
                      </a:pPr>
                      <a:r>
                        <a:rPr lang="zh-CN" altLang="en-US" sz="1200" b="1" dirty="0">
                          <a:latin typeface="宋体" panose="02010600030101010101" pitchFamily="2" charset="-122"/>
                          <a:cs typeface="Times New Roman" panose="02020603050405020304" pitchFamily="18" charset="0"/>
                        </a:rPr>
                        <a:t>级</a:t>
                      </a:r>
                      <a:endParaRPr lang="zh-CN" altLang="en-US" sz="3200" dirty="0">
                        <a:latin typeface="Arial" panose="020B0604020202020204" pitchFamily="34" charset="0"/>
                        <a:ea typeface="Times New Roman" panose="02020603050405020304" pitchFamily="18" charset="0"/>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eaLnBrk="1" hangingPunct="1">
                        <a:buNone/>
                      </a:pPr>
                      <a:r>
                        <a:rPr lang="zh-CN" altLang="en-US" sz="1200" dirty="0">
                          <a:latin typeface="宋体" panose="02010600030101010101" pitchFamily="2" charset="-122"/>
                          <a:cs typeface="Times New Roman" panose="02020603050405020304" pitchFamily="18" charset="0"/>
                        </a:rPr>
                        <a:t>录制、</a:t>
                      </a:r>
                      <a:endParaRPr lang="zh-CN" altLang="en-US" sz="1200" dirty="0">
                        <a:latin typeface="宋体" panose="02010600030101010101" pitchFamily="2" charset="-122"/>
                        <a:cs typeface="Times New Roman" panose="02020603050405020304" pitchFamily="18" charset="0"/>
                      </a:endParaRPr>
                    </a:p>
                    <a:p>
                      <a:pPr marL="342900" lvl="0" indent="-342900" eaLnBrk="1" hangingPunct="1">
                        <a:buNone/>
                      </a:pPr>
                      <a:r>
                        <a:rPr lang="zh-CN" altLang="en-US" sz="1200" dirty="0">
                          <a:latin typeface="宋体" panose="02010600030101010101" pitchFamily="2" charset="-122"/>
                          <a:cs typeface="Times New Roman" panose="02020603050405020304" pitchFamily="18" charset="0"/>
                        </a:rPr>
                        <a:t>编辑和</a:t>
                      </a:r>
                      <a:endParaRPr lang="zh-CN" altLang="en-US" sz="1200" dirty="0">
                        <a:latin typeface="宋体" panose="02010600030101010101" pitchFamily="2" charset="-122"/>
                        <a:cs typeface="Times New Roman" panose="02020603050405020304" pitchFamily="18" charset="0"/>
                      </a:endParaRPr>
                    </a:p>
                    <a:p>
                      <a:pPr marL="342900" lvl="0" indent="-342900" eaLnBrk="1" hangingPunct="1">
                        <a:buNone/>
                      </a:pPr>
                      <a:r>
                        <a:rPr lang="zh-CN" altLang="en-US" sz="1200" dirty="0">
                          <a:latin typeface="宋体" panose="02010600030101010101" pitchFamily="2" charset="-122"/>
                          <a:cs typeface="Times New Roman" panose="02020603050405020304" pitchFamily="18" charset="0"/>
                        </a:rPr>
                        <a:t>回放</a:t>
                      </a:r>
                      <a:endParaRPr lang="zh-CN" altLang="en-US" sz="3200" dirty="0">
                        <a:latin typeface="Arial" panose="020B0604020202020204" pitchFamily="34" charset="0"/>
                        <a:ea typeface="Times New Roman" panose="02020603050405020304" pitchFamily="18" charset="0"/>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eaLnBrk="1" hangingPunct="1">
                        <a:buNone/>
                      </a:pPr>
                      <a:r>
                        <a:rPr lang="zh-CN" altLang="en-US" sz="1200" dirty="0">
                          <a:latin typeface="宋体" panose="02010600030101010101" pitchFamily="2" charset="-122"/>
                          <a:cs typeface="Times New Roman" panose="02020603050405020304" pitchFamily="18" charset="0"/>
                        </a:rPr>
                        <a:t>减少脚本的数量和维护的工作</a:t>
                      </a:r>
                      <a:endParaRPr lang="zh-CN" altLang="en-US" sz="3200" dirty="0">
                        <a:latin typeface="Arial" panose="020B0604020202020204" pitchFamily="34" charset="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eaLnBrk="1" hangingPunct="1">
                        <a:buNone/>
                      </a:pPr>
                      <a:r>
                        <a:rPr lang="zh-CN" altLang="en-US" sz="1200" dirty="0">
                          <a:latin typeface="宋体" panose="02010600030101010101" pitchFamily="2" charset="-122"/>
                          <a:cs typeface="Times New Roman" panose="02020603050405020304" pitchFamily="18" charset="0"/>
                        </a:rPr>
                        <a:t>需要一定的编程知识，频繁的变化难于维护</a:t>
                      </a:r>
                      <a:endParaRPr lang="zh-CN" altLang="en-US" sz="3200" dirty="0">
                        <a:latin typeface="Arial" panose="020B0604020202020204" pitchFamily="34" charset="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eaLnBrk="1" hangingPunct="1">
                        <a:buNone/>
                      </a:pPr>
                      <a:r>
                        <a:rPr lang="zh-CN" altLang="en-US" sz="1200" dirty="0">
                          <a:latin typeface="宋体" panose="02010600030101010101" pitchFamily="2" charset="-122"/>
                          <a:cs typeface="Times New Roman" panose="02020603050405020304" pitchFamily="18" charset="0"/>
                        </a:rPr>
                        <a:t>回归测试时，用于被测试的应用有很小的变化</a:t>
                      </a:r>
                      <a:endParaRPr lang="zh-CN" altLang="en-US" sz="3200" dirty="0">
                        <a:latin typeface="Arial" panose="020B0604020202020204" pitchFamily="34" charset="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85800">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None/>
                      </a:pPr>
                      <a:r>
                        <a:rPr lang="en-US" altLang="zh-CN" sz="1200" b="1" dirty="0">
                          <a:latin typeface="宋体" panose="02010600030101010101" pitchFamily="2" charset="-122"/>
                          <a:cs typeface="Times New Roman" panose="02020603050405020304" pitchFamily="18" charset="0"/>
                        </a:rPr>
                        <a:t>3</a:t>
                      </a:r>
                      <a:endParaRPr lang="en-US" altLang="zh-CN" sz="1200" b="1" dirty="0">
                        <a:latin typeface="宋体" panose="02010600030101010101" pitchFamily="2" charset="-122"/>
                        <a:cs typeface="Times New Roman" panose="02020603050405020304" pitchFamily="18" charset="0"/>
                      </a:endParaRPr>
                    </a:p>
                    <a:p>
                      <a:pPr marL="342900" lvl="0" indent="-342900" algn="ctr" eaLnBrk="1" hangingPunct="1">
                        <a:buNone/>
                      </a:pPr>
                      <a:r>
                        <a:rPr lang="zh-CN" altLang="en-US" sz="1200" b="1" dirty="0">
                          <a:latin typeface="宋体" panose="02010600030101010101" pitchFamily="2" charset="-122"/>
                          <a:cs typeface="Times New Roman" panose="02020603050405020304" pitchFamily="18" charset="0"/>
                        </a:rPr>
                        <a:t>级</a:t>
                      </a:r>
                      <a:endParaRPr lang="zh-CN" altLang="en-US" sz="3200" dirty="0">
                        <a:latin typeface="Arial" panose="020B0604020202020204" pitchFamily="34" charset="0"/>
                        <a:ea typeface="Times New Roman" panose="02020603050405020304" pitchFamily="18" charset="0"/>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eaLnBrk="1" hangingPunct="1">
                        <a:buNone/>
                      </a:pPr>
                      <a:r>
                        <a:rPr lang="zh-CN" altLang="en-US" sz="1200" dirty="0">
                          <a:latin typeface="宋体" panose="02010600030101010101" pitchFamily="2" charset="-122"/>
                          <a:cs typeface="Times New Roman" panose="02020603050405020304" pitchFamily="18" charset="0"/>
                        </a:rPr>
                        <a:t>编程和</a:t>
                      </a:r>
                      <a:endParaRPr lang="zh-CN" altLang="en-US" sz="1200" dirty="0">
                        <a:latin typeface="宋体" panose="02010600030101010101" pitchFamily="2" charset="-122"/>
                        <a:cs typeface="Times New Roman" panose="02020603050405020304" pitchFamily="18" charset="0"/>
                      </a:endParaRPr>
                    </a:p>
                    <a:p>
                      <a:pPr marL="342900" lvl="0" indent="-342900" eaLnBrk="1" hangingPunct="1">
                        <a:buNone/>
                      </a:pPr>
                      <a:r>
                        <a:rPr lang="zh-CN" altLang="en-US" sz="1200" dirty="0">
                          <a:latin typeface="宋体" panose="02010600030101010101" pitchFamily="2" charset="-122"/>
                          <a:cs typeface="Times New Roman" panose="02020603050405020304" pitchFamily="18" charset="0"/>
                        </a:rPr>
                        <a:t>回放</a:t>
                      </a:r>
                      <a:endParaRPr lang="zh-CN" altLang="en-US" sz="3200" dirty="0">
                        <a:latin typeface="Arial" panose="020B0604020202020204" pitchFamily="34" charset="0"/>
                        <a:ea typeface="Times New Roman" panose="02020603050405020304" pitchFamily="18" charset="0"/>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eaLnBrk="1" hangingPunct="1">
                        <a:buNone/>
                      </a:pPr>
                      <a:r>
                        <a:rPr lang="zh-CN" altLang="en-US" sz="1200" dirty="0">
                          <a:latin typeface="宋体" panose="02010600030101010101" pitchFamily="2" charset="-122"/>
                          <a:cs typeface="Times New Roman" panose="02020603050405020304" pitchFamily="18" charset="0"/>
                        </a:rPr>
                        <a:t>确定了测试脚本的设计，在项目的早期就可以开始自动化的测试</a:t>
                      </a:r>
                      <a:endParaRPr lang="zh-CN" altLang="en-US" sz="3200" dirty="0">
                        <a:latin typeface="Arial" panose="020B0604020202020204" pitchFamily="34" charset="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eaLnBrk="1" hangingPunct="1">
                        <a:buNone/>
                      </a:pPr>
                      <a:r>
                        <a:rPr lang="zh-CN" altLang="en-US" sz="1200" dirty="0">
                          <a:latin typeface="宋体" panose="02010600030101010101" pitchFamily="2" charset="-122"/>
                          <a:cs typeface="Times New Roman" panose="02020603050405020304" pitchFamily="18" charset="0"/>
                        </a:rPr>
                        <a:t>要求测试人员具有很好的软件技能，包括设计、开发</a:t>
                      </a:r>
                      <a:endParaRPr lang="zh-CN" altLang="en-US" sz="3200" dirty="0">
                        <a:latin typeface="Arial" panose="020B0604020202020204" pitchFamily="34" charset="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eaLnBrk="1" hangingPunct="1">
                        <a:buNone/>
                      </a:pPr>
                      <a:r>
                        <a:rPr lang="zh-CN" altLang="en-US" sz="1200" dirty="0">
                          <a:latin typeface="宋体" panose="02010600030101010101" pitchFamily="2" charset="-122"/>
                          <a:cs typeface="Times New Roman" panose="02020603050405020304" pitchFamily="18" charset="0"/>
                        </a:rPr>
                        <a:t>大规模的测试套件被开发、执行和维护的专业自动化测试</a:t>
                      </a:r>
                      <a:endParaRPr lang="zh-CN" altLang="en-US" sz="3200" dirty="0">
                        <a:latin typeface="Arial" panose="020B0604020202020204" pitchFamily="34" charset="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85800">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None/>
                      </a:pPr>
                      <a:r>
                        <a:rPr lang="en-US" altLang="zh-CN" sz="1200" b="1" dirty="0">
                          <a:latin typeface="宋体" panose="02010600030101010101" pitchFamily="2" charset="-122"/>
                          <a:cs typeface="Times New Roman" panose="02020603050405020304" pitchFamily="18" charset="0"/>
                        </a:rPr>
                        <a:t>4</a:t>
                      </a:r>
                      <a:endParaRPr lang="en-US" altLang="zh-CN" sz="1200" b="1" dirty="0">
                        <a:latin typeface="宋体" panose="02010600030101010101" pitchFamily="2" charset="-122"/>
                        <a:cs typeface="Times New Roman" panose="02020603050405020304" pitchFamily="18" charset="0"/>
                      </a:endParaRPr>
                    </a:p>
                    <a:p>
                      <a:pPr marL="342900" lvl="0" indent="-342900" algn="ctr" eaLnBrk="1" hangingPunct="1">
                        <a:buNone/>
                      </a:pPr>
                      <a:r>
                        <a:rPr lang="zh-CN" altLang="en-US" sz="1200" b="1" dirty="0">
                          <a:latin typeface="宋体" panose="02010600030101010101" pitchFamily="2" charset="-122"/>
                          <a:cs typeface="Times New Roman" panose="02020603050405020304" pitchFamily="18" charset="0"/>
                        </a:rPr>
                        <a:t>级</a:t>
                      </a:r>
                      <a:endParaRPr lang="zh-CN" altLang="en-US" sz="3200" dirty="0">
                        <a:latin typeface="Arial" panose="020B0604020202020204" pitchFamily="34" charset="0"/>
                        <a:ea typeface="Times New Roman" panose="02020603050405020304" pitchFamily="18" charset="0"/>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eaLnBrk="1" hangingPunct="1">
                        <a:buNone/>
                      </a:pPr>
                      <a:r>
                        <a:rPr lang="zh-CN" altLang="en-US" sz="1200" dirty="0">
                          <a:latin typeface="宋体" panose="02010600030101010101" pitchFamily="2" charset="-122"/>
                          <a:cs typeface="Times New Roman" panose="02020603050405020304" pitchFamily="18" charset="0"/>
                        </a:rPr>
                        <a:t>数据驱动</a:t>
                      </a:r>
                      <a:endParaRPr lang="zh-CN" altLang="en-US" sz="1200" dirty="0">
                        <a:latin typeface="宋体" panose="02010600030101010101" pitchFamily="2" charset="-122"/>
                        <a:cs typeface="Times New Roman" panose="02020603050405020304" pitchFamily="18" charset="0"/>
                      </a:endParaRPr>
                    </a:p>
                    <a:p>
                      <a:pPr marL="342900" lvl="0" indent="-342900" eaLnBrk="1" hangingPunct="1">
                        <a:buNone/>
                      </a:pPr>
                      <a:r>
                        <a:rPr lang="zh-CN" altLang="en-US" sz="1200" dirty="0">
                          <a:latin typeface="宋体" panose="02010600030101010101" pitchFamily="2" charset="-122"/>
                          <a:cs typeface="Times New Roman" panose="02020603050405020304" pitchFamily="18" charset="0"/>
                        </a:rPr>
                        <a:t>的测试</a:t>
                      </a:r>
                      <a:endParaRPr lang="zh-CN" altLang="en-US" sz="3200" dirty="0">
                        <a:latin typeface="Arial" panose="020B0604020202020204" pitchFamily="34" charset="0"/>
                        <a:ea typeface="Times New Roman" panose="02020603050405020304" pitchFamily="18" charset="0"/>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eaLnBrk="1" hangingPunct="1">
                        <a:buNone/>
                      </a:pPr>
                      <a:r>
                        <a:rPr lang="zh-CN" altLang="en-US" sz="1200" dirty="0">
                          <a:latin typeface="宋体" panose="02010600030101010101" pitchFamily="2" charset="-122"/>
                          <a:cs typeface="Times New Roman" panose="02020603050405020304" pitchFamily="18" charset="0"/>
                        </a:rPr>
                        <a:t>能够维护和使用良好的并且有效的模拟真实生活中数据的测试数据</a:t>
                      </a:r>
                      <a:endParaRPr lang="zh-CN" altLang="en-US" sz="3200" dirty="0">
                        <a:latin typeface="Arial" panose="020B0604020202020204" pitchFamily="34" charset="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eaLnBrk="1" hangingPunct="1">
                        <a:buNone/>
                      </a:pPr>
                      <a:r>
                        <a:rPr lang="zh-CN" altLang="en-US" sz="1200" dirty="0">
                          <a:latin typeface="宋体" panose="02010600030101010101" pitchFamily="2" charset="-122"/>
                          <a:cs typeface="Times New Roman" panose="02020603050405020304" pitchFamily="18" charset="0"/>
                        </a:rPr>
                        <a:t>软件开发的技能是基础，并且需要访问相关的测试数据</a:t>
                      </a:r>
                      <a:endParaRPr lang="zh-CN" altLang="en-US" sz="3200" dirty="0">
                        <a:latin typeface="Arial" panose="020B0604020202020204" pitchFamily="34" charset="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eaLnBrk="1" hangingPunct="1">
                        <a:buNone/>
                      </a:pPr>
                      <a:r>
                        <a:rPr lang="zh-CN" altLang="en-US" sz="1200" dirty="0">
                          <a:latin typeface="宋体" panose="02010600030101010101" pitchFamily="2" charset="-122"/>
                          <a:cs typeface="Times New Roman" panose="02020603050405020304" pitchFamily="18" charset="0"/>
                        </a:rPr>
                        <a:t>大规模的测试套件被开发、执行和维护的专业自动化测试</a:t>
                      </a:r>
                      <a:endParaRPr lang="zh-CN" altLang="en-US" sz="3200" dirty="0">
                        <a:latin typeface="Arial" panose="020B0604020202020204" pitchFamily="34" charset="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85800">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None/>
                      </a:pPr>
                      <a:r>
                        <a:rPr lang="en-US" altLang="zh-CN" sz="1200" b="1" dirty="0">
                          <a:latin typeface="宋体" panose="02010600030101010101" pitchFamily="2" charset="-122"/>
                          <a:cs typeface="Times New Roman" panose="02020603050405020304" pitchFamily="18" charset="0"/>
                        </a:rPr>
                        <a:t>5</a:t>
                      </a:r>
                      <a:endParaRPr lang="en-US" altLang="zh-CN" sz="1200" b="1" dirty="0">
                        <a:latin typeface="宋体" panose="02010600030101010101" pitchFamily="2" charset="-122"/>
                        <a:cs typeface="Times New Roman" panose="02020603050405020304" pitchFamily="18" charset="0"/>
                      </a:endParaRPr>
                    </a:p>
                    <a:p>
                      <a:pPr marL="342900" lvl="0" indent="-342900" algn="ctr" eaLnBrk="1" hangingPunct="1">
                        <a:buNone/>
                      </a:pPr>
                      <a:r>
                        <a:rPr lang="zh-CN" altLang="en-US" sz="1200" b="1" dirty="0">
                          <a:latin typeface="宋体" panose="02010600030101010101" pitchFamily="2" charset="-122"/>
                          <a:cs typeface="Times New Roman" panose="02020603050405020304" pitchFamily="18" charset="0"/>
                        </a:rPr>
                        <a:t>级</a:t>
                      </a:r>
                      <a:endParaRPr lang="zh-CN" altLang="en-US" sz="3200" dirty="0">
                        <a:latin typeface="Arial" panose="020B0604020202020204" pitchFamily="34" charset="0"/>
                        <a:ea typeface="Times New Roman" panose="02020603050405020304" pitchFamily="18" charset="0"/>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eaLnBrk="1" hangingPunct="1">
                        <a:buNone/>
                      </a:pPr>
                      <a:r>
                        <a:rPr lang="zh-CN" altLang="en-US" sz="1200" dirty="0">
                          <a:latin typeface="宋体" panose="02010600030101010101" pitchFamily="2" charset="-122"/>
                          <a:cs typeface="Times New Roman" panose="02020603050405020304" pitchFamily="18" charset="0"/>
                        </a:rPr>
                        <a:t>使用动作</a:t>
                      </a:r>
                      <a:endParaRPr lang="zh-CN" altLang="en-US" sz="1200" dirty="0">
                        <a:latin typeface="宋体" panose="02010600030101010101" pitchFamily="2" charset="-122"/>
                        <a:cs typeface="Times New Roman" panose="02020603050405020304" pitchFamily="18" charset="0"/>
                      </a:endParaRPr>
                    </a:p>
                    <a:p>
                      <a:pPr marL="342900" lvl="0" indent="-342900" eaLnBrk="1" hangingPunct="1">
                        <a:buNone/>
                      </a:pPr>
                      <a:r>
                        <a:rPr lang="zh-CN" altLang="en-US" sz="1200" dirty="0">
                          <a:latin typeface="宋体" panose="02010600030101010101" pitchFamily="2" charset="-122"/>
                          <a:cs typeface="Times New Roman" panose="02020603050405020304" pitchFamily="18" charset="0"/>
                        </a:rPr>
                        <a:t>词的测试</a:t>
                      </a:r>
                      <a:endParaRPr lang="zh-CN" altLang="en-US" sz="1200" dirty="0">
                        <a:latin typeface="宋体" panose="02010600030101010101" pitchFamily="2" charset="-122"/>
                        <a:cs typeface="Times New Roman" panose="02020603050405020304" pitchFamily="18" charset="0"/>
                      </a:endParaRPr>
                    </a:p>
                    <a:p>
                      <a:pPr marL="342900" lvl="0" indent="-342900" eaLnBrk="1" hangingPunct="1">
                        <a:buNone/>
                      </a:pPr>
                      <a:r>
                        <a:rPr lang="zh-CN" altLang="en-US" sz="1200" dirty="0">
                          <a:latin typeface="宋体" panose="02010600030101010101" pitchFamily="2" charset="-122"/>
                          <a:cs typeface="Times New Roman" panose="02020603050405020304" pitchFamily="18" charset="0"/>
                        </a:rPr>
                        <a:t>自动化</a:t>
                      </a:r>
                      <a:endParaRPr lang="zh-CN" altLang="en-US" sz="3200" dirty="0">
                        <a:latin typeface="Arial" panose="020B0604020202020204" pitchFamily="34" charset="0"/>
                        <a:ea typeface="Times New Roman" panose="02020603050405020304" pitchFamily="18" charset="0"/>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eaLnBrk="1" hangingPunct="1">
                        <a:buNone/>
                      </a:pPr>
                      <a:r>
                        <a:rPr lang="zh-CN" altLang="en-US" sz="1200" dirty="0">
                          <a:latin typeface="宋体" panose="02010600030101010101" pitchFamily="2" charset="-122"/>
                          <a:cs typeface="Times New Roman" panose="02020603050405020304" pitchFamily="18" charset="0"/>
                        </a:rPr>
                        <a:t>测试用例的设计被从测试工具中分离了出来</a:t>
                      </a:r>
                      <a:endParaRPr lang="zh-CN" altLang="en-US" sz="3200" dirty="0">
                        <a:latin typeface="Arial" panose="020B0604020202020204" pitchFamily="34" charset="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eaLnBrk="1" hangingPunct="1">
                        <a:buNone/>
                      </a:pPr>
                      <a:r>
                        <a:rPr lang="zh-CN" altLang="en-US" sz="1200" dirty="0">
                          <a:latin typeface="宋体" panose="02010600030101010101" pitchFamily="2" charset="-122"/>
                          <a:cs typeface="Times New Roman" panose="02020603050405020304" pitchFamily="18" charset="0"/>
                        </a:rPr>
                        <a:t>需要一个具有工具技能和开发技能的测试团队</a:t>
                      </a:r>
                      <a:endParaRPr lang="zh-CN" altLang="en-US" sz="3200" dirty="0">
                        <a:latin typeface="Arial" panose="020B0604020202020204" pitchFamily="34" charset="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eaLnBrk="1" hangingPunct="1">
                        <a:buNone/>
                      </a:pPr>
                      <a:r>
                        <a:rPr lang="zh-CN" altLang="en-US" sz="1200" dirty="0">
                          <a:latin typeface="宋体" panose="02010600030101010101" pitchFamily="2" charset="-122"/>
                          <a:cs typeface="Times New Roman" panose="02020603050405020304" pitchFamily="18" charset="0"/>
                        </a:rPr>
                        <a:t>专业的测试自动化将技能的使用最优化的结合起来</a:t>
                      </a:r>
                      <a:endParaRPr lang="zh-CN" altLang="en-US" sz="3200" dirty="0">
                        <a:latin typeface="Arial" panose="020B0604020202020204" pitchFamily="34" charset="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8130"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如下条件 </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48131" name="Rectangle 3"/>
          <p:cNvSpPr>
            <a:spLocks noGrp="1"/>
          </p:cNvSpPr>
          <p:nvPr>
            <p:ph idx="1"/>
          </p:nvPr>
        </p:nvSpPr>
        <p:spPr>
          <a:prstGeom prst="rect">
            <a:avLst/>
          </a:prstGeom>
          <a:noFill/>
          <a:ln>
            <a:noFill/>
          </a:ln>
        </p:spPr>
        <p:txBody>
          <a:bodyPr vert="horz" wrap="square" lIns="91440" tIns="45720" rIns="91440" bIns="45720" anchor="t" anchorCtr="0"/>
          <a:p>
            <a:pPr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从项目规模上来说，没有严格限制。无论项目大小，都需要提高测试效率，希望测试工作标准化、测试流程正规化、测试代码重用化。所以第一要做到从公司高层开始，直到测试部门的任何一个普通工程师，都要树立实施自动化测试的坚定决心，不能抱着试试看的态度。</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700" kern="1200" dirty="0">
                <a:solidFill>
                  <a:srgbClr val="595959"/>
                </a:solidFill>
                <a:latin typeface="微软雅黑" panose="020B0503020204020204" charset="-122"/>
                <a:ea typeface="微软雅黑" panose="020B0503020204020204" charset="-122"/>
                <a:cs typeface="+mn-cs"/>
              </a:rPr>
              <a:t>通常地讲，一个测试与开发人员比例合适（比如</a:t>
            </a:r>
            <a:r>
              <a:rPr lang="en-US" altLang="zh-CN" sz="1700" kern="1200" dirty="0">
                <a:solidFill>
                  <a:srgbClr val="595959"/>
                </a:solidFill>
                <a:latin typeface="微软雅黑" panose="020B0503020204020204" charset="-122"/>
                <a:ea typeface="+mn-ea"/>
                <a:cs typeface="+mn-cs"/>
              </a:rPr>
              <a:t>1</a:t>
            </a:r>
            <a:r>
              <a:rPr lang="zh-CN" altLang="en-US" sz="1700" kern="1200" dirty="0">
                <a:solidFill>
                  <a:srgbClr val="595959"/>
                </a:solidFill>
                <a:latin typeface="微软雅黑" panose="020B0503020204020204" charset="-122"/>
                <a:ea typeface="微软雅黑" panose="020B0503020204020204" charset="-122"/>
                <a:cs typeface="+mn-cs"/>
              </a:rPr>
              <a:t>比</a:t>
            </a:r>
            <a:r>
              <a:rPr lang="en-US" altLang="zh-CN" sz="1700" kern="1200" dirty="0">
                <a:solidFill>
                  <a:srgbClr val="595959"/>
                </a:solidFill>
                <a:latin typeface="微软雅黑" panose="020B0503020204020204" charset="-122"/>
                <a:ea typeface="+mn-ea"/>
                <a:cs typeface="+mn-cs"/>
              </a:rPr>
              <a:t>3</a:t>
            </a:r>
            <a:r>
              <a:rPr lang="zh-CN" altLang="en-US" sz="1700" kern="1200" dirty="0">
                <a:solidFill>
                  <a:srgbClr val="595959"/>
                </a:solidFill>
                <a:latin typeface="微软雅黑" panose="020B0503020204020204" charset="-122"/>
                <a:ea typeface="微软雅黑" panose="020B0503020204020204" charset="-122"/>
                <a:cs typeface="+mn-cs"/>
              </a:rPr>
              <a:t>到</a:t>
            </a:r>
            <a:r>
              <a:rPr lang="en-US" altLang="zh-CN" sz="1700" kern="1200" dirty="0">
                <a:solidFill>
                  <a:srgbClr val="595959"/>
                </a:solidFill>
                <a:latin typeface="微软雅黑" panose="020B0503020204020204" charset="-122"/>
                <a:ea typeface="+mn-ea"/>
                <a:cs typeface="+mn-cs"/>
              </a:rPr>
              <a:t>1</a:t>
            </a:r>
            <a:r>
              <a:rPr lang="zh-CN" altLang="en-US" sz="1700" kern="1200" dirty="0">
                <a:solidFill>
                  <a:srgbClr val="595959"/>
                </a:solidFill>
                <a:latin typeface="微软雅黑" panose="020B0503020204020204" charset="-122"/>
                <a:ea typeface="微软雅黑" panose="020B0503020204020204" charset="-122"/>
                <a:cs typeface="+mn-cs"/>
              </a:rPr>
              <a:t>比</a:t>
            </a:r>
            <a:r>
              <a:rPr lang="en-US" altLang="zh-CN" sz="1700" kern="1200" dirty="0">
                <a:solidFill>
                  <a:srgbClr val="595959"/>
                </a:solidFill>
                <a:latin typeface="微软雅黑" panose="020B0503020204020204" charset="-122"/>
                <a:ea typeface="+mn-ea"/>
                <a:cs typeface="+mn-cs"/>
              </a:rPr>
              <a:t>5</a:t>
            </a:r>
            <a:r>
              <a:rPr lang="zh-CN" altLang="en-US" sz="1700" kern="1200" dirty="0">
                <a:solidFill>
                  <a:srgbClr val="595959"/>
                </a:solidFill>
                <a:latin typeface="微软雅黑" panose="020B0503020204020204" charset="-122"/>
                <a:ea typeface="微软雅黑" panose="020B0503020204020204" charset="-122"/>
                <a:cs typeface="+mn-cs"/>
              </a:rPr>
              <a:t>，而发团队总人数不少于</a:t>
            </a:r>
            <a:r>
              <a:rPr lang="en-US" altLang="zh-CN" sz="1700" kern="1200" dirty="0">
                <a:solidFill>
                  <a:srgbClr val="595959"/>
                </a:solidFill>
                <a:latin typeface="微软雅黑" panose="020B0503020204020204" charset="-122"/>
                <a:ea typeface="+mn-ea"/>
                <a:cs typeface="+mn-cs"/>
              </a:rPr>
              <a:t>10</a:t>
            </a:r>
            <a:r>
              <a:rPr lang="zh-CN" altLang="en-US" sz="1700" kern="1200" dirty="0">
                <a:solidFill>
                  <a:srgbClr val="595959"/>
                </a:solidFill>
                <a:latin typeface="微软雅黑" panose="020B0503020204020204" charset="-122"/>
                <a:ea typeface="微软雅黑" panose="020B0503020204020204" charset="-122"/>
                <a:cs typeface="+mn-cs"/>
              </a:rPr>
              <a:t>个）的软件开发团队可以优先开展自动化测试工作。</a:t>
            </a:r>
            <a:endParaRPr lang="zh-CN" altLang="en-US" sz="17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从公司的产品特征来讲，一般开发产品的项目实施自动化测试要比纯项目开发优越。但我们不能说做纯项目开发不能实施自动化测试，只要软件的开发流程、测试流程、缺陷管理流程规范了，自动化测试自然水到渠成。</a:t>
            </a:r>
            <a:endParaRPr lang="zh-CN" altLang="en-US" sz="19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从测试人员个人素质和角色分配来讲，除了有高层重视外，还应该有个具有良好自动化测试背景和丰富自动化测试经验的测试主管，不仅在技术方面，更重要的是在今后的自动化测试管理位置起着领导的作用。</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700" kern="1200" dirty="0">
                <a:solidFill>
                  <a:srgbClr val="595959"/>
                </a:solidFill>
                <a:latin typeface="微软雅黑" panose="020B0503020204020204" charset="-122"/>
                <a:ea typeface="微软雅黑" panose="020B0503020204020204" charset="-122"/>
                <a:cs typeface="+mn-cs"/>
              </a:rPr>
              <a:t>还要有几个出色的开发经验良好的测试人员，当然也可以是开发工程师，负责编写测试脚本、开发测试框架。另外需要一些测试执行者，他们要对软件产品业务逻辑相当熟练，配合测试设计者完成设计工作，并在执行自动测试时，敏锐的分析和判断软件缺陷。</a:t>
            </a:r>
            <a:endParaRPr lang="zh-CN" altLang="en-US" sz="17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9154"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sz="4000" kern="1200" dirty="0">
                <a:solidFill>
                  <a:srgbClr val="595959"/>
                </a:solidFill>
                <a:latin typeface="微软雅黑" panose="020B0503020204020204" charset="-122"/>
                <a:ea typeface="+mj-ea"/>
                <a:cs typeface="+mj-cs"/>
              </a:rPr>
              <a:t>15.5.3	</a:t>
            </a:r>
            <a:r>
              <a:rPr lang="zh-CN" altLang="en-US" sz="4000" kern="1200" dirty="0">
                <a:solidFill>
                  <a:srgbClr val="595959"/>
                </a:solidFill>
                <a:latin typeface="微软雅黑" panose="020B0503020204020204" charset="-122"/>
                <a:ea typeface="微软雅黑" panose="020B0503020204020204" charset="-122"/>
                <a:cs typeface="+mj-cs"/>
              </a:rPr>
              <a:t>不同阶段自动化测试的优势</a:t>
            </a:r>
            <a:endParaRPr lang="zh-CN" altLang="en-US" sz="4000" kern="1200" dirty="0">
              <a:solidFill>
                <a:srgbClr val="595959"/>
              </a:solidFill>
              <a:latin typeface="微软雅黑" panose="020B0503020204020204" charset="-122"/>
              <a:ea typeface="微软雅黑" panose="020B0503020204020204" charset="-122"/>
              <a:cs typeface="+mj-cs"/>
            </a:endParaRPr>
          </a:p>
        </p:txBody>
      </p:sp>
      <p:sp>
        <p:nvSpPr>
          <p:cNvPr id="49155" name="Rectangle 3"/>
          <p:cNvSpPr>
            <a:spLocks noGrp="1"/>
          </p:cNvSpPr>
          <p:nvPr>
            <p:ph idx="1"/>
          </p:nvPr>
        </p:nvSpPr>
        <p:spPr>
          <a:prstGeom prst="rect">
            <a:avLst/>
          </a:prstGeom>
          <a:noFill/>
          <a:ln>
            <a:noFill/>
          </a:ln>
        </p:spPr>
        <p:txBody>
          <a:bodyPr vert="horz" wrap="square" lIns="91440" tIns="45720" rIns="91440" bIns="45720" anchor="t" anchorCtr="0"/>
          <a:p>
            <a:pPr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一般在如下条件下使用自动化测试：</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具有良好定义的测试策略和测试计划</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对于自动化测试，拥有一个能够被识别的测试框架</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能够确保多个测试运行的构建策略</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多平台环境需要测试</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拥有运行测试的硬件</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拥有关注在自动化过程上的资源</a:t>
            </a:r>
            <a:endParaRPr lang="zh-CN" altLang="en-US" sz="19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相反，在如下条件下则宜采用手工测试：</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没有标准的测试过程</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没有一个测试什么、什么时候测试的清晰的蓝图</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在一个项目中，测试责任人是一个新人，并且还不是完全的理解方案的功能性或者设计</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整个项目在时间的压力下</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团队中没有资源或者具有自动化测试技能的人</a:t>
            </a:r>
            <a:endParaRPr lang="zh-CN" altLang="en-US" sz="19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50178" name="Rectangle 2"/>
          <p:cNvSpPr>
            <a:spLocks noGrp="1"/>
          </p:cNvSpPr>
          <p:nvPr>
            <p:ph type="title"/>
          </p:nvPr>
        </p:nvSpPr>
        <p:spPr>
          <a:xfrm>
            <a:off x="76200" y="381000"/>
            <a:ext cx="7569200" cy="1181100"/>
          </a:xfrm>
          <a:prstGeom prst="rect">
            <a:avLst/>
          </a:prstGeom>
          <a:noFill/>
          <a:ln>
            <a:noFill/>
          </a:ln>
        </p:spPr>
        <p:txBody>
          <a:bodyPr vert="horz" wrap="square" lIns="91440" tIns="45720" rIns="91440" bIns="45720" anchor="b" anchorCtr="0"/>
          <a:p>
            <a:r>
              <a:rPr lang="zh-CN" altLang="en-US" dirty="0"/>
              <a:t>不同阶段自动化测试的优势 </a:t>
            </a:r>
            <a:endParaRPr lang="zh-CN" altLang="en-US" dirty="0"/>
          </a:p>
        </p:txBody>
      </p:sp>
      <p:graphicFrame>
        <p:nvGraphicFramePr>
          <p:cNvPr id="81039" name="Group 143"/>
          <p:cNvGraphicFramePr>
            <a:graphicFrameLocks noGrp="1"/>
          </p:cNvGraphicFramePr>
          <p:nvPr>
            <p:ph idx="1"/>
          </p:nvPr>
        </p:nvGraphicFramePr>
        <p:xfrm>
          <a:off x="990600" y="1676400"/>
          <a:ext cx="7772400" cy="4855845"/>
        </p:xfrm>
        <a:graphic>
          <a:graphicData uri="http://schemas.openxmlformats.org/drawingml/2006/table">
            <a:tbl>
              <a:tblPr/>
              <a:tblGrid>
                <a:gridCol w="511175"/>
                <a:gridCol w="4146550"/>
                <a:gridCol w="3114675"/>
              </a:tblGrid>
              <a:tr h="4699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测试</a:t>
                      </a:r>
                      <a:endParaRPr kumimoji="0"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阶段</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备注</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100584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单元</a:t>
                      </a:r>
                      <a:endParaRPr kumimoji="0"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测试</a:t>
                      </a:r>
                      <a:r>
                        <a:rPr kumimoji="0"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组件</a:t>
                      </a:r>
                      <a:endParaRPr kumimoji="0"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测试</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这个测试工作通常是开发人员的职责，很多不同的方法能够被使用，比如“测试先行”，它是一个测试框架，开发人员在编写代码前编写不同的单元测试，当测试通过时，代码也被完成了。</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通过使用正式的单元测试，不仅能够帮助开发人员产出更加稳定的代码，而且能够是软件的整体质量更加的好。</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08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集成</a:t>
                      </a:r>
                      <a:endParaRPr kumimoji="0"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测试</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这里的测试工作集中在验证不同的组件之间的集成上。</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这种类型的测试通常是被测试系统的更加复杂测试的基础，大量的边缘测试被合并以制造出不同的错误处理测试。</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08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系统</a:t>
                      </a:r>
                      <a:endParaRPr kumimoji="0"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测试</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这种测试是通过执行用户场景模拟真实用户使用系统，以证明系统具有被期望的功能。</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这里不需要进行自动化的测试。安装测试、安全性测试通常是有手工完成的，因为系统的环境是恒定不变的。</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4965">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266700" algn="r"/>
                          <a:tab pos="2636520" algn="ctr"/>
                          <a:tab pos="5273675" algn="r"/>
                        </a:tabLst>
                      </a:pPr>
                      <a:r>
                        <a:rPr kumimoji="0"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其它两种非常重要的测试</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r>
              <a:tr h="82296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回归</a:t>
                      </a:r>
                      <a:endParaRPr kumimoji="0"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测试</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回归测试实际上是重复已经存在的测试，通常如果是手工完成的化，这种测试只在项目的结尾执行执行一到两次。</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这里完全有潜力应用自动化的测试，能够在每次构建完成后执行自动化的回归测试，以验证被测试系统的改变是否影响了系统的其他功能。</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2202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性能</a:t>
                      </a:r>
                      <a:endParaRPr kumimoji="0"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测试</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266700" algn="l"/>
                        </a:tabLst>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性能测试包括以下不同测试形式：</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Bookshelf Symbol 7" panose="05010101010101010101" pitchFamily="2" charset="2"/>
                        <a:buChar char=""/>
                        <a:tabLst>
                          <a:tab pos="266700" algn="l"/>
                        </a:tabLst>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负载测试</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Bookshelf Symbol 7" panose="05010101010101010101" pitchFamily="2" charset="2"/>
                        <a:buChar char=""/>
                        <a:tabLst>
                          <a:tab pos="266700" algn="l"/>
                        </a:tabLst>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压力测试</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Bookshelf Symbol 7" panose="05010101010101010101" pitchFamily="2" charset="2"/>
                        <a:buChar char=""/>
                        <a:tabLst>
                          <a:tab pos="266700" algn="l"/>
                        </a:tabLst>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并发测试</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使用自动化的测试工具，通过模拟用户的负载实现的高密集度的性能测试。</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51202" name="Rectangle 2"/>
          <p:cNvSpPr>
            <a:spLocks noGrp="1"/>
          </p:cNvSpPr>
          <p:nvPr>
            <p:ph type="title"/>
          </p:nvPr>
        </p:nvSpPr>
        <p:spPr>
          <a:xfrm>
            <a:off x="76200" y="533400"/>
            <a:ext cx="7504113" cy="1247775"/>
          </a:xfrm>
          <a:prstGeom prst="rect">
            <a:avLst/>
          </a:prstGeom>
          <a:noFill/>
          <a:ln>
            <a:noFill/>
          </a:ln>
        </p:spPr>
        <p:txBody>
          <a:bodyPr vert="horz" wrap="square" lIns="91440" tIns="45720" rIns="91440" bIns="45720" anchor="b" anchorCtr="0"/>
          <a:p>
            <a:r>
              <a:rPr lang="en-US" altLang="zh-CN" dirty="0"/>
              <a:t>15.5.4	</a:t>
            </a:r>
            <a:r>
              <a:rPr lang="zh-CN" altLang="en-US" dirty="0"/>
              <a:t>常用自动测试开发工具</a:t>
            </a:r>
            <a:endParaRPr lang="zh-CN" altLang="en-US" dirty="0"/>
          </a:p>
        </p:txBody>
      </p:sp>
      <p:graphicFrame>
        <p:nvGraphicFramePr>
          <p:cNvPr id="83060" name="Group 116"/>
          <p:cNvGraphicFramePr>
            <a:graphicFrameLocks noGrp="1"/>
          </p:cNvGraphicFramePr>
          <p:nvPr>
            <p:ph idx="1"/>
          </p:nvPr>
        </p:nvGraphicFramePr>
        <p:xfrm>
          <a:off x="1371600" y="1827212"/>
          <a:ext cx="7668895" cy="4629150"/>
        </p:xfrm>
        <a:graphic>
          <a:graphicData uri="http://schemas.openxmlformats.org/drawingml/2006/table">
            <a:tbl>
              <a:tblPr/>
              <a:tblGrid>
                <a:gridCol w="1043305"/>
                <a:gridCol w="1014095"/>
                <a:gridCol w="5611495"/>
              </a:tblGrid>
              <a:tr h="4572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生产</a:t>
                      </a:r>
                      <a:endParaRPr kumimoji="0"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厂商 </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工具名称 </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测试功能简介</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1005840">
                <a:tc rowSpan="5">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Mercury</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Interactive</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Corporation</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Winrunner</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（推荐）</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类型：功能测试</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优点：企业级工具，简单易用，中英文网上论坛很多，非常符合</a:t>
                      </a: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BS/CS</a:t>
                      </a: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架构系统测试，国内使用最多的功能测试工具之一。</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缺点：很多支持插件（如</a:t>
                      </a: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Delphi</a:t>
                      </a: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）需要另外购买，对于复杂的测试要求测试员必须具有</a:t>
                      </a: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语言开发经验，需要适当的培训。价格昂贵。</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05840">
                <a:tc vMerge="1">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Loadrunner</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（推荐）</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类型：性能测试</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优点：企业级工具，简单易用，中英文网上论坛很多，非常符合</a:t>
                      </a: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BS/CS</a:t>
                      </a: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架构系统测试，国内使用最多的性能测试工具之一。</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缺点：很多支持插件（如</a:t>
                      </a: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Delphi</a:t>
                      </a: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）需要另外购买，对于复杂的性能测试要求测试员必须具有</a:t>
                      </a: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语言开发经验，需要适当的培训。价格昂贵。</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7400">
                <a:tc vMerge="1">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QuickTest Pro</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类型：功能测试</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优点：轻量级测试工具，简单易用，非常符合网页的多组合、多边界测试。</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缺点：中文论坛很少，国内使用者不多。</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8670">
                <a:tc vMerge="1">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Astra </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LoadTest</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类型：性能测试</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优点：轻量级测试工具，简单易用，非常符合网站的性能测试。</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缺点：中文论坛很少，国内使用者不多。</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4200">
                <a:tc vMerge="1">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testdirector</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类型：测试管理</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非常优秀的测试管理工具</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52226" name="Rectangle 142"/>
          <p:cNvSpPr>
            <a:spLocks noGrp="1"/>
          </p:cNvSpPr>
          <p:nvPr>
            <p:ph type="title"/>
          </p:nvPr>
        </p:nvSpPr>
        <p:spPr>
          <a:xfrm>
            <a:off x="76200" y="457200"/>
            <a:ext cx="7778750" cy="1285875"/>
          </a:xfrm>
          <a:prstGeom prst="rect">
            <a:avLst/>
          </a:prstGeom>
          <a:noFill/>
          <a:ln>
            <a:noFill/>
          </a:ln>
        </p:spPr>
        <p:txBody>
          <a:bodyPr vert="horz" wrap="square" lIns="91440" tIns="45720" rIns="91440" bIns="45720" anchor="b" anchorCtr="0"/>
          <a:p>
            <a:r>
              <a:rPr lang="zh-CN" altLang="en-US" dirty="0"/>
              <a:t>常用自动测试开发工具</a:t>
            </a:r>
            <a:endParaRPr lang="zh-CN" altLang="en-US" dirty="0"/>
          </a:p>
        </p:txBody>
      </p:sp>
      <p:graphicFrame>
        <p:nvGraphicFramePr>
          <p:cNvPr id="85141" name="Group 149"/>
          <p:cNvGraphicFramePr>
            <a:graphicFrameLocks noGrp="1"/>
          </p:cNvGraphicFramePr>
          <p:nvPr>
            <p:ph idx="1"/>
          </p:nvPr>
        </p:nvGraphicFramePr>
        <p:xfrm>
          <a:off x="1371600" y="1827212"/>
          <a:ext cx="7311390" cy="4403090"/>
        </p:xfrm>
        <a:graphic>
          <a:graphicData uri="http://schemas.openxmlformats.org/drawingml/2006/table">
            <a:tbl>
              <a:tblPr/>
              <a:tblGrid>
                <a:gridCol w="1290955"/>
                <a:gridCol w="2012315"/>
                <a:gridCol w="4008120"/>
              </a:tblGrid>
              <a:tr h="702945">
                <a:tc rowSpan="4">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IBM</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Rational</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Rational robot</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类型：功能测试和性能测试</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优点：企业级工具，系统级及应用级的软件都支持，国外使用最多的测试工具之一。</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缺点：中文论坛很少，价格昂贵，使用复杂，需要专门培训</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1505">
                <a:tc vMerge="1">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Rational xde tester</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功能测试</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优点：企业级的轻量级工具，国外使用最多的测试工具之一。</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缺点：中文论坛很少，价格昂贵，需要专门培训</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0215">
                <a:tc vMerge="1">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Rational testmanager</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类型：测试管理</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国外使用最多的测试管理工具之一</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9910">
                <a:tc vMerge="1">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Rational purifyplus</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类型：白盒测试</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非常优秀的白盒测试测试工具，缺点是中文论坛很少，价格昂贵，需要专门培训</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1505">
                <a:tc rowSpan="4">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compuware corporation</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QARun</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类型：功能测试</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优点：轻量级功能测试工具，简单易用</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缺点：中文论坛很少，支持的插件太少。</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9600">
                <a:tc vMerge="1">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QALoad</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类型：性能测试</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优点：轻量级性能试工具，简单易用</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缺点：中文论坛很少，支持的插件太少。</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7500">
                <a:tc vMerge="1">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QADirecto</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类型：测试管理 </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9910">
                <a:tc vMerge="1">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DevPartner Studio Professional Edition</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类型：白盒测试</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国外使用最多的白盒测试工具之一，缺点是：中文论坛很少，价格昂贵，需要专门培训</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53250" name="Rectangle 163"/>
          <p:cNvSpPr>
            <a:spLocks noGrp="1"/>
          </p:cNvSpPr>
          <p:nvPr>
            <p:ph type="title"/>
          </p:nvPr>
        </p:nvSpPr>
        <p:spPr>
          <a:xfrm>
            <a:off x="0" y="457200"/>
            <a:ext cx="7235825" cy="1219200"/>
          </a:xfrm>
          <a:prstGeom prst="rect">
            <a:avLst/>
          </a:prstGeom>
          <a:noFill/>
          <a:ln>
            <a:noFill/>
          </a:ln>
        </p:spPr>
        <p:txBody>
          <a:bodyPr vert="horz" wrap="square" lIns="91440" tIns="45720" rIns="91440" bIns="45720" anchor="b" anchorCtr="0"/>
          <a:p>
            <a:r>
              <a:rPr lang="zh-CN" altLang="en-US" dirty="0"/>
              <a:t>常用自动测试开发工具</a:t>
            </a:r>
            <a:endParaRPr lang="zh-CN" altLang="en-US" dirty="0"/>
          </a:p>
        </p:txBody>
      </p:sp>
      <p:graphicFrame>
        <p:nvGraphicFramePr>
          <p:cNvPr id="87209" name="Group 169"/>
          <p:cNvGraphicFramePr>
            <a:graphicFrameLocks noGrp="1"/>
          </p:cNvGraphicFramePr>
          <p:nvPr>
            <p:ph idx="1"/>
          </p:nvPr>
        </p:nvGraphicFramePr>
        <p:xfrm>
          <a:off x="1371600" y="1827212"/>
          <a:ext cx="7311390" cy="4333875"/>
        </p:xfrm>
        <a:graphic>
          <a:graphicData uri="http://schemas.openxmlformats.org/drawingml/2006/table">
            <a:tbl>
              <a:tblPr/>
              <a:tblGrid>
                <a:gridCol w="1449705"/>
                <a:gridCol w="2646045"/>
                <a:gridCol w="3215640"/>
              </a:tblGrid>
              <a:tr h="459105">
                <a:tc rowSpan="3">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Segue software</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SilkTest</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类型：功能测试</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中文论坛很少</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vMerge="1">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SilkPerformer</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类型：性能测试</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中文论坛很少</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vMerge="1">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SilkCentral Test/Issue Manager</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类型：测试管理</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中文论坛很少</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715">
                <a:tc rowSpan="3">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Empirix</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e-Tester</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类型：功能测试</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优点：轻量级功能测试工具，简单易用</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缺点：中文论坛很少，支持的插件太少。</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080">
                <a:tc vMerge="1">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e-Load</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类型：性能测试</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优点：轻量级性能试工具，简单易用</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缺点：中文论坛很少，支持的插件太少。</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vMerge="1">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e-Monitor</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类型：测试管理</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rowSpan="3">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parasoft</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Jtest</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a:t>
                      </a: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Java </a:t>
                      </a: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白盒测试</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中文论坛很少</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vMerge="1">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C++test</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a:t>
                      </a: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C/C++</a:t>
                      </a: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白盒测试</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中文论坛很少</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vMerge="1">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.test</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a:t>
                      </a: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.NET</a:t>
                      </a: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白盒测试</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中文论坛很少</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54274" name="Rectangle 212"/>
          <p:cNvSpPr>
            <a:spLocks noGrp="1"/>
          </p:cNvSpPr>
          <p:nvPr>
            <p:ph type="title"/>
          </p:nvPr>
        </p:nvSpPr>
        <p:spPr>
          <a:prstGeom prst="rect">
            <a:avLst/>
          </a:prstGeom>
          <a:noFill/>
          <a:ln>
            <a:noFill/>
          </a:ln>
        </p:spPr>
        <p:txBody>
          <a:bodyPr vert="horz" wrap="square" lIns="91440" tIns="45720" rIns="91440" bIns="45720" anchor="b" anchorCtr="0"/>
          <a:p>
            <a:r>
              <a:rPr lang="zh-CN" altLang="en-US" dirty="0"/>
              <a:t>常用自动测试开发工具</a:t>
            </a:r>
            <a:endParaRPr lang="zh-CN" altLang="en-US" dirty="0"/>
          </a:p>
        </p:txBody>
      </p:sp>
      <p:graphicFrame>
        <p:nvGraphicFramePr>
          <p:cNvPr id="89299" name="Group 211"/>
          <p:cNvGraphicFramePr>
            <a:graphicFrameLocks noGrp="1"/>
          </p:cNvGraphicFramePr>
          <p:nvPr>
            <p:ph idx="1"/>
          </p:nvPr>
        </p:nvGraphicFramePr>
        <p:xfrm>
          <a:off x="1370013" y="1827212"/>
          <a:ext cx="7313295" cy="4114800"/>
        </p:xfrm>
        <a:graphic>
          <a:graphicData uri="http://schemas.openxmlformats.org/drawingml/2006/table">
            <a:tbl>
              <a:tblPr/>
              <a:tblGrid>
                <a:gridCol w="1293495"/>
                <a:gridCol w="2179955"/>
                <a:gridCol w="3839845"/>
              </a:tblGrid>
              <a:tr h="1028700">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RadView</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WebLOAD</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a:t>
                      </a:r>
                      <a:r>
                        <a:rPr kumimoji="0" lang="zh-CN" altLang="en-GB"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：性能测试</a:t>
                      </a:r>
                      <a:endParaRPr kumimoji="0" lang="zh-CN" altLang="en-GB"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GB"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非常符合网站的性能测试，但中文论坛很少</a:t>
                      </a:r>
                      <a:endParaRPr kumimoji="0" lang="zh-CN" altLang="en-GB"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28700">
                <a:tc vMerge="1">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WebFT</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类型：功能测试</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非常符合网页功能测试，但中文论坛很少</a:t>
                      </a:r>
                      <a:endParaRPr kumimoji="0" lang="zh-CN" altLang="en-US"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287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MicroSoft</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Web Application Stress Tool</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类型：性能测试</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非常符合网站的性能测试，但中文论坛很少，且价格昂贵</a:t>
                      </a:r>
                      <a:endParaRPr kumimoji="0" lang="zh-CN" altLang="en-US"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287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Quest Software</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Benchmark Factory</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类型：性能测试</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很好的压力测试工具，但中文论坛很少，且价格昂贵</a:t>
                      </a:r>
                      <a:endParaRPr kumimoji="0" lang="zh-CN" altLang="en-US"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55298" name="Rectangle 61"/>
          <p:cNvSpPr>
            <a:spLocks noGrp="1"/>
          </p:cNvSpPr>
          <p:nvPr>
            <p:ph type="title"/>
          </p:nvPr>
        </p:nvSpPr>
        <p:spPr>
          <a:xfrm>
            <a:off x="0" y="457200"/>
            <a:ext cx="7397750" cy="1343025"/>
          </a:xfrm>
          <a:prstGeom prst="rect">
            <a:avLst/>
          </a:prstGeom>
          <a:noFill/>
          <a:ln>
            <a:noFill/>
          </a:ln>
        </p:spPr>
        <p:txBody>
          <a:bodyPr vert="horz" wrap="square" lIns="91440" tIns="45720" rIns="91440" bIns="45720" anchor="b" anchorCtr="0"/>
          <a:p>
            <a:r>
              <a:rPr lang="zh-CN" altLang="en-US" dirty="0"/>
              <a:t>常用自动测试开发工具</a:t>
            </a:r>
            <a:endParaRPr lang="zh-CN" altLang="en-US" dirty="0"/>
          </a:p>
        </p:txBody>
      </p:sp>
      <p:graphicFrame>
        <p:nvGraphicFramePr>
          <p:cNvPr id="92236" name="Group 76"/>
          <p:cNvGraphicFramePr>
            <a:graphicFrameLocks noGrp="1"/>
          </p:cNvGraphicFramePr>
          <p:nvPr>
            <p:ph idx="1"/>
          </p:nvPr>
        </p:nvGraphicFramePr>
        <p:xfrm>
          <a:off x="1370013" y="1827212"/>
          <a:ext cx="7365365" cy="4114800"/>
        </p:xfrm>
        <a:graphic>
          <a:graphicData uri="http://schemas.openxmlformats.org/drawingml/2006/table">
            <a:tbl>
              <a:tblPr/>
              <a:tblGrid>
                <a:gridCol w="1144270"/>
                <a:gridCol w="1043305"/>
                <a:gridCol w="5177790"/>
              </a:tblGrid>
              <a:tr h="111315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Minq Software</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PureTes</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类型：功能测试</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中文论坛很少</a:t>
                      </a:r>
                      <a:endParaRPr kumimoji="0" lang="zh-CN" altLang="en-US"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49987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automatedqa</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TestComplete</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类型：功能测试</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是世界排名第二的软件产品测试系统，提供系统地、自动化地、有组织地软件产品测试平台，支持基于</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 </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Visual C++ and C++ Builder</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Delphi</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Visual Basic</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VS .NET</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Java</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及其它网络软件</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功能非常的强大</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缺点：中文论坛很少，需要专门培训</a:t>
                      </a:r>
                      <a:endParaRPr kumimoji="0" lang="zh-CN" altLang="en-US"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17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Apache</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Jmeter</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类型：性能测试</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轻量级性能测试工具，</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Apache JMeter </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是一个</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％的纯</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Java</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桌面应用，用于压力测试和性能测量。它最初被设计用于</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Web</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应用测试但后来扩展到其他测试，源码开放。</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缺点：中文论坛很少，需要二次开发</a:t>
                      </a:r>
                      <a:endParaRPr kumimoji="0" lang="zh-CN" altLang="en-US"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1"/>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软件测试生命周期</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13314" name="内容占位符 2"/>
          <p:cNvSpPr>
            <a:spLocks noGrp="1"/>
          </p:cNvSpPr>
          <p:nvPr>
            <p:ph idx="1"/>
          </p:nvPr>
        </p:nvSpPr>
        <p:spPr>
          <a:prstGeom prst="rect">
            <a:avLst/>
          </a:prstGeom>
          <a:noFill/>
          <a:ln>
            <a:noFill/>
          </a:ln>
        </p:spPr>
        <p:txBody>
          <a:bodyPr vert="horz" wrap="square" lIns="91440" tIns="45720" rIns="91440" bIns="45720" anchor="t" anchorCtr="0"/>
          <a:p>
            <a:pPr defTabSz="914400"/>
            <a:endParaRPr lang="zh-CN" altLang="en-US" kern="1200" dirty="0">
              <a:solidFill>
                <a:srgbClr val="595959"/>
              </a:solidFill>
              <a:latin typeface="微软雅黑" panose="020B0503020204020204" charset="-122"/>
              <a:ea typeface="微软雅黑" panose="020B0503020204020204" charset="-122"/>
              <a:cs typeface="+mn-cs"/>
            </a:endParaRPr>
          </a:p>
        </p:txBody>
      </p:sp>
      <p:sp>
        <p:nvSpPr>
          <p:cNvPr id="13315" name="灯片编号占位符 3"/>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pic>
        <p:nvPicPr>
          <p:cNvPr id="13316" name="Picture 2"/>
          <p:cNvPicPr>
            <a:picLocks noChangeAspect="1"/>
          </p:cNvPicPr>
          <p:nvPr/>
        </p:nvPicPr>
        <p:blipFill>
          <a:blip r:embed="rId1"/>
          <a:stretch>
            <a:fillRect/>
          </a:stretch>
        </p:blipFill>
        <p:spPr>
          <a:xfrm>
            <a:off x="1295400" y="1752600"/>
            <a:ext cx="7102475" cy="4495800"/>
          </a:xfrm>
          <a:prstGeom prst="rect">
            <a:avLst/>
          </a:prstGeom>
          <a:noFill/>
          <a:ln w="9525">
            <a:noFill/>
          </a:ln>
        </p:spPr>
      </p:pic>
    </p:spTree>
  </p:cSld>
  <p:clrMapOvr>
    <a:masterClrMapping/>
  </p:clrMapOvr>
  <p:transition>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56322"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15.6	</a:t>
            </a:r>
            <a:r>
              <a:rPr lang="zh-CN" altLang="en-US" kern="1200" dirty="0">
                <a:solidFill>
                  <a:srgbClr val="595959"/>
                </a:solidFill>
                <a:latin typeface="微软雅黑" panose="020B0503020204020204" charset="-122"/>
                <a:ea typeface="微软雅黑" panose="020B0503020204020204" charset="-122"/>
                <a:cs typeface="+mj-cs"/>
              </a:rPr>
              <a:t>小结</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56323" name="Rectangle 3"/>
          <p:cNvSpPr>
            <a:spLocks noGrp="1"/>
          </p:cNvSpPr>
          <p:nvPr>
            <p:ph idx="1"/>
          </p:nvPr>
        </p:nvSpPr>
        <p:spPr>
          <a:prstGeom prst="rect">
            <a:avLst/>
          </a:prstGeom>
          <a:noFill/>
          <a:ln>
            <a:noFill/>
          </a:ln>
        </p:spPr>
        <p:txBody>
          <a:bodyPr vert="horz" wrap="square" lIns="91440" tIns="45720" rIns="91440" bIns="45720" anchor="t" anchorCtr="0"/>
          <a:p>
            <a:pPr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软件测试的管理，从共性上继承了软件工程学和管理学的项目管理理念、方法、技术和工具，这其中也包括过程管理、进度管理、资源管理、风险管理和文档管理等领域的继承。</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软件已经变成了世界上最重要的产品和最重要的产业，软件的影响和重要性已经走过了一段长长的路。</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然而，新一代的软件测试工程师必须迎接很多和前一代人面临过的同样的挑战。</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让我们希望迎接挑战的软件测试工程师将具有更多的智慧去开发改善人类条件的系统。</a:t>
            </a:r>
            <a:endParaRPr lang="zh-CN" altLang="en-US" sz="19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最后由衷地说，我们事实上是在羡慕、甚至是在嫉妒起本书的读者了，因为你们刚刚起锚扬帆并开始程序人生的远航，前方魅人的软件质量保证与软件测试世界正等待着你们去遨游。这是一个多么令人激动的时刻，一辈子只有这么一次！值此，我们衷心地祝愿你们一帆风顺。</a:t>
            </a:r>
            <a:endParaRPr lang="zh-CN" altLang="en-US"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1"/>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kern="1200" dirty="0">
                <a:solidFill>
                  <a:srgbClr val="FF0000"/>
                </a:solidFill>
                <a:latin typeface="微软雅黑" panose="020B0503020204020204" charset="-122"/>
                <a:ea typeface="微软雅黑" panose="020B0503020204020204" charset="-122"/>
                <a:cs typeface="+mj-cs"/>
              </a:rPr>
              <a:t>软件测试项目管理基本流程</a:t>
            </a:r>
            <a:endParaRPr lang="zh-CN" altLang="en-US" kern="1200" dirty="0">
              <a:solidFill>
                <a:srgbClr val="FF0000"/>
              </a:solidFill>
              <a:latin typeface="微软雅黑" panose="020B0503020204020204" charset="-122"/>
              <a:ea typeface="微软雅黑" panose="020B0503020204020204" charset="-122"/>
              <a:cs typeface="+mj-cs"/>
            </a:endParaRPr>
          </a:p>
        </p:txBody>
      </p:sp>
      <p:sp>
        <p:nvSpPr>
          <p:cNvPr id="14338" name="内容占位符 2"/>
          <p:cNvSpPr>
            <a:spLocks noGrp="1"/>
          </p:cNvSpPr>
          <p:nvPr>
            <p:ph idx="1"/>
          </p:nvPr>
        </p:nvSpPr>
        <p:spPr>
          <a:prstGeom prst="rect">
            <a:avLst/>
          </a:prstGeom>
          <a:noFill/>
          <a:ln>
            <a:noFill/>
          </a:ln>
        </p:spPr>
        <p:txBody>
          <a:bodyPr vert="horz" wrap="square" lIns="91440" tIns="45720" rIns="91440" bIns="45720" anchor="t" anchorCtr="0"/>
          <a:p>
            <a:pPr defTabSz="914400"/>
            <a:endParaRPr lang="zh-CN" altLang="en-US" kern="1200" dirty="0">
              <a:solidFill>
                <a:srgbClr val="595959"/>
              </a:solidFill>
              <a:latin typeface="微软雅黑" panose="020B0503020204020204" charset="-122"/>
              <a:ea typeface="微软雅黑" panose="020B0503020204020204" charset="-122"/>
              <a:cs typeface="+mn-cs"/>
            </a:endParaRPr>
          </a:p>
        </p:txBody>
      </p:sp>
      <p:sp>
        <p:nvSpPr>
          <p:cNvPr id="14339" name="灯片编号占位符 3"/>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pic>
        <p:nvPicPr>
          <p:cNvPr id="14340" name="Picture 2"/>
          <p:cNvPicPr>
            <a:picLocks noChangeAspect="1"/>
          </p:cNvPicPr>
          <p:nvPr/>
        </p:nvPicPr>
        <p:blipFill>
          <a:blip r:embed="rId1"/>
          <a:stretch>
            <a:fillRect/>
          </a:stretch>
        </p:blipFill>
        <p:spPr>
          <a:xfrm>
            <a:off x="2209800" y="1752600"/>
            <a:ext cx="3429000" cy="4922838"/>
          </a:xfrm>
          <a:prstGeom prst="rect">
            <a:avLst/>
          </a:prstGeom>
          <a:noFill/>
          <a:ln w="9525">
            <a:noFill/>
          </a:ln>
        </p:spPr>
      </p:pic>
      <p:sp>
        <p:nvSpPr>
          <p:cNvPr id="6" name="矩形 5"/>
          <p:cNvSpPr/>
          <p:nvPr/>
        </p:nvSpPr>
        <p:spPr>
          <a:xfrm>
            <a:off x="6400800" y="1600200"/>
            <a:ext cx="2362200" cy="5015865"/>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a:ln>
                  <a:noFill/>
                </a:ln>
                <a:solidFill>
                  <a:schemeClr val="lt1"/>
                </a:solidFill>
                <a:effectLst/>
                <a:uLnTx/>
                <a:uFillTx/>
                <a:latin typeface="+mn-lt"/>
                <a:ea typeface="+mn-ea"/>
                <a:cs typeface="+mn-cs"/>
              </a:rPr>
              <a:t>通过上述的测试过程，对软件进行测试后，软件基本满足开发要求，测试宣告结束，经过验收，将软件提交用户。</a:t>
            </a:r>
            <a:endParaRPr kumimoji="0" lang="zh-CN" altLang="en-US" sz="32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5362"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15.1.1	</a:t>
            </a:r>
            <a:r>
              <a:rPr lang="zh-CN" altLang="en-US" kern="1200" dirty="0">
                <a:solidFill>
                  <a:srgbClr val="595959"/>
                </a:solidFill>
                <a:latin typeface="微软雅黑" panose="020B0503020204020204" charset="-122"/>
                <a:ea typeface="微软雅黑" panose="020B0503020204020204" charset="-122"/>
                <a:cs typeface="+mj-cs"/>
              </a:rPr>
              <a:t>测试的过程及组织</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15363"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kern="1200" dirty="0">
                <a:solidFill>
                  <a:srgbClr val="595959"/>
                </a:solidFill>
                <a:latin typeface="微软雅黑" panose="020B0503020204020204" charset="-122"/>
                <a:ea typeface="微软雅黑" panose="020B0503020204020204" charset="-122"/>
                <a:cs typeface="+mn-cs"/>
              </a:rPr>
              <a:t>为了保证测试的质量，我们还需要将测试过程分成下面几个阶段。</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代码会审</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单元测试</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集成测试</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验收测试</a:t>
            </a:r>
            <a:endParaRPr lang="zh-CN" altLang="en-US"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6386"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15.1.2	</a:t>
            </a:r>
            <a:r>
              <a:rPr lang="zh-CN" altLang="en-US" kern="1200" dirty="0">
                <a:solidFill>
                  <a:srgbClr val="595959"/>
                </a:solidFill>
                <a:latin typeface="微软雅黑" panose="020B0503020204020204" charset="-122"/>
                <a:ea typeface="微软雅黑" panose="020B0503020204020204" charset="-122"/>
                <a:cs typeface="+mj-cs"/>
              </a:rPr>
              <a:t>测试方法的应用</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16387" name="Rectangle 3"/>
          <p:cNvSpPr>
            <a:spLocks noGrp="1"/>
          </p:cNvSpPr>
          <p:nvPr>
            <p:ph idx="1"/>
          </p:nvPr>
        </p:nvSpPr>
        <p:spPr>
          <a:prstGeom prst="rect">
            <a:avLst/>
          </a:prstGeom>
          <a:noFill/>
          <a:ln>
            <a:noFill/>
          </a:ln>
        </p:spPr>
        <p:txBody>
          <a:bodyPr vert="horz" wrap="square" lIns="91440" tIns="45720" rIns="91440" bIns="45720" anchor="t" anchorCtr="0"/>
          <a:p>
            <a:pPr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集成测试及其后的测试阶段，我们一般采用黑盒方法，其策略包括如下方面：</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700" kern="1200" dirty="0">
                <a:solidFill>
                  <a:srgbClr val="595959"/>
                </a:solidFill>
                <a:latin typeface="微软雅黑" panose="020B0503020204020204" charset="-122"/>
                <a:ea typeface="微软雅黑" panose="020B0503020204020204" charset="-122"/>
                <a:cs typeface="+mn-cs"/>
              </a:rPr>
              <a:t>用边值分析法或等价分类法提出基本的测试用例，</a:t>
            </a:r>
            <a:endParaRPr lang="zh-CN" altLang="en-US" sz="17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700" kern="1200" dirty="0">
                <a:solidFill>
                  <a:srgbClr val="595959"/>
                </a:solidFill>
                <a:latin typeface="微软雅黑" panose="020B0503020204020204" charset="-122"/>
                <a:ea typeface="微软雅黑" panose="020B0503020204020204" charset="-122"/>
                <a:cs typeface="+mn-cs"/>
              </a:rPr>
              <a:t>用猜测法补充新的测试用例，</a:t>
            </a:r>
            <a:endParaRPr lang="zh-CN" altLang="en-US" sz="17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700" kern="1200" dirty="0">
                <a:solidFill>
                  <a:srgbClr val="595959"/>
                </a:solidFill>
                <a:latin typeface="微软雅黑" panose="020B0503020204020204" charset="-122"/>
                <a:ea typeface="微软雅黑" panose="020B0503020204020204" charset="-122"/>
                <a:cs typeface="+mn-cs"/>
              </a:rPr>
              <a:t>如果在程序的功能说明中含有输入条件的组合，需要在一开始就用因果图法，然后再按以上两步进行。</a:t>
            </a:r>
            <a:endParaRPr lang="zh-CN" altLang="en-US" sz="17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单元测试的设计策略稍有不同。由于在为模块设计程序用例时，可以直接参考模块的源程序，所以单元测试的策略，总是把白盒法和黑盒法结合运用。具体做法有两种：</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700" kern="1200" dirty="0">
                <a:solidFill>
                  <a:srgbClr val="595959"/>
                </a:solidFill>
                <a:latin typeface="微软雅黑" panose="020B0503020204020204" charset="-122"/>
                <a:ea typeface="微软雅黑" panose="020B0503020204020204" charset="-122"/>
                <a:cs typeface="+mn-cs"/>
              </a:rPr>
              <a:t>先用白盒法分析模块的逻辑结构，提出一批测试用例，然后根据模块的功能用黑盒法进行补充。</a:t>
            </a:r>
            <a:endParaRPr lang="zh-CN" altLang="en-US" sz="17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700" kern="1200" dirty="0">
                <a:solidFill>
                  <a:srgbClr val="595959"/>
                </a:solidFill>
                <a:latin typeface="微软雅黑" panose="020B0503020204020204" charset="-122"/>
                <a:ea typeface="微软雅黑" panose="020B0503020204020204" charset="-122"/>
                <a:cs typeface="+mn-cs"/>
              </a:rPr>
              <a:t>仿照上述步骤，用黑盒法提出一组基本的测试用例，然后用白盒法作验证。</a:t>
            </a:r>
            <a:endParaRPr lang="en-US" altLang="zh-CN" sz="1700" kern="1200" dirty="0">
              <a:solidFill>
                <a:srgbClr val="595959"/>
              </a:solidFill>
              <a:latin typeface="微软雅黑" panose="020B0503020204020204" charset="-122"/>
              <a:ea typeface="+mn-ea"/>
              <a:cs typeface="+mn-cs"/>
            </a:endParaRPr>
          </a:p>
          <a:p>
            <a:pPr lvl="2" defTabSz="914400">
              <a:lnSpc>
                <a:spcPct val="80000"/>
              </a:lnSpc>
            </a:pPr>
            <a:r>
              <a:rPr lang="zh-CN" altLang="en-US" sz="1400" kern="1200" dirty="0">
                <a:solidFill>
                  <a:srgbClr val="595959"/>
                </a:solidFill>
                <a:latin typeface="微软雅黑" panose="020B0503020204020204" charset="-122"/>
                <a:ea typeface="微软雅黑" panose="020B0503020204020204" charset="-122"/>
                <a:cs typeface="+mn-cs"/>
              </a:rPr>
              <a:t>如果发现用黑盒法产生的测试用例未能满足所需的覆盖标准，就用白盒法增补新的测试用例来满足。</a:t>
            </a:r>
            <a:endParaRPr lang="en-US" altLang="zh-CN" sz="1400" kern="1200" dirty="0">
              <a:solidFill>
                <a:srgbClr val="595959"/>
              </a:solidFill>
              <a:latin typeface="微软雅黑" panose="020B0503020204020204" charset="-122"/>
              <a:ea typeface="+mn-ea"/>
              <a:cs typeface="+mn-cs"/>
            </a:endParaRPr>
          </a:p>
          <a:p>
            <a:pPr lvl="2" defTabSz="914400">
              <a:lnSpc>
                <a:spcPct val="80000"/>
              </a:lnSpc>
            </a:pPr>
            <a:r>
              <a:rPr lang="zh-CN" altLang="en-US" sz="1400" kern="1200" dirty="0">
                <a:solidFill>
                  <a:srgbClr val="595959"/>
                </a:solidFill>
                <a:latin typeface="微软雅黑" panose="020B0503020204020204" charset="-122"/>
                <a:ea typeface="微软雅黑" panose="020B0503020204020204" charset="-122"/>
                <a:cs typeface="+mn-cs"/>
              </a:rPr>
              <a:t>覆盖的标准应该根据模块的具体情况确定，对可靠性要求较高的模块，通常要满足条件组合覆盖或路径覆盖标准。</a:t>
            </a:r>
            <a:endParaRPr lang="zh-CN" altLang="en-US" sz="14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7410"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15.1.3	</a:t>
            </a:r>
            <a:r>
              <a:rPr lang="zh-CN" altLang="en-US" kern="1200" dirty="0">
                <a:solidFill>
                  <a:srgbClr val="595959"/>
                </a:solidFill>
                <a:latin typeface="微软雅黑" panose="020B0503020204020204" charset="-122"/>
                <a:ea typeface="微软雅黑" panose="020B0503020204020204" charset="-122"/>
                <a:cs typeface="+mj-cs"/>
              </a:rPr>
              <a:t>测试的人员组织 </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17411"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kern="1200" dirty="0">
                <a:solidFill>
                  <a:srgbClr val="595959"/>
                </a:solidFill>
                <a:latin typeface="微软雅黑" panose="020B0503020204020204" charset="-122"/>
                <a:ea typeface="微软雅黑" panose="020B0503020204020204" charset="-122"/>
                <a:cs typeface="+mn-cs"/>
              </a:rPr>
              <a:t>需求分析规格说明</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设计评审</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程序的测试</a:t>
            </a:r>
            <a:endParaRPr lang="zh-CN" altLang="en-US" kern="1200" dirty="0">
              <a:solidFill>
                <a:srgbClr val="595959"/>
              </a:solidFill>
              <a:latin typeface="微软雅黑" panose="020B0503020204020204" charset="-122"/>
              <a:ea typeface="微软雅黑" panose="020B0503020204020204" charset="-122"/>
              <a:cs typeface="+mn-cs"/>
            </a:endParaRPr>
          </a:p>
        </p:txBody>
      </p:sp>
      <p:sp>
        <p:nvSpPr>
          <p:cNvPr id="17412" name="AutoShape 5" descr="Image result for organization"/>
          <p:cNvSpPr>
            <a:spLocks noChangeAspect="1"/>
          </p:cNvSpPr>
          <p:nvPr/>
        </p:nvSpPr>
        <p:spPr>
          <a:xfrm>
            <a:off x="155575" y="-144462"/>
            <a:ext cx="304800" cy="304800"/>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pic>
        <p:nvPicPr>
          <p:cNvPr id="17413" name="Picture 7" descr="Image result for organization"/>
          <p:cNvPicPr>
            <a:picLocks noChangeAspect="1"/>
          </p:cNvPicPr>
          <p:nvPr/>
        </p:nvPicPr>
        <p:blipFill>
          <a:blip r:embed="rId1"/>
          <a:stretch>
            <a:fillRect/>
          </a:stretch>
        </p:blipFill>
        <p:spPr>
          <a:xfrm>
            <a:off x="3276600" y="3463925"/>
            <a:ext cx="5124450" cy="2936875"/>
          </a:xfrm>
          <a:prstGeom prst="rect">
            <a:avLst/>
          </a:prstGeom>
          <a:noFill/>
          <a:ln w="9525">
            <a:noFill/>
          </a:ln>
        </p:spPr>
      </p:pic>
    </p:spTree>
  </p:cSld>
  <p:clrMapOvr>
    <a:masterClrMapping/>
  </p:clrMapOvr>
  <p:transition>
    <p:fade thruBlk="1"/>
  </p:transition>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PA" val="v3.0.0"/>
  <p:tag name="KSO_WM_BEAUTIFY_FLAG" val=""/>
</p:tagLst>
</file>

<file path=ppt/tags/tag3.xml><?xml version="1.0" encoding="utf-8"?>
<p:tagLst xmlns:p="http://schemas.openxmlformats.org/presentationml/2006/main">
  <p:tag name="PA" val="v3.0.0"/>
  <p:tag name="KSO_WM_BEAUTIFY_FLAG" val=""/>
</p:tagLst>
</file>

<file path=ppt/tags/tag4.xml><?xml version="1.0" encoding="utf-8"?>
<p:tagLst xmlns:p="http://schemas.openxmlformats.org/presentationml/2006/main">
  <p:tag name="PA" val="v3.0.0"/>
  <p:tag name="KSO_WM_BEAUTIFY_FLAG" val=""/>
</p:tagLst>
</file>

<file path=ppt/tags/tag5.xml><?xml version="1.0" encoding="utf-8"?>
<p:tagLst xmlns:p="http://schemas.openxmlformats.org/presentationml/2006/main">
  <p:tag name="PA" val="v3.0.0"/>
  <p:tag name="KSO_WM_BEAUTIFY_FLAG" val=""/>
</p:tagLst>
</file>

<file path=ppt/tags/tag6.xml><?xml version="1.0" encoding="utf-8"?>
<p:tagLst xmlns:p="http://schemas.openxmlformats.org/presentationml/2006/main">
  <p:tag name="PA" val="v3.0.0"/>
  <p:tag name="KSO_WM_BEAUTIFY_FLAG" val=""/>
</p:tagLst>
</file>

<file path=ppt/tags/tag7.xml><?xml version="1.0" encoding="utf-8"?>
<p:tagLst xmlns:p="http://schemas.openxmlformats.org/presentationml/2006/main">
  <p:tag name="PA" val="v3.0.0"/>
  <p:tag name="KSO_WM_BEAUTIFY_FLAG" val=""/>
</p:tagLst>
</file>

<file path=ppt/tags/tag8.xml><?xml version="1.0" encoding="utf-8"?>
<p:tagLst xmlns:p="http://schemas.openxmlformats.org/presentationml/2006/main">
  <p:tag name="PA" val="v3.0.0"/>
  <p:tag name="KSO_WM_BEAUTIFY_FLAG" val=""/>
</p:tagLst>
</file>

<file path=ppt/tags/tag9.xml><?xml version="1.0" encoding="utf-8"?>
<p:tagLst xmlns:p="http://schemas.openxmlformats.org/presentationml/2006/main">
  <p:tag name="commondata" val="eyJoZGlkIjoiNTJiMjBkMDA4MGIwOWVjODI0Zjk4NWJiYzJhZWEzMjkifQ=="/>
</p:tagLst>
</file>

<file path=ppt/theme/theme1.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25400">
          <a:prstDash val="dash"/>
        </a:ln>
      </a:spPr>
      <a:bodyPr rtlCol="0" anchor="ctr"/>
      <a:lstStyle>
        <a:defPPr algn="ctr">
          <a:defRPr lang="zh-CN" altLang="en-US"/>
        </a:defPPr>
      </a:lstStyle>
      <a:style>
        <a:lnRef idx="2">
          <a:schemeClr val="dk1"/>
        </a:lnRef>
        <a:fillRef idx="1">
          <a:schemeClr val="lt1"/>
        </a:fillRef>
        <a:effectRef idx="0">
          <a:schemeClr val="dk1"/>
        </a:effectRef>
        <a:fontRef idx="minor">
          <a:schemeClr val="dk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9755</Words>
  <Application>WPS 演示</Application>
  <PresentationFormat>全屏显示(4:3)</PresentationFormat>
  <Paragraphs>961</Paragraphs>
  <Slides>50</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50</vt:i4>
      </vt:variant>
    </vt:vector>
  </HeadingPairs>
  <TitlesOfParts>
    <vt:vector size="68" baseType="lpstr">
      <vt:lpstr>Arial</vt:lpstr>
      <vt:lpstr>宋体</vt:lpstr>
      <vt:lpstr>Wingdings</vt:lpstr>
      <vt:lpstr>微软雅黑</vt:lpstr>
      <vt:lpstr>华文行楷</vt:lpstr>
      <vt:lpstr>Arial Unicode MS</vt:lpstr>
      <vt:lpstr>Verdana</vt:lpstr>
      <vt:lpstr>黑体</vt:lpstr>
      <vt:lpstr>楷体_GB2312</vt:lpstr>
      <vt:lpstr>新宋体</vt:lpstr>
      <vt:lpstr>Calibri</vt:lpstr>
      <vt:lpstr>Calibri Light</vt:lpstr>
      <vt:lpstr>Arial Unicode MS</vt:lpstr>
      <vt:lpstr>Times New Roman</vt:lpstr>
      <vt:lpstr>AR PL ShanHeiSun Uni</vt:lpstr>
      <vt:lpstr>Segoe Print</vt:lpstr>
      <vt:lpstr>Bookshelf Symbol 7</vt:lpstr>
      <vt:lpstr>2_自定义设计方案</vt:lpstr>
      <vt:lpstr>第15章	测试管理 </vt:lpstr>
      <vt:lpstr>内容提要</vt:lpstr>
      <vt:lpstr>内容提要</vt:lpstr>
      <vt:lpstr>15.1	测试管理过程</vt:lpstr>
      <vt:lpstr>软件测试生命周期</vt:lpstr>
      <vt:lpstr>软件测试项目管理基本流程</vt:lpstr>
      <vt:lpstr>15.1.1	测试的过程及组织</vt:lpstr>
      <vt:lpstr>15.1.2	测试方法的应用</vt:lpstr>
      <vt:lpstr>15.1.3	测试的人员组织 </vt:lpstr>
      <vt:lpstr>15.1.4	软件测试文件</vt:lpstr>
      <vt:lpstr>15.2	建立软件测试管理体系</vt:lpstr>
      <vt:lpstr>测试员和程序员之间的关系</vt:lpstr>
      <vt:lpstr>走向规范的软件测试及其管理系统</vt:lpstr>
      <vt:lpstr>6个相互关联和相互作用的过程</vt:lpstr>
      <vt:lpstr>软件测试管理体系的6个步骤 </vt:lpstr>
      <vt:lpstr>15.2.2	软件测试项目组织结构设计与选择 </vt:lpstr>
      <vt:lpstr>测试管理框架</vt:lpstr>
      <vt:lpstr>组织机构设置原则 </vt:lpstr>
      <vt:lpstr>项目组织结构的类型 </vt:lpstr>
      <vt:lpstr>15.2.3	测试管理者的工作原则</vt:lpstr>
      <vt:lpstr>15.3	测试文档的撰写</vt:lpstr>
      <vt:lpstr>15.3.1	测试计划</vt:lpstr>
      <vt:lpstr>测试计划</vt:lpstr>
      <vt:lpstr>目标和发布标准 </vt:lpstr>
      <vt:lpstr>测试计划</vt:lpstr>
      <vt:lpstr>测试计划</vt:lpstr>
      <vt:lpstr>测试计划</vt:lpstr>
      <vt:lpstr>测试资源 </vt:lpstr>
      <vt:lpstr>15.3.2	测试规范</vt:lpstr>
      <vt:lpstr>参考规范、修改记录、相关人员</vt:lpstr>
      <vt:lpstr>15.3.3	测试案例和测试报告</vt:lpstr>
      <vt:lpstr>15.3.4	软件缺陷报告</vt:lpstr>
      <vt:lpstr>15.4	调试的技巧</vt:lpstr>
      <vt:lpstr>自动化测试过程</vt:lpstr>
      <vt:lpstr>相应的错误特征</vt:lpstr>
      <vt:lpstr>15.4.3	心理因素</vt:lpstr>
      <vt:lpstr>15.4.1	调试方法</vt:lpstr>
      <vt:lpstr>三个问题 </vt:lpstr>
      <vt:lpstr>15.5	软件测试自动化</vt:lpstr>
      <vt:lpstr>15.5.1	实施软件测试自动化的理由</vt:lpstr>
      <vt:lpstr>15.5.2	软件测试自动化的引入条件</vt:lpstr>
      <vt:lpstr>如下条件 </vt:lpstr>
      <vt:lpstr>15.5.3	不同阶段自动化测试的优势</vt:lpstr>
      <vt:lpstr>不同阶段自动化测试的优势 </vt:lpstr>
      <vt:lpstr>15.5.4	常用自动测试开发工具</vt:lpstr>
      <vt:lpstr>常用自动测试开发工具</vt:lpstr>
      <vt:lpstr>常用自动测试开发工具</vt:lpstr>
      <vt:lpstr>常用自动测试开发工具</vt:lpstr>
      <vt:lpstr>常用自动测试开发工具</vt:lpstr>
      <vt:lpstr>15.6	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Lidan</cp:lastModifiedBy>
  <cp:revision>64</cp:revision>
  <dcterms:created xsi:type="dcterms:W3CDTF">2024-04-23T10:18:00Z</dcterms:created>
  <dcterms:modified xsi:type="dcterms:W3CDTF">2024-05-08T02:11:04Z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ICV">
    <vt:lpwstr>6990CEAD72014AAC9B742EC0CDE34A06_12</vt:lpwstr>
  </property>
  <property fmtid="{D5CDD505-2E9C-101B-9397-08002B2CF9AE}" pid="4" name="KSOProductBuildVer">
    <vt:lpwstr>2052-12.1.0.16729</vt:lpwstr>
  </property>
</Properties>
</file>