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6" r:id="rId2"/>
    <p:sldId id="264" r:id="rId3"/>
    <p:sldId id="267" r:id="rId4"/>
    <p:sldId id="268" r:id="rId5"/>
    <p:sldId id="271" r:id="rId6"/>
    <p:sldId id="272" r:id="rId7"/>
    <p:sldId id="273" r:id="rId8"/>
    <p:sldId id="270" r:id="rId9"/>
    <p:sldId id="274" r:id="rId10"/>
    <p:sldId id="262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36"/>
    <a:srgbClr val="212236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39" autoAdjust="0"/>
    <p:restoredTop sz="53702" autoAdjust="0"/>
  </p:normalViewPr>
  <p:slideViewPr>
    <p:cSldViewPr snapToGrid="0" snapToObjects="1">
      <p:cViewPr varScale="1">
        <p:scale>
          <a:sx n="100" d="100"/>
          <a:sy n="100" d="100"/>
        </p:scale>
        <p:origin x="992" y="168"/>
      </p:cViewPr>
      <p:guideLst>
        <p:guide orient="horz" pos="1620"/>
        <p:guide pos="2160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10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0BCE51BA-6D86-418C-A45A-0FD03C5923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4CCA1F-BD59-463A-BE45-999C502CB2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9F983-8963-430F-B2FE-D8FDC1974AAB}" type="datetimeFigureOut">
              <a:rPr lang="en-AU" smtClean="0"/>
              <a:t>23/10/18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F41AC57-05DE-4EA7-B049-827765AF06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B60033D-883F-4CFD-B24C-BAEB75EC98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6B0BA-1498-4B0B-87D1-FA40CDEB00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970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9FB91-72B3-463E-8D44-D1889801833E}" type="datetimeFigureOut">
              <a:rPr lang="en-AU" smtClean="0"/>
              <a:t>23/10/18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B1A01-F464-4F55-8CB9-02B1D999DB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291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177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 Skills first program is the Data Science pilot</a:t>
            </a:r>
          </a:p>
          <a:p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Rapid delivery – entrepreneurial business delivery model - Developed by entrepreneurs in collaboration with subject matter experts</a:t>
            </a:r>
          </a:p>
          <a:p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priority given the urgency of this growing gap in the pipeline - skills shortage must not become a crisis</a:t>
            </a:r>
          </a:p>
          <a:p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 the critical skills needed in the context of disruption and opportunity from new digital technologies</a:t>
            </a: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We’ve created a vision for a unique social learning environment that is extremely collaborative</a:t>
            </a:r>
            <a:endParaRPr lang="en-AU" dirty="0"/>
          </a:p>
          <a:p>
            <a:endParaRPr lang="en-AU" dirty="0"/>
          </a:p>
          <a:p>
            <a:r>
              <a:rPr lang="en-A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have </a:t>
            </a:r>
            <a:r>
              <a:rPr lang="en-AU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 and challenging </a:t>
            </a:r>
            <a:r>
              <a:rPr lang="en-A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data-related projects “train hard, fight easy”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9628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 therefore we are (1) intensive skills pilot programs to bring new opportunities to market supporting individuals and organisations – and (2) a community of practice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Proactive stance – have impact or be impacted</a:t>
            </a:r>
          </a:p>
          <a:p>
            <a:endParaRPr lang="en-AU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Industry is supporting us – share knowledge, data, case studies – they recognise the imperative </a:t>
            </a:r>
          </a:p>
          <a:p>
            <a:endParaRPr lang="en-AU" sz="1400" dirty="0"/>
          </a:p>
          <a:p>
            <a:r>
              <a:rPr lang="en-AU" sz="1400" dirty="0"/>
              <a:t>Can’t predict the future but can be prepared</a:t>
            </a:r>
          </a:p>
          <a:p>
            <a:endParaRPr lang="en-AU" sz="1400" dirty="0"/>
          </a:p>
          <a:p>
            <a:r>
              <a:rPr lang="en-AU" sz="1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Profound advances</a:t>
            </a:r>
            <a:r>
              <a:rPr lang="en-AU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disrupting old ways of working and enabling step changes in productivity.  Jobs, including knowledge work, are being replaced by automation at scale, and those remaining require increased human–machine interaction. </a:t>
            </a:r>
          </a:p>
          <a:p>
            <a:r>
              <a:rPr lang="en-AU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generation continues to grow exponentially, as every piece of equipment connects.  This explosion of data—combined with </a:t>
            </a:r>
            <a:r>
              <a:rPr lang="en-AU" sz="1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analytics and machine learning</a:t>
            </a:r>
            <a:r>
              <a:rPr lang="en-AU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—creates opportunities</a:t>
            </a:r>
          </a:p>
          <a:p>
            <a:r>
              <a:rPr lang="en-AU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means great improvements in workforce productivity.  E.g. advanced analytics -sift through 1000s of capital projects - isolate a few simple measures that improved engineering productivity &gt;20%.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748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064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32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6843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5056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3932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5203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998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038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8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2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7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3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5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3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7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4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B66B8-E8AC-3A48-BD8B-8CC7F06BD453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5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7737"/>
          <a:stretch/>
        </p:blipFill>
        <p:spPr>
          <a:xfrm>
            <a:off x="-1" y="0"/>
            <a:ext cx="3352801" cy="6858000"/>
          </a:xfrm>
          <a:prstGeom prst="rect">
            <a:avLst/>
          </a:prstGeom>
        </p:spPr>
      </p:pic>
      <p:pic>
        <p:nvPicPr>
          <p:cNvPr id="2" name="Picture 1" descr="Coverhead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864880"/>
            <a:ext cx="5664200" cy="1229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DEAB251-389B-449A-8A98-DE3CD290697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2" y="864880"/>
            <a:ext cx="2670028" cy="14798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61360" y="2523294"/>
            <a:ext cx="5702300" cy="349428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r">
              <a:lnSpc>
                <a:spcPct val="120000"/>
              </a:lnSpc>
            </a:pPr>
            <a:endParaRPr lang="en-GB" sz="4500" baseline="30000" dirty="0" smtClean="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>
              <a:lnSpc>
                <a:spcPct val="120000"/>
              </a:lnSpc>
            </a:pPr>
            <a:r>
              <a:rPr lang="en-GB" sz="45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MACHINE LEARNING I:</a:t>
            </a:r>
            <a:endParaRPr lang="en-GB" sz="4000" baseline="30000" dirty="0" smtClean="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/>
            <a:r>
              <a:rPr lang="en-GB" sz="40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Evaluating the ML models.</a:t>
            </a:r>
            <a:r>
              <a:rPr lang="en-GB" sz="4000" dirty="0" smtClean="0">
                <a:solidFill>
                  <a:srgbClr val="212236"/>
                </a:solidFill>
                <a:latin typeface="Open Sans"/>
                <a:cs typeface="Open Sans"/>
              </a:rPr>
              <a:t> </a:t>
            </a:r>
            <a:endParaRPr lang="en-GB" sz="4000" baseline="30000" dirty="0" smtClean="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>
              <a:lnSpc>
                <a:spcPct val="120000"/>
              </a:lnSpc>
            </a:pPr>
            <a:endParaRPr lang="en-GB" sz="4000" baseline="30000" dirty="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>
              <a:lnSpc>
                <a:spcPct val="120000"/>
              </a:lnSpc>
            </a:pPr>
            <a:r>
              <a:rPr lang="en-GB" sz="32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DÉBORA CORRÊA and</a:t>
            </a:r>
            <a:r>
              <a:rPr lang="en-GB" sz="3200" dirty="0" smtClean="0">
                <a:solidFill>
                  <a:srgbClr val="212236"/>
                </a:solidFill>
                <a:latin typeface="Open Sans"/>
                <a:cs typeface="Open Sans"/>
              </a:rPr>
              <a:t> </a:t>
            </a:r>
            <a:r>
              <a:rPr lang="en-GB" sz="32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AYHAM ZAITOUNY</a:t>
            </a:r>
            <a:r>
              <a:rPr lang="en-GB" sz="3200" dirty="0" smtClean="0">
                <a:solidFill>
                  <a:srgbClr val="212236"/>
                </a:solidFill>
                <a:latin typeface="Open Sans"/>
                <a:cs typeface="Open Sans"/>
              </a:rPr>
              <a:t> </a:t>
            </a:r>
            <a:endParaRPr lang="en-GB" sz="3200" baseline="30000" dirty="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/>
            <a:r>
              <a:rPr lang="en-GB" sz="1900" baseline="30000" dirty="0">
                <a:solidFill>
                  <a:srgbClr val="FF0000"/>
                </a:solidFill>
                <a:latin typeface="Open Sans"/>
                <a:cs typeface="Open Sans"/>
              </a:rPr>
              <a:t/>
            </a:r>
            <a:br>
              <a:rPr lang="en-GB" sz="1900" baseline="30000" dirty="0">
                <a:solidFill>
                  <a:srgbClr val="FF0000"/>
                </a:solidFill>
                <a:latin typeface="Open Sans"/>
                <a:cs typeface="Open Sans"/>
              </a:rPr>
            </a:br>
            <a:r>
              <a:rPr lang="en-GB" b="1" baseline="30000" dirty="0" smtClean="0">
                <a:solidFill>
                  <a:srgbClr val="C00000"/>
                </a:solidFill>
                <a:latin typeface="Open Sans"/>
                <a:cs typeface="Open Sans"/>
              </a:rPr>
              <a:t>23 OCT 2018</a:t>
            </a:r>
            <a:endParaRPr lang="en-US" b="1" dirty="0">
              <a:solidFill>
                <a:srgbClr val="C0000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8653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03504"/>
            <a:ext cx="9144000" cy="6254495"/>
          </a:xfrm>
          <a:prstGeom prst="rect">
            <a:avLst/>
          </a:prstGeom>
          <a:solidFill>
            <a:srgbClr val="21223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0999" y="1640620"/>
            <a:ext cx="4652444" cy="94640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285750" indent="-285750">
              <a:spcAft>
                <a:spcPts val="900"/>
              </a:spcAft>
              <a:buClr>
                <a:schemeClr val="bg1"/>
              </a:buClr>
              <a:buFont typeface="Arial"/>
              <a:buChar char="•"/>
            </a:pPr>
            <a:r>
              <a:rPr lang="en-AU" sz="2200" dirty="0">
                <a:solidFill>
                  <a:srgbClr val="FFFFFF"/>
                </a:solidFill>
              </a:rPr>
              <a:t>bullets</a:t>
            </a:r>
          </a:p>
          <a:p>
            <a:pPr marL="285750" indent="-285750">
              <a:spcAft>
                <a:spcPts val="900"/>
              </a:spcAft>
              <a:buClr>
                <a:schemeClr val="bg1"/>
              </a:buClr>
              <a:buFont typeface="Arial"/>
              <a:buChar char="•"/>
            </a:pP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8" name="Picture 7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0330" y="1025285"/>
            <a:ext cx="8322671" cy="5539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AU" sz="4200" baseline="30000" dirty="0">
                <a:solidFill>
                  <a:srgbClr val="FFFFFF"/>
                </a:solidFill>
                <a:latin typeface="Open Sans"/>
                <a:cs typeface="Open Sans"/>
              </a:rPr>
              <a:t>TITLE</a:t>
            </a:r>
            <a:endParaRPr lang="en-GB" sz="4200" baseline="30000" dirty="0">
              <a:solidFill>
                <a:srgbClr val="FFFFFF"/>
              </a:solidFill>
              <a:latin typeface="Open Sans"/>
              <a:cs typeface="Open Sans"/>
            </a:endParaRPr>
          </a:p>
        </p:txBody>
      </p:sp>
      <p:pic>
        <p:nvPicPr>
          <p:cNvPr id="6" name="Picture 5" descr="A7409-CORE-Skills-Powerpoint-IMAGES.jpg">
            <a:extLst>
              <a:ext uri="{FF2B5EF4-FFF2-40B4-BE49-F238E27FC236}">
                <a16:creationId xmlns="" xmlns:a16="http://schemas.microsoft.com/office/drawing/2014/main" id="{06154BF3-E5D0-4792-A1D9-D6857623C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999" y="1814146"/>
            <a:ext cx="3683054" cy="276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1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7409-CORE-Skills-Powerpoint-IMAGES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399" y="1048865"/>
            <a:ext cx="6121355" cy="68736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5500" baseline="30000" dirty="0">
                <a:solidFill>
                  <a:srgbClr val="212236"/>
                </a:solidFill>
                <a:latin typeface="Open Sans"/>
                <a:cs typeface="Open Sans"/>
              </a:rPr>
              <a:t>TITLE</a:t>
            </a:r>
          </a:p>
        </p:txBody>
      </p:sp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96790E8-1F45-4D19-A25F-2EB18CA65064}"/>
              </a:ext>
            </a:extLst>
          </p:cNvPr>
          <p:cNvSpPr/>
          <p:nvPr/>
        </p:nvSpPr>
        <p:spPr>
          <a:xfrm>
            <a:off x="460783" y="2065442"/>
            <a:ext cx="58129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900"/>
              </a:spcAft>
              <a:buClr>
                <a:schemeClr val="bg1"/>
              </a:buClr>
              <a:buFont typeface="Arial"/>
              <a:buChar char="•"/>
            </a:pPr>
            <a:r>
              <a:rPr lang="en-GB" dirty="0"/>
              <a:t>Bullets</a:t>
            </a:r>
            <a:endParaRPr lang="en-GB" dirty="0"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1667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512" y="184947"/>
            <a:ext cx="8322671" cy="57451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44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HOW TO SET UP YOUR DATA?</a:t>
            </a:r>
            <a:endParaRPr lang="en-GB" sz="4200" baseline="30000" dirty="0">
              <a:latin typeface="Open Sans"/>
              <a:cs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478703"/>
            <a:ext cx="90374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Training set: </a:t>
            </a:r>
            <a:r>
              <a:rPr lang="en-US" sz="2200" dirty="0"/>
              <a:t>The subset of the data used to fit the model. 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b="1" dirty="0" smtClean="0"/>
              <a:t>Development set: </a:t>
            </a:r>
            <a:r>
              <a:rPr lang="en-US" sz="2200" dirty="0"/>
              <a:t>(also known as hold-out </a:t>
            </a:r>
            <a:r>
              <a:rPr lang="en-US" sz="2200" b="1" dirty="0"/>
              <a:t>cross-validation</a:t>
            </a:r>
            <a:r>
              <a:rPr lang="en-US" sz="2200" dirty="0"/>
              <a:t> set): The subset of the data that is not used in training, but it will be used to guide choices in the learning process, e.g., fine-tune of </a:t>
            </a:r>
            <a:r>
              <a:rPr lang="en-US" sz="2200" dirty="0" err="1"/>
              <a:t>hyperparameters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r>
              <a:rPr lang="en-US" sz="2200" b="1" dirty="0" smtClean="0"/>
              <a:t>Test set: </a:t>
            </a:r>
            <a:r>
              <a:rPr lang="en-US" sz="2200" dirty="0"/>
              <a:t>The subset of the data that </a:t>
            </a:r>
            <a:r>
              <a:rPr lang="en-US" sz="2200" b="1" dirty="0" smtClean="0"/>
              <a:t>is not </a:t>
            </a:r>
            <a:r>
              <a:rPr lang="en-US" sz="2200" dirty="0"/>
              <a:t>involved in the training process - unbiased estimation of the generalization error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dirty="0" smtClean="0"/>
              <a:t>Common </a:t>
            </a:r>
            <a:r>
              <a:rPr lang="en-US" sz="2200" dirty="0"/>
              <a:t>choices used for many years: </a:t>
            </a:r>
            <a:r>
              <a:rPr lang="en-US" sz="2200" dirty="0" smtClean="0"/>
              <a:t>80%-20%-20%, 70%-30%. </a:t>
            </a:r>
          </a:p>
          <a:p>
            <a:endParaRPr lang="en-US" sz="2200" dirty="0"/>
          </a:p>
          <a:p>
            <a:r>
              <a:rPr lang="en-US" sz="2200" dirty="0" smtClean="0"/>
              <a:t>With </a:t>
            </a:r>
            <a:r>
              <a:rPr lang="en-US" sz="2200" dirty="0"/>
              <a:t>the area of big-data:  </a:t>
            </a:r>
            <a:r>
              <a:rPr lang="en-US" sz="2200" dirty="0" smtClean="0"/>
              <a:t>90%-10%-10%, </a:t>
            </a:r>
            <a:r>
              <a:rPr lang="en-US" sz="2200" dirty="0"/>
              <a:t>or even </a:t>
            </a:r>
            <a:r>
              <a:rPr lang="en-US" sz="2200" dirty="0" smtClean="0"/>
              <a:t>98%-1%-1%.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98" y="1087270"/>
            <a:ext cx="5899512" cy="112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300241" y="4498287"/>
            <a:ext cx="2752319" cy="229217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512" y="184947"/>
            <a:ext cx="8322671" cy="57451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44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THE LEARNING CURVE</a:t>
            </a:r>
            <a:endParaRPr lang="en-GB" sz="4200" baseline="30000" dirty="0">
              <a:latin typeface="Open Sans"/>
              <a:cs typeface="Open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" y="4843007"/>
            <a:ext cx="2853308" cy="1262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9" y="2580311"/>
            <a:ext cx="2421468" cy="1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47" y="4843007"/>
            <a:ext cx="2577543" cy="12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67" y="2580311"/>
            <a:ext cx="2417143" cy="18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024" y="2580311"/>
            <a:ext cx="2417143" cy="18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390" y="4587676"/>
            <a:ext cx="2520000" cy="20381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7281" b="-2227"/>
          <a:stretch/>
        </p:blipFill>
        <p:spPr>
          <a:xfrm>
            <a:off x="307697" y="715806"/>
            <a:ext cx="2102419" cy="180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06" y="6103007"/>
            <a:ext cx="310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More training samples won't help.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92" t="-1" b="-738"/>
          <a:stretch/>
        </p:blipFill>
        <p:spPr>
          <a:xfrm>
            <a:off x="3225451" y="691512"/>
            <a:ext cx="2178441" cy="180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0" r="32969" b="-731"/>
          <a:stretch/>
        </p:blipFill>
        <p:spPr>
          <a:xfrm>
            <a:off x="6565200" y="751032"/>
            <a:ext cx="2182671" cy="1800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47208" y="6103007"/>
            <a:ext cx="27882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More </a:t>
            </a:r>
            <a:r>
              <a:rPr lang="en-US" sz="2000" dirty="0" smtClean="0"/>
              <a:t>training </a:t>
            </a:r>
            <a:r>
              <a:rPr lang="en-US" sz="2000" dirty="0"/>
              <a:t>samples might help.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075217" y="715806"/>
            <a:ext cx="0" cy="589280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54214" y="715806"/>
            <a:ext cx="0" cy="589280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0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512" y="184947"/>
            <a:ext cx="8322671" cy="57451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4400" baseline="30000" dirty="0" err="1" smtClean="0">
                <a:solidFill>
                  <a:srgbClr val="212236"/>
                </a:solidFill>
                <a:latin typeface="Open Sans"/>
                <a:cs typeface="Open Sans"/>
              </a:rPr>
              <a:t>K</a:t>
            </a:r>
            <a:r>
              <a:rPr lang="pt-BR" sz="44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 FOLD CROSS-VALIDATION</a:t>
            </a:r>
            <a:endParaRPr lang="en-GB" sz="4200" baseline="30000" dirty="0">
              <a:latin typeface="Open Sans"/>
              <a:cs typeface="Open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371" y="631443"/>
            <a:ext cx="8991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100" dirty="0" smtClean="0"/>
              <a:t>Split the training set into </a:t>
            </a:r>
            <a:r>
              <a:rPr lang="en-US" sz="2100" b="1" dirty="0" smtClean="0"/>
              <a:t>K</a:t>
            </a:r>
            <a:r>
              <a:rPr lang="en-US" sz="2100" dirty="0" smtClean="0"/>
              <a:t> complementary subsets. Each model is trained and validated using a different combination of such subsets.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2" y="1649441"/>
            <a:ext cx="8249506" cy="43120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12" y="6240780"/>
            <a:ext cx="8601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b="1" dirty="0"/>
              <a:t>Stratified K-Fold Cross Validation </a:t>
            </a:r>
            <a:r>
              <a:rPr lang="en-US" sz="2000" dirty="0"/>
              <a:t>for</a:t>
            </a:r>
            <a:r>
              <a:rPr lang="en-US" sz="2000" b="1" dirty="0"/>
              <a:t> imbalanced </a:t>
            </a:r>
            <a:r>
              <a:rPr lang="en-US" sz="2000" dirty="0"/>
              <a:t>datasets: each fold contains</a:t>
            </a:r>
          </a:p>
          <a:p>
            <a:r>
              <a:rPr lang="en-US" sz="2000" dirty="0"/>
              <a:t>approximately the same proportion of each class. </a:t>
            </a:r>
          </a:p>
        </p:txBody>
      </p:sp>
    </p:spTree>
    <p:extLst>
      <p:ext uri="{BB962C8B-B14F-4D97-AF65-F5344CB8AC3E}">
        <p14:creationId xmlns:p14="http://schemas.microsoft.com/office/powerpoint/2010/main" val="33903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512" y="184947"/>
            <a:ext cx="8322671" cy="5539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4200" baseline="30000" dirty="0" smtClean="0">
                <a:latin typeface="Open Sans"/>
                <a:cs typeface="Open Sans"/>
              </a:rPr>
              <a:t>PERFORMANCE MEASURES</a:t>
            </a:r>
            <a:endParaRPr lang="en-GB" sz="4200" baseline="30000" dirty="0">
              <a:latin typeface="Open Sans"/>
              <a:cs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740" y="1005840"/>
            <a:ext cx="156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Regression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97230" y="2522888"/>
                <a:ext cx="4764959" cy="1436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charset="0"/>
                        </a:rPr>
                        <m:t>RMSE</m:t>
                      </m:r>
                      <m:d>
                        <m:dPr>
                          <m:ctrlPr>
                            <a:rPr lang="pt-B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pt-BR" b="1" i="0" smtClean="0">
                              <a:latin typeface="Cambria Math" charset="0"/>
                            </a:rPr>
                            <m:t>𝐗</m:t>
                          </m:r>
                          <m:r>
                            <a:rPr lang="pt-BR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charset="0"/>
                            </a:rPr>
                            <m:t>h</m:t>
                          </m:r>
                        </m:e>
                      </m:d>
                      <m:r>
                        <a:rPr lang="pt-BR" b="0" i="1" smtClean="0">
                          <a:latin typeface="Cambria Math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s-I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s-I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pt-BR" b="0" i="1" smtClean="0">
                                          <a:latin typeface="Cambria Math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pt-BR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pt-BR" i="1">
                                          <a:latin typeface="Cambria Math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pt-BR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30" y="2522888"/>
                <a:ext cx="4764959" cy="14368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660305" y="1049408"/>
                <a:ext cx="2111604" cy="581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charset="0"/>
                            </a:rPr>
                            <m:t>𝑝</m:t>
                          </m:r>
                        </m:sub>
                        <m:sup>
                          <m:r>
                            <a:rPr lang="pt-BR" i="1">
                              <a:latin typeface="Cambria Math" charset="0"/>
                            </a:rPr>
                            <m:t>(</m:t>
                          </m:r>
                          <m:r>
                            <a:rPr lang="pt-BR" i="1">
                              <a:latin typeface="Cambria Math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charset="0"/>
                            </a:rPr>
                            <m:t>)</m:t>
                          </m:r>
                        </m:sup>
                      </m:sSubSup>
                      <m:r>
                        <a:rPr lang="pt-BR" b="0" i="1" smtClean="0">
                          <a:latin typeface="Cambria Math" charset="0"/>
                        </a:rPr>
                        <m:t>= </m:t>
                      </m:r>
                      <m:r>
                        <a:rPr lang="pt-BR" i="1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pt-BR" b="1" i="0">
                                  <a:latin typeface="Cambria Math" charset="0"/>
                                </a:rPr>
                                <m:t>𝐱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05" y="1049408"/>
                <a:ext cx="2111604" cy="5815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91688" y="1794324"/>
            <a:ext cx="418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Root Mean Square Error (RMSE)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91688" y="4644204"/>
            <a:ext cx="87044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Mean Absolute Error (MAE)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sometimes used when there are many</a:t>
            </a:r>
          </a:p>
          <a:p>
            <a:r>
              <a:rPr lang="en-US" dirty="0"/>
              <a:t>	</a:t>
            </a:r>
            <a:r>
              <a:rPr lang="en-US" dirty="0" smtClean="0"/>
              <a:t>								outliers.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7230" y="5441348"/>
                <a:ext cx="410670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mtClean="0">
                          <a:latin typeface="Cambria Math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charset="0"/>
                        </a:rPr>
                        <m:t>AE</m:t>
                      </m:r>
                      <m:d>
                        <m:dPr>
                          <m:ctrlPr>
                            <a:rPr lang="pt-B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pt-BR" b="1" i="0" smtClean="0">
                              <a:latin typeface="Cambria Math" charset="0"/>
                            </a:rPr>
                            <m:t>𝐗</m:t>
                          </m:r>
                          <m:r>
                            <a:rPr lang="pt-BR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charset="0"/>
                            </a:rPr>
                            <m:t>h</m:t>
                          </m:r>
                        </m:e>
                      </m:d>
                      <m:r>
                        <a:rPr lang="pt-BR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r-HR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30" y="5441348"/>
                <a:ext cx="4106702" cy="10082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28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512" y="184947"/>
            <a:ext cx="8322671" cy="5539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4200" baseline="30000" dirty="0" smtClean="0">
                <a:latin typeface="Open Sans"/>
                <a:cs typeface="Open Sans"/>
              </a:rPr>
              <a:t>PERFORMANCE MEASURES (Cont.)</a:t>
            </a:r>
            <a:endParaRPr lang="en-GB" sz="4200" baseline="30000" dirty="0">
              <a:latin typeface="Open Sans"/>
              <a:cs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740" y="1005840"/>
            <a:ext cx="1860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Classification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1688" y="1794324"/>
            <a:ext cx="5856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Accuracy (trickier for unbalanced datasets)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Confusion matrix</a:t>
            </a:r>
            <a:endParaRPr lang="en-US" u="sng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" y="4182855"/>
            <a:ext cx="4254286" cy="153154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486089" y="3614774"/>
            <a:ext cx="4417881" cy="2099622"/>
            <a:chOff x="4486089" y="3614774"/>
            <a:chExt cx="4417881" cy="2099622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6089" y="4123959"/>
              <a:ext cx="4417881" cy="1590437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919953" y="3614774"/>
              <a:ext cx="1392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Example: 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41287" y="4743546"/>
              <a:ext cx="80663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mtClean="0"/>
                <a:t>4344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702031" y="5236117"/>
              <a:ext cx="96212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53272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51824" y="5216094"/>
              <a:ext cx="80663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1077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79778" y="4743545"/>
              <a:ext cx="80663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1307</a:t>
              </a:r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693082" y="5918006"/>
            <a:ext cx="26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Accuracy over 95% 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3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512" y="184947"/>
            <a:ext cx="8322671" cy="5539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4200" baseline="30000" dirty="0" smtClean="0">
                <a:latin typeface="Open Sans"/>
                <a:cs typeface="Open Sans"/>
              </a:rPr>
              <a:t>PERFORMANCE MEASURES (Cont.)</a:t>
            </a:r>
            <a:endParaRPr lang="en-GB" sz="4200" baseline="30000" dirty="0">
              <a:latin typeface="Open Sans"/>
              <a:cs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649" y="701498"/>
            <a:ext cx="38367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Precision: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Accuracy of positive predictions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1909" y="1564640"/>
                <a:ext cx="2474332" cy="581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charset="0"/>
                        </a:rPr>
                        <m:t>𝑝𝑟𝑒𝑐𝑖𝑠𝑖𝑜𝑛</m:t>
                      </m:r>
                      <m:r>
                        <a:rPr lang="pt-BR" sz="20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charset="0"/>
                            </a:rPr>
                            <m:t>𝑇𝑃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pt-BR" sz="20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09" y="1564640"/>
                <a:ext cx="2474332" cy="5813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47679" y="2534850"/>
            <a:ext cx="4242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Recall: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Ratio of correct positive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1123" y="3370094"/>
                <a:ext cx="2104615" cy="581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charset="0"/>
                        </a:rPr>
                        <m:t>𝑟𝑒𝑐𝑎𝑙𝑙</m:t>
                      </m:r>
                      <m:r>
                        <a:rPr lang="pt-BR" sz="20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charset="0"/>
                            </a:rPr>
                            <m:t>𝑇𝑃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pt-BR" sz="20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23" y="3370094"/>
                <a:ext cx="2104615" cy="5813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47679" y="4267069"/>
            <a:ext cx="5833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F1-score: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Harmonic mean of prediction and recall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High F1 score if both prediction and recall are high.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7679" y="5606407"/>
                <a:ext cx="7549073" cy="884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charset="0"/>
                        </a:rPr>
                        <m:t>𝐹</m:t>
                      </m:r>
                      <m:r>
                        <a:rPr lang="pt-BR" sz="2000" b="0" i="1" smtClean="0">
                          <a:latin typeface="Cambria Math" charset="0"/>
                        </a:rPr>
                        <m:t>1= 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charset="0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mr-IN" sz="2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charset="0"/>
                                </a:rPr>
                                <m:t>𝑝𝑟𝑒𝑐𝑖𝑠𝑖𝑜𝑛</m:t>
                              </m:r>
                            </m:den>
                          </m:f>
                          <m:r>
                            <a:rPr lang="pt-BR" sz="2000" b="0" i="1" smtClean="0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mr-IN" sz="2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charset="0"/>
                                </a:rPr>
                                <m:t>𝑟𝑒𝑐𝑎𝑙𝑙</m:t>
                              </m:r>
                            </m:den>
                          </m:f>
                        </m:den>
                      </m:f>
                      <m:r>
                        <a:rPr lang="pt-BR" sz="2000" b="0" i="1" smtClean="0">
                          <a:latin typeface="Cambria Math" charset="0"/>
                        </a:rPr>
                        <m:t>=2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charset="0"/>
                        </a:rPr>
                        <m:t>x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charset="0"/>
                            </a:rPr>
                            <m:t>𝑝𝑟𝑒𝑐𝑖𝑠𝑖𝑜𝑛</m:t>
                          </m:r>
                          <m:r>
                            <a:rPr lang="pt-BR" sz="20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charset="0"/>
                            </a:rPr>
                            <m:t>x</m:t>
                          </m:r>
                          <m:r>
                            <a:rPr lang="pt-BR" sz="20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pt-BR" sz="2000" b="0" i="1" smtClean="0">
                              <a:latin typeface="Cambria Math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charset="0"/>
                            </a:rPr>
                            <m:t>𝑝𝑟𝑒𝑐𝑖𝑠𝑖𝑜𝑛</m:t>
                          </m:r>
                          <m:r>
                            <a:rPr lang="pt-BR" sz="20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charset="0"/>
                            </a:rPr>
                            <m:t>𝑟𝑒𝑐𝑎𝑙𝑙</m:t>
                          </m:r>
                        </m:den>
                      </m:f>
                      <m:r>
                        <a:rPr lang="pt-BR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charset="0"/>
                            </a:rPr>
                            <m:t>𝑇𝑃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pt-BR" sz="2000" b="0" i="1" smtClean="0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mr-IN" sz="2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charset="0"/>
                                </a:rPr>
                                <m:t>𝐹𝑁</m:t>
                              </m:r>
                              <m:r>
                                <a:rPr lang="pt-BR" sz="2000" b="0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pt-BR" sz="2000" b="0" i="1" smtClean="0">
                                  <a:latin typeface="Cambria Math" charset="0"/>
                                </a:rPr>
                                <m:t>𝐹𝑃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79" y="5606407"/>
                <a:ext cx="7549073" cy="8844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90" y="788450"/>
            <a:ext cx="2300054" cy="198000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6293518" y="2815885"/>
            <a:ext cx="2402426" cy="2117511"/>
            <a:chOff x="4975297" y="2469306"/>
            <a:chExt cx="3587899" cy="379687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5297" y="3177540"/>
              <a:ext cx="3587899" cy="30886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105583" y="2469306"/>
              <a:ext cx="1392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Example: 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62616" y="4099092"/>
              <a:ext cx="898230" cy="60705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4344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83745" y="5289911"/>
              <a:ext cx="1053840" cy="60705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53272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62616" y="5337924"/>
              <a:ext cx="898230" cy="60705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1077</a:t>
              </a:r>
              <a:endParaRPr 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5177" y="4099090"/>
              <a:ext cx="898230" cy="60705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1307</a:t>
              </a:r>
              <a:endParaRPr lang="en-US" sz="16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922215" y="1572072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77%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22215" y="3569327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79%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71553" y="5674719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78%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3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734"/>
            <a:ext cx="9144000" cy="6035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512" y="184947"/>
            <a:ext cx="8322671" cy="5539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4200" baseline="30000" dirty="0" smtClean="0">
                <a:latin typeface="Open Sans"/>
                <a:cs typeface="Open Sans"/>
              </a:rPr>
              <a:t>PERFORMANCE MEASURES (Cont.)</a:t>
            </a:r>
            <a:endParaRPr lang="en-GB" sz="4200" baseline="30000" dirty="0">
              <a:latin typeface="Open Sans"/>
              <a:cs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512" y="1021185"/>
            <a:ext cx="3341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Precision/Recall tradeoff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215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734"/>
            <a:ext cx="9144000" cy="6035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512" y="184947"/>
            <a:ext cx="8322671" cy="5539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4200" baseline="30000" dirty="0" smtClean="0">
                <a:latin typeface="Open Sans"/>
                <a:cs typeface="Open Sans"/>
              </a:rPr>
              <a:t>PERFORMANCE MEASURES (Cont.)</a:t>
            </a:r>
            <a:endParaRPr lang="en-GB" sz="4200" baseline="30000" dirty="0">
              <a:latin typeface="Open Sans"/>
              <a:cs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512" y="1021185"/>
            <a:ext cx="65579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The receiver operating characteristic (ROC) curve</a:t>
            </a:r>
          </a:p>
          <a:p>
            <a:endParaRPr lang="en-US" u="sng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Common tool used to compare classifiers.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plots the</a:t>
            </a:r>
            <a:r>
              <a:rPr lang="en-US" i="1" dirty="0" smtClean="0"/>
              <a:t> true positive rate x false positive rate</a:t>
            </a:r>
          </a:p>
          <a:p>
            <a:pPr marL="342900" indent="-342900">
              <a:buFont typeface="Arial" charset="0"/>
              <a:buChar char="•"/>
            </a:pPr>
            <a:r>
              <a:rPr lang="en-US" i="1" dirty="0" smtClean="0"/>
              <a:t>Area under the curve (AUC)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95929" y="4339382"/>
            <a:ext cx="326801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AUC classifier 1 = 0.96</a:t>
            </a:r>
          </a:p>
          <a:p>
            <a:r>
              <a:rPr lang="en-US" sz="2100" dirty="0" smtClean="0"/>
              <a:t>AUC classifier 2 = 0.99</a:t>
            </a:r>
          </a:p>
          <a:p>
            <a:r>
              <a:rPr lang="en-US" sz="2100" dirty="0" smtClean="0"/>
              <a:t>AUC Random Classifier = 0.5</a:t>
            </a:r>
            <a:endParaRPr lang="en-US" sz="2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2" y="3086100"/>
            <a:ext cx="5017242" cy="3771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17370" y="6442502"/>
            <a:ext cx="1833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false positive rate</a:t>
            </a:r>
            <a:endParaRPr lang="en-US" sz="180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491269" y="4569008"/>
            <a:ext cx="179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</a:t>
            </a:r>
            <a:r>
              <a:rPr lang="en-US" sz="1800" dirty="0" smtClean="0"/>
              <a:t>rue positive rate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82890" y="303424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1.0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833343" y="644250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1.0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9483796" y="985076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1.0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69565" y="6457891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0.0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82890" y="628861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0.0</a:t>
            </a:r>
            <a:endParaRPr lang="en-US" sz="1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547694" y="5795010"/>
            <a:ext cx="384226" cy="1143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34126" y="5610344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classifier 1</a:t>
            </a:r>
            <a:endParaRPr lang="en-US" sz="18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540074" y="6084570"/>
            <a:ext cx="384226" cy="1143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6506" y="5899904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classifier 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573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25270</TotalTime>
  <Words>539</Words>
  <Application>Microsoft Macintosh PowerPoint</Application>
  <PresentationFormat>On-screen Show (4:3)</PresentationFormat>
  <Paragraphs>119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Cambria Math</vt:lpstr>
      <vt:lpstr>Mangal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Erwin Ludwig</dc:creator>
  <cp:lastModifiedBy>Ayham Zaitouny</cp:lastModifiedBy>
  <cp:revision>116</cp:revision>
  <dcterms:created xsi:type="dcterms:W3CDTF">2017-11-17T07:04:42Z</dcterms:created>
  <dcterms:modified xsi:type="dcterms:W3CDTF">2018-10-22T18:38:56Z</dcterms:modified>
</cp:coreProperties>
</file>