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7" r:id="rId2"/>
    <p:sldId id="267" r:id="rId3"/>
    <p:sldId id="266" r:id="rId4"/>
    <p:sldId id="275" r:id="rId5"/>
    <p:sldId id="269" r:id="rId6"/>
    <p:sldId id="264" r:id="rId7"/>
    <p:sldId id="268" r:id="rId8"/>
    <p:sldId id="276" r:id="rId9"/>
    <p:sldId id="277" r:id="rId10"/>
    <p:sldId id="278" r:id="rId11"/>
    <p:sldId id="279" r:id="rId12"/>
    <p:sldId id="271" r:id="rId13"/>
    <p:sldId id="280" r:id="rId14"/>
    <p:sldId id="281" r:id="rId15"/>
    <p:sldId id="270" r:id="rId16"/>
    <p:sldId id="272" r:id="rId17"/>
    <p:sldId id="282" r:id="rId18"/>
    <p:sldId id="283" r:id="rId19"/>
    <p:sldId id="284" r:id="rId20"/>
    <p:sldId id="273" r:id="rId21"/>
    <p:sldId id="287" r:id="rId22"/>
    <p:sldId id="285" r:id="rId23"/>
    <p:sldId id="288" r:id="rId24"/>
    <p:sldId id="286" r:id="rId25"/>
    <p:sldId id="289" r:id="rId26"/>
    <p:sldId id="290" r:id="rId27"/>
    <p:sldId id="291" r:id="rId28"/>
    <p:sldId id="292" r:id="rId29"/>
    <p:sldId id="293" r:id="rId30"/>
    <p:sldId id="274" r:id="rId31"/>
    <p:sldId id="295" r:id="rId32"/>
    <p:sldId id="296" r:id="rId33"/>
    <p:sldId id="294" r:id="rId34"/>
    <p:sldId id="297" r:id="rId35"/>
    <p:sldId id="298" r:id="rId36"/>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orient="horz" pos="216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36"/>
    <a:srgbClr val="21223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79" autoAdjust="0"/>
    <p:restoredTop sz="53702" autoAdjust="0"/>
  </p:normalViewPr>
  <p:slideViewPr>
    <p:cSldViewPr snapToGrid="0" snapToObjects="1">
      <p:cViewPr>
        <p:scale>
          <a:sx n="128" d="100"/>
          <a:sy n="128" d="100"/>
        </p:scale>
        <p:origin x="-112" y="192"/>
      </p:cViewPr>
      <p:guideLst>
        <p:guide orient="horz" pos="1620"/>
        <p:guide pos="2160"/>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3108" y="6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BCE51BA-6D86-418C-A45A-0FD03C5923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xmlns="" id="{744CCA1F-BD59-463A-BE45-999C502CB2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E9F983-8963-430F-B2FE-D8FDC1974AAB}" type="datetimeFigureOut">
              <a:rPr lang="en-AU" smtClean="0"/>
              <a:t>22/10/18</a:t>
            </a:fld>
            <a:endParaRPr lang="en-AU"/>
          </a:p>
        </p:txBody>
      </p:sp>
      <p:sp>
        <p:nvSpPr>
          <p:cNvPr id="4" name="Footer Placeholder 3">
            <a:extLst>
              <a:ext uri="{FF2B5EF4-FFF2-40B4-BE49-F238E27FC236}">
                <a16:creationId xmlns:a16="http://schemas.microsoft.com/office/drawing/2014/main" xmlns="" id="{CF41AC57-05DE-4EA7-B049-827765AF0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xmlns="" id="{1B60033D-883F-4CFD-B24C-BAEB75EC9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6B0BA-1498-4B0B-87D1-FA40CDEB00C7}" type="slidenum">
              <a:rPr lang="en-AU" smtClean="0"/>
              <a:t>‹#›</a:t>
            </a:fld>
            <a:endParaRPr lang="en-AU"/>
          </a:p>
        </p:txBody>
      </p:sp>
    </p:spTree>
    <p:extLst>
      <p:ext uri="{BB962C8B-B14F-4D97-AF65-F5344CB8AC3E}">
        <p14:creationId xmlns:p14="http://schemas.microsoft.com/office/powerpoint/2010/main" val="2894970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9FB91-72B3-463E-8D44-D1889801833E}" type="datetimeFigureOut">
              <a:rPr lang="en-AU" smtClean="0"/>
              <a:t>22/10/18</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B1A01-F464-4F55-8CB9-02B1D999DB7B}" type="slidenum">
              <a:rPr lang="en-AU" smtClean="0"/>
              <a:t>‹#›</a:t>
            </a:fld>
            <a:endParaRPr lang="en-AU"/>
          </a:p>
        </p:txBody>
      </p:sp>
    </p:spTree>
    <p:extLst>
      <p:ext uri="{BB962C8B-B14F-4D97-AF65-F5344CB8AC3E}">
        <p14:creationId xmlns:p14="http://schemas.microsoft.com/office/powerpoint/2010/main" val="236291575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1</a:t>
            </a:fld>
            <a:endParaRPr lang="en-AU"/>
          </a:p>
        </p:txBody>
      </p:sp>
    </p:spTree>
    <p:extLst>
      <p:ext uri="{BB962C8B-B14F-4D97-AF65-F5344CB8AC3E}">
        <p14:creationId xmlns:p14="http://schemas.microsoft.com/office/powerpoint/2010/main" val="231201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10</a:t>
            </a:fld>
            <a:endParaRPr lang="en-AU"/>
          </a:p>
        </p:txBody>
      </p:sp>
    </p:spTree>
    <p:extLst>
      <p:ext uri="{BB962C8B-B14F-4D97-AF65-F5344CB8AC3E}">
        <p14:creationId xmlns:p14="http://schemas.microsoft.com/office/powerpoint/2010/main" val="50135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11</a:t>
            </a:fld>
            <a:endParaRPr lang="en-AU"/>
          </a:p>
        </p:txBody>
      </p:sp>
    </p:spTree>
    <p:extLst>
      <p:ext uri="{BB962C8B-B14F-4D97-AF65-F5344CB8AC3E}">
        <p14:creationId xmlns:p14="http://schemas.microsoft.com/office/powerpoint/2010/main" val="181499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12</a:t>
            </a:fld>
            <a:endParaRPr lang="en-AU"/>
          </a:p>
        </p:txBody>
      </p:sp>
    </p:spTree>
    <p:extLst>
      <p:ext uri="{BB962C8B-B14F-4D97-AF65-F5344CB8AC3E}">
        <p14:creationId xmlns:p14="http://schemas.microsoft.com/office/powerpoint/2010/main" val="859790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13</a:t>
            </a:fld>
            <a:endParaRPr lang="en-AU"/>
          </a:p>
        </p:txBody>
      </p:sp>
    </p:spTree>
    <p:extLst>
      <p:ext uri="{BB962C8B-B14F-4D97-AF65-F5344CB8AC3E}">
        <p14:creationId xmlns:p14="http://schemas.microsoft.com/office/powerpoint/2010/main" val="635904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14</a:t>
            </a:fld>
            <a:endParaRPr lang="en-AU"/>
          </a:p>
        </p:txBody>
      </p:sp>
    </p:spTree>
    <p:extLst>
      <p:ext uri="{BB962C8B-B14F-4D97-AF65-F5344CB8AC3E}">
        <p14:creationId xmlns:p14="http://schemas.microsoft.com/office/powerpoint/2010/main" val="150264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15</a:t>
            </a:fld>
            <a:endParaRPr lang="en-AU"/>
          </a:p>
        </p:txBody>
      </p:sp>
    </p:spTree>
    <p:extLst>
      <p:ext uri="{BB962C8B-B14F-4D97-AF65-F5344CB8AC3E}">
        <p14:creationId xmlns:p14="http://schemas.microsoft.com/office/powerpoint/2010/main" val="38034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16</a:t>
            </a:fld>
            <a:endParaRPr lang="en-AU"/>
          </a:p>
        </p:txBody>
      </p:sp>
    </p:spTree>
    <p:extLst>
      <p:ext uri="{BB962C8B-B14F-4D97-AF65-F5344CB8AC3E}">
        <p14:creationId xmlns:p14="http://schemas.microsoft.com/office/powerpoint/2010/main" val="2063854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17</a:t>
            </a:fld>
            <a:endParaRPr lang="en-AU"/>
          </a:p>
        </p:txBody>
      </p:sp>
    </p:spTree>
    <p:extLst>
      <p:ext uri="{BB962C8B-B14F-4D97-AF65-F5344CB8AC3E}">
        <p14:creationId xmlns:p14="http://schemas.microsoft.com/office/powerpoint/2010/main" val="610015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18</a:t>
            </a:fld>
            <a:endParaRPr lang="en-AU"/>
          </a:p>
        </p:txBody>
      </p:sp>
    </p:spTree>
    <p:extLst>
      <p:ext uri="{BB962C8B-B14F-4D97-AF65-F5344CB8AC3E}">
        <p14:creationId xmlns:p14="http://schemas.microsoft.com/office/powerpoint/2010/main" val="221321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19</a:t>
            </a:fld>
            <a:endParaRPr lang="en-AU"/>
          </a:p>
        </p:txBody>
      </p:sp>
    </p:spTree>
    <p:extLst>
      <p:ext uri="{BB962C8B-B14F-4D97-AF65-F5344CB8AC3E}">
        <p14:creationId xmlns:p14="http://schemas.microsoft.com/office/powerpoint/2010/main" val="1979777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a:t>
            </a:fld>
            <a:endParaRPr lang="en-AU"/>
          </a:p>
        </p:txBody>
      </p:sp>
    </p:spTree>
    <p:extLst>
      <p:ext uri="{BB962C8B-B14F-4D97-AF65-F5344CB8AC3E}">
        <p14:creationId xmlns:p14="http://schemas.microsoft.com/office/powerpoint/2010/main" val="7578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20</a:t>
            </a:fld>
            <a:endParaRPr lang="en-AU"/>
          </a:p>
        </p:txBody>
      </p:sp>
    </p:spTree>
    <p:extLst>
      <p:ext uri="{BB962C8B-B14F-4D97-AF65-F5344CB8AC3E}">
        <p14:creationId xmlns:p14="http://schemas.microsoft.com/office/powerpoint/2010/main" val="152894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21</a:t>
            </a:fld>
            <a:endParaRPr lang="en-AU"/>
          </a:p>
        </p:txBody>
      </p:sp>
    </p:spTree>
    <p:extLst>
      <p:ext uri="{BB962C8B-B14F-4D97-AF65-F5344CB8AC3E}">
        <p14:creationId xmlns:p14="http://schemas.microsoft.com/office/powerpoint/2010/main" val="1563209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22</a:t>
            </a:fld>
            <a:endParaRPr lang="en-AU"/>
          </a:p>
        </p:txBody>
      </p:sp>
    </p:spTree>
    <p:extLst>
      <p:ext uri="{BB962C8B-B14F-4D97-AF65-F5344CB8AC3E}">
        <p14:creationId xmlns:p14="http://schemas.microsoft.com/office/powerpoint/2010/main" val="1841191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23</a:t>
            </a:fld>
            <a:endParaRPr lang="en-AU"/>
          </a:p>
        </p:txBody>
      </p:sp>
    </p:spTree>
    <p:extLst>
      <p:ext uri="{BB962C8B-B14F-4D97-AF65-F5344CB8AC3E}">
        <p14:creationId xmlns:p14="http://schemas.microsoft.com/office/powerpoint/2010/main" val="1699560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24</a:t>
            </a:fld>
            <a:endParaRPr lang="en-AU"/>
          </a:p>
        </p:txBody>
      </p:sp>
    </p:spTree>
    <p:extLst>
      <p:ext uri="{BB962C8B-B14F-4D97-AF65-F5344CB8AC3E}">
        <p14:creationId xmlns:p14="http://schemas.microsoft.com/office/powerpoint/2010/main" val="1177120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25</a:t>
            </a:fld>
            <a:endParaRPr lang="en-AU"/>
          </a:p>
        </p:txBody>
      </p:sp>
    </p:spTree>
    <p:extLst>
      <p:ext uri="{BB962C8B-B14F-4D97-AF65-F5344CB8AC3E}">
        <p14:creationId xmlns:p14="http://schemas.microsoft.com/office/powerpoint/2010/main" val="950315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26</a:t>
            </a:fld>
            <a:endParaRPr lang="en-AU"/>
          </a:p>
        </p:txBody>
      </p:sp>
    </p:spTree>
    <p:extLst>
      <p:ext uri="{BB962C8B-B14F-4D97-AF65-F5344CB8AC3E}">
        <p14:creationId xmlns:p14="http://schemas.microsoft.com/office/powerpoint/2010/main" val="692145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27</a:t>
            </a:fld>
            <a:endParaRPr lang="en-AU"/>
          </a:p>
        </p:txBody>
      </p:sp>
    </p:spTree>
    <p:extLst>
      <p:ext uri="{BB962C8B-B14F-4D97-AF65-F5344CB8AC3E}">
        <p14:creationId xmlns:p14="http://schemas.microsoft.com/office/powerpoint/2010/main" val="110161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28</a:t>
            </a:fld>
            <a:endParaRPr lang="en-AU"/>
          </a:p>
        </p:txBody>
      </p:sp>
    </p:spTree>
    <p:extLst>
      <p:ext uri="{BB962C8B-B14F-4D97-AF65-F5344CB8AC3E}">
        <p14:creationId xmlns:p14="http://schemas.microsoft.com/office/powerpoint/2010/main" val="1808741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29</a:t>
            </a:fld>
            <a:endParaRPr lang="en-AU"/>
          </a:p>
        </p:txBody>
      </p:sp>
    </p:spTree>
    <p:extLst>
      <p:ext uri="{BB962C8B-B14F-4D97-AF65-F5344CB8AC3E}">
        <p14:creationId xmlns:p14="http://schemas.microsoft.com/office/powerpoint/2010/main" val="120988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a:t>
            </a:fld>
            <a:endParaRPr lang="en-AU"/>
          </a:p>
        </p:txBody>
      </p:sp>
    </p:spTree>
    <p:extLst>
      <p:ext uri="{BB962C8B-B14F-4D97-AF65-F5344CB8AC3E}">
        <p14:creationId xmlns:p14="http://schemas.microsoft.com/office/powerpoint/2010/main" val="658636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30</a:t>
            </a:fld>
            <a:endParaRPr lang="en-AU"/>
          </a:p>
        </p:txBody>
      </p:sp>
    </p:spTree>
    <p:extLst>
      <p:ext uri="{BB962C8B-B14F-4D97-AF65-F5344CB8AC3E}">
        <p14:creationId xmlns:p14="http://schemas.microsoft.com/office/powerpoint/2010/main" val="930508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31</a:t>
            </a:fld>
            <a:endParaRPr lang="en-AU"/>
          </a:p>
        </p:txBody>
      </p:sp>
    </p:spTree>
    <p:extLst>
      <p:ext uri="{BB962C8B-B14F-4D97-AF65-F5344CB8AC3E}">
        <p14:creationId xmlns:p14="http://schemas.microsoft.com/office/powerpoint/2010/main" val="113030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32</a:t>
            </a:fld>
            <a:endParaRPr lang="en-AU"/>
          </a:p>
        </p:txBody>
      </p:sp>
    </p:spTree>
    <p:extLst>
      <p:ext uri="{BB962C8B-B14F-4D97-AF65-F5344CB8AC3E}">
        <p14:creationId xmlns:p14="http://schemas.microsoft.com/office/powerpoint/2010/main" val="764974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33</a:t>
            </a:fld>
            <a:endParaRPr lang="en-AU"/>
          </a:p>
        </p:txBody>
      </p:sp>
    </p:spTree>
    <p:extLst>
      <p:ext uri="{BB962C8B-B14F-4D97-AF65-F5344CB8AC3E}">
        <p14:creationId xmlns:p14="http://schemas.microsoft.com/office/powerpoint/2010/main" val="12520390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34</a:t>
            </a:fld>
            <a:endParaRPr lang="en-AU"/>
          </a:p>
        </p:txBody>
      </p:sp>
    </p:spTree>
    <p:extLst>
      <p:ext uri="{BB962C8B-B14F-4D97-AF65-F5344CB8AC3E}">
        <p14:creationId xmlns:p14="http://schemas.microsoft.com/office/powerpoint/2010/main" val="1506136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35</a:t>
            </a:fld>
            <a:endParaRPr lang="en-AU"/>
          </a:p>
        </p:txBody>
      </p:sp>
    </p:spTree>
    <p:extLst>
      <p:ext uri="{BB962C8B-B14F-4D97-AF65-F5344CB8AC3E}">
        <p14:creationId xmlns:p14="http://schemas.microsoft.com/office/powerpoint/2010/main" val="144491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4</a:t>
            </a:fld>
            <a:endParaRPr lang="en-AU"/>
          </a:p>
        </p:txBody>
      </p:sp>
    </p:spTree>
    <p:extLst>
      <p:ext uri="{BB962C8B-B14F-4D97-AF65-F5344CB8AC3E}">
        <p14:creationId xmlns:p14="http://schemas.microsoft.com/office/powerpoint/2010/main" val="14941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FBB1A01-F464-4F55-8CB9-02B1D999DB7B}" type="slidenum">
              <a:rPr lang="en-AU" smtClean="0"/>
              <a:t>5</a:t>
            </a:fld>
            <a:endParaRPr lang="en-AU"/>
          </a:p>
        </p:txBody>
      </p:sp>
    </p:spTree>
    <p:extLst>
      <p:ext uri="{BB962C8B-B14F-4D97-AF65-F5344CB8AC3E}">
        <p14:creationId xmlns:p14="http://schemas.microsoft.com/office/powerpoint/2010/main" val="112919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6</a:t>
            </a:fld>
            <a:endParaRPr lang="en-AU"/>
          </a:p>
        </p:txBody>
      </p:sp>
    </p:spTree>
    <p:extLst>
      <p:ext uri="{BB962C8B-B14F-4D97-AF65-F5344CB8AC3E}">
        <p14:creationId xmlns:p14="http://schemas.microsoft.com/office/powerpoint/2010/main" val="3194064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7</a:t>
            </a:fld>
            <a:endParaRPr lang="en-AU"/>
          </a:p>
        </p:txBody>
      </p:sp>
    </p:spTree>
    <p:extLst>
      <p:ext uri="{BB962C8B-B14F-4D97-AF65-F5344CB8AC3E}">
        <p14:creationId xmlns:p14="http://schemas.microsoft.com/office/powerpoint/2010/main" val="130441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8</a:t>
            </a:fld>
            <a:endParaRPr lang="en-AU"/>
          </a:p>
        </p:txBody>
      </p:sp>
    </p:spTree>
    <p:extLst>
      <p:ext uri="{BB962C8B-B14F-4D97-AF65-F5344CB8AC3E}">
        <p14:creationId xmlns:p14="http://schemas.microsoft.com/office/powerpoint/2010/main" val="162396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BB1A01-F464-4F55-8CB9-02B1D999DB7B}" type="slidenum">
              <a:rPr lang="en-AU" smtClean="0"/>
              <a:t>9</a:t>
            </a:fld>
            <a:endParaRPr lang="en-AU"/>
          </a:p>
        </p:txBody>
      </p:sp>
    </p:spTree>
    <p:extLst>
      <p:ext uri="{BB962C8B-B14F-4D97-AF65-F5344CB8AC3E}">
        <p14:creationId xmlns:p14="http://schemas.microsoft.com/office/powerpoint/2010/main" val="201303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81178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2234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19701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BF0B66B8-E8AC-3A48-BD8B-8CC7F06BD45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12952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BF0B66B8-E8AC-3A48-BD8B-8CC7F06BD453}"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8723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BF0B66B8-E8AC-3A48-BD8B-8CC7F06BD453}"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10827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1" y="1535113"/>
            <a:ext cx="4040188"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BF0B66B8-E8AC-3A48-BD8B-8CC7F06BD453}"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348533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BF0B66B8-E8AC-3A48-BD8B-8CC7F06BD453}"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316795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B66B8-E8AC-3A48-BD8B-8CC7F06BD453}"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84173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F0B66B8-E8AC-3A48-BD8B-8CC7F06BD453}"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43527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BF0B66B8-E8AC-3A48-BD8B-8CC7F06BD453}"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8B563-3EC2-1D4F-B590-65F93E8B5AC1}" type="slidenum">
              <a:rPr lang="en-US" smtClean="0"/>
              <a:t>‹#›</a:t>
            </a:fld>
            <a:endParaRPr lang="en-US"/>
          </a:p>
        </p:txBody>
      </p:sp>
    </p:spTree>
    <p:extLst>
      <p:ext uri="{BB962C8B-B14F-4D97-AF65-F5344CB8AC3E}">
        <p14:creationId xmlns:p14="http://schemas.microsoft.com/office/powerpoint/2010/main" val="25877424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121917" tIns="60958" rIns="121917" bIns="60958"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121917" tIns="60958" rIns="121917" bIns="60958"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121917" tIns="60958" rIns="121917" bIns="60958" rtlCol="0" anchor="ctr"/>
          <a:lstStyle>
            <a:lvl1pPr algn="l">
              <a:defRPr sz="1200">
                <a:solidFill>
                  <a:schemeClr val="tx1">
                    <a:tint val="75000"/>
                  </a:schemeClr>
                </a:solidFill>
              </a:defRPr>
            </a:lvl1pPr>
          </a:lstStyle>
          <a:p>
            <a:fld id="{BF0B66B8-E8AC-3A48-BD8B-8CC7F06BD453}" type="datetimeFigureOut">
              <a:rPr lang="en-US" smtClean="0"/>
              <a:t>10/22/18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21917" tIns="60958" rIns="121917" bIns="6095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21917" tIns="60958" rIns="121917" bIns="60958" rtlCol="0" anchor="ctr"/>
          <a:lstStyle>
            <a:lvl1pPr algn="r">
              <a:defRPr sz="1200">
                <a:solidFill>
                  <a:schemeClr val="tx1">
                    <a:tint val="75000"/>
                  </a:schemeClr>
                </a:solidFill>
              </a:defRPr>
            </a:lvl1pPr>
          </a:lstStyle>
          <a:p>
            <a:fld id="{93F8B563-3EC2-1D4F-B590-65F93E8B5AC1}" type="slidenum">
              <a:rPr lang="en-US" smtClean="0"/>
              <a:t>‹#›</a:t>
            </a:fld>
            <a:endParaRPr lang="en-US"/>
          </a:p>
        </p:txBody>
      </p:sp>
    </p:spTree>
    <p:extLst>
      <p:ext uri="{BB962C8B-B14F-4D97-AF65-F5344CB8AC3E}">
        <p14:creationId xmlns:p14="http://schemas.microsoft.com/office/powerpoint/2010/main" val="274895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hyperlink" Target="http://scikit-learn.org/" TargetMode="External"/><Relationship Id="rId9" Type="http://schemas.openxmlformats.org/officeDocument/2006/relationships/hyperlink" Target="https://github.com/core-skills/06-machine-learning"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7737"/>
          <a:stretch/>
        </p:blipFill>
        <p:spPr>
          <a:xfrm>
            <a:off x="-1" y="0"/>
            <a:ext cx="3352801" cy="6858000"/>
          </a:xfrm>
          <a:prstGeom prst="rect">
            <a:avLst/>
          </a:prstGeom>
        </p:spPr>
      </p:pic>
      <p:pic>
        <p:nvPicPr>
          <p:cNvPr id="2" name="Picture 1" descr="Cover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00" y="0"/>
            <a:ext cx="5664200" cy="1229888"/>
          </a:xfrm>
          <a:prstGeom prst="rect">
            <a:avLst/>
          </a:prstGeom>
        </p:spPr>
      </p:pic>
      <p:pic>
        <p:nvPicPr>
          <p:cNvPr id="7" name="Picture 6">
            <a:extLst>
              <a:ext uri="{FF2B5EF4-FFF2-40B4-BE49-F238E27FC236}">
                <a16:creationId xmlns:a16="http://schemas.microsoft.com/office/drawing/2014/main" xmlns="" id="{EDEAB251-389B-449A-8A98-DE3CD290697A}"/>
              </a:ext>
            </a:extLst>
          </p:cNvPr>
          <p:cNvPicPr/>
          <p:nvPr/>
        </p:nvPicPr>
        <p:blipFill>
          <a:blip r:embed="rId5">
            <a:extLst>
              <a:ext uri="{28A0092B-C50C-407E-A947-70E740481C1C}">
                <a14:useLocalDpi xmlns:a14="http://schemas.microsoft.com/office/drawing/2010/main" val="0"/>
              </a:ext>
            </a:extLst>
          </a:blip>
          <a:stretch>
            <a:fillRect/>
          </a:stretch>
        </p:blipFill>
        <p:spPr>
          <a:xfrm>
            <a:off x="468629" y="1075847"/>
            <a:ext cx="2670028" cy="1479824"/>
          </a:xfrm>
          <a:prstGeom prst="rect">
            <a:avLst/>
          </a:prstGeom>
        </p:spPr>
      </p:pic>
      <p:sp>
        <p:nvSpPr>
          <p:cNvPr id="9" name="TextBox 8"/>
          <p:cNvSpPr txBox="1"/>
          <p:nvPr/>
        </p:nvSpPr>
        <p:spPr>
          <a:xfrm>
            <a:off x="3352800" y="2682050"/>
            <a:ext cx="5702300" cy="3904655"/>
          </a:xfrm>
          <a:prstGeom prst="rect">
            <a:avLst/>
          </a:prstGeom>
          <a:noFill/>
        </p:spPr>
        <p:txBody>
          <a:bodyPr wrap="square" lIns="121917" tIns="60958" rIns="121917" bIns="60958" rtlCol="0">
            <a:spAutoFit/>
          </a:bodyPr>
          <a:lstStyle/>
          <a:p>
            <a:pPr algn="r">
              <a:lnSpc>
                <a:spcPct val="120000"/>
              </a:lnSpc>
            </a:pPr>
            <a:endParaRPr lang="en-GB" sz="4500" baseline="30000" dirty="0" smtClean="0">
              <a:solidFill>
                <a:srgbClr val="212236"/>
              </a:solidFill>
              <a:latin typeface="Open Sans"/>
              <a:cs typeface="Open Sans"/>
            </a:endParaRPr>
          </a:p>
          <a:p>
            <a:pPr algn="r">
              <a:lnSpc>
                <a:spcPct val="120000"/>
              </a:lnSpc>
            </a:pPr>
            <a:r>
              <a:rPr lang="en-GB" sz="4500" baseline="30000" dirty="0" smtClean="0">
                <a:solidFill>
                  <a:srgbClr val="212236"/>
                </a:solidFill>
                <a:latin typeface="Open Sans"/>
                <a:cs typeface="Open Sans"/>
              </a:rPr>
              <a:t>MACHINE LEARNING I:</a:t>
            </a:r>
            <a:endParaRPr lang="en-GB" sz="4000" baseline="30000" dirty="0" smtClean="0">
              <a:solidFill>
                <a:srgbClr val="212236"/>
              </a:solidFill>
              <a:latin typeface="Open Sans"/>
              <a:cs typeface="Open Sans"/>
            </a:endParaRPr>
          </a:p>
          <a:p>
            <a:pPr algn="r"/>
            <a:r>
              <a:rPr lang="en-GB" sz="4000" baseline="30000" dirty="0" smtClean="0">
                <a:solidFill>
                  <a:srgbClr val="212236"/>
                </a:solidFill>
                <a:latin typeface="Open Sans"/>
                <a:cs typeface="Open Sans"/>
              </a:rPr>
              <a:t>Fundamental concepts and </a:t>
            </a:r>
          </a:p>
          <a:p>
            <a:pPr algn="r"/>
            <a:r>
              <a:rPr lang="en-GB" sz="4000" baseline="30000" dirty="0" smtClean="0">
                <a:solidFill>
                  <a:srgbClr val="212236"/>
                </a:solidFill>
                <a:latin typeface="Open Sans"/>
                <a:cs typeface="Open Sans"/>
              </a:rPr>
              <a:t>supervised techniques.</a:t>
            </a:r>
            <a:r>
              <a:rPr lang="en-GB" sz="4000" dirty="0" smtClean="0">
                <a:solidFill>
                  <a:srgbClr val="212236"/>
                </a:solidFill>
                <a:latin typeface="Open Sans"/>
                <a:cs typeface="Open Sans"/>
              </a:rPr>
              <a:t> </a:t>
            </a:r>
            <a:endParaRPr lang="en-GB" sz="4000" baseline="30000" dirty="0" smtClean="0">
              <a:solidFill>
                <a:srgbClr val="212236"/>
              </a:solidFill>
              <a:latin typeface="Open Sans"/>
              <a:cs typeface="Open Sans"/>
            </a:endParaRPr>
          </a:p>
          <a:p>
            <a:pPr algn="r">
              <a:lnSpc>
                <a:spcPct val="120000"/>
              </a:lnSpc>
            </a:pPr>
            <a:endParaRPr lang="en-GB" sz="4000" baseline="30000" dirty="0">
              <a:solidFill>
                <a:srgbClr val="212236"/>
              </a:solidFill>
              <a:latin typeface="Open Sans"/>
              <a:cs typeface="Open Sans"/>
            </a:endParaRPr>
          </a:p>
          <a:p>
            <a:pPr algn="r">
              <a:lnSpc>
                <a:spcPct val="120000"/>
              </a:lnSpc>
            </a:pPr>
            <a:r>
              <a:rPr lang="en-GB" sz="3200" baseline="30000" dirty="0" smtClean="0">
                <a:solidFill>
                  <a:srgbClr val="212236"/>
                </a:solidFill>
                <a:latin typeface="Open Sans"/>
                <a:cs typeface="Open Sans"/>
              </a:rPr>
              <a:t>DÉBORA CORRÊA and</a:t>
            </a:r>
            <a:r>
              <a:rPr lang="en-GB" sz="3200" dirty="0" smtClean="0">
                <a:solidFill>
                  <a:srgbClr val="212236"/>
                </a:solidFill>
                <a:latin typeface="Open Sans"/>
                <a:cs typeface="Open Sans"/>
              </a:rPr>
              <a:t> </a:t>
            </a:r>
            <a:r>
              <a:rPr lang="en-GB" sz="3200" baseline="30000" dirty="0" smtClean="0">
                <a:solidFill>
                  <a:srgbClr val="212236"/>
                </a:solidFill>
                <a:latin typeface="Open Sans"/>
                <a:cs typeface="Open Sans"/>
              </a:rPr>
              <a:t>AYHAM ZAITOUNY</a:t>
            </a:r>
            <a:r>
              <a:rPr lang="en-GB" sz="3200" dirty="0" smtClean="0">
                <a:solidFill>
                  <a:srgbClr val="212236"/>
                </a:solidFill>
                <a:latin typeface="Open Sans"/>
                <a:cs typeface="Open Sans"/>
              </a:rPr>
              <a:t> </a:t>
            </a:r>
            <a:endParaRPr lang="en-GB" sz="3200" baseline="30000" dirty="0">
              <a:solidFill>
                <a:srgbClr val="212236"/>
              </a:solidFill>
              <a:latin typeface="Open Sans"/>
              <a:cs typeface="Open Sans"/>
            </a:endParaRPr>
          </a:p>
          <a:p>
            <a:pPr algn="r"/>
            <a:r>
              <a:rPr lang="en-GB" sz="1900" baseline="30000" dirty="0">
                <a:solidFill>
                  <a:srgbClr val="FF0000"/>
                </a:solidFill>
                <a:latin typeface="Open Sans"/>
                <a:cs typeface="Open Sans"/>
              </a:rPr>
              <a:t/>
            </a:r>
            <a:br>
              <a:rPr lang="en-GB" sz="1900" baseline="30000" dirty="0">
                <a:solidFill>
                  <a:srgbClr val="FF0000"/>
                </a:solidFill>
                <a:latin typeface="Open Sans"/>
                <a:cs typeface="Open Sans"/>
              </a:rPr>
            </a:br>
            <a:r>
              <a:rPr lang="en-GB" baseline="30000" dirty="0" smtClean="0">
                <a:solidFill>
                  <a:srgbClr val="C00000"/>
                </a:solidFill>
                <a:latin typeface="Open Sans"/>
                <a:cs typeface="Open Sans"/>
              </a:rPr>
              <a:t>23 OCT 2018</a:t>
            </a:r>
            <a:endParaRPr lang="en-US" dirty="0">
              <a:solidFill>
                <a:srgbClr val="C00000"/>
              </a:solidFill>
              <a:latin typeface="Open Sans"/>
              <a:cs typeface="Open Sans"/>
            </a:endParaRPr>
          </a:p>
        </p:txBody>
      </p:sp>
      <p:sp>
        <p:nvSpPr>
          <p:cNvPr id="3" name="Rectangle 2"/>
          <p:cNvSpPr/>
          <p:nvPr/>
        </p:nvSpPr>
        <p:spPr>
          <a:xfrm>
            <a:off x="3352800" y="1644420"/>
            <a:ext cx="5962979" cy="923330"/>
          </a:xfrm>
          <a:prstGeom prst="rect">
            <a:avLst/>
          </a:prstGeom>
          <a:noFill/>
        </p:spPr>
        <p:txBody>
          <a:bodyPr wrap="none" lIns="91440" tIns="45720" rIns="91440" bIns="45720">
            <a:spAutoFit/>
          </a:bodyPr>
          <a:lstStyle/>
          <a:p>
            <a:pPr algn="ctr"/>
            <a:r>
              <a:rPr lang="pt-BR" sz="5200" dirty="0" err="1" smtClean="0">
                <a:ln w="0"/>
                <a:solidFill>
                  <a:srgbClr val="0070C0"/>
                </a:solidFill>
                <a:effectLst>
                  <a:outerShdw blurRad="38100" dist="19050" dir="2700000" algn="tl" rotWithShape="0">
                    <a:schemeClr val="dk1">
                      <a:alpha val="40000"/>
                    </a:schemeClr>
                  </a:outerShdw>
                </a:effectLst>
              </a:rPr>
              <a:t>Welcome</a:t>
            </a:r>
            <a:r>
              <a:rPr lang="pt-BR" sz="5200" dirty="0" smtClean="0">
                <a:ln w="0"/>
                <a:solidFill>
                  <a:srgbClr val="0070C0"/>
                </a:solidFill>
                <a:effectLst>
                  <a:outerShdw blurRad="38100" dist="19050" dir="2700000" algn="tl" rotWithShape="0">
                    <a:schemeClr val="dk1">
                      <a:alpha val="40000"/>
                    </a:schemeClr>
                  </a:outerShdw>
                </a:effectLst>
              </a:rPr>
              <a:t> </a:t>
            </a:r>
            <a:r>
              <a:rPr lang="pt-BR" sz="5200" dirty="0" err="1" smtClean="0">
                <a:ln w="0"/>
                <a:solidFill>
                  <a:srgbClr val="0070C0"/>
                </a:solidFill>
                <a:effectLst>
                  <a:outerShdw blurRad="38100" dist="19050" dir="2700000" algn="tl" rotWithShape="0">
                    <a:schemeClr val="dk1">
                      <a:alpha val="40000"/>
                    </a:schemeClr>
                  </a:outerShdw>
                </a:effectLst>
              </a:rPr>
              <a:t>to</a:t>
            </a:r>
            <a:r>
              <a:rPr lang="pt-BR" sz="5200" dirty="0" smtClean="0">
                <a:ln w="0"/>
                <a:solidFill>
                  <a:srgbClr val="0070C0"/>
                </a:solidFill>
                <a:effectLst>
                  <a:outerShdw blurRad="38100" dist="19050" dir="2700000" algn="tl" rotWithShape="0">
                    <a:schemeClr val="dk1">
                      <a:alpha val="40000"/>
                    </a:schemeClr>
                  </a:outerShdw>
                </a:effectLst>
              </a:rPr>
              <a:t> </a:t>
            </a:r>
            <a:r>
              <a:rPr lang="pt-BR" sz="5200" dirty="0" err="1" smtClean="0">
                <a:ln w="0"/>
                <a:solidFill>
                  <a:srgbClr val="0070C0"/>
                </a:solidFill>
                <a:effectLst>
                  <a:outerShdw blurRad="38100" dist="19050" dir="2700000" algn="tl" rotWithShape="0">
                    <a:schemeClr val="dk1">
                      <a:alpha val="40000"/>
                    </a:schemeClr>
                  </a:outerShdw>
                </a:effectLst>
              </a:rPr>
              <a:t>week</a:t>
            </a:r>
            <a:r>
              <a:rPr lang="pt-BR" sz="5200" dirty="0" smtClean="0">
                <a:ln w="0"/>
                <a:solidFill>
                  <a:srgbClr val="0070C0"/>
                </a:solidFill>
                <a:effectLst>
                  <a:outerShdw blurRad="38100" dist="19050" dir="2700000" algn="tl" rotWithShape="0">
                    <a:schemeClr val="dk1">
                      <a:alpha val="40000"/>
                    </a:schemeClr>
                  </a:outerShdw>
                </a:effectLst>
              </a:rPr>
              <a:t> 6!</a:t>
            </a:r>
            <a:endParaRPr lang="pt-BR" sz="520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3336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228599" y="603504"/>
            <a:ext cx="8169965" cy="707886"/>
          </a:xfrm>
          <a:prstGeom prst="rect">
            <a:avLst/>
          </a:prstGeom>
          <a:noFill/>
        </p:spPr>
        <p:txBody>
          <a:bodyPr wrap="square" rtlCol="0">
            <a:spAutoFit/>
          </a:bodyPr>
          <a:lstStyle/>
          <a:p>
            <a:r>
              <a:rPr lang="en-US" sz="4000" smtClean="0"/>
              <a:t>WHY </a:t>
            </a:r>
            <a:r>
              <a:rPr lang="en-US" sz="4000" dirty="0" smtClean="0"/>
              <a:t>IS </a:t>
            </a:r>
            <a:r>
              <a:rPr lang="en-US" sz="4000" smtClean="0"/>
              <a:t>MACHINE LEARNING GREAT?</a:t>
            </a:r>
            <a:endParaRPr lang="en-US" sz="4000" dirty="0"/>
          </a:p>
        </p:txBody>
      </p:sp>
      <p:sp>
        <p:nvSpPr>
          <p:cNvPr id="2" name="TextBox 1"/>
          <p:cNvSpPr txBox="1"/>
          <p:nvPr/>
        </p:nvSpPr>
        <p:spPr>
          <a:xfrm>
            <a:off x="417443" y="1311390"/>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Traditional approaches are based on writing rules while ML is based on training from examples and data.</a:t>
            </a:r>
          </a:p>
        </p:txBody>
      </p:sp>
      <p:sp>
        <p:nvSpPr>
          <p:cNvPr id="4" name="TextBox 3"/>
          <p:cNvSpPr txBox="1"/>
          <p:nvPr/>
        </p:nvSpPr>
        <p:spPr>
          <a:xfrm>
            <a:off x="417444" y="2206487"/>
            <a:ext cx="7871791"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a:t>ML algorithms reduce the complexity of a problem and they are easier to maintain and most likely more </a:t>
            </a:r>
            <a:r>
              <a:rPr lang="en-US" sz="2000" dirty="0" smtClean="0"/>
              <a:t>accurate: e.g. problems for which existing solutions require a long list of rules, ML can simplify code and perform better than traditional approaches.</a:t>
            </a:r>
            <a:endParaRPr lang="en-US" sz="2000" dirty="0"/>
          </a:p>
        </p:txBody>
      </p:sp>
      <p:sp>
        <p:nvSpPr>
          <p:cNvPr id="5" name="TextBox 4"/>
          <p:cNvSpPr txBox="1"/>
          <p:nvPr/>
        </p:nvSpPr>
        <p:spPr>
          <a:xfrm>
            <a:off x="417443" y="3707297"/>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ML algorithms shine and can find solutions for problems that either are too complex for traditional approaches or have no known solution.</a:t>
            </a:r>
            <a:endParaRPr lang="en-US" sz="2000" dirty="0"/>
          </a:p>
        </p:txBody>
      </p:sp>
      <p:sp>
        <p:nvSpPr>
          <p:cNvPr id="6" name="TextBox 5"/>
          <p:cNvSpPr txBox="1"/>
          <p:nvPr/>
        </p:nvSpPr>
        <p:spPr>
          <a:xfrm>
            <a:off x="417443" y="4591879"/>
            <a:ext cx="7871792"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Wingdings" charset="2"/>
              <a:buChar char="§"/>
            </a:pPr>
            <a:r>
              <a:rPr lang="en-US" sz="2000" dirty="0" smtClean="0"/>
              <a:t>They can automatically learn and adopt to change and new data.</a:t>
            </a:r>
            <a:endParaRPr lang="en-US" sz="2000" dirty="0"/>
          </a:p>
        </p:txBody>
      </p:sp>
    </p:spTree>
    <p:extLst>
      <p:ext uri="{BB962C8B-B14F-4D97-AF65-F5344CB8AC3E}">
        <p14:creationId xmlns:p14="http://schemas.microsoft.com/office/powerpoint/2010/main" val="32342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228599" y="603504"/>
            <a:ext cx="8169965" cy="707886"/>
          </a:xfrm>
          <a:prstGeom prst="rect">
            <a:avLst/>
          </a:prstGeom>
          <a:noFill/>
        </p:spPr>
        <p:txBody>
          <a:bodyPr wrap="square" rtlCol="0">
            <a:spAutoFit/>
          </a:bodyPr>
          <a:lstStyle/>
          <a:p>
            <a:r>
              <a:rPr lang="en-US" sz="4000" dirty="0" smtClean="0"/>
              <a:t>WHY IS MACHINE LEARNING GREAT?</a:t>
            </a:r>
            <a:endParaRPr lang="en-US" sz="4000" dirty="0"/>
          </a:p>
        </p:txBody>
      </p:sp>
      <p:sp>
        <p:nvSpPr>
          <p:cNvPr id="2" name="TextBox 1"/>
          <p:cNvSpPr txBox="1"/>
          <p:nvPr/>
        </p:nvSpPr>
        <p:spPr>
          <a:xfrm>
            <a:off x="417443" y="1311390"/>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Traditional approaches are based on writing rules while ML is based on training from examples and data.</a:t>
            </a:r>
          </a:p>
        </p:txBody>
      </p:sp>
      <p:sp>
        <p:nvSpPr>
          <p:cNvPr id="4" name="TextBox 3"/>
          <p:cNvSpPr txBox="1"/>
          <p:nvPr/>
        </p:nvSpPr>
        <p:spPr>
          <a:xfrm>
            <a:off x="417444" y="2206487"/>
            <a:ext cx="7871791"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a:t>ML algorithms reduce the complexity of a problem and they are easier to maintain and most likely more </a:t>
            </a:r>
            <a:r>
              <a:rPr lang="en-US" sz="2000" dirty="0" smtClean="0"/>
              <a:t>accurate: e.g. problems for which existing solutions require a long list of rules, ML can simplify code and perform better than traditional approaches.</a:t>
            </a:r>
            <a:endParaRPr lang="en-US" sz="2000" dirty="0"/>
          </a:p>
        </p:txBody>
      </p:sp>
      <p:sp>
        <p:nvSpPr>
          <p:cNvPr id="5" name="TextBox 4"/>
          <p:cNvSpPr txBox="1"/>
          <p:nvPr/>
        </p:nvSpPr>
        <p:spPr>
          <a:xfrm>
            <a:off x="417443" y="3707297"/>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ML algorithms shine and can find solutions for problems that either are too complex for traditional approaches or have no known solution.</a:t>
            </a:r>
            <a:endParaRPr lang="en-US" sz="2000" dirty="0"/>
          </a:p>
        </p:txBody>
      </p:sp>
      <p:sp>
        <p:nvSpPr>
          <p:cNvPr id="6" name="TextBox 5"/>
          <p:cNvSpPr txBox="1"/>
          <p:nvPr/>
        </p:nvSpPr>
        <p:spPr>
          <a:xfrm>
            <a:off x="417443" y="4591879"/>
            <a:ext cx="7871792"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Font typeface="Wingdings" charset="2"/>
              <a:buChar char="§"/>
            </a:pPr>
            <a:r>
              <a:rPr lang="en-US" sz="2000" dirty="0" smtClean="0"/>
              <a:t>They can automatically learn and adopt to change and new data.</a:t>
            </a:r>
            <a:endParaRPr lang="en-US" sz="2000" dirty="0"/>
          </a:p>
        </p:txBody>
      </p:sp>
      <p:sp>
        <p:nvSpPr>
          <p:cNvPr id="7" name="TextBox 6"/>
          <p:cNvSpPr txBox="1"/>
          <p:nvPr/>
        </p:nvSpPr>
        <p:spPr>
          <a:xfrm>
            <a:off x="417443" y="5158409"/>
            <a:ext cx="7871792" cy="10156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ML can help humans learn and get insights about complex problems and large amounts of data as they can be inspected to see what they have learned. </a:t>
            </a:r>
            <a:endParaRPr lang="en-US" sz="2000" dirty="0"/>
          </a:p>
        </p:txBody>
      </p:sp>
    </p:spTree>
    <p:extLst>
      <p:ext uri="{BB962C8B-B14F-4D97-AF65-F5344CB8AC3E}">
        <p14:creationId xmlns:p14="http://schemas.microsoft.com/office/powerpoint/2010/main" val="33525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4" name="TextBox 3"/>
          <p:cNvSpPr txBox="1"/>
          <p:nvPr/>
        </p:nvSpPr>
        <p:spPr>
          <a:xfrm>
            <a:off x="228599" y="603504"/>
            <a:ext cx="8915401" cy="523220"/>
          </a:xfrm>
          <a:prstGeom prst="rect">
            <a:avLst/>
          </a:prstGeom>
          <a:noFill/>
        </p:spPr>
        <p:txBody>
          <a:bodyPr wrap="square" rtlCol="0">
            <a:spAutoFit/>
          </a:bodyPr>
          <a:lstStyle/>
          <a:p>
            <a:r>
              <a:rPr lang="en-US" sz="2800" dirty="0" smtClean="0"/>
              <a:t>Artificial Intelligence vs Machine Learning vs Data Mining:</a:t>
            </a:r>
            <a:endParaRPr lang="en-US" sz="2800" dirty="0"/>
          </a:p>
        </p:txBody>
      </p:sp>
      <p:sp>
        <p:nvSpPr>
          <p:cNvPr id="7" name="Oval 6"/>
          <p:cNvSpPr/>
          <p:nvPr/>
        </p:nvSpPr>
        <p:spPr>
          <a:xfrm>
            <a:off x="6168887" y="2152640"/>
            <a:ext cx="1557130" cy="844827"/>
          </a:xfrm>
          <a:prstGeom prst="ellipse">
            <a:avLst/>
          </a:prstGeom>
          <a:gradFill>
            <a:gsLst>
              <a:gs pos="0">
                <a:schemeClr val="accent1">
                  <a:tint val="100000"/>
                  <a:shade val="100000"/>
                  <a:satMod val="130000"/>
                </a:schemeClr>
              </a:gs>
              <a:gs pos="3000">
                <a:schemeClr val="accent3">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510130" y="2284300"/>
            <a:ext cx="929307" cy="584775"/>
          </a:xfrm>
          <a:prstGeom prst="rect">
            <a:avLst/>
          </a:prstGeom>
          <a:noFill/>
        </p:spPr>
        <p:txBody>
          <a:bodyPr wrap="square" rtlCol="0">
            <a:spAutoFit/>
          </a:bodyPr>
          <a:lstStyle/>
          <a:p>
            <a:r>
              <a:rPr lang="en-US" sz="3200" smtClean="0"/>
              <a:t>DM</a:t>
            </a:r>
            <a:endParaRPr lang="en-US" sz="3200"/>
          </a:p>
        </p:txBody>
      </p:sp>
      <p:sp>
        <p:nvSpPr>
          <p:cNvPr id="12" name="TextBox 11"/>
          <p:cNvSpPr txBox="1"/>
          <p:nvPr/>
        </p:nvSpPr>
        <p:spPr>
          <a:xfrm>
            <a:off x="447261" y="1431235"/>
            <a:ext cx="4590221" cy="132343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pPr marL="342900" indent="-342900" algn="just">
              <a:buFont typeface="Wingdings" charset="2"/>
              <a:buChar char="§"/>
            </a:pPr>
            <a:r>
              <a:rPr lang="en-US" sz="2000" dirty="0" smtClean="0"/>
              <a:t>DM: applying techniques to dig into large amounts of data to discover patterns that were not immediately apparent.</a:t>
            </a:r>
            <a:endParaRPr lang="en-US" sz="2000" dirty="0"/>
          </a:p>
        </p:txBody>
      </p:sp>
    </p:spTree>
    <p:extLst>
      <p:ext uri="{BB962C8B-B14F-4D97-AF65-F5344CB8AC3E}">
        <p14:creationId xmlns:p14="http://schemas.microsoft.com/office/powerpoint/2010/main" val="3889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4" name="TextBox 3"/>
          <p:cNvSpPr txBox="1"/>
          <p:nvPr/>
        </p:nvSpPr>
        <p:spPr>
          <a:xfrm>
            <a:off x="228599" y="603504"/>
            <a:ext cx="8915401" cy="523220"/>
          </a:xfrm>
          <a:prstGeom prst="rect">
            <a:avLst/>
          </a:prstGeom>
          <a:noFill/>
        </p:spPr>
        <p:txBody>
          <a:bodyPr wrap="square" rtlCol="0">
            <a:spAutoFit/>
          </a:bodyPr>
          <a:lstStyle/>
          <a:p>
            <a:r>
              <a:rPr lang="en-US" sz="2800" dirty="0" smtClean="0"/>
              <a:t>Artificial Intelligence vs Machine Learning vs Data Mining:</a:t>
            </a:r>
            <a:endParaRPr lang="en-US" sz="2800" dirty="0"/>
          </a:p>
        </p:txBody>
      </p:sp>
      <p:sp>
        <p:nvSpPr>
          <p:cNvPr id="6" name="Oval 5"/>
          <p:cNvSpPr/>
          <p:nvPr/>
        </p:nvSpPr>
        <p:spPr>
          <a:xfrm>
            <a:off x="5983356" y="1852812"/>
            <a:ext cx="2519571" cy="1239078"/>
          </a:xfrm>
          <a:prstGeom prst="ellipse">
            <a:avLst/>
          </a:prstGeom>
          <a:gradFill>
            <a:gsLst>
              <a:gs pos="0">
                <a:schemeClr val="accent1">
                  <a:tint val="100000"/>
                  <a:shade val="100000"/>
                  <a:satMod val="130000"/>
                </a:schemeClr>
              </a:gs>
              <a:gs pos="0">
                <a:schemeClr val="accent2">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168887" y="2152640"/>
            <a:ext cx="1557130" cy="844827"/>
          </a:xfrm>
          <a:prstGeom prst="ellipse">
            <a:avLst/>
          </a:prstGeom>
          <a:gradFill>
            <a:gsLst>
              <a:gs pos="0">
                <a:schemeClr val="accent1">
                  <a:tint val="100000"/>
                  <a:shade val="100000"/>
                  <a:satMod val="130000"/>
                </a:schemeClr>
              </a:gs>
              <a:gs pos="3000">
                <a:schemeClr val="accent3">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735127" y="2171945"/>
            <a:ext cx="705679" cy="584775"/>
          </a:xfrm>
          <a:prstGeom prst="rect">
            <a:avLst/>
          </a:prstGeom>
          <a:noFill/>
        </p:spPr>
        <p:txBody>
          <a:bodyPr wrap="square" rtlCol="0">
            <a:spAutoFit/>
          </a:bodyPr>
          <a:lstStyle/>
          <a:p>
            <a:r>
              <a:rPr lang="en-US" sz="3200" smtClean="0"/>
              <a:t>ML</a:t>
            </a:r>
            <a:endParaRPr lang="en-US" sz="3200"/>
          </a:p>
        </p:txBody>
      </p:sp>
      <p:sp>
        <p:nvSpPr>
          <p:cNvPr id="9" name="TextBox 8"/>
          <p:cNvSpPr txBox="1"/>
          <p:nvPr/>
        </p:nvSpPr>
        <p:spPr>
          <a:xfrm>
            <a:off x="6510130" y="2284300"/>
            <a:ext cx="929307" cy="584775"/>
          </a:xfrm>
          <a:prstGeom prst="rect">
            <a:avLst/>
          </a:prstGeom>
          <a:noFill/>
        </p:spPr>
        <p:txBody>
          <a:bodyPr wrap="square" rtlCol="0">
            <a:spAutoFit/>
          </a:bodyPr>
          <a:lstStyle/>
          <a:p>
            <a:r>
              <a:rPr lang="en-US" sz="3200" smtClean="0"/>
              <a:t>DM</a:t>
            </a:r>
            <a:endParaRPr lang="en-US" sz="3200"/>
          </a:p>
        </p:txBody>
      </p:sp>
      <p:sp>
        <p:nvSpPr>
          <p:cNvPr id="12" name="TextBox 11"/>
          <p:cNvSpPr txBox="1"/>
          <p:nvPr/>
        </p:nvSpPr>
        <p:spPr>
          <a:xfrm>
            <a:off x="447261" y="1431235"/>
            <a:ext cx="4590221" cy="132343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pPr marL="342900" indent="-342900" algn="just">
              <a:buFont typeface="Wingdings" charset="2"/>
              <a:buChar char="§"/>
            </a:pPr>
            <a:r>
              <a:rPr lang="en-US" sz="2000" dirty="0" smtClean="0"/>
              <a:t>DM: applying techniques to dig into large amounts of data to discover patterns that were not immediately apparent.</a:t>
            </a:r>
            <a:endParaRPr lang="en-US" sz="2000" dirty="0"/>
          </a:p>
        </p:txBody>
      </p:sp>
      <p:sp>
        <p:nvSpPr>
          <p:cNvPr id="13" name="TextBox 12"/>
          <p:cNvSpPr txBox="1"/>
          <p:nvPr/>
        </p:nvSpPr>
        <p:spPr>
          <a:xfrm>
            <a:off x="447261" y="2997467"/>
            <a:ext cx="4590221" cy="16312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ML: goes beyond DM and provides the system the ability to build a trained model that can predict and compare new data or situations based on the training set.</a:t>
            </a:r>
            <a:endParaRPr lang="en-US" sz="2000" dirty="0"/>
          </a:p>
        </p:txBody>
      </p:sp>
    </p:spTree>
    <p:extLst>
      <p:ext uri="{BB962C8B-B14F-4D97-AF65-F5344CB8AC3E}">
        <p14:creationId xmlns:p14="http://schemas.microsoft.com/office/powerpoint/2010/main" val="105812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4" name="TextBox 3"/>
          <p:cNvSpPr txBox="1"/>
          <p:nvPr/>
        </p:nvSpPr>
        <p:spPr>
          <a:xfrm>
            <a:off x="228599" y="603504"/>
            <a:ext cx="8915401" cy="523220"/>
          </a:xfrm>
          <a:prstGeom prst="rect">
            <a:avLst/>
          </a:prstGeom>
          <a:noFill/>
        </p:spPr>
        <p:txBody>
          <a:bodyPr wrap="square" rtlCol="0">
            <a:spAutoFit/>
          </a:bodyPr>
          <a:lstStyle/>
          <a:p>
            <a:r>
              <a:rPr lang="en-US" sz="2800" dirty="0" smtClean="0"/>
              <a:t>Artificial Intelligence vs Machine Learning vs Data Mining:</a:t>
            </a:r>
            <a:endParaRPr lang="en-US" sz="2800" dirty="0"/>
          </a:p>
        </p:txBody>
      </p:sp>
      <p:grpSp>
        <p:nvGrpSpPr>
          <p:cNvPr id="11" name="Group 10"/>
          <p:cNvGrpSpPr/>
          <p:nvPr/>
        </p:nvGrpSpPr>
        <p:grpSpPr>
          <a:xfrm>
            <a:off x="5198165" y="1730228"/>
            <a:ext cx="3498574" cy="1689653"/>
            <a:chOff x="3786809" y="1858617"/>
            <a:chExt cx="3498574" cy="1689653"/>
          </a:xfrm>
        </p:grpSpPr>
        <p:sp>
          <p:nvSpPr>
            <p:cNvPr id="3" name="Oval 2"/>
            <p:cNvSpPr/>
            <p:nvPr/>
          </p:nvSpPr>
          <p:spPr>
            <a:xfrm>
              <a:off x="3786809" y="1858617"/>
              <a:ext cx="3498574" cy="1689653"/>
            </a:xfrm>
            <a:prstGeom prst="ellipse">
              <a:avLst/>
            </a:prstGeom>
            <a:gradFill>
              <a:gsLst>
                <a:gs pos="0">
                  <a:schemeClr val="accent1">
                    <a:tint val="100000"/>
                    <a:shade val="100000"/>
                    <a:satMod val="130000"/>
                  </a:schemeClr>
                </a:gs>
                <a:gs pos="43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572000" y="1981201"/>
              <a:ext cx="2519571" cy="1239078"/>
            </a:xfrm>
            <a:prstGeom prst="ellipse">
              <a:avLst/>
            </a:prstGeom>
            <a:gradFill>
              <a:gsLst>
                <a:gs pos="0">
                  <a:schemeClr val="accent1">
                    <a:tint val="100000"/>
                    <a:shade val="100000"/>
                    <a:satMod val="130000"/>
                  </a:schemeClr>
                </a:gs>
                <a:gs pos="0">
                  <a:schemeClr val="accent2">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757531" y="2281029"/>
              <a:ext cx="1557130" cy="844827"/>
            </a:xfrm>
            <a:prstGeom prst="ellipse">
              <a:avLst/>
            </a:prstGeom>
            <a:gradFill>
              <a:gsLst>
                <a:gs pos="0">
                  <a:schemeClr val="accent1">
                    <a:tint val="100000"/>
                    <a:shade val="100000"/>
                    <a:satMod val="130000"/>
                  </a:schemeClr>
                </a:gs>
                <a:gs pos="3000">
                  <a:schemeClr val="accent3">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80621" y="2369907"/>
              <a:ext cx="616227" cy="584775"/>
            </a:xfrm>
            <a:prstGeom prst="rect">
              <a:avLst/>
            </a:prstGeom>
            <a:noFill/>
          </p:spPr>
          <p:txBody>
            <a:bodyPr wrap="square" rtlCol="0">
              <a:spAutoFit/>
            </a:bodyPr>
            <a:lstStyle/>
            <a:p>
              <a:r>
                <a:rPr lang="en-US" sz="3200" smtClean="0"/>
                <a:t>AI</a:t>
              </a:r>
              <a:endParaRPr lang="en-US" sz="3200"/>
            </a:p>
          </p:txBody>
        </p:sp>
        <p:sp>
          <p:nvSpPr>
            <p:cNvPr id="8" name="TextBox 7"/>
            <p:cNvSpPr txBox="1"/>
            <p:nvPr/>
          </p:nvSpPr>
          <p:spPr>
            <a:xfrm>
              <a:off x="6323771" y="2300334"/>
              <a:ext cx="705679" cy="584775"/>
            </a:xfrm>
            <a:prstGeom prst="rect">
              <a:avLst/>
            </a:prstGeom>
            <a:noFill/>
          </p:spPr>
          <p:txBody>
            <a:bodyPr wrap="square" rtlCol="0">
              <a:spAutoFit/>
            </a:bodyPr>
            <a:lstStyle/>
            <a:p>
              <a:r>
                <a:rPr lang="en-US" sz="3200" smtClean="0"/>
                <a:t>ML</a:t>
              </a:r>
              <a:endParaRPr lang="en-US" sz="3200"/>
            </a:p>
          </p:txBody>
        </p:sp>
        <p:sp>
          <p:nvSpPr>
            <p:cNvPr id="9" name="TextBox 8"/>
            <p:cNvSpPr txBox="1"/>
            <p:nvPr/>
          </p:nvSpPr>
          <p:spPr>
            <a:xfrm>
              <a:off x="5098774" y="2412689"/>
              <a:ext cx="929307" cy="584775"/>
            </a:xfrm>
            <a:prstGeom prst="rect">
              <a:avLst/>
            </a:prstGeom>
            <a:noFill/>
          </p:spPr>
          <p:txBody>
            <a:bodyPr wrap="square" rtlCol="0">
              <a:spAutoFit/>
            </a:bodyPr>
            <a:lstStyle/>
            <a:p>
              <a:r>
                <a:rPr lang="en-US" sz="3200" smtClean="0"/>
                <a:t>DM</a:t>
              </a:r>
              <a:endParaRPr lang="en-US" sz="3200"/>
            </a:p>
          </p:txBody>
        </p:sp>
      </p:grpSp>
      <p:sp>
        <p:nvSpPr>
          <p:cNvPr id="12" name="TextBox 11"/>
          <p:cNvSpPr txBox="1"/>
          <p:nvPr/>
        </p:nvSpPr>
        <p:spPr>
          <a:xfrm>
            <a:off x="447261" y="1431235"/>
            <a:ext cx="4590221" cy="132343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pPr marL="342900" indent="-342900" algn="just">
              <a:buFont typeface="Wingdings" charset="2"/>
              <a:buChar char="§"/>
            </a:pPr>
            <a:r>
              <a:rPr lang="en-US" sz="2000" dirty="0" smtClean="0"/>
              <a:t>DM: applying techniques to dig into large amounts of data to discover patterns that were not immediately apparent.</a:t>
            </a:r>
            <a:endParaRPr lang="en-US" sz="2000" dirty="0"/>
          </a:p>
        </p:txBody>
      </p:sp>
      <p:sp>
        <p:nvSpPr>
          <p:cNvPr id="13" name="TextBox 12"/>
          <p:cNvSpPr txBox="1"/>
          <p:nvPr/>
        </p:nvSpPr>
        <p:spPr>
          <a:xfrm>
            <a:off x="447261" y="2997467"/>
            <a:ext cx="4590221" cy="16312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ML: goes beyond DM and provides the system the ability to build a trained model that can predict and compare new data or situations based on the training set.</a:t>
            </a:r>
            <a:endParaRPr lang="en-US" sz="2000" dirty="0"/>
          </a:p>
        </p:txBody>
      </p:sp>
      <p:sp>
        <p:nvSpPr>
          <p:cNvPr id="14" name="TextBox 13"/>
          <p:cNvSpPr txBox="1"/>
          <p:nvPr/>
        </p:nvSpPr>
        <p:spPr>
          <a:xfrm>
            <a:off x="447261" y="4860233"/>
            <a:ext cx="8055666" cy="10156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AI: goes beyond ML and provides the system the ability to take decisions so the model can create associations among events and situations without ever having seen such patterns or data before.</a:t>
            </a:r>
            <a:endParaRPr lang="en-US" sz="2000" dirty="0"/>
          </a:p>
        </p:txBody>
      </p:sp>
    </p:spTree>
    <p:extLst>
      <p:ext uri="{BB962C8B-B14F-4D97-AF65-F5344CB8AC3E}">
        <p14:creationId xmlns:p14="http://schemas.microsoft.com/office/powerpoint/2010/main" val="162830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895" y="1886185"/>
            <a:ext cx="7558156" cy="4571017"/>
          </a:xfrm>
          <a:prstGeom prst="rect">
            <a:avLst/>
          </a:prstGeom>
        </p:spPr>
      </p:pic>
      <p:sp>
        <p:nvSpPr>
          <p:cNvPr id="2" name="TextBox 1"/>
          <p:cNvSpPr txBox="1"/>
          <p:nvPr/>
        </p:nvSpPr>
        <p:spPr>
          <a:xfrm>
            <a:off x="447260" y="603504"/>
            <a:ext cx="8557591" cy="707886"/>
          </a:xfrm>
          <a:prstGeom prst="rect">
            <a:avLst/>
          </a:prstGeom>
          <a:noFill/>
        </p:spPr>
        <p:txBody>
          <a:bodyPr wrap="square" rtlCol="0">
            <a:spAutoFit/>
          </a:bodyPr>
          <a:lstStyle/>
          <a:p>
            <a:r>
              <a:rPr lang="en-US" sz="4000" smtClean="0"/>
              <a:t>WORK FLOW OF A TYPICAL ML PROJECT:</a:t>
            </a:r>
            <a:endParaRPr lang="en-US" sz="4000"/>
          </a:p>
        </p:txBody>
      </p:sp>
    </p:spTree>
    <p:extLst>
      <p:ext uri="{BB962C8B-B14F-4D97-AF65-F5344CB8AC3E}">
        <p14:creationId xmlns:p14="http://schemas.microsoft.com/office/powerpoint/2010/main" val="166886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616227"/>
            <a:ext cx="7762461" cy="523220"/>
          </a:xfrm>
          <a:prstGeom prst="rect">
            <a:avLst/>
          </a:prstGeom>
          <a:noFill/>
        </p:spPr>
        <p:txBody>
          <a:bodyPr wrap="square" rtlCol="0">
            <a:spAutoFit/>
          </a:bodyPr>
          <a:lstStyle/>
          <a:p>
            <a:r>
              <a:rPr lang="en-US" sz="2800" smtClean="0"/>
              <a:t>TYPES OF ML AND WAYS TO CATEGORISE THEM:</a:t>
            </a:r>
            <a:endParaRPr lang="en-US" sz="2800"/>
          </a:p>
        </p:txBody>
      </p:sp>
      <p:sp>
        <p:nvSpPr>
          <p:cNvPr id="3" name="TextBox 2"/>
          <p:cNvSpPr txBox="1"/>
          <p:nvPr/>
        </p:nvSpPr>
        <p:spPr>
          <a:xfrm>
            <a:off x="437322" y="1145211"/>
            <a:ext cx="82296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1800" dirty="0" smtClean="0"/>
              <a:t>Whether they work by simply comparing new data points to known data points, or instead detect patterns in the training data and build a prediction model:</a:t>
            </a:r>
            <a:endParaRPr lang="en-US" sz="1800" dirty="0"/>
          </a:p>
        </p:txBody>
      </p:sp>
      <p:sp>
        <p:nvSpPr>
          <p:cNvPr id="4" name="TextBox 3"/>
          <p:cNvSpPr txBox="1"/>
          <p:nvPr/>
        </p:nvSpPr>
        <p:spPr>
          <a:xfrm>
            <a:off x="1391478" y="2148583"/>
            <a:ext cx="2504661" cy="369332"/>
          </a:xfrm>
          <a:prstGeom prst="rect">
            <a:avLst/>
          </a:prstGeom>
          <a:solidFill>
            <a:schemeClr val="accent2">
              <a:lumMod val="40000"/>
              <a:lumOff val="60000"/>
            </a:schemeClr>
          </a:solidFill>
        </p:spPr>
        <p:txBody>
          <a:bodyPr wrap="square" rtlCol="0">
            <a:spAutoFit/>
          </a:bodyPr>
          <a:lstStyle/>
          <a:p>
            <a:r>
              <a:rPr lang="en-US" sz="1800" dirty="0" smtClean="0"/>
              <a:t>Instance-based learning</a:t>
            </a:r>
            <a:endParaRPr lang="en-US" sz="1800" dirty="0"/>
          </a:p>
        </p:txBody>
      </p:sp>
      <p:sp>
        <p:nvSpPr>
          <p:cNvPr id="6" name="TextBox 5"/>
          <p:cNvSpPr txBox="1"/>
          <p:nvPr/>
        </p:nvSpPr>
        <p:spPr>
          <a:xfrm>
            <a:off x="5141840" y="2148583"/>
            <a:ext cx="2252873" cy="369332"/>
          </a:xfrm>
          <a:prstGeom prst="rect">
            <a:avLst/>
          </a:prstGeom>
          <a:solidFill>
            <a:schemeClr val="accent2">
              <a:lumMod val="40000"/>
              <a:lumOff val="60000"/>
            </a:schemeClr>
          </a:solidFill>
        </p:spPr>
        <p:txBody>
          <a:bodyPr wrap="square" rtlCol="0">
            <a:spAutoFit/>
          </a:bodyPr>
          <a:lstStyle/>
          <a:p>
            <a:r>
              <a:rPr lang="en-US" sz="1800" dirty="0" smtClean="0"/>
              <a:t>Model-based learning</a:t>
            </a:r>
            <a:endParaRPr lang="en-US" sz="1800" dirty="0"/>
          </a:p>
        </p:txBody>
      </p:sp>
      <p:cxnSp>
        <p:nvCxnSpPr>
          <p:cNvPr id="7" name="Straight Arrow Connector 6"/>
          <p:cNvCxnSpPr>
            <a:stCxn id="3" idx="2"/>
            <a:endCxn id="4" idx="0"/>
          </p:cNvCxnSpPr>
          <p:nvPr/>
        </p:nvCxnSpPr>
        <p:spPr>
          <a:xfrm flipH="1">
            <a:off x="2643809" y="1791542"/>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2"/>
            <a:endCxn id="6" idx="0"/>
          </p:cNvCxnSpPr>
          <p:nvPr/>
        </p:nvCxnSpPr>
        <p:spPr>
          <a:xfrm>
            <a:off x="4552122" y="1791542"/>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09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616227"/>
            <a:ext cx="7762461" cy="523220"/>
          </a:xfrm>
          <a:prstGeom prst="rect">
            <a:avLst/>
          </a:prstGeom>
          <a:noFill/>
        </p:spPr>
        <p:txBody>
          <a:bodyPr wrap="square" rtlCol="0">
            <a:spAutoFit/>
          </a:bodyPr>
          <a:lstStyle/>
          <a:p>
            <a:r>
              <a:rPr lang="en-US" sz="2800" smtClean="0"/>
              <a:t>TYPES OF ML AND WAYS TO CATEGORISE THEM:</a:t>
            </a:r>
            <a:endParaRPr lang="en-US" sz="2800"/>
          </a:p>
        </p:txBody>
      </p:sp>
      <p:sp>
        <p:nvSpPr>
          <p:cNvPr id="3" name="TextBox 2"/>
          <p:cNvSpPr txBox="1"/>
          <p:nvPr/>
        </p:nvSpPr>
        <p:spPr>
          <a:xfrm>
            <a:off x="437322" y="1145211"/>
            <a:ext cx="82296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1800" dirty="0" smtClean="0"/>
              <a:t>Whether they work by simply comparing new data points to known data points, or instead detect patterns in the training data and build a prediction model:</a:t>
            </a:r>
            <a:endParaRPr lang="en-US" sz="1800" dirty="0"/>
          </a:p>
        </p:txBody>
      </p:sp>
      <p:sp>
        <p:nvSpPr>
          <p:cNvPr id="4" name="TextBox 3"/>
          <p:cNvSpPr txBox="1"/>
          <p:nvPr/>
        </p:nvSpPr>
        <p:spPr>
          <a:xfrm>
            <a:off x="1391478" y="2148583"/>
            <a:ext cx="2504661" cy="369332"/>
          </a:xfrm>
          <a:prstGeom prst="rect">
            <a:avLst/>
          </a:prstGeom>
          <a:solidFill>
            <a:schemeClr val="accent2">
              <a:lumMod val="40000"/>
              <a:lumOff val="60000"/>
            </a:schemeClr>
          </a:solidFill>
        </p:spPr>
        <p:txBody>
          <a:bodyPr wrap="square" rtlCol="0">
            <a:spAutoFit/>
          </a:bodyPr>
          <a:lstStyle/>
          <a:p>
            <a:r>
              <a:rPr lang="en-US" sz="1800" dirty="0" smtClean="0"/>
              <a:t>Instance-based learning</a:t>
            </a:r>
            <a:endParaRPr lang="en-US" sz="1800" dirty="0"/>
          </a:p>
        </p:txBody>
      </p:sp>
      <p:sp>
        <p:nvSpPr>
          <p:cNvPr id="6" name="TextBox 5"/>
          <p:cNvSpPr txBox="1"/>
          <p:nvPr/>
        </p:nvSpPr>
        <p:spPr>
          <a:xfrm>
            <a:off x="5141840" y="2148583"/>
            <a:ext cx="2252873" cy="369332"/>
          </a:xfrm>
          <a:prstGeom prst="rect">
            <a:avLst/>
          </a:prstGeom>
          <a:solidFill>
            <a:schemeClr val="accent2">
              <a:lumMod val="40000"/>
              <a:lumOff val="60000"/>
            </a:schemeClr>
          </a:solidFill>
        </p:spPr>
        <p:txBody>
          <a:bodyPr wrap="square" rtlCol="0">
            <a:spAutoFit/>
          </a:bodyPr>
          <a:lstStyle/>
          <a:p>
            <a:r>
              <a:rPr lang="en-US" sz="1800" dirty="0" smtClean="0"/>
              <a:t>Model-based learning</a:t>
            </a:r>
            <a:endParaRPr lang="en-US" sz="1800" dirty="0"/>
          </a:p>
        </p:txBody>
      </p:sp>
      <p:cxnSp>
        <p:nvCxnSpPr>
          <p:cNvPr id="7" name="Straight Arrow Connector 6"/>
          <p:cNvCxnSpPr>
            <a:stCxn id="3" idx="2"/>
            <a:endCxn id="4" idx="0"/>
          </p:cNvCxnSpPr>
          <p:nvPr/>
        </p:nvCxnSpPr>
        <p:spPr>
          <a:xfrm flipH="1">
            <a:off x="2643809" y="1791542"/>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2"/>
            <a:endCxn id="6" idx="0"/>
          </p:cNvCxnSpPr>
          <p:nvPr/>
        </p:nvCxnSpPr>
        <p:spPr>
          <a:xfrm>
            <a:off x="4552122" y="1791542"/>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37322" y="2852530"/>
            <a:ext cx="82296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Wingdings" charset="2"/>
              <a:buChar char="§"/>
            </a:pPr>
            <a:r>
              <a:rPr lang="en-US" sz="1800" dirty="0" smtClean="0"/>
              <a:t>Whether or not they can learn incrementally from a stream of incoming data:</a:t>
            </a:r>
            <a:endParaRPr lang="en-US" sz="1800" dirty="0"/>
          </a:p>
        </p:txBody>
      </p:sp>
      <p:sp>
        <p:nvSpPr>
          <p:cNvPr id="12" name="TextBox 11"/>
          <p:cNvSpPr txBox="1"/>
          <p:nvPr/>
        </p:nvSpPr>
        <p:spPr>
          <a:xfrm>
            <a:off x="1613455" y="3603010"/>
            <a:ext cx="1676398" cy="369332"/>
          </a:xfrm>
          <a:prstGeom prst="rect">
            <a:avLst/>
          </a:prstGeom>
          <a:solidFill>
            <a:schemeClr val="accent2">
              <a:lumMod val="40000"/>
              <a:lumOff val="60000"/>
            </a:schemeClr>
          </a:solidFill>
        </p:spPr>
        <p:txBody>
          <a:bodyPr wrap="square" rtlCol="0">
            <a:spAutoFit/>
          </a:bodyPr>
          <a:lstStyle/>
          <a:p>
            <a:r>
              <a:rPr lang="en-US" sz="1800" dirty="0" smtClean="0"/>
              <a:t>Online learning</a:t>
            </a:r>
            <a:endParaRPr lang="en-US" sz="1800" dirty="0"/>
          </a:p>
        </p:txBody>
      </p:sp>
      <p:sp>
        <p:nvSpPr>
          <p:cNvPr id="13" name="TextBox 12"/>
          <p:cNvSpPr txBox="1"/>
          <p:nvPr/>
        </p:nvSpPr>
        <p:spPr>
          <a:xfrm>
            <a:off x="5254488" y="3593071"/>
            <a:ext cx="1524003" cy="369332"/>
          </a:xfrm>
          <a:prstGeom prst="rect">
            <a:avLst/>
          </a:prstGeom>
          <a:solidFill>
            <a:schemeClr val="accent2">
              <a:lumMod val="40000"/>
              <a:lumOff val="60000"/>
            </a:schemeClr>
          </a:solidFill>
        </p:spPr>
        <p:txBody>
          <a:bodyPr wrap="square" rtlCol="0">
            <a:spAutoFit/>
          </a:bodyPr>
          <a:lstStyle/>
          <a:p>
            <a:r>
              <a:rPr lang="en-US" sz="1800" smtClean="0"/>
              <a:t>Batch </a:t>
            </a:r>
            <a:r>
              <a:rPr lang="en-US" sz="1800" dirty="0" smtClean="0"/>
              <a:t>learning</a:t>
            </a:r>
            <a:endParaRPr lang="en-US" sz="1800" dirty="0"/>
          </a:p>
        </p:txBody>
      </p:sp>
      <p:cxnSp>
        <p:nvCxnSpPr>
          <p:cNvPr id="14" name="Straight Arrow Connector 13"/>
          <p:cNvCxnSpPr/>
          <p:nvPr/>
        </p:nvCxnSpPr>
        <p:spPr>
          <a:xfrm flipH="1">
            <a:off x="2410239" y="3209571"/>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318552" y="3209570"/>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602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616227"/>
            <a:ext cx="7762461" cy="523220"/>
          </a:xfrm>
          <a:prstGeom prst="rect">
            <a:avLst/>
          </a:prstGeom>
          <a:noFill/>
        </p:spPr>
        <p:txBody>
          <a:bodyPr wrap="square" rtlCol="0">
            <a:spAutoFit/>
          </a:bodyPr>
          <a:lstStyle/>
          <a:p>
            <a:r>
              <a:rPr lang="en-US" sz="2800" smtClean="0"/>
              <a:t>TYPES OF ML AND WAYS TO CATEGORISE THEM:</a:t>
            </a:r>
            <a:endParaRPr lang="en-US" sz="2800"/>
          </a:p>
        </p:txBody>
      </p:sp>
      <p:sp>
        <p:nvSpPr>
          <p:cNvPr id="3" name="TextBox 2"/>
          <p:cNvSpPr txBox="1"/>
          <p:nvPr/>
        </p:nvSpPr>
        <p:spPr>
          <a:xfrm>
            <a:off x="437322" y="1145211"/>
            <a:ext cx="82296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1800" dirty="0" smtClean="0"/>
              <a:t>Whether they work by simply comparing new data points to known data points, or instead detect patterns in the training data and build a prediction model:</a:t>
            </a:r>
            <a:endParaRPr lang="en-US" sz="1800" dirty="0"/>
          </a:p>
        </p:txBody>
      </p:sp>
      <p:sp>
        <p:nvSpPr>
          <p:cNvPr id="4" name="TextBox 3"/>
          <p:cNvSpPr txBox="1"/>
          <p:nvPr/>
        </p:nvSpPr>
        <p:spPr>
          <a:xfrm>
            <a:off x="1391478" y="2148583"/>
            <a:ext cx="2504661" cy="369332"/>
          </a:xfrm>
          <a:prstGeom prst="rect">
            <a:avLst/>
          </a:prstGeom>
          <a:solidFill>
            <a:schemeClr val="accent2">
              <a:lumMod val="40000"/>
              <a:lumOff val="60000"/>
            </a:schemeClr>
          </a:solidFill>
        </p:spPr>
        <p:txBody>
          <a:bodyPr wrap="square" rtlCol="0">
            <a:spAutoFit/>
          </a:bodyPr>
          <a:lstStyle/>
          <a:p>
            <a:r>
              <a:rPr lang="en-US" sz="1800" dirty="0" smtClean="0"/>
              <a:t>Instance-based learning</a:t>
            </a:r>
            <a:endParaRPr lang="en-US" sz="1800" dirty="0"/>
          </a:p>
        </p:txBody>
      </p:sp>
      <p:sp>
        <p:nvSpPr>
          <p:cNvPr id="6" name="TextBox 5"/>
          <p:cNvSpPr txBox="1"/>
          <p:nvPr/>
        </p:nvSpPr>
        <p:spPr>
          <a:xfrm>
            <a:off x="5141840" y="2148583"/>
            <a:ext cx="2252873" cy="369332"/>
          </a:xfrm>
          <a:prstGeom prst="rect">
            <a:avLst/>
          </a:prstGeom>
          <a:solidFill>
            <a:schemeClr val="accent2">
              <a:lumMod val="40000"/>
              <a:lumOff val="60000"/>
            </a:schemeClr>
          </a:solidFill>
        </p:spPr>
        <p:txBody>
          <a:bodyPr wrap="square" rtlCol="0">
            <a:spAutoFit/>
          </a:bodyPr>
          <a:lstStyle/>
          <a:p>
            <a:r>
              <a:rPr lang="en-US" sz="1800" dirty="0" smtClean="0"/>
              <a:t>Model-based learning</a:t>
            </a:r>
            <a:endParaRPr lang="en-US" sz="1800" dirty="0"/>
          </a:p>
        </p:txBody>
      </p:sp>
      <p:cxnSp>
        <p:nvCxnSpPr>
          <p:cNvPr id="7" name="Straight Arrow Connector 6"/>
          <p:cNvCxnSpPr>
            <a:stCxn id="3" idx="2"/>
            <a:endCxn id="4" idx="0"/>
          </p:cNvCxnSpPr>
          <p:nvPr/>
        </p:nvCxnSpPr>
        <p:spPr>
          <a:xfrm flipH="1">
            <a:off x="2643809" y="1791542"/>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2"/>
            <a:endCxn id="6" idx="0"/>
          </p:cNvCxnSpPr>
          <p:nvPr/>
        </p:nvCxnSpPr>
        <p:spPr>
          <a:xfrm>
            <a:off x="4552122" y="1791542"/>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37322" y="2852530"/>
            <a:ext cx="82296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Wingdings" charset="2"/>
              <a:buChar char="§"/>
            </a:pPr>
            <a:r>
              <a:rPr lang="en-US" sz="1800" dirty="0" smtClean="0"/>
              <a:t>Whether or not they can learn incrementally from a stream of incoming data:</a:t>
            </a:r>
            <a:endParaRPr lang="en-US" sz="1800" dirty="0"/>
          </a:p>
        </p:txBody>
      </p:sp>
      <p:sp>
        <p:nvSpPr>
          <p:cNvPr id="12" name="TextBox 11"/>
          <p:cNvSpPr txBox="1"/>
          <p:nvPr/>
        </p:nvSpPr>
        <p:spPr>
          <a:xfrm>
            <a:off x="1613455" y="3603010"/>
            <a:ext cx="1676398" cy="369332"/>
          </a:xfrm>
          <a:prstGeom prst="rect">
            <a:avLst/>
          </a:prstGeom>
          <a:solidFill>
            <a:schemeClr val="accent2">
              <a:lumMod val="40000"/>
              <a:lumOff val="60000"/>
            </a:schemeClr>
          </a:solidFill>
        </p:spPr>
        <p:txBody>
          <a:bodyPr wrap="square" rtlCol="0">
            <a:spAutoFit/>
          </a:bodyPr>
          <a:lstStyle/>
          <a:p>
            <a:r>
              <a:rPr lang="en-US" sz="1800" dirty="0" smtClean="0"/>
              <a:t>Online learning</a:t>
            </a:r>
            <a:endParaRPr lang="en-US" sz="1800" dirty="0"/>
          </a:p>
        </p:txBody>
      </p:sp>
      <p:sp>
        <p:nvSpPr>
          <p:cNvPr id="13" name="TextBox 12"/>
          <p:cNvSpPr txBox="1"/>
          <p:nvPr/>
        </p:nvSpPr>
        <p:spPr>
          <a:xfrm>
            <a:off x="5254488" y="3593071"/>
            <a:ext cx="1524003" cy="369332"/>
          </a:xfrm>
          <a:prstGeom prst="rect">
            <a:avLst/>
          </a:prstGeom>
          <a:solidFill>
            <a:schemeClr val="accent2">
              <a:lumMod val="40000"/>
              <a:lumOff val="60000"/>
            </a:schemeClr>
          </a:solidFill>
        </p:spPr>
        <p:txBody>
          <a:bodyPr wrap="square" rtlCol="0">
            <a:spAutoFit/>
          </a:bodyPr>
          <a:lstStyle/>
          <a:p>
            <a:r>
              <a:rPr lang="en-US" sz="1800" smtClean="0"/>
              <a:t>Batch </a:t>
            </a:r>
            <a:r>
              <a:rPr lang="en-US" sz="1800" dirty="0" smtClean="0"/>
              <a:t>learning</a:t>
            </a:r>
            <a:endParaRPr lang="en-US" sz="1800" dirty="0"/>
          </a:p>
        </p:txBody>
      </p:sp>
      <p:cxnSp>
        <p:nvCxnSpPr>
          <p:cNvPr id="14" name="Straight Arrow Connector 13"/>
          <p:cNvCxnSpPr/>
          <p:nvPr/>
        </p:nvCxnSpPr>
        <p:spPr>
          <a:xfrm flipH="1">
            <a:off x="2410239" y="3209571"/>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318552" y="3209570"/>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37322" y="4412974"/>
            <a:ext cx="82296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Wingdings" charset="2"/>
              <a:buChar char="§"/>
            </a:pPr>
            <a:r>
              <a:rPr lang="en-US" sz="1800" dirty="0" smtClean="0"/>
              <a:t>Whether or not they are trained with human supervision:</a:t>
            </a:r>
            <a:endParaRPr lang="en-US" sz="1800" dirty="0"/>
          </a:p>
        </p:txBody>
      </p:sp>
      <p:sp>
        <p:nvSpPr>
          <p:cNvPr id="18" name="TextBox 17"/>
          <p:cNvSpPr txBox="1"/>
          <p:nvPr/>
        </p:nvSpPr>
        <p:spPr>
          <a:xfrm>
            <a:off x="437322" y="5270811"/>
            <a:ext cx="2044147" cy="369332"/>
          </a:xfrm>
          <a:prstGeom prst="rect">
            <a:avLst/>
          </a:prstGeom>
          <a:solidFill>
            <a:schemeClr val="accent2">
              <a:lumMod val="40000"/>
              <a:lumOff val="60000"/>
            </a:schemeClr>
          </a:solidFill>
        </p:spPr>
        <p:txBody>
          <a:bodyPr wrap="square" rtlCol="0">
            <a:spAutoFit/>
          </a:bodyPr>
          <a:lstStyle/>
          <a:p>
            <a:r>
              <a:rPr lang="en-US" sz="1800" smtClean="0"/>
              <a:t>Supervised </a:t>
            </a:r>
            <a:r>
              <a:rPr lang="en-US" sz="1800" dirty="0" smtClean="0"/>
              <a:t>learning</a:t>
            </a:r>
            <a:endParaRPr lang="en-US" sz="1800" dirty="0"/>
          </a:p>
        </p:txBody>
      </p:sp>
      <p:sp>
        <p:nvSpPr>
          <p:cNvPr id="19" name="TextBox 18"/>
          <p:cNvSpPr txBox="1"/>
          <p:nvPr/>
        </p:nvSpPr>
        <p:spPr>
          <a:xfrm>
            <a:off x="3156502" y="5273883"/>
            <a:ext cx="2436742" cy="369332"/>
          </a:xfrm>
          <a:prstGeom prst="rect">
            <a:avLst/>
          </a:prstGeom>
          <a:solidFill>
            <a:schemeClr val="accent2">
              <a:lumMod val="40000"/>
              <a:lumOff val="60000"/>
            </a:schemeClr>
          </a:solidFill>
        </p:spPr>
        <p:txBody>
          <a:bodyPr wrap="square" rtlCol="0">
            <a:spAutoFit/>
          </a:bodyPr>
          <a:lstStyle/>
          <a:p>
            <a:r>
              <a:rPr lang="en-US" sz="1800" dirty="0" smtClean="0"/>
              <a:t>Unsupervised learning</a:t>
            </a:r>
            <a:endParaRPr lang="en-US" sz="1800" dirty="0"/>
          </a:p>
        </p:txBody>
      </p:sp>
      <p:sp>
        <p:nvSpPr>
          <p:cNvPr id="20" name="TextBox 19"/>
          <p:cNvSpPr txBox="1"/>
          <p:nvPr/>
        </p:nvSpPr>
        <p:spPr>
          <a:xfrm>
            <a:off x="6268278" y="5259336"/>
            <a:ext cx="2398644" cy="369332"/>
          </a:xfrm>
          <a:prstGeom prst="rect">
            <a:avLst/>
          </a:prstGeom>
          <a:solidFill>
            <a:schemeClr val="accent2">
              <a:lumMod val="40000"/>
              <a:lumOff val="60000"/>
            </a:schemeClr>
          </a:solidFill>
        </p:spPr>
        <p:txBody>
          <a:bodyPr wrap="square" rtlCol="0">
            <a:spAutoFit/>
          </a:bodyPr>
          <a:lstStyle/>
          <a:p>
            <a:r>
              <a:rPr lang="en-US" sz="1800" smtClean="0"/>
              <a:t>Reinforcement </a:t>
            </a:r>
            <a:r>
              <a:rPr lang="en-US" sz="1800" dirty="0" smtClean="0"/>
              <a:t>learning</a:t>
            </a:r>
            <a:endParaRPr lang="en-US" sz="1800" dirty="0"/>
          </a:p>
        </p:txBody>
      </p:sp>
      <p:cxnSp>
        <p:nvCxnSpPr>
          <p:cNvPr id="22" name="Straight Arrow Connector 21"/>
          <p:cNvCxnSpPr>
            <a:stCxn id="16" idx="2"/>
            <a:endCxn id="18" idx="0"/>
          </p:cNvCxnSpPr>
          <p:nvPr/>
        </p:nvCxnSpPr>
        <p:spPr>
          <a:xfrm flipH="1">
            <a:off x="1459396" y="4782306"/>
            <a:ext cx="3092726" cy="488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2"/>
            <a:endCxn id="19" idx="0"/>
          </p:cNvCxnSpPr>
          <p:nvPr/>
        </p:nvCxnSpPr>
        <p:spPr>
          <a:xfrm flipH="1">
            <a:off x="4374873" y="4782306"/>
            <a:ext cx="177249" cy="491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 idx="2"/>
            <a:endCxn id="20" idx="0"/>
          </p:cNvCxnSpPr>
          <p:nvPr/>
        </p:nvCxnSpPr>
        <p:spPr>
          <a:xfrm>
            <a:off x="4552122" y="4782306"/>
            <a:ext cx="2915478" cy="477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63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616227"/>
            <a:ext cx="7762461" cy="523220"/>
          </a:xfrm>
          <a:prstGeom prst="rect">
            <a:avLst/>
          </a:prstGeom>
          <a:noFill/>
        </p:spPr>
        <p:txBody>
          <a:bodyPr wrap="square" rtlCol="0">
            <a:spAutoFit/>
          </a:bodyPr>
          <a:lstStyle/>
          <a:p>
            <a:r>
              <a:rPr lang="en-US" sz="2800" dirty="0" smtClean="0"/>
              <a:t>TYPES OF ML AND WAYS TO CATEGORISE THEM:</a:t>
            </a:r>
            <a:endParaRPr lang="en-US" sz="2800" dirty="0"/>
          </a:p>
        </p:txBody>
      </p:sp>
      <p:sp>
        <p:nvSpPr>
          <p:cNvPr id="3" name="TextBox 2"/>
          <p:cNvSpPr txBox="1"/>
          <p:nvPr/>
        </p:nvSpPr>
        <p:spPr>
          <a:xfrm>
            <a:off x="437322" y="1145211"/>
            <a:ext cx="82296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1800" dirty="0" smtClean="0"/>
              <a:t>Whether they work by simply comparing new data points to known data points, or instead detect patterns in the training data and build a prediction model:</a:t>
            </a:r>
            <a:endParaRPr lang="en-US" sz="1800" dirty="0"/>
          </a:p>
        </p:txBody>
      </p:sp>
      <p:sp>
        <p:nvSpPr>
          <p:cNvPr id="4" name="TextBox 3"/>
          <p:cNvSpPr txBox="1"/>
          <p:nvPr/>
        </p:nvSpPr>
        <p:spPr>
          <a:xfrm>
            <a:off x="1391478" y="2148583"/>
            <a:ext cx="2504661" cy="369332"/>
          </a:xfrm>
          <a:prstGeom prst="rect">
            <a:avLst/>
          </a:prstGeom>
          <a:solidFill>
            <a:schemeClr val="accent2">
              <a:lumMod val="40000"/>
              <a:lumOff val="60000"/>
            </a:schemeClr>
          </a:solidFill>
        </p:spPr>
        <p:txBody>
          <a:bodyPr wrap="square" rtlCol="0">
            <a:spAutoFit/>
          </a:bodyPr>
          <a:lstStyle/>
          <a:p>
            <a:r>
              <a:rPr lang="en-US" sz="1800" dirty="0" smtClean="0"/>
              <a:t>Instance-based learning</a:t>
            </a:r>
            <a:endParaRPr lang="en-US" sz="1800" dirty="0"/>
          </a:p>
        </p:txBody>
      </p:sp>
      <p:sp>
        <p:nvSpPr>
          <p:cNvPr id="6" name="TextBox 5"/>
          <p:cNvSpPr txBox="1"/>
          <p:nvPr/>
        </p:nvSpPr>
        <p:spPr>
          <a:xfrm>
            <a:off x="5141840" y="2148583"/>
            <a:ext cx="2252873" cy="369332"/>
          </a:xfrm>
          <a:prstGeom prst="rect">
            <a:avLst/>
          </a:prstGeom>
          <a:solidFill>
            <a:schemeClr val="accent2">
              <a:lumMod val="40000"/>
              <a:lumOff val="60000"/>
            </a:schemeClr>
          </a:solidFill>
        </p:spPr>
        <p:txBody>
          <a:bodyPr wrap="square" rtlCol="0">
            <a:spAutoFit/>
          </a:bodyPr>
          <a:lstStyle/>
          <a:p>
            <a:r>
              <a:rPr lang="en-US" sz="1800" dirty="0" smtClean="0"/>
              <a:t>Model-based learning</a:t>
            </a:r>
            <a:endParaRPr lang="en-US" sz="1800" dirty="0"/>
          </a:p>
        </p:txBody>
      </p:sp>
      <p:cxnSp>
        <p:nvCxnSpPr>
          <p:cNvPr id="7" name="Straight Arrow Connector 6"/>
          <p:cNvCxnSpPr>
            <a:stCxn id="3" idx="2"/>
            <a:endCxn id="4" idx="0"/>
          </p:cNvCxnSpPr>
          <p:nvPr/>
        </p:nvCxnSpPr>
        <p:spPr>
          <a:xfrm flipH="1">
            <a:off x="2643809" y="1791542"/>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2"/>
            <a:endCxn id="6" idx="0"/>
          </p:cNvCxnSpPr>
          <p:nvPr/>
        </p:nvCxnSpPr>
        <p:spPr>
          <a:xfrm>
            <a:off x="4552122" y="1791542"/>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37322" y="2852530"/>
            <a:ext cx="82296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Wingdings" charset="2"/>
              <a:buChar char="§"/>
            </a:pPr>
            <a:r>
              <a:rPr lang="en-US" sz="1800" dirty="0" smtClean="0"/>
              <a:t>Whether or not they can learn incrementally from a stream of incoming data:</a:t>
            </a:r>
            <a:endParaRPr lang="en-US" sz="1800" dirty="0"/>
          </a:p>
        </p:txBody>
      </p:sp>
      <p:sp>
        <p:nvSpPr>
          <p:cNvPr id="12" name="TextBox 11"/>
          <p:cNvSpPr txBox="1"/>
          <p:nvPr/>
        </p:nvSpPr>
        <p:spPr>
          <a:xfrm>
            <a:off x="1613455" y="3603010"/>
            <a:ext cx="1676398" cy="369332"/>
          </a:xfrm>
          <a:prstGeom prst="rect">
            <a:avLst/>
          </a:prstGeom>
          <a:solidFill>
            <a:schemeClr val="accent2">
              <a:lumMod val="40000"/>
              <a:lumOff val="60000"/>
            </a:schemeClr>
          </a:solidFill>
        </p:spPr>
        <p:txBody>
          <a:bodyPr wrap="square" rtlCol="0">
            <a:spAutoFit/>
          </a:bodyPr>
          <a:lstStyle/>
          <a:p>
            <a:r>
              <a:rPr lang="en-US" sz="1800" dirty="0" smtClean="0"/>
              <a:t>Online learning</a:t>
            </a:r>
            <a:endParaRPr lang="en-US" sz="1800" dirty="0"/>
          </a:p>
        </p:txBody>
      </p:sp>
      <p:sp>
        <p:nvSpPr>
          <p:cNvPr id="13" name="TextBox 12"/>
          <p:cNvSpPr txBox="1"/>
          <p:nvPr/>
        </p:nvSpPr>
        <p:spPr>
          <a:xfrm>
            <a:off x="5254488" y="3593071"/>
            <a:ext cx="1524003" cy="369332"/>
          </a:xfrm>
          <a:prstGeom prst="rect">
            <a:avLst/>
          </a:prstGeom>
          <a:solidFill>
            <a:schemeClr val="accent2">
              <a:lumMod val="40000"/>
              <a:lumOff val="60000"/>
            </a:schemeClr>
          </a:solidFill>
        </p:spPr>
        <p:txBody>
          <a:bodyPr wrap="square" rtlCol="0">
            <a:spAutoFit/>
          </a:bodyPr>
          <a:lstStyle/>
          <a:p>
            <a:r>
              <a:rPr lang="en-US" sz="1800" smtClean="0"/>
              <a:t>Batch </a:t>
            </a:r>
            <a:r>
              <a:rPr lang="en-US" sz="1800" dirty="0" smtClean="0"/>
              <a:t>learning</a:t>
            </a:r>
            <a:endParaRPr lang="en-US" sz="1800" dirty="0"/>
          </a:p>
        </p:txBody>
      </p:sp>
      <p:cxnSp>
        <p:nvCxnSpPr>
          <p:cNvPr id="14" name="Straight Arrow Connector 13"/>
          <p:cNvCxnSpPr/>
          <p:nvPr/>
        </p:nvCxnSpPr>
        <p:spPr>
          <a:xfrm flipH="1">
            <a:off x="2410239" y="3209571"/>
            <a:ext cx="1908313"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318552" y="3209570"/>
            <a:ext cx="1716155" cy="3570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37322" y="4412974"/>
            <a:ext cx="822960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Wingdings" charset="2"/>
              <a:buChar char="§"/>
            </a:pPr>
            <a:r>
              <a:rPr lang="en-US" sz="1800" dirty="0" smtClean="0"/>
              <a:t>Whether or not they are trained with human supervision:</a:t>
            </a:r>
            <a:endParaRPr lang="en-US" sz="1800" dirty="0"/>
          </a:p>
        </p:txBody>
      </p:sp>
      <p:sp>
        <p:nvSpPr>
          <p:cNvPr id="18" name="TextBox 17"/>
          <p:cNvSpPr txBox="1"/>
          <p:nvPr/>
        </p:nvSpPr>
        <p:spPr>
          <a:xfrm>
            <a:off x="437322" y="5270811"/>
            <a:ext cx="2044147" cy="369332"/>
          </a:xfrm>
          <a:prstGeom prst="rect">
            <a:avLst/>
          </a:prstGeom>
          <a:solidFill>
            <a:schemeClr val="accent2">
              <a:lumMod val="40000"/>
              <a:lumOff val="60000"/>
            </a:schemeClr>
          </a:solidFill>
        </p:spPr>
        <p:txBody>
          <a:bodyPr wrap="square" rtlCol="0">
            <a:spAutoFit/>
          </a:bodyPr>
          <a:lstStyle/>
          <a:p>
            <a:r>
              <a:rPr lang="en-US" sz="1800" smtClean="0"/>
              <a:t>Supervised </a:t>
            </a:r>
            <a:r>
              <a:rPr lang="en-US" sz="1800" dirty="0" smtClean="0"/>
              <a:t>learning</a:t>
            </a:r>
            <a:endParaRPr lang="en-US" sz="1800" dirty="0"/>
          </a:p>
        </p:txBody>
      </p:sp>
      <p:sp>
        <p:nvSpPr>
          <p:cNvPr id="19" name="TextBox 18"/>
          <p:cNvSpPr txBox="1"/>
          <p:nvPr/>
        </p:nvSpPr>
        <p:spPr>
          <a:xfrm>
            <a:off x="3156502" y="5273883"/>
            <a:ext cx="2436742" cy="369332"/>
          </a:xfrm>
          <a:prstGeom prst="rect">
            <a:avLst/>
          </a:prstGeom>
          <a:solidFill>
            <a:schemeClr val="accent2">
              <a:lumMod val="40000"/>
              <a:lumOff val="60000"/>
            </a:schemeClr>
          </a:solidFill>
        </p:spPr>
        <p:txBody>
          <a:bodyPr wrap="square" rtlCol="0">
            <a:spAutoFit/>
          </a:bodyPr>
          <a:lstStyle/>
          <a:p>
            <a:r>
              <a:rPr lang="en-US" sz="1800" dirty="0" smtClean="0"/>
              <a:t>Unsupervised learning</a:t>
            </a:r>
            <a:endParaRPr lang="en-US" sz="1800" dirty="0"/>
          </a:p>
        </p:txBody>
      </p:sp>
      <p:sp>
        <p:nvSpPr>
          <p:cNvPr id="20" name="TextBox 19"/>
          <p:cNvSpPr txBox="1"/>
          <p:nvPr/>
        </p:nvSpPr>
        <p:spPr>
          <a:xfrm>
            <a:off x="6268278" y="5259336"/>
            <a:ext cx="2398644" cy="369332"/>
          </a:xfrm>
          <a:prstGeom prst="rect">
            <a:avLst/>
          </a:prstGeom>
          <a:solidFill>
            <a:schemeClr val="accent2">
              <a:lumMod val="40000"/>
              <a:lumOff val="60000"/>
            </a:schemeClr>
          </a:solidFill>
        </p:spPr>
        <p:txBody>
          <a:bodyPr wrap="square" rtlCol="0">
            <a:spAutoFit/>
          </a:bodyPr>
          <a:lstStyle/>
          <a:p>
            <a:r>
              <a:rPr lang="en-US" sz="1800" smtClean="0"/>
              <a:t>Reinforcement </a:t>
            </a:r>
            <a:r>
              <a:rPr lang="en-US" sz="1800" dirty="0" smtClean="0"/>
              <a:t>learning</a:t>
            </a:r>
            <a:endParaRPr lang="en-US" sz="1800" dirty="0"/>
          </a:p>
        </p:txBody>
      </p:sp>
      <p:cxnSp>
        <p:nvCxnSpPr>
          <p:cNvPr id="22" name="Straight Arrow Connector 21"/>
          <p:cNvCxnSpPr>
            <a:stCxn id="16" idx="2"/>
            <a:endCxn id="18" idx="0"/>
          </p:cNvCxnSpPr>
          <p:nvPr/>
        </p:nvCxnSpPr>
        <p:spPr>
          <a:xfrm flipH="1">
            <a:off x="1459396" y="4782306"/>
            <a:ext cx="3092726" cy="488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2"/>
            <a:endCxn id="19" idx="0"/>
          </p:cNvCxnSpPr>
          <p:nvPr/>
        </p:nvCxnSpPr>
        <p:spPr>
          <a:xfrm flipH="1">
            <a:off x="4374873" y="4782306"/>
            <a:ext cx="177249" cy="491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 idx="2"/>
            <a:endCxn id="20" idx="0"/>
          </p:cNvCxnSpPr>
          <p:nvPr/>
        </p:nvCxnSpPr>
        <p:spPr>
          <a:xfrm>
            <a:off x="4552122" y="4782306"/>
            <a:ext cx="2915478" cy="477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37322" y="5983357"/>
            <a:ext cx="8229600" cy="400110"/>
          </a:xfrm>
          <a:prstGeom prst="rect">
            <a:avLst/>
          </a:prstGeom>
          <a:noFill/>
        </p:spPr>
        <p:txBody>
          <a:bodyPr wrap="square" rtlCol="0">
            <a:spAutoFit/>
          </a:bodyPr>
          <a:lstStyle/>
          <a:p>
            <a:pPr marL="342900" indent="-342900">
              <a:buFont typeface="Wingdings" charset="2"/>
              <a:buChar char="v"/>
            </a:pPr>
            <a:r>
              <a:rPr lang="en-US" sz="2000" dirty="0" smtClean="0">
                <a:solidFill>
                  <a:srgbClr val="FF0000"/>
                </a:solidFill>
              </a:rPr>
              <a:t>These criteria are not exclusive, you can combine them in any way you like</a:t>
            </a:r>
            <a:endParaRPr lang="en-US" sz="2000" dirty="0">
              <a:solidFill>
                <a:srgbClr val="FF0000"/>
              </a:solidFill>
            </a:endParaRPr>
          </a:p>
        </p:txBody>
      </p:sp>
    </p:spTree>
    <p:extLst>
      <p:ext uri="{BB962C8B-B14F-4D97-AF65-F5344CB8AC3E}">
        <p14:creationId xmlns:p14="http://schemas.microsoft.com/office/powerpoint/2010/main" val="87485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91440" y="0"/>
            <a:ext cx="5816600" cy="646331"/>
          </a:xfrm>
          <a:prstGeom prst="rect">
            <a:avLst/>
          </a:prstGeom>
          <a:noFill/>
        </p:spPr>
        <p:txBody>
          <a:bodyPr wrap="square" rtlCol="0">
            <a:spAutoFit/>
          </a:bodyPr>
          <a:lstStyle/>
          <a:p>
            <a:r>
              <a:rPr lang="en-US" sz="3600" smtClean="0"/>
              <a:t>Overview of what is coming</a:t>
            </a:r>
            <a:endParaRPr lang="en-US" sz="3600" dirty="0"/>
          </a:p>
        </p:txBody>
      </p:sp>
      <mc:AlternateContent xmlns:mc="http://schemas.openxmlformats.org/markup-compatibility/2006" xmlns:a14="http://schemas.microsoft.com/office/drawing/2010/main">
        <mc:Choice Requires="a14">
          <p:sp>
            <p:nvSpPr>
              <p:cNvPr id="9" name="Rectangle 8"/>
              <p:cNvSpPr/>
              <p:nvPr/>
            </p:nvSpPr>
            <p:spPr>
              <a:xfrm>
                <a:off x="1260914" y="1225944"/>
                <a:ext cx="2697480" cy="5829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UNKOWN TARGET FUNCTION</a:t>
                </a:r>
              </a:p>
              <a:p>
                <a:pPr algn="ctr"/>
                <a14:m>
                  <m:oMathPara xmlns:m="http://schemas.openxmlformats.org/officeDocument/2006/math">
                    <m:oMathParaPr>
                      <m:jc m:val="centerGroup"/>
                    </m:oMathParaPr>
                    <m:oMath xmlns:m="http://schemas.openxmlformats.org/officeDocument/2006/math">
                      <m:r>
                        <a:rPr lang="pt-BR" sz="1600" b="0" i="1" smtClean="0">
                          <a:latin typeface="Cambria Math" charset="0"/>
                        </a:rPr>
                        <m:t>𝑓</m:t>
                      </m:r>
                      <m:r>
                        <a:rPr lang="pt-BR" sz="1600" b="0" i="1" smtClean="0">
                          <a:latin typeface="Cambria Math" charset="0"/>
                        </a:rPr>
                        <m:t>:</m:t>
                      </m:r>
                      <m:r>
                        <a:rPr lang="pt-BR" sz="1600" b="0" i="1" smtClean="0">
                          <a:latin typeface="Cambria Math" charset="0"/>
                          <a:ea typeface="Cambria Math" charset="0"/>
                          <a:cs typeface="Cambria Math" charset="0"/>
                        </a:rPr>
                        <m:t>𝜒</m:t>
                      </m:r>
                      <m:r>
                        <a:rPr lang="pt-BR" sz="1600" b="0" i="1" smtClean="0">
                          <a:latin typeface="Cambria Math" charset="0"/>
                          <a:ea typeface="Cambria Math" charset="0"/>
                          <a:cs typeface="Cambria Math" charset="0"/>
                        </a:rPr>
                        <m:t> →</m:t>
                      </m:r>
                      <m:r>
                        <a:rPr lang="pt-BR" sz="1600" b="0" i="1" smtClean="0">
                          <a:latin typeface="Cambria Math" charset="0"/>
                          <a:ea typeface="Cambria Math" charset="0"/>
                          <a:cs typeface="Cambria Math" charset="0"/>
                        </a:rPr>
                        <m:t>𝑦</m:t>
                      </m:r>
                    </m:oMath>
                  </m:oMathPara>
                </a14:m>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1260914" y="1225944"/>
                <a:ext cx="2697480" cy="582930"/>
              </a:xfrm>
              <a:prstGeom prst="rect">
                <a:avLst/>
              </a:prstGeom>
              <a:blipFill rotWithShape="0">
                <a:blip r:embed="rId4"/>
                <a:stretch>
                  <a:fillRect/>
                </a:stretch>
              </a:blipFill>
            </p:spPr>
            <p:txBody>
              <a:bodyPr/>
              <a:lstStyle/>
              <a:p>
                <a:r>
                  <a:rPr lang="en-US">
                    <a:noFill/>
                  </a:rPr>
                  <a:t> </a:t>
                </a:r>
              </a:p>
            </p:txBody>
          </p:sp>
        </mc:Fallback>
      </mc:AlternateContent>
      <p:cxnSp>
        <p:nvCxnSpPr>
          <p:cNvPr id="12" name="Straight Arrow Connector 11"/>
          <p:cNvCxnSpPr/>
          <p:nvPr/>
        </p:nvCxnSpPr>
        <p:spPr>
          <a:xfrm>
            <a:off x="2587332" y="2366429"/>
            <a:ext cx="11430" cy="5600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98587" y="1874189"/>
            <a:ext cx="2800350" cy="461665"/>
          </a:xfrm>
          <a:prstGeom prst="rect">
            <a:avLst/>
          </a:prstGeom>
          <a:noFill/>
        </p:spPr>
        <p:txBody>
          <a:bodyPr wrap="square" rtlCol="0">
            <a:spAutoFit/>
          </a:bodyPr>
          <a:lstStyle/>
          <a:p>
            <a:pPr algn="ctr"/>
            <a:r>
              <a:rPr lang="en-US" sz="1200" dirty="0" smtClean="0"/>
              <a:t>(e.g. ideal formula to predict when to replace a component)</a:t>
            </a:r>
            <a:endParaRPr lang="en-US" sz="1200" dirty="0"/>
          </a:p>
        </p:txBody>
      </p:sp>
      <mc:AlternateContent xmlns:mc="http://schemas.openxmlformats.org/markup-compatibility/2006" xmlns:a14="http://schemas.microsoft.com/office/drawing/2010/main">
        <mc:Choice Requires="a14">
          <p:sp>
            <p:nvSpPr>
              <p:cNvPr id="14" name="Rectangle 13"/>
              <p:cNvSpPr/>
              <p:nvPr/>
            </p:nvSpPr>
            <p:spPr>
              <a:xfrm>
                <a:off x="1362435" y="3059962"/>
                <a:ext cx="2435329" cy="145409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tx1"/>
                    </a:solidFill>
                  </a:rPr>
                  <a:t>TRAINING EXAMPLES </a:t>
                </a:r>
                <a14:m>
                  <m:oMath xmlns:m="http://schemas.openxmlformats.org/officeDocument/2006/math">
                    <m:d>
                      <m:dPr>
                        <m:ctrlPr>
                          <a:rPr lang="pt-BR" sz="1500" b="0" i="1" smtClean="0">
                            <a:solidFill>
                              <a:schemeClr val="tx1"/>
                            </a:solidFill>
                            <a:latin typeface="Cambria Math" charset="0"/>
                          </a:rPr>
                        </m:ctrlPr>
                      </m:dPr>
                      <m:e>
                        <m:sSub>
                          <m:sSubPr>
                            <m:ctrlPr>
                              <a:rPr lang="en-US" sz="1500" b="0" i="1" smtClean="0">
                                <a:solidFill>
                                  <a:schemeClr val="tx1"/>
                                </a:solidFill>
                                <a:latin typeface="Cambria Math" charset="0"/>
                              </a:rPr>
                            </m:ctrlPr>
                          </m:sSubPr>
                          <m:e>
                            <m:r>
                              <a:rPr lang="pt-BR" sz="1500" b="0" i="1" smtClean="0">
                                <a:solidFill>
                                  <a:schemeClr val="tx1"/>
                                </a:solidFill>
                                <a:latin typeface="Cambria Math" charset="0"/>
                              </a:rPr>
                              <m:t>𝑥</m:t>
                            </m:r>
                          </m:e>
                          <m:sub>
                            <m:r>
                              <a:rPr lang="pt-BR" sz="1500" b="0" i="1" smtClean="0">
                                <a:solidFill>
                                  <a:schemeClr val="tx1"/>
                                </a:solidFill>
                                <a:latin typeface="Cambria Math" charset="0"/>
                              </a:rPr>
                              <m:t>1</m:t>
                            </m:r>
                          </m:sub>
                        </m:sSub>
                        <m:r>
                          <a:rPr lang="pt-BR" sz="1500" b="0" i="1" smtClean="0">
                            <a:solidFill>
                              <a:schemeClr val="tx1"/>
                            </a:solidFill>
                            <a:latin typeface="Cambria Math" charset="0"/>
                          </a:rPr>
                          <m:t>,</m:t>
                        </m:r>
                        <m:sSub>
                          <m:sSubPr>
                            <m:ctrlPr>
                              <a:rPr lang="en-US" sz="1500" b="0" i="1" smtClean="0">
                                <a:solidFill>
                                  <a:schemeClr val="tx1"/>
                                </a:solidFill>
                                <a:latin typeface="Cambria Math" charset="0"/>
                              </a:rPr>
                            </m:ctrlPr>
                          </m:sSubPr>
                          <m:e>
                            <m:r>
                              <a:rPr lang="pt-BR" sz="1500" b="0" i="1" smtClean="0">
                                <a:solidFill>
                                  <a:schemeClr val="tx1"/>
                                </a:solidFill>
                                <a:latin typeface="Cambria Math" charset="0"/>
                              </a:rPr>
                              <m:t>𝑦</m:t>
                            </m:r>
                          </m:e>
                          <m:sub>
                            <m:r>
                              <a:rPr lang="pt-BR" sz="1500" b="0" i="1" smtClean="0">
                                <a:solidFill>
                                  <a:schemeClr val="tx1"/>
                                </a:solidFill>
                                <a:latin typeface="Cambria Math" charset="0"/>
                              </a:rPr>
                              <m:t>1</m:t>
                            </m:r>
                          </m:sub>
                        </m:sSub>
                      </m:e>
                    </m:d>
                    <m:r>
                      <a:rPr lang="pt-BR" sz="1500" b="0" i="1" smtClean="0">
                        <a:solidFill>
                          <a:schemeClr val="tx1"/>
                        </a:solidFill>
                        <a:latin typeface="Cambria Math" charset="0"/>
                      </a:rPr>
                      <m:t>,</m:t>
                    </m:r>
                    <m:d>
                      <m:dPr>
                        <m:ctrlPr>
                          <a:rPr lang="pt-BR" sz="1500" i="1">
                            <a:solidFill>
                              <a:schemeClr val="tx1"/>
                            </a:solidFill>
                            <a:latin typeface="Cambria Math" charset="0"/>
                          </a:rPr>
                        </m:ctrlPr>
                      </m:dPr>
                      <m:e>
                        <m:sSub>
                          <m:sSubPr>
                            <m:ctrlPr>
                              <a:rPr lang="en-US" sz="1500" i="1">
                                <a:solidFill>
                                  <a:schemeClr val="tx1"/>
                                </a:solidFill>
                                <a:latin typeface="Cambria Math" charset="0"/>
                              </a:rPr>
                            </m:ctrlPr>
                          </m:sSubPr>
                          <m:e>
                            <m:r>
                              <a:rPr lang="pt-BR" sz="1500" i="1">
                                <a:solidFill>
                                  <a:schemeClr val="tx1"/>
                                </a:solidFill>
                                <a:latin typeface="Cambria Math" charset="0"/>
                              </a:rPr>
                              <m:t>𝑥</m:t>
                            </m:r>
                          </m:e>
                          <m:sub>
                            <m:r>
                              <a:rPr lang="pt-BR" sz="1500" b="0" i="1" smtClean="0">
                                <a:solidFill>
                                  <a:schemeClr val="tx1"/>
                                </a:solidFill>
                                <a:latin typeface="Cambria Math" charset="0"/>
                              </a:rPr>
                              <m:t>2</m:t>
                            </m:r>
                          </m:sub>
                        </m:sSub>
                        <m:r>
                          <a:rPr lang="pt-BR" sz="1500" i="1">
                            <a:solidFill>
                              <a:schemeClr val="tx1"/>
                            </a:solidFill>
                            <a:latin typeface="Cambria Math" charset="0"/>
                          </a:rPr>
                          <m:t>,</m:t>
                        </m:r>
                        <m:sSub>
                          <m:sSubPr>
                            <m:ctrlPr>
                              <a:rPr lang="en-US" sz="1500" i="1">
                                <a:solidFill>
                                  <a:schemeClr val="tx1"/>
                                </a:solidFill>
                                <a:latin typeface="Cambria Math" charset="0"/>
                              </a:rPr>
                            </m:ctrlPr>
                          </m:sSubPr>
                          <m:e>
                            <m:r>
                              <a:rPr lang="pt-BR" sz="1500" i="1">
                                <a:solidFill>
                                  <a:schemeClr val="tx1"/>
                                </a:solidFill>
                                <a:latin typeface="Cambria Math" charset="0"/>
                              </a:rPr>
                              <m:t>𝑦</m:t>
                            </m:r>
                          </m:e>
                          <m:sub>
                            <m:r>
                              <a:rPr lang="pt-BR" sz="1500" b="0" i="1" smtClean="0">
                                <a:solidFill>
                                  <a:schemeClr val="tx1"/>
                                </a:solidFill>
                                <a:latin typeface="Cambria Math" charset="0"/>
                              </a:rPr>
                              <m:t>2</m:t>
                            </m:r>
                          </m:sub>
                        </m:sSub>
                      </m:e>
                    </m:d>
                  </m:oMath>
                </a14:m>
                <a:r>
                  <a:rPr lang="en-US" sz="1500" dirty="0" smtClean="0">
                    <a:solidFill>
                      <a:schemeClr val="tx1"/>
                    </a:solidFill>
                  </a:rPr>
                  <a:t>,</a:t>
                </a:r>
                <a:r>
                  <a:rPr lang="mr-IN" sz="1500" dirty="0" smtClean="0">
                    <a:solidFill>
                      <a:schemeClr val="tx1"/>
                    </a:solidFill>
                  </a:rPr>
                  <a:t>…</a:t>
                </a:r>
                <a:r>
                  <a:rPr lang="pt-BR" sz="1500" dirty="0" smtClean="0">
                    <a:solidFill>
                      <a:schemeClr val="tx1"/>
                    </a:solidFill>
                  </a:rPr>
                  <a:t>,</a:t>
                </a:r>
                <a14:m>
                  <m:oMath xmlns:m="http://schemas.openxmlformats.org/officeDocument/2006/math">
                    <m:d>
                      <m:dPr>
                        <m:ctrlPr>
                          <a:rPr lang="pt-BR" sz="1500" i="1">
                            <a:solidFill>
                              <a:schemeClr val="tx1"/>
                            </a:solidFill>
                            <a:latin typeface="Cambria Math" charset="0"/>
                          </a:rPr>
                        </m:ctrlPr>
                      </m:dPr>
                      <m:e>
                        <m:sSub>
                          <m:sSubPr>
                            <m:ctrlPr>
                              <a:rPr lang="en-US" sz="1500" i="1">
                                <a:solidFill>
                                  <a:schemeClr val="tx1"/>
                                </a:solidFill>
                                <a:latin typeface="Cambria Math" charset="0"/>
                              </a:rPr>
                            </m:ctrlPr>
                          </m:sSubPr>
                          <m:e>
                            <m:r>
                              <a:rPr lang="pt-BR" sz="1500" i="1">
                                <a:solidFill>
                                  <a:schemeClr val="tx1"/>
                                </a:solidFill>
                                <a:latin typeface="Cambria Math" charset="0"/>
                              </a:rPr>
                              <m:t>𝑥</m:t>
                            </m:r>
                          </m:e>
                          <m:sub>
                            <m:r>
                              <a:rPr lang="pt-BR" sz="1500" b="0" i="1" smtClean="0">
                                <a:solidFill>
                                  <a:schemeClr val="tx1"/>
                                </a:solidFill>
                                <a:latin typeface="Cambria Math" charset="0"/>
                              </a:rPr>
                              <m:t>𝑁</m:t>
                            </m:r>
                          </m:sub>
                        </m:sSub>
                        <m:r>
                          <a:rPr lang="pt-BR" sz="1500" i="1">
                            <a:solidFill>
                              <a:schemeClr val="tx1"/>
                            </a:solidFill>
                            <a:latin typeface="Cambria Math" charset="0"/>
                          </a:rPr>
                          <m:t>,</m:t>
                        </m:r>
                        <m:sSub>
                          <m:sSubPr>
                            <m:ctrlPr>
                              <a:rPr lang="en-US" sz="1500" i="1">
                                <a:solidFill>
                                  <a:schemeClr val="tx1"/>
                                </a:solidFill>
                                <a:latin typeface="Cambria Math" charset="0"/>
                              </a:rPr>
                            </m:ctrlPr>
                          </m:sSubPr>
                          <m:e>
                            <m:r>
                              <a:rPr lang="pt-BR" sz="1500" i="1">
                                <a:solidFill>
                                  <a:schemeClr val="tx1"/>
                                </a:solidFill>
                                <a:latin typeface="Cambria Math" charset="0"/>
                              </a:rPr>
                              <m:t>𝑦</m:t>
                            </m:r>
                          </m:e>
                          <m:sub>
                            <m:r>
                              <a:rPr lang="pt-BR" sz="1500" b="0" i="1" smtClean="0">
                                <a:solidFill>
                                  <a:schemeClr val="tx1"/>
                                </a:solidFill>
                                <a:latin typeface="Cambria Math" charset="0"/>
                              </a:rPr>
                              <m:t>𝑁</m:t>
                            </m:r>
                          </m:sub>
                        </m:sSub>
                      </m:e>
                    </m:d>
                  </m:oMath>
                </a14:m>
                <a:endParaRPr lang="en-US" sz="15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362435" y="3059962"/>
                <a:ext cx="2435329" cy="1454095"/>
              </a:xfrm>
              <a:prstGeom prst="rect">
                <a:avLst/>
              </a:prstGeom>
              <a:blipFill rotWithShape="0">
                <a:blip r:embed="rId5"/>
                <a:stretch>
                  <a:fillRect/>
                </a:stretch>
              </a:blipFill>
            </p:spPr>
            <p:txBody>
              <a:bodyPr/>
              <a:lstStyle/>
              <a:p>
                <a:r>
                  <a:rPr lang="en-US">
                    <a:noFill/>
                  </a:rPr>
                  <a:t> </a:t>
                </a:r>
              </a:p>
            </p:txBody>
          </p:sp>
        </mc:Fallback>
      </mc:AlternateContent>
      <p:sp>
        <p:nvSpPr>
          <p:cNvPr id="34" name="TextBox 33"/>
          <p:cNvSpPr txBox="1"/>
          <p:nvPr/>
        </p:nvSpPr>
        <p:spPr>
          <a:xfrm>
            <a:off x="1190747" y="4473042"/>
            <a:ext cx="2800350" cy="276999"/>
          </a:xfrm>
          <a:prstGeom prst="rect">
            <a:avLst/>
          </a:prstGeom>
          <a:noFill/>
        </p:spPr>
        <p:txBody>
          <a:bodyPr wrap="square" rtlCol="0">
            <a:spAutoFit/>
          </a:bodyPr>
          <a:lstStyle/>
          <a:p>
            <a:pPr algn="ctr"/>
            <a:r>
              <a:rPr lang="en-US" sz="1200" dirty="0" smtClean="0"/>
              <a:t>(e.g. historical records of maintenance)</a:t>
            </a:r>
            <a:endParaRPr lang="en-US" sz="1200" dirty="0"/>
          </a:p>
        </p:txBody>
      </p:sp>
      <p:grpSp>
        <p:nvGrpSpPr>
          <p:cNvPr id="35" name="Group 34"/>
          <p:cNvGrpSpPr/>
          <p:nvPr/>
        </p:nvGrpSpPr>
        <p:grpSpPr>
          <a:xfrm>
            <a:off x="2260434" y="3645484"/>
            <a:ext cx="948690" cy="729360"/>
            <a:chOff x="3444654" y="3362580"/>
            <a:chExt cx="948690" cy="729360"/>
          </a:xfrm>
          <a:solidFill>
            <a:schemeClr val="tx1"/>
          </a:solidFill>
        </p:grpSpPr>
        <p:cxnSp>
          <p:nvCxnSpPr>
            <p:cNvPr id="16" name="Straight Arrow Connector 15"/>
            <p:cNvCxnSpPr/>
            <p:nvPr/>
          </p:nvCxnSpPr>
          <p:spPr>
            <a:xfrm flipV="1">
              <a:off x="3449586" y="3362580"/>
              <a:ext cx="7620" cy="718900"/>
            </a:xfrm>
            <a:prstGeom prst="straightConnector1">
              <a:avLst/>
            </a:prstGeom>
            <a:grpFill/>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3444654" y="3633269"/>
              <a:ext cx="948690" cy="458671"/>
              <a:chOff x="1730154" y="4441949"/>
              <a:chExt cx="948690" cy="458671"/>
            </a:xfrm>
            <a:grpFill/>
          </p:grpSpPr>
          <p:cxnSp>
            <p:nvCxnSpPr>
              <p:cNvPr id="17" name="Straight Arrow Connector 16"/>
              <p:cNvCxnSpPr/>
              <p:nvPr/>
            </p:nvCxnSpPr>
            <p:spPr>
              <a:xfrm>
                <a:off x="1730154" y="4899865"/>
                <a:ext cx="948690" cy="755"/>
              </a:xfrm>
              <a:prstGeom prst="straightConnector1">
                <a:avLst/>
              </a:prstGeom>
              <a:grpFill/>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1811655" y="4441949"/>
                <a:ext cx="584880" cy="338136"/>
                <a:chOff x="4674870" y="3469734"/>
                <a:chExt cx="584880" cy="338136"/>
              </a:xfrm>
              <a:grpFill/>
            </p:grpSpPr>
            <p:sp>
              <p:nvSpPr>
                <p:cNvPr id="20" name="Oval 19"/>
                <p:cNvSpPr/>
                <p:nvPr/>
              </p:nvSpPr>
              <p:spPr>
                <a:xfrm>
                  <a:off x="4676775" y="3710715"/>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752975" y="3546886"/>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674870" y="3473543"/>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893989" y="3469734"/>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846320" y="3594511"/>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010150" y="3609751"/>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162550" y="3544981"/>
                  <a:ext cx="97200" cy="97155"/>
                </a:xfrm>
                <a:prstGeom prst="ellipse">
                  <a:avLst/>
                </a:prstGeom>
                <a:grp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
        <p:nvSpPr>
          <p:cNvPr id="38" name="Rectangle 37"/>
          <p:cNvSpPr/>
          <p:nvPr/>
        </p:nvSpPr>
        <p:spPr>
          <a:xfrm>
            <a:off x="88511" y="2345685"/>
            <a:ext cx="1100594" cy="71497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STUDY THE</a:t>
            </a:r>
          </a:p>
          <a:p>
            <a:pPr algn="ctr"/>
            <a:r>
              <a:rPr lang="en-US" sz="1600" dirty="0" smtClean="0">
                <a:solidFill>
                  <a:schemeClr val="tx1"/>
                </a:solidFill>
              </a:rPr>
              <a:t>PROBLEM</a:t>
            </a:r>
            <a:endParaRPr lang="en-US" sz="1600" dirty="0">
              <a:solidFill>
                <a:schemeClr val="tx1"/>
              </a:solidFill>
            </a:endParaRPr>
          </a:p>
        </p:txBody>
      </p:sp>
      <p:cxnSp>
        <p:nvCxnSpPr>
          <p:cNvPr id="40" name="Straight Arrow Connector 39"/>
          <p:cNvCxnSpPr/>
          <p:nvPr/>
        </p:nvCxnSpPr>
        <p:spPr>
          <a:xfrm>
            <a:off x="638808" y="3762461"/>
            <a:ext cx="69925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4272931" y="3419760"/>
            <a:ext cx="1333938" cy="747357"/>
          </a:xfrm>
          <a:prstGeom prst="rect">
            <a:avLst/>
          </a:prstGeom>
          <a:gradFill flip="none" rotWithShape="1">
            <a:gsLst>
              <a:gs pos="22281">
                <a:srgbClr val="F68325"/>
              </a:gs>
              <a:gs pos="21562">
                <a:srgbClr val="F68325"/>
              </a:gs>
              <a:gs pos="20125">
                <a:srgbClr val="F68325"/>
              </a:gs>
              <a:gs pos="17250">
                <a:srgbClr val="F68325"/>
              </a:gs>
              <a:gs pos="11500">
                <a:srgbClr val="F68325"/>
              </a:gs>
              <a:gs pos="0">
                <a:schemeClr val="accent6">
                  <a:lumMod val="89000"/>
                </a:schemeClr>
              </a:gs>
              <a:gs pos="23000">
                <a:schemeClr val="accent6">
                  <a:lumMod val="89000"/>
                </a:schemeClr>
              </a:gs>
              <a:gs pos="79000">
                <a:schemeClr val="accent6">
                  <a:lumMod val="75000"/>
                </a:schemeClr>
              </a:gs>
              <a:gs pos="97000">
                <a:schemeClr val="accent6">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LEARNING </a:t>
            </a:r>
          </a:p>
          <a:p>
            <a:pPr algn="ctr"/>
            <a:r>
              <a:rPr lang="en-US" sz="1600" dirty="0" smtClean="0"/>
              <a:t>ALGORITHM</a:t>
            </a:r>
            <a:endParaRPr lang="en-US" sz="1600" dirty="0"/>
          </a:p>
        </p:txBody>
      </p:sp>
      <mc:AlternateContent xmlns:mc="http://schemas.openxmlformats.org/markup-compatibility/2006" xmlns:a14="http://schemas.microsoft.com/office/drawing/2010/main">
        <mc:Choice Requires="a14">
          <p:sp>
            <p:nvSpPr>
              <p:cNvPr id="45" name="Rectangle 44"/>
              <p:cNvSpPr/>
              <p:nvPr/>
            </p:nvSpPr>
            <p:spPr>
              <a:xfrm>
                <a:off x="5803610" y="2105021"/>
                <a:ext cx="1573652" cy="65871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smtClean="0">
                    <a:solidFill>
                      <a:schemeClr val="tx1"/>
                    </a:solidFill>
                  </a:rPr>
                  <a:t>TEST DATA</a:t>
                </a:r>
              </a:p>
              <a:p>
                <a:pPr algn="ctr"/>
                <a14:m>
                  <m:oMathPara xmlns:m="http://schemas.openxmlformats.org/officeDocument/2006/math">
                    <m:oMathParaPr>
                      <m:jc m:val="centerGroup"/>
                    </m:oMathParaPr>
                    <m:oMath xmlns:m="http://schemas.openxmlformats.org/officeDocument/2006/math">
                      <m:d>
                        <m:dPr>
                          <m:ctrlPr>
                            <a:rPr lang="pt-BR" sz="1600" b="0" i="1" smtClean="0">
                              <a:solidFill>
                                <a:schemeClr val="tx1"/>
                              </a:solidFill>
                              <a:latin typeface="Cambria Math" charset="0"/>
                            </a:rPr>
                          </m:ctrlPr>
                        </m:dPr>
                        <m:e>
                          <m:sSub>
                            <m:sSubPr>
                              <m:ctrlPr>
                                <a:rPr lang="en-US" sz="1600" b="0" i="1" smtClean="0">
                                  <a:solidFill>
                                    <a:schemeClr val="tx1"/>
                                  </a:solidFill>
                                  <a:latin typeface="Cambria Math" charset="0"/>
                                </a:rPr>
                              </m:ctrlPr>
                            </m:sSubPr>
                            <m:e>
                              <m:r>
                                <a:rPr lang="pt-BR" sz="1600" b="0" i="1" smtClean="0">
                                  <a:solidFill>
                                    <a:schemeClr val="tx1"/>
                                  </a:solidFill>
                                  <a:latin typeface="Cambria Math" charset="0"/>
                                </a:rPr>
                                <m:t>𝑥</m:t>
                              </m:r>
                            </m:e>
                            <m:sub>
                              <m:r>
                                <a:rPr lang="pt-BR" sz="1600" b="0" i="1" smtClean="0">
                                  <a:solidFill>
                                    <a:schemeClr val="tx1"/>
                                  </a:solidFill>
                                  <a:latin typeface="Cambria Math" charset="0"/>
                                </a:rPr>
                                <m:t>1</m:t>
                              </m:r>
                            </m:sub>
                          </m:sSub>
                          <m:r>
                            <a:rPr lang="pt-BR" sz="1600" b="0" i="1" smtClean="0">
                              <a:solidFill>
                                <a:schemeClr val="tx1"/>
                              </a:solidFill>
                              <a:latin typeface="Cambria Math" charset="0"/>
                            </a:rPr>
                            <m:t>,</m:t>
                          </m:r>
                          <m:sSub>
                            <m:sSubPr>
                              <m:ctrlPr>
                                <a:rPr lang="en-US" sz="1600" i="1">
                                  <a:solidFill>
                                    <a:schemeClr val="tx1"/>
                                  </a:solidFill>
                                  <a:latin typeface="Cambria Math" charset="0"/>
                                </a:rPr>
                              </m:ctrlPr>
                            </m:sSubPr>
                            <m:e>
                              <m:r>
                                <a:rPr lang="pt-BR" sz="1600" i="1">
                                  <a:solidFill>
                                    <a:schemeClr val="tx1"/>
                                  </a:solidFill>
                                  <a:latin typeface="Cambria Math" charset="0"/>
                                </a:rPr>
                                <m:t>𝑥</m:t>
                              </m:r>
                            </m:e>
                            <m:sub>
                              <m:r>
                                <a:rPr lang="pt-BR" sz="1600" b="0" i="1" smtClean="0">
                                  <a:solidFill>
                                    <a:schemeClr val="tx1"/>
                                  </a:solidFill>
                                  <a:latin typeface="Cambria Math" charset="0"/>
                                </a:rPr>
                                <m:t>2</m:t>
                              </m:r>
                            </m:sub>
                          </m:sSub>
                          <m:r>
                            <a:rPr lang="pt-BR" sz="1600" b="0" i="1" smtClean="0">
                              <a:solidFill>
                                <a:schemeClr val="tx1"/>
                              </a:solidFill>
                              <a:latin typeface="Cambria Math" charset="0"/>
                            </a:rPr>
                            <m:t>,…,</m:t>
                          </m:r>
                          <m:sSub>
                            <m:sSubPr>
                              <m:ctrlPr>
                                <a:rPr lang="en-US" sz="1600" i="1">
                                  <a:solidFill>
                                    <a:schemeClr val="tx1"/>
                                  </a:solidFill>
                                  <a:latin typeface="Cambria Math" charset="0"/>
                                </a:rPr>
                              </m:ctrlPr>
                            </m:sSubPr>
                            <m:e>
                              <m:r>
                                <a:rPr lang="pt-BR" sz="1600" i="1">
                                  <a:solidFill>
                                    <a:schemeClr val="tx1"/>
                                  </a:solidFill>
                                  <a:latin typeface="Cambria Math" charset="0"/>
                                </a:rPr>
                                <m:t>𝑥</m:t>
                              </m:r>
                            </m:e>
                            <m:sub>
                              <m:r>
                                <a:rPr lang="pt-BR" sz="1600" b="0" i="1" smtClean="0">
                                  <a:solidFill>
                                    <a:schemeClr val="tx1"/>
                                  </a:solidFill>
                                  <a:latin typeface="Cambria Math" charset="0"/>
                                </a:rPr>
                                <m:t>𝐿</m:t>
                              </m:r>
                            </m:sub>
                          </m:sSub>
                        </m:e>
                      </m:d>
                    </m:oMath>
                  </m:oMathPara>
                </a14:m>
                <a:endParaRPr lang="en-US" sz="1600"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5803610" y="2105021"/>
                <a:ext cx="1573652" cy="658719"/>
              </a:xfrm>
              <a:prstGeom prst="rect">
                <a:avLst/>
              </a:prstGeom>
              <a:blipFill rotWithShape="0">
                <a:blip r:embed="rId6"/>
                <a:stretch>
                  <a:fillRect/>
                </a:stretch>
              </a:blipFill>
            </p:spPr>
            <p:txBody>
              <a:bodyPr/>
              <a:lstStyle/>
              <a:p>
                <a:r>
                  <a:rPr lang="en-US">
                    <a:noFill/>
                  </a:rPr>
                  <a:t> </a:t>
                </a:r>
              </a:p>
            </p:txBody>
          </p:sp>
        </mc:Fallback>
      </mc:AlternateContent>
      <p:sp>
        <p:nvSpPr>
          <p:cNvPr id="49" name="Rectangle 48"/>
          <p:cNvSpPr/>
          <p:nvPr/>
        </p:nvSpPr>
        <p:spPr>
          <a:xfrm>
            <a:off x="6077532" y="3413330"/>
            <a:ext cx="1070979" cy="747357"/>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EVALUATE</a:t>
            </a:r>
            <a:endParaRPr lang="en-US" sz="1600" dirty="0"/>
          </a:p>
        </p:txBody>
      </p:sp>
      <p:cxnSp>
        <p:nvCxnSpPr>
          <p:cNvPr id="50" name="Straight Arrow Connector 49"/>
          <p:cNvCxnSpPr/>
          <p:nvPr/>
        </p:nvCxnSpPr>
        <p:spPr>
          <a:xfrm>
            <a:off x="6601702" y="2818356"/>
            <a:ext cx="11430" cy="5600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956731" y="4832840"/>
            <a:ext cx="1333938" cy="74735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ANALYZE </a:t>
            </a:r>
          </a:p>
          <a:p>
            <a:pPr algn="ctr"/>
            <a:r>
              <a:rPr lang="en-US" sz="1600" dirty="0" smtClean="0">
                <a:solidFill>
                  <a:schemeClr val="tx1"/>
                </a:solidFill>
              </a:rPr>
              <a:t>ERRORS</a:t>
            </a:r>
            <a:endParaRPr lang="en-US" sz="1600" dirty="0">
              <a:solidFill>
                <a:schemeClr val="tx1"/>
              </a:solidFill>
            </a:endParaRPr>
          </a:p>
        </p:txBody>
      </p:sp>
      <mc:AlternateContent xmlns:mc="http://schemas.openxmlformats.org/markup-compatibility/2006" xmlns:a14="http://schemas.microsoft.com/office/drawing/2010/main">
        <mc:Choice Requires="a14">
          <p:sp>
            <p:nvSpPr>
              <p:cNvPr id="52" name="Rectangle 51"/>
              <p:cNvSpPr/>
              <p:nvPr/>
            </p:nvSpPr>
            <p:spPr>
              <a:xfrm>
                <a:off x="7623718" y="3388783"/>
                <a:ext cx="1431154" cy="7473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APPLY</a:t>
                </a:r>
              </a:p>
              <a:p>
                <a:pPr algn="ctr"/>
                <a:r>
                  <a:rPr lang="en-US" sz="1600" dirty="0" smtClean="0"/>
                  <a:t>SOLUTION</a:t>
                </a:r>
              </a:p>
              <a:p>
                <a:pPr algn="ct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charset="0"/>
                              <a:ea typeface="Cambria Math" charset="0"/>
                              <a:cs typeface="Cambria Math" charset="0"/>
                            </a:rPr>
                          </m:ctrlPr>
                        </m:accPr>
                        <m:e>
                          <m:r>
                            <a:rPr lang="pt-BR" sz="1600" b="0" i="1" smtClean="0">
                              <a:latin typeface="Cambria Math" charset="0"/>
                              <a:ea typeface="Cambria Math" charset="0"/>
                              <a:cs typeface="Cambria Math" charset="0"/>
                            </a:rPr>
                            <m:t>𝑓</m:t>
                          </m:r>
                        </m:e>
                      </m:acc>
                      <m:r>
                        <a:rPr lang="pt-BR" sz="1600" b="0" i="1" smtClean="0">
                          <a:latin typeface="Cambria Math" charset="0"/>
                          <a:ea typeface="Cambria Math" charset="0"/>
                          <a:cs typeface="Cambria Math" charset="0"/>
                        </a:rPr>
                        <m:t>≈</m:t>
                      </m:r>
                      <m:r>
                        <a:rPr lang="pt-BR" sz="1600" b="0" i="1" smtClean="0">
                          <a:latin typeface="Cambria Math" charset="0"/>
                          <a:ea typeface="Cambria Math" charset="0"/>
                          <a:cs typeface="Cambria Math" charset="0"/>
                        </a:rPr>
                        <m:t>𝑓</m:t>
                      </m:r>
                    </m:oMath>
                  </m:oMathPara>
                </a14:m>
                <a:endParaRPr lang="en-US" sz="1600" dirty="0"/>
              </a:p>
            </p:txBody>
          </p:sp>
        </mc:Choice>
        <mc:Fallback xmlns="">
          <p:sp>
            <p:nvSpPr>
              <p:cNvPr id="52" name="Rectangle 51"/>
              <p:cNvSpPr>
                <a:spLocks noRot="1" noChangeAspect="1" noMove="1" noResize="1" noEditPoints="1" noAdjustHandles="1" noChangeArrowheads="1" noChangeShapeType="1" noTextEdit="1"/>
              </p:cNvSpPr>
              <p:nvPr/>
            </p:nvSpPr>
            <p:spPr>
              <a:xfrm>
                <a:off x="7623718" y="3388783"/>
                <a:ext cx="1431154" cy="747357"/>
              </a:xfrm>
              <a:prstGeom prst="rect">
                <a:avLst/>
              </a:prstGeom>
              <a:blipFill rotWithShape="0">
                <a:blip r:embed="rId7"/>
                <a:stretch>
                  <a:fillRect/>
                </a:stretch>
              </a:blipFill>
            </p:spPr>
            <p:txBody>
              <a:bodyPr/>
              <a:lstStyle/>
              <a:p>
                <a:r>
                  <a:rPr lang="en-US">
                    <a:noFill/>
                  </a:rPr>
                  <a:t> </a:t>
                </a:r>
              </a:p>
            </p:txBody>
          </p:sp>
        </mc:Fallback>
      </mc:AlternateContent>
      <p:cxnSp>
        <p:nvCxnSpPr>
          <p:cNvPr id="55" name="Straight Arrow Connector 54"/>
          <p:cNvCxnSpPr/>
          <p:nvPr/>
        </p:nvCxnSpPr>
        <p:spPr>
          <a:xfrm>
            <a:off x="3819410" y="3787009"/>
            <a:ext cx="4573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5606869" y="3793438"/>
            <a:ext cx="4573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7166391" y="3762461"/>
            <a:ext cx="4573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8" name="Smiley Face 57"/>
          <p:cNvSpPr/>
          <p:nvPr/>
        </p:nvSpPr>
        <p:spPr>
          <a:xfrm>
            <a:off x="7225889" y="3375254"/>
            <a:ext cx="298573" cy="270230"/>
          </a:xfrm>
          <a:prstGeom prst="smileyFac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6595987" y="4227044"/>
            <a:ext cx="11430" cy="5600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Smiley Face 60"/>
          <p:cNvSpPr/>
          <p:nvPr/>
        </p:nvSpPr>
        <p:spPr>
          <a:xfrm>
            <a:off x="6750548" y="4378942"/>
            <a:ext cx="298573" cy="270230"/>
          </a:xfrm>
          <a:prstGeom prst="smileyFace">
            <a:avLst>
              <a:gd name="adj" fmla="val -4653"/>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638808" y="3080535"/>
            <a:ext cx="0" cy="686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7469306" y="4206229"/>
            <a:ext cx="1810272" cy="461665"/>
          </a:xfrm>
          <a:prstGeom prst="rect">
            <a:avLst/>
          </a:prstGeom>
          <a:noFill/>
        </p:spPr>
        <p:txBody>
          <a:bodyPr wrap="square" rtlCol="0">
            <a:spAutoFit/>
          </a:bodyPr>
          <a:lstStyle/>
          <a:p>
            <a:pPr algn="ctr"/>
            <a:r>
              <a:rPr lang="en-US" sz="1200" dirty="0" smtClean="0"/>
              <a:t>(e.g. learned maintenance prediction formula)</a:t>
            </a:r>
            <a:endParaRPr lang="en-US" sz="1200" dirty="0"/>
          </a:p>
        </p:txBody>
      </p:sp>
      <p:cxnSp>
        <p:nvCxnSpPr>
          <p:cNvPr id="69" name="Straight Connector 68"/>
          <p:cNvCxnSpPr/>
          <p:nvPr/>
        </p:nvCxnSpPr>
        <p:spPr>
          <a:xfrm flipH="1" flipV="1">
            <a:off x="635213" y="5239549"/>
            <a:ext cx="5301640" cy="67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638808" y="3991420"/>
            <a:ext cx="0" cy="125644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638808" y="4013328"/>
            <a:ext cx="67977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0" y="6603609"/>
            <a:ext cx="6792500" cy="307777"/>
          </a:xfrm>
          <a:prstGeom prst="rect">
            <a:avLst/>
          </a:prstGeom>
          <a:noFill/>
        </p:spPr>
        <p:txBody>
          <a:bodyPr wrap="none" rtlCol="0">
            <a:spAutoFit/>
          </a:bodyPr>
          <a:lstStyle/>
          <a:p>
            <a:r>
              <a:rPr lang="en-US" sz="1400" dirty="0" smtClean="0"/>
              <a:t>Picture adapted from: </a:t>
            </a:r>
            <a:r>
              <a:rPr lang="en-US" sz="1400" dirty="0"/>
              <a:t>Hands on Machine Learning with </a:t>
            </a:r>
            <a:r>
              <a:rPr lang="en-US" sz="1400" dirty="0" err="1" smtClean="0"/>
              <a:t>Scikit</a:t>
            </a:r>
            <a:r>
              <a:rPr lang="en-US" sz="1400" dirty="0" smtClean="0"/>
              <a:t>-Learn </a:t>
            </a:r>
            <a:r>
              <a:rPr lang="en-US" sz="1400" dirty="0"/>
              <a:t>and </a:t>
            </a:r>
            <a:r>
              <a:rPr lang="en-US" sz="1400" dirty="0" err="1" smtClean="0"/>
              <a:t>TensorFlow</a:t>
            </a:r>
            <a:r>
              <a:rPr lang="en-US" sz="1400" dirty="0" smtClean="0"/>
              <a:t>, Cap 1.</a:t>
            </a:r>
            <a:endParaRPr lang="en-US" sz="1400" dirty="0"/>
          </a:p>
        </p:txBody>
      </p:sp>
      <p:sp>
        <p:nvSpPr>
          <p:cNvPr id="78" name="TextBox 77"/>
          <p:cNvSpPr txBox="1"/>
          <p:nvPr/>
        </p:nvSpPr>
        <p:spPr>
          <a:xfrm>
            <a:off x="59679" y="5987359"/>
            <a:ext cx="4817922" cy="608885"/>
          </a:xfrm>
          <a:prstGeom prst="rect">
            <a:avLst/>
          </a:prstGeom>
          <a:noFill/>
        </p:spPr>
        <p:txBody>
          <a:bodyPr wrap="none" rtlCol="0">
            <a:spAutoFit/>
          </a:bodyPr>
          <a:lstStyle/>
          <a:p>
            <a:pPr>
              <a:lnSpc>
                <a:spcPts val="2000"/>
              </a:lnSpc>
            </a:pPr>
            <a:r>
              <a:rPr lang="en-US" sz="2000" dirty="0" smtClean="0">
                <a:solidFill>
                  <a:schemeClr val="accent6">
                    <a:lumMod val="75000"/>
                  </a:schemeClr>
                </a:solidFill>
              </a:rPr>
              <a:t>Week 7: Neural networks and deep learning.</a:t>
            </a:r>
          </a:p>
          <a:p>
            <a:pPr>
              <a:lnSpc>
                <a:spcPts val="2000"/>
              </a:lnSpc>
            </a:pPr>
            <a:r>
              <a:rPr lang="en-US" sz="2000" dirty="0" smtClean="0">
                <a:solidFill>
                  <a:schemeClr val="accent6">
                    <a:lumMod val="75000"/>
                  </a:schemeClr>
                </a:solidFill>
              </a:rPr>
              <a:t>Week 8: Sandbox! </a:t>
            </a:r>
            <a:r>
              <a:rPr lang="en-US" sz="2000" dirty="0" smtClean="0">
                <a:solidFill>
                  <a:schemeClr val="accent6">
                    <a:lumMod val="75000"/>
                  </a:schemeClr>
                </a:solidFill>
                <a:sym typeface="Wingdings"/>
              </a:rPr>
              <a:t></a:t>
            </a:r>
            <a:endParaRPr lang="en-US" sz="2000" dirty="0">
              <a:solidFill>
                <a:schemeClr val="accent6">
                  <a:lumMod val="75000"/>
                </a:schemeClr>
              </a:solidFill>
            </a:endParaRPr>
          </a:p>
        </p:txBody>
      </p:sp>
    </p:spTree>
    <p:extLst>
      <p:ext uri="{BB962C8B-B14F-4D97-AF65-F5344CB8AC3E}">
        <p14:creationId xmlns:p14="http://schemas.microsoft.com/office/powerpoint/2010/main" val="2013581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smtClean="0"/>
              <a:t>SUPERVISED vs UNSUPERVISED LEARNING:</a:t>
            </a:r>
            <a:endParaRPr lang="en-US" sz="2800"/>
          </a:p>
        </p:txBody>
      </p:sp>
      <p:sp>
        <p:nvSpPr>
          <p:cNvPr id="3" name="TextBox 2"/>
          <p:cNvSpPr txBox="1"/>
          <p:nvPr/>
        </p:nvSpPr>
        <p:spPr>
          <a:xfrm>
            <a:off x="367747" y="1441174"/>
            <a:ext cx="4194313" cy="47089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2000" b="1" dirty="0" smtClean="0"/>
              <a:t>Supervised learning</a:t>
            </a:r>
            <a:r>
              <a:rPr lang="en-US" sz="2000" dirty="0" smtClean="0"/>
              <a:t>: the training data we feed to the algorithm includes the desired solutions (</a:t>
            </a:r>
            <a:r>
              <a:rPr lang="en-US" sz="2000" dirty="0" smtClean="0">
                <a:solidFill>
                  <a:srgbClr val="FF0000"/>
                </a:solidFill>
              </a:rPr>
              <a:t>called labels</a:t>
            </a:r>
            <a:r>
              <a:rPr lang="en-US" sz="2000" dirty="0" smtClean="0"/>
              <a:t>). Typical supervised tasks:</a:t>
            </a:r>
          </a:p>
          <a:p>
            <a:pPr algn="just"/>
            <a:endParaRPr lang="en-US" sz="2000" dirty="0"/>
          </a:p>
          <a:p>
            <a:pPr algn="just"/>
            <a:endParaRPr lang="en-US" sz="2000" dirty="0" smtClean="0"/>
          </a:p>
          <a:p>
            <a:pPr algn="just"/>
            <a:endParaRPr lang="en-US" sz="2000" dirty="0" smtClean="0"/>
          </a:p>
          <a:p>
            <a:pPr algn="just"/>
            <a:endParaRPr lang="en-US" sz="2000" dirty="0" smtClean="0"/>
          </a:p>
          <a:p>
            <a:pPr algn="just"/>
            <a:r>
              <a:rPr lang="en-US" sz="2000" dirty="0" smtClean="0"/>
              <a:t>Most important algorithms:</a:t>
            </a:r>
          </a:p>
          <a:p>
            <a:pPr marL="342900" indent="-342900" algn="just">
              <a:buFont typeface="Arial" charset="0"/>
              <a:buChar char="•"/>
            </a:pPr>
            <a:r>
              <a:rPr lang="en-US" sz="2000" dirty="0" smtClean="0"/>
              <a:t>K-Nearest </a:t>
            </a:r>
            <a:r>
              <a:rPr lang="en-US" sz="2000" dirty="0" err="1"/>
              <a:t>N</a:t>
            </a:r>
            <a:r>
              <a:rPr lang="en-US" sz="2000" dirty="0" err="1" smtClean="0"/>
              <a:t>eighbours</a:t>
            </a:r>
            <a:r>
              <a:rPr lang="en-US" sz="2000" dirty="0" smtClean="0"/>
              <a:t> (K-NN)</a:t>
            </a:r>
          </a:p>
          <a:p>
            <a:pPr marL="342900" indent="-342900" algn="just">
              <a:buFont typeface="Arial" charset="0"/>
              <a:buChar char="•"/>
            </a:pPr>
            <a:r>
              <a:rPr lang="en-US" sz="2000" dirty="0" smtClean="0"/>
              <a:t>Linear regression</a:t>
            </a:r>
          </a:p>
          <a:p>
            <a:pPr marL="342900" indent="-342900" algn="just">
              <a:buFont typeface="Arial" charset="0"/>
              <a:buChar char="•"/>
            </a:pPr>
            <a:r>
              <a:rPr lang="en-US" sz="2000" dirty="0" smtClean="0"/>
              <a:t>Logistic regression</a:t>
            </a:r>
          </a:p>
          <a:p>
            <a:pPr marL="342900" indent="-342900" algn="just">
              <a:buFont typeface="Arial" charset="0"/>
              <a:buChar char="•"/>
            </a:pPr>
            <a:r>
              <a:rPr lang="en-US" sz="2000" dirty="0" smtClean="0"/>
              <a:t>Support Vector Machines (SVMs)</a:t>
            </a:r>
          </a:p>
          <a:p>
            <a:pPr marL="342900" indent="-342900" algn="just">
              <a:buFont typeface="Arial" charset="0"/>
              <a:buChar char="•"/>
            </a:pPr>
            <a:r>
              <a:rPr lang="en-US" sz="2000" dirty="0" smtClean="0"/>
              <a:t>Decision trees and Random forests</a:t>
            </a:r>
          </a:p>
          <a:p>
            <a:pPr marL="342900" indent="-342900" algn="just">
              <a:buFont typeface="Arial" charset="0"/>
              <a:buChar char="•"/>
            </a:pPr>
            <a:r>
              <a:rPr lang="en-US" sz="2000" dirty="0" smtClean="0"/>
              <a:t>Neural networks</a:t>
            </a:r>
            <a:endParaRPr lang="en-US" sz="2000" dirty="0"/>
          </a:p>
        </p:txBody>
      </p:sp>
      <p:sp>
        <p:nvSpPr>
          <p:cNvPr id="4" name="TextBox 3"/>
          <p:cNvSpPr txBox="1"/>
          <p:nvPr/>
        </p:nvSpPr>
        <p:spPr>
          <a:xfrm>
            <a:off x="536713" y="3140764"/>
            <a:ext cx="1411357" cy="369332"/>
          </a:xfrm>
          <a:prstGeom prst="rect">
            <a:avLst/>
          </a:prstGeom>
          <a:solidFill>
            <a:schemeClr val="accent2">
              <a:lumMod val="40000"/>
              <a:lumOff val="60000"/>
            </a:schemeClr>
          </a:solidFill>
        </p:spPr>
        <p:txBody>
          <a:bodyPr wrap="square" rtlCol="0">
            <a:spAutoFit/>
          </a:bodyPr>
          <a:lstStyle/>
          <a:p>
            <a:r>
              <a:rPr lang="en-US" sz="1800" dirty="0" smtClean="0"/>
              <a:t>Classification</a:t>
            </a:r>
            <a:endParaRPr lang="en-US" sz="1800" dirty="0"/>
          </a:p>
        </p:txBody>
      </p:sp>
      <p:sp>
        <p:nvSpPr>
          <p:cNvPr id="6" name="TextBox 5"/>
          <p:cNvSpPr txBox="1"/>
          <p:nvPr/>
        </p:nvSpPr>
        <p:spPr>
          <a:xfrm>
            <a:off x="2776332" y="3140764"/>
            <a:ext cx="1199322" cy="369332"/>
          </a:xfrm>
          <a:prstGeom prst="rect">
            <a:avLst/>
          </a:prstGeom>
          <a:solidFill>
            <a:schemeClr val="accent2">
              <a:lumMod val="40000"/>
              <a:lumOff val="60000"/>
            </a:schemeClr>
          </a:solidFill>
        </p:spPr>
        <p:txBody>
          <a:bodyPr wrap="square" rtlCol="0">
            <a:spAutoFit/>
          </a:bodyPr>
          <a:lstStyle/>
          <a:p>
            <a:r>
              <a:rPr lang="en-US" sz="1800" smtClean="0"/>
              <a:t>Regression</a:t>
            </a:r>
            <a:endParaRPr lang="en-US" sz="1800"/>
          </a:p>
        </p:txBody>
      </p:sp>
      <p:cxnSp>
        <p:nvCxnSpPr>
          <p:cNvPr id="7" name="Straight Arrow Connector 6"/>
          <p:cNvCxnSpPr>
            <a:endCxn id="4" idx="0"/>
          </p:cNvCxnSpPr>
          <p:nvPr/>
        </p:nvCxnSpPr>
        <p:spPr>
          <a:xfrm flipH="1">
            <a:off x="1242392" y="2713383"/>
            <a:ext cx="1172817" cy="42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415209" y="2713383"/>
            <a:ext cx="960784" cy="42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652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smtClean="0"/>
              <a:t>SUPERVISED vs UNSUPERVISED LEARNING:</a:t>
            </a:r>
            <a:endParaRPr lang="en-US" sz="2800"/>
          </a:p>
        </p:txBody>
      </p:sp>
      <p:sp>
        <p:nvSpPr>
          <p:cNvPr id="3" name="TextBox 2"/>
          <p:cNvSpPr txBox="1"/>
          <p:nvPr/>
        </p:nvSpPr>
        <p:spPr>
          <a:xfrm>
            <a:off x="367747" y="1441174"/>
            <a:ext cx="4194313" cy="47089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2000" b="1" dirty="0" smtClean="0"/>
              <a:t>Supervised learning</a:t>
            </a:r>
            <a:r>
              <a:rPr lang="en-US" sz="2000" dirty="0" smtClean="0"/>
              <a:t>: the training data we feed to the algorithm includes the desired solutions (</a:t>
            </a:r>
            <a:r>
              <a:rPr lang="en-US" sz="2000" dirty="0" smtClean="0">
                <a:solidFill>
                  <a:srgbClr val="FF0000"/>
                </a:solidFill>
              </a:rPr>
              <a:t>called labels</a:t>
            </a:r>
            <a:r>
              <a:rPr lang="en-US" sz="2000" dirty="0" smtClean="0"/>
              <a:t>). Typical supervised tasks:</a:t>
            </a:r>
          </a:p>
          <a:p>
            <a:pPr algn="just"/>
            <a:endParaRPr lang="en-US" sz="2000" dirty="0"/>
          </a:p>
          <a:p>
            <a:pPr algn="just"/>
            <a:endParaRPr lang="en-US" sz="2000" dirty="0" smtClean="0"/>
          </a:p>
          <a:p>
            <a:pPr algn="just"/>
            <a:endParaRPr lang="en-US" sz="2000" dirty="0" smtClean="0"/>
          </a:p>
          <a:p>
            <a:pPr algn="just"/>
            <a:endParaRPr lang="en-US" sz="2000" dirty="0" smtClean="0"/>
          </a:p>
          <a:p>
            <a:pPr algn="just"/>
            <a:r>
              <a:rPr lang="en-US" sz="2000" dirty="0" smtClean="0"/>
              <a:t>Most important algorithms:</a:t>
            </a:r>
          </a:p>
          <a:p>
            <a:pPr marL="342900" indent="-342900" algn="just">
              <a:buFont typeface="Arial" charset="0"/>
              <a:buChar char="•"/>
            </a:pPr>
            <a:r>
              <a:rPr lang="en-US" sz="2000" dirty="0" smtClean="0"/>
              <a:t>K-Nearest </a:t>
            </a:r>
            <a:r>
              <a:rPr lang="en-US" sz="2000" dirty="0" err="1"/>
              <a:t>N</a:t>
            </a:r>
            <a:r>
              <a:rPr lang="en-US" sz="2000" dirty="0" err="1" smtClean="0"/>
              <a:t>eighbours</a:t>
            </a:r>
            <a:r>
              <a:rPr lang="en-US" sz="2000" dirty="0" smtClean="0"/>
              <a:t> (K-NN)</a:t>
            </a:r>
          </a:p>
          <a:p>
            <a:pPr marL="342900" indent="-342900" algn="just">
              <a:buFont typeface="Arial" charset="0"/>
              <a:buChar char="•"/>
            </a:pPr>
            <a:r>
              <a:rPr lang="en-US" sz="2000" dirty="0" smtClean="0"/>
              <a:t>Linear regression</a:t>
            </a:r>
          </a:p>
          <a:p>
            <a:pPr marL="342900" indent="-342900" algn="just">
              <a:buFont typeface="Arial" charset="0"/>
              <a:buChar char="•"/>
            </a:pPr>
            <a:r>
              <a:rPr lang="en-US" sz="2000" dirty="0" smtClean="0"/>
              <a:t>Logistic regression</a:t>
            </a:r>
          </a:p>
          <a:p>
            <a:pPr marL="342900" indent="-342900" algn="just">
              <a:buFont typeface="Arial" charset="0"/>
              <a:buChar char="•"/>
            </a:pPr>
            <a:r>
              <a:rPr lang="en-US" sz="2000" dirty="0" smtClean="0"/>
              <a:t>Support Vector Machines (SVMs)</a:t>
            </a:r>
          </a:p>
          <a:p>
            <a:pPr marL="342900" indent="-342900" algn="just">
              <a:buFont typeface="Arial" charset="0"/>
              <a:buChar char="•"/>
            </a:pPr>
            <a:r>
              <a:rPr lang="en-US" sz="2000" dirty="0" smtClean="0"/>
              <a:t>Decision trees and Random forests</a:t>
            </a:r>
          </a:p>
          <a:p>
            <a:pPr marL="342900" indent="-342900" algn="just">
              <a:buFont typeface="Arial" charset="0"/>
              <a:buChar char="•"/>
            </a:pPr>
            <a:r>
              <a:rPr lang="en-US" sz="2000" dirty="0" smtClean="0"/>
              <a:t>Neural networks</a:t>
            </a:r>
            <a:endParaRPr lang="en-US" sz="2000" dirty="0"/>
          </a:p>
        </p:txBody>
      </p:sp>
      <p:sp>
        <p:nvSpPr>
          <p:cNvPr id="4" name="TextBox 3"/>
          <p:cNvSpPr txBox="1"/>
          <p:nvPr/>
        </p:nvSpPr>
        <p:spPr>
          <a:xfrm>
            <a:off x="536713" y="3140764"/>
            <a:ext cx="1411357" cy="369332"/>
          </a:xfrm>
          <a:prstGeom prst="rect">
            <a:avLst/>
          </a:prstGeom>
          <a:solidFill>
            <a:schemeClr val="accent2">
              <a:lumMod val="40000"/>
              <a:lumOff val="60000"/>
            </a:schemeClr>
          </a:solidFill>
        </p:spPr>
        <p:txBody>
          <a:bodyPr wrap="square" rtlCol="0">
            <a:spAutoFit/>
          </a:bodyPr>
          <a:lstStyle/>
          <a:p>
            <a:r>
              <a:rPr lang="en-US" sz="1800" dirty="0" smtClean="0"/>
              <a:t>Classification</a:t>
            </a:r>
            <a:endParaRPr lang="en-US" sz="1800" dirty="0"/>
          </a:p>
        </p:txBody>
      </p:sp>
      <p:sp>
        <p:nvSpPr>
          <p:cNvPr id="6" name="TextBox 5"/>
          <p:cNvSpPr txBox="1"/>
          <p:nvPr/>
        </p:nvSpPr>
        <p:spPr>
          <a:xfrm>
            <a:off x="2776332" y="3140764"/>
            <a:ext cx="1199322" cy="369332"/>
          </a:xfrm>
          <a:prstGeom prst="rect">
            <a:avLst/>
          </a:prstGeom>
          <a:solidFill>
            <a:schemeClr val="accent2">
              <a:lumMod val="40000"/>
              <a:lumOff val="60000"/>
            </a:schemeClr>
          </a:solidFill>
        </p:spPr>
        <p:txBody>
          <a:bodyPr wrap="square" rtlCol="0">
            <a:spAutoFit/>
          </a:bodyPr>
          <a:lstStyle/>
          <a:p>
            <a:r>
              <a:rPr lang="en-US" sz="1800" smtClean="0"/>
              <a:t>Regression</a:t>
            </a:r>
            <a:endParaRPr lang="en-US" sz="1800"/>
          </a:p>
        </p:txBody>
      </p:sp>
      <p:cxnSp>
        <p:nvCxnSpPr>
          <p:cNvPr id="7" name="Straight Arrow Connector 6"/>
          <p:cNvCxnSpPr>
            <a:endCxn id="4" idx="0"/>
          </p:cNvCxnSpPr>
          <p:nvPr/>
        </p:nvCxnSpPr>
        <p:spPr>
          <a:xfrm flipH="1">
            <a:off x="1242392" y="2713383"/>
            <a:ext cx="1172817" cy="42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415209" y="2713383"/>
            <a:ext cx="960784" cy="42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01209" y="1441174"/>
            <a:ext cx="4244008" cy="47089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2000" b="1" dirty="0" smtClean="0"/>
              <a:t>Unsupervised learning: </a:t>
            </a:r>
            <a:r>
              <a:rPr lang="en-US" sz="2000" dirty="0" smtClean="0"/>
              <a:t>the training data is </a:t>
            </a:r>
            <a:r>
              <a:rPr lang="en-US" sz="2000" dirty="0" smtClean="0">
                <a:solidFill>
                  <a:srgbClr val="FF0000"/>
                </a:solidFill>
              </a:rPr>
              <a:t>unlabeled </a:t>
            </a:r>
            <a:r>
              <a:rPr lang="en-US" sz="2000" dirty="0" smtClean="0"/>
              <a:t>(doesn’t include a desired solution), the system tries to learn without a teacher.</a:t>
            </a:r>
          </a:p>
          <a:p>
            <a:pPr algn="just"/>
            <a:r>
              <a:rPr lang="en-US" sz="2000" dirty="0" smtClean="0"/>
              <a:t>Typical unsupervised tasks:</a:t>
            </a:r>
          </a:p>
          <a:p>
            <a:pPr algn="just"/>
            <a:endParaRPr lang="en-US" sz="2000" dirty="0" smtClean="0"/>
          </a:p>
          <a:p>
            <a:pPr algn="just"/>
            <a:endParaRPr lang="en-US" sz="2000" dirty="0"/>
          </a:p>
          <a:p>
            <a:pPr algn="just"/>
            <a:endParaRPr lang="en-US" sz="2000" dirty="0" smtClean="0"/>
          </a:p>
          <a:p>
            <a:pPr algn="just"/>
            <a:r>
              <a:rPr lang="en-US" sz="2000" dirty="0" smtClean="0"/>
              <a:t>Most important algorithms:</a:t>
            </a:r>
          </a:p>
          <a:p>
            <a:pPr marL="342900" indent="-342900" algn="just">
              <a:buFont typeface="Arial" charset="0"/>
              <a:buChar char="•"/>
            </a:pPr>
            <a:r>
              <a:rPr lang="en-US" sz="2000" dirty="0" smtClean="0"/>
              <a:t>K-means clustering</a:t>
            </a:r>
          </a:p>
          <a:p>
            <a:pPr marL="342900" indent="-342900" algn="just">
              <a:buFont typeface="Arial" charset="0"/>
              <a:buChar char="•"/>
            </a:pPr>
            <a:r>
              <a:rPr lang="en-US" sz="2000" dirty="0" smtClean="0"/>
              <a:t>Hierarchical cluster analysis (HCA)</a:t>
            </a:r>
          </a:p>
          <a:p>
            <a:pPr marL="342900" indent="-342900" algn="just">
              <a:buFont typeface="Arial" charset="0"/>
              <a:buChar char="•"/>
            </a:pPr>
            <a:r>
              <a:rPr lang="en-US" sz="2000" dirty="0" smtClean="0"/>
              <a:t>Expectation Maximization</a:t>
            </a:r>
          </a:p>
          <a:p>
            <a:pPr marL="342900" indent="-342900" algn="just">
              <a:buFont typeface="Arial" charset="0"/>
              <a:buChar char="•"/>
            </a:pPr>
            <a:r>
              <a:rPr lang="en-US" sz="2000" dirty="0" smtClean="0"/>
              <a:t>Principle Component Analysis (PCA)</a:t>
            </a:r>
          </a:p>
          <a:p>
            <a:pPr marL="342900" indent="-342900" algn="just">
              <a:buFont typeface="Arial" charset="0"/>
              <a:buChar char="•"/>
            </a:pPr>
            <a:r>
              <a:rPr lang="en-US" sz="2000" dirty="0" smtClean="0"/>
              <a:t>Kernel PCA</a:t>
            </a:r>
          </a:p>
          <a:p>
            <a:pPr marL="342900" indent="-342900" algn="just">
              <a:buFont typeface="Arial" charset="0"/>
              <a:buChar char="•"/>
            </a:pPr>
            <a:r>
              <a:rPr lang="en-US" sz="2000" dirty="0" smtClean="0"/>
              <a:t>Locally linear embedding</a:t>
            </a:r>
          </a:p>
        </p:txBody>
      </p:sp>
      <p:sp>
        <p:nvSpPr>
          <p:cNvPr id="12" name="TextBox 11"/>
          <p:cNvSpPr txBox="1"/>
          <p:nvPr/>
        </p:nvSpPr>
        <p:spPr>
          <a:xfrm>
            <a:off x="4744280" y="3302261"/>
            <a:ext cx="1022074" cy="338554"/>
          </a:xfrm>
          <a:prstGeom prst="rect">
            <a:avLst/>
          </a:prstGeom>
          <a:solidFill>
            <a:schemeClr val="accent2">
              <a:lumMod val="40000"/>
              <a:lumOff val="60000"/>
            </a:schemeClr>
          </a:solidFill>
        </p:spPr>
        <p:txBody>
          <a:bodyPr wrap="square" rtlCol="0">
            <a:spAutoFit/>
          </a:bodyPr>
          <a:lstStyle/>
          <a:p>
            <a:r>
              <a:rPr lang="en-US" sz="1600" smtClean="0"/>
              <a:t>Clustering</a:t>
            </a:r>
            <a:endParaRPr lang="en-US" sz="1600"/>
          </a:p>
        </p:txBody>
      </p:sp>
      <p:sp>
        <p:nvSpPr>
          <p:cNvPr id="13" name="TextBox 12"/>
          <p:cNvSpPr txBox="1"/>
          <p:nvPr/>
        </p:nvSpPr>
        <p:spPr>
          <a:xfrm>
            <a:off x="5989982" y="3272444"/>
            <a:ext cx="1484243" cy="584775"/>
          </a:xfrm>
          <a:prstGeom prst="rect">
            <a:avLst/>
          </a:prstGeom>
          <a:solidFill>
            <a:schemeClr val="accent2">
              <a:lumMod val="40000"/>
              <a:lumOff val="60000"/>
            </a:schemeClr>
          </a:solidFill>
        </p:spPr>
        <p:txBody>
          <a:bodyPr wrap="square" rtlCol="0">
            <a:spAutoFit/>
          </a:bodyPr>
          <a:lstStyle/>
          <a:p>
            <a:r>
              <a:rPr lang="en-US" sz="1600" smtClean="0"/>
              <a:t>Dimensionality reduction</a:t>
            </a:r>
            <a:endParaRPr lang="en-US" sz="1600"/>
          </a:p>
        </p:txBody>
      </p:sp>
      <p:sp>
        <p:nvSpPr>
          <p:cNvPr id="14" name="TextBox 13"/>
          <p:cNvSpPr txBox="1"/>
          <p:nvPr/>
        </p:nvSpPr>
        <p:spPr>
          <a:xfrm>
            <a:off x="7752522" y="3272444"/>
            <a:ext cx="1147969" cy="584775"/>
          </a:xfrm>
          <a:prstGeom prst="rect">
            <a:avLst/>
          </a:prstGeom>
          <a:solidFill>
            <a:schemeClr val="accent2">
              <a:lumMod val="40000"/>
              <a:lumOff val="60000"/>
            </a:schemeClr>
          </a:solidFill>
        </p:spPr>
        <p:txBody>
          <a:bodyPr wrap="square" rtlCol="0">
            <a:spAutoFit/>
          </a:bodyPr>
          <a:lstStyle/>
          <a:p>
            <a:r>
              <a:rPr lang="en-US" sz="1600" smtClean="0"/>
              <a:t>Anomaly detection</a:t>
            </a:r>
            <a:endParaRPr lang="en-US" sz="1600"/>
          </a:p>
        </p:txBody>
      </p:sp>
      <p:cxnSp>
        <p:nvCxnSpPr>
          <p:cNvPr id="16" name="Straight Arrow Connector 15"/>
          <p:cNvCxnSpPr>
            <a:endCxn id="12" idx="0"/>
          </p:cNvCxnSpPr>
          <p:nvPr/>
        </p:nvCxnSpPr>
        <p:spPr>
          <a:xfrm flipH="1">
            <a:off x="5255317" y="2991678"/>
            <a:ext cx="1334326" cy="310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3" idx="0"/>
          </p:cNvCxnSpPr>
          <p:nvPr/>
        </p:nvCxnSpPr>
        <p:spPr>
          <a:xfrm>
            <a:off x="6599583" y="3021496"/>
            <a:ext cx="132521" cy="250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4" idx="0"/>
          </p:cNvCxnSpPr>
          <p:nvPr/>
        </p:nvCxnSpPr>
        <p:spPr>
          <a:xfrm>
            <a:off x="6589643" y="2991678"/>
            <a:ext cx="1736864" cy="280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6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8428382" cy="523220"/>
          </a:xfrm>
          <a:prstGeom prst="rect">
            <a:avLst/>
          </a:prstGeom>
          <a:noFill/>
        </p:spPr>
        <p:txBody>
          <a:bodyPr wrap="square" rtlCol="0">
            <a:spAutoFit/>
          </a:bodyPr>
          <a:lstStyle/>
          <a:p>
            <a:r>
              <a:rPr lang="en-US" sz="2800" smtClean="0"/>
              <a:t>TWO MAIN </a:t>
            </a:r>
            <a:r>
              <a:rPr lang="en-US" sz="2800" dirty="0" smtClean="0"/>
              <a:t>CHALLENGES YOU MAY FACE IN ML PROJECT:</a:t>
            </a:r>
            <a:endParaRPr lang="en-US" sz="2800" dirty="0"/>
          </a:p>
        </p:txBody>
      </p:sp>
      <p:sp>
        <p:nvSpPr>
          <p:cNvPr id="3" name="TextBox 2"/>
          <p:cNvSpPr txBox="1"/>
          <p:nvPr/>
        </p:nvSpPr>
        <p:spPr>
          <a:xfrm>
            <a:off x="367748" y="1113185"/>
            <a:ext cx="4273826" cy="53553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800" b="1" dirty="0" smtClean="0"/>
              <a:t>BAD DATA:</a:t>
            </a:r>
          </a:p>
          <a:p>
            <a:pPr marL="342900" indent="-342900" algn="just">
              <a:buFont typeface="Arial" charset="0"/>
              <a:buChar char="•"/>
            </a:pPr>
            <a:r>
              <a:rPr lang="en-US" sz="1800" dirty="0" smtClean="0"/>
              <a:t>Insufficient quantity of training data</a:t>
            </a:r>
            <a:r>
              <a:rPr lang="en-US" sz="1800" dirty="0" smtClean="0"/>
              <a:t>: ML requires sufficient amount of data for efficient training and better </a:t>
            </a:r>
            <a:r>
              <a:rPr lang="en-US" sz="1800" dirty="0" err="1" smtClean="0"/>
              <a:t>generalising</a:t>
            </a:r>
            <a:r>
              <a:rPr lang="en-US" sz="1800" dirty="0" smtClean="0"/>
              <a:t>.</a:t>
            </a:r>
            <a:endParaRPr lang="en-US" sz="1800" dirty="0" smtClean="0"/>
          </a:p>
          <a:p>
            <a:pPr marL="342900" indent="-342900" algn="just">
              <a:buFont typeface="Arial" charset="0"/>
              <a:buChar char="•"/>
            </a:pPr>
            <a:r>
              <a:rPr lang="en-US" sz="1800" dirty="0" err="1" smtClean="0"/>
              <a:t>Nonrepresentative</a:t>
            </a:r>
            <a:r>
              <a:rPr lang="en-US" sz="1800" dirty="0" smtClean="0"/>
              <a:t> training </a:t>
            </a:r>
            <a:r>
              <a:rPr lang="en-US" sz="1800" dirty="0" smtClean="0"/>
              <a:t>data: it is crucial that the training data be representative of new cases you want to </a:t>
            </a:r>
            <a:r>
              <a:rPr lang="en-US" sz="1800" dirty="0" err="1" smtClean="0"/>
              <a:t>generalise</a:t>
            </a:r>
            <a:r>
              <a:rPr lang="en-US" sz="1800" dirty="0" smtClean="0"/>
              <a:t>. Some large data are </a:t>
            </a:r>
            <a:r>
              <a:rPr lang="en-US" sz="1800" dirty="0" err="1" smtClean="0"/>
              <a:t>nonrepresentative</a:t>
            </a:r>
            <a:r>
              <a:rPr lang="en-US" sz="1800" dirty="0" smtClean="0"/>
              <a:t> the sampling method is flawed (</a:t>
            </a:r>
            <a:r>
              <a:rPr lang="en-US" sz="1800" dirty="0" smtClean="0">
                <a:solidFill>
                  <a:srgbClr val="FF0000"/>
                </a:solidFill>
              </a:rPr>
              <a:t>sampling bias</a:t>
            </a:r>
            <a:r>
              <a:rPr lang="en-US" sz="1800" dirty="0" smtClean="0"/>
              <a:t>).</a:t>
            </a:r>
            <a:endParaRPr lang="en-US" sz="1800" dirty="0" smtClean="0"/>
          </a:p>
          <a:p>
            <a:pPr marL="342900" indent="-342900" algn="just">
              <a:buFont typeface="Arial" charset="0"/>
              <a:buChar char="•"/>
            </a:pPr>
            <a:r>
              <a:rPr lang="en-US" sz="1800" dirty="0" smtClean="0"/>
              <a:t>Poor quality data</a:t>
            </a:r>
            <a:r>
              <a:rPr lang="en-US" sz="1800" dirty="0" smtClean="0"/>
              <a:t>: full of errors, outliers or noise, such data need to be cleaned before use.</a:t>
            </a:r>
            <a:endParaRPr lang="en-US" sz="1800" dirty="0" smtClean="0"/>
          </a:p>
          <a:p>
            <a:pPr marL="342900" indent="-342900" algn="just">
              <a:buFont typeface="Arial" charset="0"/>
              <a:buChar char="•"/>
            </a:pPr>
            <a:r>
              <a:rPr lang="en-US" sz="1800" dirty="0" smtClean="0"/>
              <a:t>Irrelevant features (data type</a:t>
            </a:r>
            <a:r>
              <a:rPr lang="en-US" sz="1800" dirty="0" smtClean="0"/>
              <a:t>): ML requires a good set of relevant features to train on, you could use the most useful feature or combine existing features to produce a more useful one.</a:t>
            </a:r>
            <a:endParaRPr lang="en-US" sz="1800" dirty="0"/>
          </a:p>
        </p:txBody>
      </p:sp>
    </p:spTree>
    <p:extLst>
      <p:ext uri="{BB962C8B-B14F-4D97-AF65-F5344CB8AC3E}">
        <p14:creationId xmlns:p14="http://schemas.microsoft.com/office/powerpoint/2010/main" val="77620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8428382" cy="523220"/>
          </a:xfrm>
          <a:prstGeom prst="rect">
            <a:avLst/>
          </a:prstGeom>
          <a:noFill/>
        </p:spPr>
        <p:txBody>
          <a:bodyPr wrap="square" rtlCol="0">
            <a:spAutoFit/>
          </a:bodyPr>
          <a:lstStyle/>
          <a:p>
            <a:r>
              <a:rPr lang="en-US" sz="2800" smtClean="0"/>
              <a:t>TWO MAIN </a:t>
            </a:r>
            <a:r>
              <a:rPr lang="en-US" sz="2800" dirty="0" smtClean="0"/>
              <a:t>CHALLENGES YOU MAY FACE IN ML PROJECT:</a:t>
            </a:r>
            <a:endParaRPr lang="en-US" sz="2800" dirty="0"/>
          </a:p>
        </p:txBody>
      </p:sp>
      <p:sp>
        <p:nvSpPr>
          <p:cNvPr id="3" name="TextBox 2"/>
          <p:cNvSpPr txBox="1"/>
          <p:nvPr/>
        </p:nvSpPr>
        <p:spPr>
          <a:xfrm>
            <a:off x="367748" y="1113185"/>
            <a:ext cx="4273826" cy="53553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800" b="1" dirty="0" smtClean="0"/>
              <a:t>BAD DATA:</a:t>
            </a:r>
          </a:p>
          <a:p>
            <a:pPr marL="342900" indent="-342900" algn="just">
              <a:buFont typeface="Arial" charset="0"/>
              <a:buChar char="•"/>
            </a:pPr>
            <a:r>
              <a:rPr lang="en-US" sz="1800" dirty="0" smtClean="0"/>
              <a:t>Insufficient quantity of training data</a:t>
            </a:r>
            <a:r>
              <a:rPr lang="en-US" sz="1800" dirty="0" smtClean="0"/>
              <a:t>: ML requires sufficient amount of data for efficient training and better </a:t>
            </a:r>
            <a:r>
              <a:rPr lang="en-US" sz="1800" dirty="0" err="1" smtClean="0"/>
              <a:t>generalising</a:t>
            </a:r>
            <a:r>
              <a:rPr lang="en-US" sz="1800" dirty="0" smtClean="0"/>
              <a:t>.</a:t>
            </a:r>
            <a:endParaRPr lang="en-US" sz="1800" dirty="0" smtClean="0"/>
          </a:p>
          <a:p>
            <a:pPr marL="342900" indent="-342900" algn="just">
              <a:buFont typeface="Arial" charset="0"/>
              <a:buChar char="•"/>
            </a:pPr>
            <a:r>
              <a:rPr lang="en-US" sz="1800" dirty="0" err="1" smtClean="0"/>
              <a:t>Nonrepresentative</a:t>
            </a:r>
            <a:r>
              <a:rPr lang="en-US" sz="1800" dirty="0" smtClean="0"/>
              <a:t> training </a:t>
            </a:r>
            <a:r>
              <a:rPr lang="en-US" sz="1800" dirty="0" smtClean="0"/>
              <a:t>data: it is crucial that the training data be representative of new cases you want to </a:t>
            </a:r>
            <a:r>
              <a:rPr lang="en-US" sz="1800" dirty="0" err="1" smtClean="0"/>
              <a:t>generalise</a:t>
            </a:r>
            <a:r>
              <a:rPr lang="en-US" sz="1800" dirty="0" smtClean="0"/>
              <a:t>. Some large data are </a:t>
            </a:r>
            <a:r>
              <a:rPr lang="en-US" sz="1800" dirty="0" err="1" smtClean="0"/>
              <a:t>nonrepresentative</a:t>
            </a:r>
            <a:r>
              <a:rPr lang="en-US" sz="1800" dirty="0" smtClean="0"/>
              <a:t> the sampling method is flawed (</a:t>
            </a:r>
            <a:r>
              <a:rPr lang="en-US" sz="1800" dirty="0" smtClean="0">
                <a:solidFill>
                  <a:srgbClr val="FF0000"/>
                </a:solidFill>
              </a:rPr>
              <a:t>sampling bias</a:t>
            </a:r>
            <a:r>
              <a:rPr lang="en-US" sz="1800" dirty="0" smtClean="0"/>
              <a:t>).</a:t>
            </a:r>
            <a:endParaRPr lang="en-US" sz="1800" dirty="0" smtClean="0"/>
          </a:p>
          <a:p>
            <a:pPr marL="342900" indent="-342900" algn="just">
              <a:buFont typeface="Arial" charset="0"/>
              <a:buChar char="•"/>
            </a:pPr>
            <a:r>
              <a:rPr lang="en-US" sz="1800" dirty="0" smtClean="0"/>
              <a:t>Poor quality data</a:t>
            </a:r>
            <a:r>
              <a:rPr lang="en-US" sz="1800" dirty="0" smtClean="0"/>
              <a:t>: full of errors, outliers or noise, such data need to be cleaned before use.</a:t>
            </a:r>
            <a:endParaRPr lang="en-US" sz="1800" dirty="0" smtClean="0"/>
          </a:p>
          <a:p>
            <a:pPr marL="342900" indent="-342900" algn="just">
              <a:buFont typeface="Arial" charset="0"/>
              <a:buChar char="•"/>
            </a:pPr>
            <a:r>
              <a:rPr lang="en-US" sz="1800" dirty="0" smtClean="0"/>
              <a:t>Irrelevant features (data type</a:t>
            </a:r>
            <a:r>
              <a:rPr lang="en-US" sz="1800" dirty="0" smtClean="0"/>
              <a:t>): ML requires a good set of relevant features to train on, you could use the most useful feature or combine existing features to produce a more useful one.</a:t>
            </a:r>
            <a:endParaRPr lang="en-US" sz="1800" dirty="0"/>
          </a:p>
        </p:txBody>
      </p:sp>
      <p:sp>
        <p:nvSpPr>
          <p:cNvPr id="4" name="TextBox 3"/>
          <p:cNvSpPr txBox="1"/>
          <p:nvPr/>
        </p:nvSpPr>
        <p:spPr>
          <a:xfrm>
            <a:off x="4790661" y="1123124"/>
            <a:ext cx="4005469" cy="53553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800" b="1" dirty="0" smtClean="0"/>
              <a:t>BAD ALGORITHM:</a:t>
            </a:r>
          </a:p>
          <a:p>
            <a:pPr marL="342900" indent="-342900" algn="just">
              <a:buFont typeface="Arial" charset="0"/>
              <a:buChar char="•"/>
            </a:pPr>
            <a:r>
              <a:rPr lang="en-US" sz="1800" dirty="0" smtClean="0"/>
              <a:t>Over-fitting the training data: the model performs well in the training data but does not </a:t>
            </a:r>
            <a:r>
              <a:rPr lang="en-US" sz="1800" dirty="0" err="1" smtClean="0"/>
              <a:t>generalise</a:t>
            </a:r>
            <a:r>
              <a:rPr lang="en-US" sz="1800" dirty="0" smtClean="0"/>
              <a:t> </a:t>
            </a:r>
            <a:r>
              <a:rPr lang="en-US" sz="1800" dirty="0" smtClean="0"/>
              <a:t>well.</a:t>
            </a:r>
          </a:p>
          <a:p>
            <a:pPr marL="342900" indent="-342900" algn="just">
              <a:buFont typeface="Arial" charset="0"/>
              <a:buChar char="•"/>
            </a:pPr>
            <a:endParaRPr lang="en-US" sz="1800" dirty="0"/>
          </a:p>
          <a:p>
            <a:pPr marL="342900" indent="-342900" algn="just">
              <a:buFont typeface="Arial" charset="0"/>
              <a:buChar char="•"/>
            </a:pPr>
            <a:endParaRPr lang="en-US" sz="1800" dirty="0" smtClean="0"/>
          </a:p>
          <a:p>
            <a:pPr marL="342900" indent="-342900" algn="just">
              <a:buFont typeface="Arial" charset="0"/>
              <a:buChar char="•"/>
            </a:pPr>
            <a:endParaRPr lang="en-US" sz="1800" dirty="0"/>
          </a:p>
          <a:p>
            <a:pPr marL="342900" indent="-342900" algn="just">
              <a:buFont typeface="Arial" charset="0"/>
              <a:buChar char="•"/>
            </a:pPr>
            <a:endParaRPr lang="en-US" sz="1800" dirty="0" smtClean="0"/>
          </a:p>
          <a:p>
            <a:pPr marL="342900" indent="-342900" algn="just">
              <a:buFont typeface="Arial" charset="0"/>
              <a:buChar char="•"/>
            </a:pPr>
            <a:endParaRPr lang="en-US" sz="1800" dirty="0"/>
          </a:p>
          <a:p>
            <a:pPr marL="342900" indent="-342900" algn="just">
              <a:buFont typeface="Arial" charset="0"/>
              <a:buChar char="•"/>
            </a:pPr>
            <a:endParaRPr lang="en-US" sz="1800" dirty="0" smtClean="0"/>
          </a:p>
          <a:p>
            <a:pPr marL="342900" indent="-342900" algn="just">
              <a:buFont typeface="Arial" charset="0"/>
              <a:buChar char="•"/>
            </a:pPr>
            <a:r>
              <a:rPr lang="en-US" sz="1800" dirty="0" smtClean="0"/>
              <a:t>Under-fitting the training data: the model is too simple to learn the underlying structure of the </a:t>
            </a:r>
            <a:r>
              <a:rPr lang="en-US" sz="1800" dirty="0" smtClean="0"/>
              <a:t>data.</a:t>
            </a:r>
          </a:p>
          <a:p>
            <a:pPr marL="342900" indent="-342900" algn="just">
              <a:buFont typeface="Arial" charset="0"/>
              <a:buChar char="•"/>
            </a:pPr>
            <a:endParaRPr lang="en-US" sz="1800" dirty="0"/>
          </a:p>
          <a:p>
            <a:pPr marL="342900" indent="-342900" algn="just">
              <a:buFont typeface="Arial" charset="0"/>
              <a:buChar char="•"/>
            </a:pPr>
            <a:endParaRPr lang="en-US" sz="1800" dirty="0" smtClean="0"/>
          </a:p>
          <a:p>
            <a:pPr marL="342900" indent="-342900" algn="just">
              <a:buFont typeface="Arial" charset="0"/>
              <a:buChar char="•"/>
            </a:pPr>
            <a:endParaRPr lang="en-US" sz="1800" dirty="0"/>
          </a:p>
          <a:p>
            <a:pPr marL="342900" indent="-342900" algn="just">
              <a:buFont typeface="Arial" charset="0"/>
              <a:buChar char="•"/>
            </a:pPr>
            <a:endParaRPr lang="en-US" sz="1800" dirty="0"/>
          </a:p>
          <a:p>
            <a:pPr marL="342900" indent="-342900" algn="just">
              <a:buFont typeface="Arial" charset="0"/>
              <a:buChar char="•"/>
            </a:pPr>
            <a:endParaRPr lang="en-US" sz="1800" dirty="0" smtClean="0"/>
          </a:p>
          <a:p>
            <a:pPr marL="342900" indent="-342900" algn="just">
              <a:buFont typeface="Arial" charset="0"/>
              <a:buChar char="•"/>
            </a:pPr>
            <a:endParaRPr lang="en-US" sz="1800" dirty="0"/>
          </a:p>
        </p:txBody>
      </p:sp>
      <p:cxnSp>
        <p:nvCxnSpPr>
          <p:cNvPr id="6" name="Straight Arrow Connector 5"/>
          <p:cNvCxnSpPr/>
          <p:nvPr/>
        </p:nvCxnSpPr>
        <p:spPr>
          <a:xfrm flipV="1">
            <a:off x="5824330" y="3697354"/>
            <a:ext cx="2345635" cy="19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983357" y="2415206"/>
            <a:ext cx="0" cy="1391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480310" y="3160640"/>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294784" y="3432310"/>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64967" y="3173894"/>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460432" y="2872409"/>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679096" y="2842591"/>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778484" y="2554359"/>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066722" y="2534482"/>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185991" y="2792896"/>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7553739" y="2792896"/>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424531" y="3011555"/>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673008" y="3091066"/>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881728" y="3011555"/>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5847523" y="6195386"/>
            <a:ext cx="2345635" cy="19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6006550" y="4913238"/>
            <a:ext cx="0" cy="1391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6503503" y="5658672"/>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317977" y="5930342"/>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88160" y="5671926"/>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6483625" y="5370441"/>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702289" y="5340623"/>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801677" y="5052391"/>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7089915" y="5032514"/>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209184" y="5290928"/>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576932" y="5290928"/>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7447724" y="5509587"/>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7696201" y="5589098"/>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904921" y="5509587"/>
            <a:ext cx="99391" cy="99391"/>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V="1">
            <a:off x="6172200" y="5052391"/>
            <a:ext cx="1623392" cy="877951"/>
          </a:xfrm>
          <a:prstGeom prst="line">
            <a:avLst/>
          </a:prstGeom>
        </p:spPr>
        <p:style>
          <a:lnRef idx="2">
            <a:schemeClr val="dk1"/>
          </a:lnRef>
          <a:fillRef idx="0">
            <a:schemeClr val="dk1"/>
          </a:fillRef>
          <a:effectRef idx="1">
            <a:schemeClr val="dk1"/>
          </a:effectRef>
          <a:fontRef idx="minor">
            <a:schemeClr val="tx1"/>
          </a:fontRef>
        </p:style>
      </p:cxnSp>
      <p:sp>
        <p:nvSpPr>
          <p:cNvPr id="42" name="Freeform 41"/>
          <p:cNvSpPr/>
          <p:nvPr/>
        </p:nvSpPr>
        <p:spPr>
          <a:xfrm>
            <a:off x="6281530" y="2524539"/>
            <a:ext cx="1749287" cy="1123122"/>
          </a:xfrm>
          <a:custGeom>
            <a:avLst/>
            <a:gdLst>
              <a:gd name="connsiteX0" fmla="*/ 0 w 1749287"/>
              <a:gd name="connsiteY0" fmla="*/ 1123122 h 1123122"/>
              <a:gd name="connsiteX1" fmla="*/ 19879 w 1749287"/>
              <a:gd name="connsiteY1" fmla="*/ 1083365 h 1123122"/>
              <a:gd name="connsiteX2" fmla="*/ 39757 w 1749287"/>
              <a:gd name="connsiteY2" fmla="*/ 1053548 h 1123122"/>
              <a:gd name="connsiteX3" fmla="*/ 59635 w 1749287"/>
              <a:gd name="connsiteY3" fmla="*/ 993913 h 1123122"/>
              <a:gd name="connsiteX4" fmla="*/ 49696 w 1749287"/>
              <a:gd name="connsiteY4" fmla="*/ 864704 h 1123122"/>
              <a:gd name="connsiteX5" fmla="*/ 39757 w 1749287"/>
              <a:gd name="connsiteY5" fmla="*/ 815009 h 1123122"/>
              <a:gd name="connsiteX6" fmla="*/ 69574 w 1749287"/>
              <a:gd name="connsiteY6" fmla="*/ 705678 h 1123122"/>
              <a:gd name="connsiteX7" fmla="*/ 99392 w 1749287"/>
              <a:gd name="connsiteY7" fmla="*/ 695739 h 1123122"/>
              <a:gd name="connsiteX8" fmla="*/ 238540 w 1749287"/>
              <a:gd name="connsiteY8" fmla="*/ 685800 h 1123122"/>
              <a:gd name="connsiteX9" fmla="*/ 278296 w 1749287"/>
              <a:gd name="connsiteY9" fmla="*/ 675861 h 1123122"/>
              <a:gd name="connsiteX10" fmla="*/ 288235 w 1749287"/>
              <a:gd name="connsiteY10" fmla="*/ 646044 h 1123122"/>
              <a:gd name="connsiteX11" fmla="*/ 268357 w 1749287"/>
              <a:gd name="connsiteY11" fmla="*/ 467139 h 1123122"/>
              <a:gd name="connsiteX12" fmla="*/ 278296 w 1749287"/>
              <a:gd name="connsiteY12" fmla="*/ 387626 h 1123122"/>
              <a:gd name="connsiteX13" fmla="*/ 308113 w 1749287"/>
              <a:gd name="connsiteY13" fmla="*/ 367748 h 1123122"/>
              <a:gd name="connsiteX14" fmla="*/ 467140 w 1749287"/>
              <a:gd name="connsiteY14" fmla="*/ 357809 h 1123122"/>
              <a:gd name="connsiteX15" fmla="*/ 487018 w 1749287"/>
              <a:gd name="connsiteY15" fmla="*/ 327991 h 1123122"/>
              <a:gd name="connsiteX16" fmla="*/ 516835 w 1749287"/>
              <a:gd name="connsiteY16" fmla="*/ 238539 h 1123122"/>
              <a:gd name="connsiteX17" fmla="*/ 536713 w 1749287"/>
              <a:gd name="connsiteY17" fmla="*/ 178904 h 1123122"/>
              <a:gd name="connsiteX18" fmla="*/ 546653 w 1749287"/>
              <a:gd name="connsiteY18" fmla="*/ 149087 h 1123122"/>
              <a:gd name="connsiteX19" fmla="*/ 566531 w 1749287"/>
              <a:gd name="connsiteY19" fmla="*/ 79513 h 1123122"/>
              <a:gd name="connsiteX20" fmla="*/ 596348 w 1749287"/>
              <a:gd name="connsiteY20" fmla="*/ 59635 h 1123122"/>
              <a:gd name="connsiteX21" fmla="*/ 646044 w 1749287"/>
              <a:gd name="connsiteY21" fmla="*/ 19878 h 1123122"/>
              <a:gd name="connsiteX22" fmla="*/ 705679 w 1749287"/>
              <a:gd name="connsiteY22" fmla="*/ 0 h 1123122"/>
              <a:gd name="connsiteX23" fmla="*/ 795131 w 1749287"/>
              <a:gd name="connsiteY23" fmla="*/ 9939 h 1123122"/>
              <a:gd name="connsiteX24" fmla="*/ 824948 w 1749287"/>
              <a:gd name="connsiteY24" fmla="*/ 19878 h 1123122"/>
              <a:gd name="connsiteX25" fmla="*/ 884583 w 1749287"/>
              <a:gd name="connsiteY25" fmla="*/ 99391 h 1123122"/>
              <a:gd name="connsiteX26" fmla="*/ 904461 w 1749287"/>
              <a:gd name="connsiteY26" fmla="*/ 119270 h 1123122"/>
              <a:gd name="connsiteX27" fmla="*/ 914400 w 1749287"/>
              <a:gd name="connsiteY27" fmla="*/ 149087 h 1123122"/>
              <a:gd name="connsiteX28" fmla="*/ 934279 w 1749287"/>
              <a:gd name="connsiteY28" fmla="*/ 168965 h 1123122"/>
              <a:gd name="connsiteX29" fmla="*/ 964096 w 1749287"/>
              <a:gd name="connsiteY29" fmla="*/ 268357 h 1123122"/>
              <a:gd name="connsiteX30" fmla="*/ 983974 w 1749287"/>
              <a:gd name="connsiteY30" fmla="*/ 327991 h 1123122"/>
              <a:gd name="connsiteX31" fmla="*/ 1043609 w 1749287"/>
              <a:gd name="connsiteY31" fmla="*/ 347870 h 1123122"/>
              <a:gd name="connsiteX32" fmla="*/ 1302027 w 1749287"/>
              <a:gd name="connsiteY32" fmla="*/ 347870 h 1123122"/>
              <a:gd name="connsiteX33" fmla="*/ 1321905 w 1749287"/>
              <a:gd name="connsiteY33" fmla="*/ 377687 h 1123122"/>
              <a:gd name="connsiteX34" fmla="*/ 1311966 w 1749287"/>
              <a:gd name="connsiteY34" fmla="*/ 417444 h 1123122"/>
              <a:gd name="connsiteX35" fmla="*/ 1292087 w 1749287"/>
              <a:gd name="connsiteY35" fmla="*/ 437322 h 1123122"/>
              <a:gd name="connsiteX36" fmla="*/ 1272209 w 1749287"/>
              <a:gd name="connsiteY36" fmla="*/ 467139 h 1123122"/>
              <a:gd name="connsiteX37" fmla="*/ 1252331 w 1749287"/>
              <a:gd name="connsiteY37" fmla="*/ 526774 h 1123122"/>
              <a:gd name="connsiteX38" fmla="*/ 1242392 w 1749287"/>
              <a:gd name="connsiteY38" fmla="*/ 556591 h 1123122"/>
              <a:gd name="connsiteX39" fmla="*/ 1311966 w 1749287"/>
              <a:gd name="connsiteY39" fmla="*/ 616226 h 1123122"/>
              <a:gd name="connsiteX40" fmla="*/ 1341783 w 1749287"/>
              <a:gd name="connsiteY40" fmla="*/ 626165 h 1123122"/>
              <a:gd name="connsiteX41" fmla="*/ 1421296 w 1749287"/>
              <a:gd name="connsiteY41" fmla="*/ 616226 h 1123122"/>
              <a:gd name="connsiteX42" fmla="*/ 1480931 w 1749287"/>
              <a:gd name="connsiteY42" fmla="*/ 596348 h 1123122"/>
              <a:gd name="connsiteX43" fmla="*/ 1540566 w 1749287"/>
              <a:gd name="connsiteY43" fmla="*/ 586409 h 1123122"/>
              <a:gd name="connsiteX44" fmla="*/ 1600200 w 1749287"/>
              <a:gd name="connsiteY44" fmla="*/ 566531 h 1123122"/>
              <a:gd name="connsiteX45" fmla="*/ 1630018 w 1749287"/>
              <a:gd name="connsiteY45" fmla="*/ 556591 h 1123122"/>
              <a:gd name="connsiteX46" fmla="*/ 1709531 w 1749287"/>
              <a:gd name="connsiteY46" fmla="*/ 566531 h 1123122"/>
              <a:gd name="connsiteX47" fmla="*/ 1729409 w 1749287"/>
              <a:gd name="connsiteY47" fmla="*/ 626165 h 1123122"/>
              <a:gd name="connsiteX48" fmla="*/ 1749287 w 1749287"/>
              <a:gd name="connsiteY48" fmla="*/ 646044 h 1123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49287" h="1123122">
                <a:moveTo>
                  <a:pt x="0" y="1123122"/>
                </a:moveTo>
                <a:cubicBezTo>
                  <a:pt x="6626" y="1109870"/>
                  <a:pt x="12528" y="1096229"/>
                  <a:pt x="19879" y="1083365"/>
                </a:cubicBezTo>
                <a:cubicBezTo>
                  <a:pt x="25806" y="1072994"/>
                  <a:pt x="34906" y="1064464"/>
                  <a:pt x="39757" y="1053548"/>
                </a:cubicBezTo>
                <a:cubicBezTo>
                  <a:pt x="48267" y="1034400"/>
                  <a:pt x="59635" y="993913"/>
                  <a:pt x="59635" y="993913"/>
                </a:cubicBezTo>
                <a:cubicBezTo>
                  <a:pt x="56322" y="950843"/>
                  <a:pt x="54466" y="907637"/>
                  <a:pt x="49696" y="864704"/>
                </a:cubicBezTo>
                <a:cubicBezTo>
                  <a:pt x="47830" y="847914"/>
                  <a:pt x="39757" y="831902"/>
                  <a:pt x="39757" y="815009"/>
                </a:cubicBezTo>
                <a:cubicBezTo>
                  <a:pt x="39757" y="775455"/>
                  <a:pt x="31910" y="728276"/>
                  <a:pt x="69574" y="705678"/>
                </a:cubicBezTo>
                <a:cubicBezTo>
                  <a:pt x="78558" y="700288"/>
                  <a:pt x="88987" y="696963"/>
                  <a:pt x="99392" y="695739"/>
                </a:cubicBezTo>
                <a:cubicBezTo>
                  <a:pt x="145574" y="690306"/>
                  <a:pt x="192157" y="689113"/>
                  <a:pt x="238540" y="685800"/>
                </a:cubicBezTo>
                <a:cubicBezTo>
                  <a:pt x="251792" y="682487"/>
                  <a:pt x="267629" y="684394"/>
                  <a:pt x="278296" y="675861"/>
                </a:cubicBezTo>
                <a:cubicBezTo>
                  <a:pt x="286477" y="669316"/>
                  <a:pt x="288235" y="656521"/>
                  <a:pt x="288235" y="646044"/>
                </a:cubicBezTo>
                <a:cubicBezTo>
                  <a:pt x="288235" y="620849"/>
                  <a:pt x="272320" y="498847"/>
                  <a:pt x="268357" y="467139"/>
                </a:cubicBezTo>
                <a:cubicBezTo>
                  <a:pt x="271670" y="440635"/>
                  <a:pt x="268376" y="412426"/>
                  <a:pt x="278296" y="387626"/>
                </a:cubicBezTo>
                <a:cubicBezTo>
                  <a:pt x="282732" y="376535"/>
                  <a:pt x="296314" y="369611"/>
                  <a:pt x="308113" y="367748"/>
                </a:cubicBezTo>
                <a:cubicBezTo>
                  <a:pt x="360576" y="359465"/>
                  <a:pt x="414131" y="361122"/>
                  <a:pt x="467140" y="357809"/>
                </a:cubicBezTo>
                <a:cubicBezTo>
                  <a:pt x="473766" y="347870"/>
                  <a:pt x="482167" y="338907"/>
                  <a:pt x="487018" y="327991"/>
                </a:cubicBezTo>
                <a:cubicBezTo>
                  <a:pt x="487022" y="327983"/>
                  <a:pt x="511864" y="253452"/>
                  <a:pt x="516835" y="238539"/>
                </a:cubicBezTo>
                <a:lnTo>
                  <a:pt x="536713" y="178904"/>
                </a:lnTo>
                <a:cubicBezTo>
                  <a:pt x="540026" y="168965"/>
                  <a:pt x="544112" y="159251"/>
                  <a:pt x="546653" y="149087"/>
                </a:cubicBezTo>
                <a:cubicBezTo>
                  <a:pt x="547302" y="146490"/>
                  <a:pt x="561347" y="85994"/>
                  <a:pt x="566531" y="79513"/>
                </a:cubicBezTo>
                <a:cubicBezTo>
                  <a:pt x="573993" y="70185"/>
                  <a:pt x="587020" y="67097"/>
                  <a:pt x="596348" y="59635"/>
                </a:cubicBezTo>
                <a:cubicBezTo>
                  <a:pt x="622160" y="38986"/>
                  <a:pt x="611635" y="35171"/>
                  <a:pt x="646044" y="19878"/>
                </a:cubicBezTo>
                <a:cubicBezTo>
                  <a:pt x="665192" y="11368"/>
                  <a:pt x="705679" y="0"/>
                  <a:pt x="705679" y="0"/>
                </a:cubicBezTo>
                <a:cubicBezTo>
                  <a:pt x="735496" y="3313"/>
                  <a:pt x="765538" y="5007"/>
                  <a:pt x="795131" y="9939"/>
                </a:cubicBezTo>
                <a:cubicBezTo>
                  <a:pt x="805465" y="11661"/>
                  <a:pt x="815964" y="14488"/>
                  <a:pt x="824948" y="19878"/>
                </a:cubicBezTo>
                <a:cubicBezTo>
                  <a:pt x="846990" y="33103"/>
                  <a:pt x="877182" y="91990"/>
                  <a:pt x="884583" y="99391"/>
                </a:cubicBezTo>
                <a:lnTo>
                  <a:pt x="904461" y="119270"/>
                </a:lnTo>
                <a:cubicBezTo>
                  <a:pt x="907774" y="129209"/>
                  <a:pt x="909010" y="140103"/>
                  <a:pt x="914400" y="149087"/>
                </a:cubicBezTo>
                <a:cubicBezTo>
                  <a:pt x="919221" y="157122"/>
                  <a:pt x="930088" y="160584"/>
                  <a:pt x="934279" y="168965"/>
                </a:cubicBezTo>
                <a:cubicBezTo>
                  <a:pt x="951849" y="204104"/>
                  <a:pt x="953396" y="232690"/>
                  <a:pt x="964096" y="268357"/>
                </a:cubicBezTo>
                <a:cubicBezTo>
                  <a:pt x="970117" y="288427"/>
                  <a:pt x="964096" y="321365"/>
                  <a:pt x="983974" y="327991"/>
                </a:cubicBezTo>
                <a:lnTo>
                  <a:pt x="1043609" y="347870"/>
                </a:lnTo>
                <a:cubicBezTo>
                  <a:pt x="1113164" y="342902"/>
                  <a:pt x="1230263" y="327366"/>
                  <a:pt x="1302027" y="347870"/>
                </a:cubicBezTo>
                <a:cubicBezTo>
                  <a:pt x="1313513" y="351152"/>
                  <a:pt x="1315279" y="367748"/>
                  <a:pt x="1321905" y="377687"/>
                </a:cubicBezTo>
                <a:cubicBezTo>
                  <a:pt x="1318592" y="390939"/>
                  <a:pt x="1318075" y="405226"/>
                  <a:pt x="1311966" y="417444"/>
                </a:cubicBezTo>
                <a:cubicBezTo>
                  <a:pt x="1307775" y="425825"/>
                  <a:pt x="1297941" y="430005"/>
                  <a:pt x="1292087" y="437322"/>
                </a:cubicBezTo>
                <a:cubicBezTo>
                  <a:pt x="1284625" y="446650"/>
                  <a:pt x="1278835" y="457200"/>
                  <a:pt x="1272209" y="467139"/>
                </a:cubicBezTo>
                <a:lnTo>
                  <a:pt x="1252331" y="526774"/>
                </a:lnTo>
                <a:lnTo>
                  <a:pt x="1242392" y="556591"/>
                </a:lnTo>
                <a:cubicBezTo>
                  <a:pt x="1257413" y="616676"/>
                  <a:pt x="1239372" y="592028"/>
                  <a:pt x="1311966" y="616226"/>
                </a:cubicBezTo>
                <a:lnTo>
                  <a:pt x="1341783" y="626165"/>
                </a:lnTo>
                <a:cubicBezTo>
                  <a:pt x="1368287" y="622852"/>
                  <a:pt x="1395178" y="621823"/>
                  <a:pt x="1421296" y="616226"/>
                </a:cubicBezTo>
                <a:cubicBezTo>
                  <a:pt x="1441784" y="611836"/>
                  <a:pt x="1460263" y="599793"/>
                  <a:pt x="1480931" y="596348"/>
                </a:cubicBezTo>
                <a:lnTo>
                  <a:pt x="1540566" y="586409"/>
                </a:lnTo>
                <a:lnTo>
                  <a:pt x="1600200" y="566531"/>
                </a:lnTo>
                <a:lnTo>
                  <a:pt x="1630018" y="556591"/>
                </a:lnTo>
                <a:cubicBezTo>
                  <a:pt x="1656522" y="559904"/>
                  <a:pt x="1687649" y="551213"/>
                  <a:pt x="1709531" y="566531"/>
                </a:cubicBezTo>
                <a:cubicBezTo>
                  <a:pt x="1726697" y="578547"/>
                  <a:pt x="1714593" y="611348"/>
                  <a:pt x="1729409" y="626165"/>
                </a:cubicBezTo>
                <a:lnTo>
                  <a:pt x="1749287" y="646044"/>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3736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dirty="0" smtClean="0"/>
              <a:t>HOW TO EVALUATE AND FINE-TUNE A ML SYSTEM:</a:t>
            </a:r>
            <a:endParaRPr lang="en-US" sz="2800" dirty="0"/>
          </a:p>
        </p:txBody>
      </p:sp>
      <p:sp>
        <p:nvSpPr>
          <p:cNvPr id="3" name="TextBox 2"/>
          <p:cNvSpPr txBox="1"/>
          <p:nvPr/>
        </p:nvSpPr>
        <p:spPr>
          <a:xfrm>
            <a:off x="437322" y="1159325"/>
            <a:ext cx="807057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Best way is to split your data into two sets: “</a:t>
            </a:r>
            <a:r>
              <a:rPr lang="en-US" sz="2000" dirty="0" smtClean="0">
                <a:solidFill>
                  <a:srgbClr val="FF0000"/>
                </a:solidFill>
              </a:rPr>
              <a:t>training-set</a:t>
            </a:r>
            <a:r>
              <a:rPr lang="en-US" sz="2000" dirty="0" smtClean="0"/>
              <a:t>” and “</a:t>
            </a:r>
            <a:r>
              <a:rPr lang="en-US" sz="2000" dirty="0" smtClean="0">
                <a:solidFill>
                  <a:srgbClr val="FF0000"/>
                </a:solidFill>
              </a:rPr>
              <a:t>test-set</a:t>
            </a:r>
            <a:r>
              <a:rPr lang="en-US" sz="2000" dirty="0" smtClean="0"/>
              <a:t>”</a:t>
            </a:r>
            <a:endParaRPr lang="en-US" sz="2000" dirty="0"/>
          </a:p>
        </p:txBody>
      </p:sp>
    </p:spTree>
    <p:extLst>
      <p:ext uri="{BB962C8B-B14F-4D97-AF65-F5344CB8AC3E}">
        <p14:creationId xmlns:p14="http://schemas.microsoft.com/office/powerpoint/2010/main" val="138615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dirty="0" smtClean="0"/>
              <a:t>HOW TO EVALUATE AND FINE-TUNE A ML SYSTEM:</a:t>
            </a:r>
            <a:endParaRPr lang="en-US" sz="2800" dirty="0"/>
          </a:p>
        </p:txBody>
      </p:sp>
      <p:sp>
        <p:nvSpPr>
          <p:cNvPr id="3" name="TextBox 2"/>
          <p:cNvSpPr txBox="1"/>
          <p:nvPr/>
        </p:nvSpPr>
        <p:spPr>
          <a:xfrm>
            <a:off x="437322" y="1159325"/>
            <a:ext cx="807057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Best way is to split your data into two sets: “</a:t>
            </a:r>
            <a:r>
              <a:rPr lang="en-US" sz="2000" dirty="0" smtClean="0">
                <a:solidFill>
                  <a:srgbClr val="FF0000"/>
                </a:solidFill>
              </a:rPr>
              <a:t>training-set</a:t>
            </a:r>
            <a:r>
              <a:rPr lang="en-US" sz="2000" dirty="0" smtClean="0"/>
              <a:t>” and “</a:t>
            </a:r>
            <a:r>
              <a:rPr lang="en-US" sz="2000" dirty="0" smtClean="0">
                <a:solidFill>
                  <a:srgbClr val="FF0000"/>
                </a:solidFill>
              </a:rPr>
              <a:t>test-set</a:t>
            </a:r>
            <a:r>
              <a:rPr lang="en-US" sz="2000" dirty="0" smtClean="0"/>
              <a:t>”</a:t>
            </a:r>
            <a:endParaRPr lang="en-US" sz="2000" dirty="0"/>
          </a:p>
        </p:txBody>
      </p:sp>
      <p:sp>
        <p:nvSpPr>
          <p:cNvPr id="4" name="TextBox 3"/>
          <p:cNvSpPr txBox="1"/>
          <p:nvPr/>
        </p:nvSpPr>
        <p:spPr>
          <a:xfrm>
            <a:off x="437322" y="1749286"/>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Use the “test-set” to estimate the error rate on new cases “</a:t>
            </a:r>
            <a:r>
              <a:rPr lang="en-US" sz="2000" dirty="0" err="1" smtClean="0">
                <a:solidFill>
                  <a:srgbClr val="FF0000"/>
                </a:solidFill>
              </a:rPr>
              <a:t>generalisation</a:t>
            </a:r>
            <a:r>
              <a:rPr lang="en-US" sz="2000" dirty="0" smtClean="0">
                <a:solidFill>
                  <a:srgbClr val="FF0000"/>
                </a:solidFill>
              </a:rPr>
              <a:t> error</a:t>
            </a:r>
            <a:r>
              <a:rPr lang="en-US" sz="2000" dirty="0" smtClean="0"/>
              <a:t>”</a:t>
            </a:r>
            <a:endParaRPr lang="en-US" sz="2000" dirty="0"/>
          </a:p>
        </p:txBody>
      </p:sp>
    </p:spTree>
    <p:extLst>
      <p:ext uri="{BB962C8B-B14F-4D97-AF65-F5344CB8AC3E}">
        <p14:creationId xmlns:p14="http://schemas.microsoft.com/office/powerpoint/2010/main" val="62793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dirty="0" smtClean="0"/>
              <a:t>HOW TO EVALUATE AND FINE-TUNE A ML SYSTEM:</a:t>
            </a:r>
            <a:endParaRPr lang="en-US" sz="2800" dirty="0"/>
          </a:p>
        </p:txBody>
      </p:sp>
      <p:sp>
        <p:nvSpPr>
          <p:cNvPr id="3" name="TextBox 2"/>
          <p:cNvSpPr txBox="1"/>
          <p:nvPr/>
        </p:nvSpPr>
        <p:spPr>
          <a:xfrm>
            <a:off x="437322" y="1159325"/>
            <a:ext cx="807057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Best way is to split your data into two sets: “</a:t>
            </a:r>
            <a:r>
              <a:rPr lang="en-US" sz="2000" dirty="0" smtClean="0">
                <a:solidFill>
                  <a:srgbClr val="FF0000"/>
                </a:solidFill>
              </a:rPr>
              <a:t>training-set</a:t>
            </a:r>
            <a:r>
              <a:rPr lang="en-US" sz="2000" dirty="0" smtClean="0"/>
              <a:t>” and “</a:t>
            </a:r>
            <a:r>
              <a:rPr lang="en-US" sz="2000" dirty="0" smtClean="0">
                <a:solidFill>
                  <a:srgbClr val="FF0000"/>
                </a:solidFill>
              </a:rPr>
              <a:t>test-set</a:t>
            </a:r>
            <a:r>
              <a:rPr lang="en-US" sz="2000" dirty="0" smtClean="0"/>
              <a:t>”</a:t>
            </a:r>
            <a:endParaRPr lang="en-US" sz="2000" dirty="0"/>
          </a:p>
        </p:txBody>
      </p:sp>
      <p:sp>
        <p:nvSpPr>
          <p:cNvPr id="4" name="TextBox 3"/>
          <p:cNvSpPr txBox="1"/>
          <p:nvPr/>
        </p:nvSpPr>
        <p:spPr>
          <a:xfrm>
            <a:off x="437322" y="1749286"/>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Use the “test-set” to estimate the error rate on new cases “</a:t>
            </a:r>
            <a:r>
              <a:rPr lang="en-US" sz="2000" dirty="0" err="1" smtClean="0">
                <a:solidFill>
                  <a:srgbClr val="FF0000"/>
                </a:solidFill>
              </a:rPr>
              <a:t>generalisation</a:t>
            </a:r>
            <a:r>
              <a:rPr lang="en-US" sz="2000" dirty="0" smtClean="0">
                <a:solidFill>
                  <a:srgbClr val="FF0000"/>
                </a:solidFill>
              </a:rPr>
              <a:t> error</a:t>
            </a:r>
            <a:r>
              <a:rPr lang="en-US" sz="2000" dirty="0" smtClean="0"/>
              <a:t>”</a:t>
            </a:r>
            <a:endParaRPr lang="en-US" sz="2000" dirty="0"/>
          </a:p>
        </p:txBody>
      </p:sp>
      <p:sp>
        <p:nvSpPr>
          <p:cNvPr id="5" name="TextBox 4"/>
          <p:cNvSpPr txBox="1"/>
          <p:nvPr/>
        </p:nvSpPr>
        <p:spPr>
          <a:xfrm>
            <a:off x="437322" y="2613991"/>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Very useful to choose the better model if you are hesitating between two models by comparing their </a:t>
            </a:r>
            <a:r>
              <a:rPr lang="en-US" sz="2000" dirty="0" err="1" smtClean="0"/>
              <a:t>generalisation</a:t>
            </a:r>
            <a:r>
              <a:rPr lang="en-US" sz="2000" dirty="0" smtClean="0"/>
              <a:t> errors on a test-set.</a:t>
            </a:r>
            <a:endParaRPr lang="en-US" sz="2000" dirty="0"/>
          </a:p>
        </p:txBody>
      </p:sp>
    </p:spTree>
    <p:extLst>
      <p:ext uri="{BB962C8B-B14F-4D97-AF65-F5344CB8AC3E}">
        <p14:creationId xmlns:p14="http://schemas.microsoft.com/office/powerpoint/2010/main" val="629324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dirty="0" smtClean="0"/>
              <a:t>HOW TO EVALUATE AND FINE-TUNE A ML SYSTEM:</a:t>
            </a:r>
            <a:endParaRPr lang="en-US" sz="2800" dirty="0"/>
          </a:p>
        </p:txBody>
      </p:sp>
      <p:sp>
        <p:nvSpPr>
          <p:cNvPr id="3" name="TextBox 2"/>
          <p:cNvSpPr txBox="1"/>
          <p:nvPr/>
        </p:nvSpPr>
        <p:spPr>
          <a:xfrm>
            <a:off x="437322" y="1159325"/>
            <a:ext cx="807057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Best way is to split your data into two sets: “</a:t>
            </a:r>
            <a:r>
              <a:rPr lang="en-US" sz="2000" dirty="0" smtClean="0">
                <a:solidFill>
                  <a:srgbClr val="FF0000"/>
                </a:solidFill>
              </a:rPr>
              <a:t>training-set</a:t>
            </a:r>
            <a:r>
              <a:rPr lang="en-US" sz="2000" dirty="0" smtClean="0"/>
              <a:t>” and “</a:t>
            </a:r>
            <a:r>
              <a:rPr lang="en-US" sz="2000" dirty="0" smtClean="0">
                <a:solidFill>
                  <a:srgbClr val="FF0000"/>
                </a:solidFill>
              </a:rPr>
              <a:t>test-set</a:t>
            </a:r>
            <a:r>
              <a:rPr lang="en-US" sz="2000" dirty="0" smtClean="0"/>
              <a:t>”</a:t>
            </a:r>
            <a:endParaRPr lang="en-US" sz="2000" dirty="0"/>
          </a:p>
        </p:txBody>
      </p:sp>
      <p:sp>
        <p:nvSpPr>
          <p:cNvPr id="4" name="TextBox 3"/>
          <p:cNvSpPr txBox="1"/>
          <p:nvPr/>
        </p:nvSpPr>
        <p:spPr>
          <a:xfrm>
            <a:off x="437322" y="1749286"/>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Use the “test-set” to estimate the error rate on new cases “</a:t>
            </a:r>
            <a:r>
              <a:rPr lang="en-US" sz="2000" dirty="0" err="1" smtClean="0">
                <a:solidFill>
                  <a:srgbClr val="FF0000"/>
                </a:solidFill>
              </a:rPr>
              <a:t>generalisation</a:t>
            </a:r>
            <a:r>
              <a:rPr lang="en-US" sz="2000" dirty="0" smtClean="0">
                <a:solidFill>
                  <a:srgbClr val="FF0000"/>
                </a:solidFill>
              </a:rPr>
              <a:t> error</a:t>
            </a:r>
            <a:r>
              <a:rPr lang="en-US" sz="2000" dirty="0" smtClean="0"/>
              <a:t>”</a:t>
            </a:r>
            <a:endParaRPr lang="en-US" sz="2000" dirty="0"/>
          </a:p>
        </p:txBody>
      </p:sp>
      <p:sp>
        <p:nvSpPr>
          <p:cNvPr id="5" name="TextBox 4"/>
          <p:cNvSpPr txBox="1"/>
          <p:nvPr/>
        </p:nvSpPr>
        <p:spPr>
          <a:xfrm>
            <a:off x="437322" y="2613991"/>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Very useful to choose the better model if you are hesitating between two models by comparing their </a:t>
            </a:r>
            <a:r>
              <a:rPr lang="en-US" sz="2000" dirty="0" err="1" smtClean="0"/>
              <a:t>generalisation</a:t>
            </a:r>
            <a:r>
              <a:rPr lang="en-US" sz="2000" dirty="0" smtClean="0"/>
              <a:t> errors on a test-set.</a:t>
            </a:r>
            <a:endParaRPr lang="en-US" sz="2000" dirty="0"/>
          </a:p>
        </p:txBody>
      </p:sp>
      <p:sp>
        <p:nvSpPr>
          <p:cNvPr id="6" name="TextBox 5"/>
          <p:cNvSpPr txBox="1"/>
          <p:nvPr/>
        </p:nvSpPr>
        <p:spPr>
          <a:xfrm>
            <a:off x="437322" y="3478695"/>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Distinguish between a model’s </a:t>
            </a:r>
            <a:r>
              <a:rPr lang="en-US" sz="2000" dirty="0" smtClean="0">
                <a:solidFill>
                  <a:srgbClr val="FF0000"/>
                </a:solidFill>
              </a:rPr>
              <a:t>parameters</a:t>
            </a:r>
            <a:r>
              <a:rPr lang="en-US" sz="2000" dirty="0" smtClean="0"/>
              <a:t> and ML algorithm’s </a:t>
            </a:r>
            <a:r>
              <a:rPr lang="en-US" sz="2000" dirty="0" err="1" smtClean="0">
                <a:solidFill>
                  <a:srgbClr val="FF0000"/>
                </a:solidFill>
              </a:rPr>
              <a:t>hyperparameters</a:t>
            </a:r>
            <a:r>
              <a:rPr lang="en-US" sz="2000" dirty="0" smtClean="0"/>
              <a:t>. </a:t>
            </a:r>
            <a:endParaRPr lang="en-US" sz="2000" dirty="0"/>
          </a:p>
        </p:txBody>
      </p:sp>
    </p:spTree>
    <p:extLst>
      <p:ext uri="{BB962C8B-B14F-4D97-AF65-F5344CB8AC3E}">
        <p14:creationId xmlns:p14="http://schemas.microsoft.com/office/powerpoint/2010/main" val="1069595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dirty="0" smtClean="0"/>
              <a:t>HOW TO EVALUATE AND FINE-TUNE A ML SYSTEM:</a:t>
            </a:r>
            <a:endParaRPr lang="en-US" sz="2800" dirty="0"/>
          </a:p>
        </p:txBody>
      </p:sp>
      <p:sp>
        <p:nvSpPr>
          <p:cNvPr id="3" name="TextBox 2"/>
          <p:cNvSpPr txBox="1"/>
          <p:nvPr/>
        </p:nvSpPr>
        <p:spPr>
          <a:xfrm>
            <a:off x="437322" y="1159325"/>
            <a:ext cx="807057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Best way is to split your data into two sets: “</a:t>
            </a:r>
            <a:r>
              <a:rPr lang="en-US" sz="2000" dirty="0" smtClean="0">
                <a:solidFill>
                  <a:srgbClr val="FF0000"/>
                </a:solidFill>
              </a:rPr>
              <a:t>training-set</a:t>
            </a:r>
            <a:r>
              <a:rPr lang="en-US" sz="2000" dirty="0" smtClean="0"/>
              <a:t>” and “</a:t>
            </a:r>
            <a:r>
              <a:rPr lang="en-US" sz="2000" dirty="0" smtClean="0">
                <a:solidFill>
                  <a:srgbClr val="FF0000"/>
                </a:solidFill>
              </a:rPr>
              <a:t>test-set</a:t>
            </a:r>
            <a:r>
              <a:rPr lang="en-US" sz="2000" dirty="0" smtClean="0"/>
              <a:t>”</a:t>
            </a:r>
            <a:endParaRPr lang="en-US" sz="2000" dirty="0"/>
          </a:p>
        </p:txBody>
      </p:sp>
      <p:sp>
        <p:nvSpPr>
          <p:cNvPr id="4" name="TextBox 3"/>
          <p:cNvSpPr txBox="1"/>
          <p:nvPr/>
        </p:nvSpPr>
        <p:spPr>
          <a:xfrm>
            <a:off x="437322" y="1749286"/>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Use the “test-set” to estimate the error rate on new cases “</a:t>
            </a:r>
            <a:r>
              <a:rPr lang="en-US" sz="2000" dirty="0" err="1" smtClean="0">
                <a:solidFill>
                  <a:srgbClr val="FF0000"/>
                </a:solidFill>
              </a:rPr>
              <a:t>generalisation</a:t>
            </a:r>
            <a:r>
              <a:rPr lang="en-US" sz="2000" dirty="0" smtClean="0">
                <a:solidFill>
                  <a:srgbClr val="FF0000"/>
                </a:solidFill>
              </a:rPr>
              <a:t> error</a:t>
            </a:r>
            <a:r>
              <a:rPr lang="en-US" sz="2000" dirty="0" smtClean="0"/>
              <a:t>”</a:t>
            </a:r>
            <a:endParaRPr lang="en-US" sz="2000" dirty="0"/>
          </a:p>
        </p:txBody>
      </p:sp>
      <p:sp>
        <p:nvSpPr>
          <p:cNvPr id="5" name="TextBox 4"/>
          <p:cNvSpPr txBox="1"/>
          <p:nvPr/>
        </p:nvSpPr>
        <p:spPr>
          <a:xfrm>
            <a:off x="437322" y="2613991"/>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Very useful to choose the better model if you are hesitating between two models by comparing their </a:t>
            </a:r>
            <a:r>
              <a:rPr lang="en-US" sz="2000" dirty="0" err="1" smtClean="0"/>
              <a:t>generalisation</a:t>
            </a:r>
            <a:r>
              <a:rPr lang="en-US" sz="2000" dirty="0" smtClean="0"/>
              <a:t> errors on a test-set.</a:t>
            </a:r>
            <a:endParaRPr lang="en-US" sz="2000" dirty="0"/>
          </a:p>
        </p:txBody>
      </p:sp>
      <p:sp>
        <p:nvSpPr>
          <p:cNvPr id="6" name="TextBox 5"/>
          <p:cNvSpPr txBox="1"/>
          <p:nvPr/>
        </p:nvSpPr>
        <p:spPr>
          <a:xfrm>
            <a:off x="437322" y="3478695"/>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Distinguish between a model’s </a:t>
            </a:r>
            <a:r>
              <a:rPr lang="en-US" sz="2000" dirty="0" smtClean="0">
                <a:solidFill>
                  <a:srgbClr val="FF0000"/>
                </a:solidFill>
              </a:rPr>
              <a:t>parameters</a:t>
            </a:r>
            <a:r>
              <a:rPr lang="en-US" sz="2000" dirty="0" smtClean="0"/>
              <a:t> and ML algorithm’s </a:t>
            </a:r>
            <a:r>
              <a:rPr lang="en-US" sz="2000" dirty="0" err="1" smtClean="0">
                <a:solidFill>
                  <a:srgbClr val="FF0000"/>
                </a:solidFill>
              </a:rPr>
              <a:t>hyperparameters</a:t>
            </a:r>
            <a:r>
              <a:rPr lang="en-US" sz="2000" dirty="0" smtClean="0"/>
              <a:t>. </a:t>
            </a:r>
            <a:endParaRPr lang="en-US" sz="2000" dirty="0"/>
          </a:p>
        </p:txBody>
      </p:sp>
      <p:sp>
        <p:nvSpPr>
          <p:cNvPr id="7" name="TextBox 6"/>
          <p:cNvSpPr txBox="1"/>
          <p:nvPr/>
        </p:nvSpPr>
        <p:spPr>
          <a:xfrm>
            <a:off x="437322" y="4343398"/>
            <a:ext cx="8070574" cy="10156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Use a </a:t>
            </a:r>
            <a:r>
              <a:rPr lang="en-US" sz="2000" dirty="0" smtClean="0">
                <a:solidFill>
                  <a:srgbClr val="FF0000"/>
                </a:solidFill>
              </a:rPr>
              <a:t>validation-set</a:t>
            </a:r>
            <a:r>
              <a:rPr lang="en-US" sz="2000" dirty="0" smtClean="0"/>
              <a:t> (subset of the training-set) to compare models and tune the </a:t>
            </a:r>
            <a:r>
              <a:rPr lang="en-US" sz="2000" dirty="0" err="1" smtClean="0"/>
              <a:t>hyperparameters</a:t>
            </a:r>
            <a:r>
              <a:rPr lang="en-US" sz="2000" dirty="0"/>
              <a:t> </a:t>
            </a:r>
            <a:r>
              <a:rPr lang="en-US" sz="2000" dirty="0" smtClean="0"/>
              <a:t>then the </a:t>
            </a:r>
            <a:r>
              <a:rPr lang="en-US" sz="2000" dirty="0" err="1" smtClean="0"/>
              <a:t>generalisation</a:t>
            </a:r>
            <a:r>
              <a:rPr lang="en-US" sz="2000" dirty="0" smtClean="0"/>
              <a:t> error is estimated based on the test-set.</a:t>
            </a:r>
            <a:endParaRPr lang="en-US" sz="2000" dirty="0"/>
          </a:p>
        </p:txBody>
      </p:sp>
    </p:spTree>
    <p:extLst>
      <p:ext uri="{BB962C8B-B14F-4D97-AF65-F5344CB8AC3E}">
        <p14:creationId xmlns:p14="http://schemas.microsoft.com/office/powerpoint/2010/main" val="638206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367748" y="606288"/>
            <a:ext cx="7931426" cy="523220"/>
          </a:xfrm>
          <a:prstGeom prst="rect">
            <a:avLst/>
          </a:prstGeom>
          <a:noFill/>
        </p:spPr>
        <p:txBody>
          <a:bodyPr wrap="square" rtlCol="0">
            <a:spAutoFit/>
          </a:bodyPr>
          <a:lstStyle/>
          <a:p>
            <a:r>
              <a:rPr lang="en-US" sz="2800" dirty="0" smtClean="0"/>
              <a:t>HOW TO EVALUATE AND FINE-TUNE A ML SYSTEM:</a:t>
            </a:r>
            <a:endParaRPr lang="en-US" sz="2800" dirty="0"/>
          </a:p>
        </p:txBody>
      </p:sp>
      <p:sp>
        <p:nvSpPr>
          <p:cNvPr id="3" name="TextBox 2"/>
          <p:cNvSpPr txBox="1"/>
          <p:nvPr/>
        </p:nvSpPr>
        <p:spPr>
          <a:xfrm>
            <a:off x="437322" y="1159325"/>
            <a:ext cx="8070574" cy="4001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Best way is to split your data into two sets: “</a:t>
            </a:r>
            <a:r>
              <a:rPr lang="en-US" sz="2000" dirty="0" smtClean="0">
                <a:solidFill>
                  <a:srgbClr val="FF0000"/>
                </a:solidFill>
              </a:rPr>
              <a:t>training-set</a:t>
            </a:r>
            <a:r>
              <a:rPr lang="en-US" sz="2000" dirty="0" smtClean="0"/>
              <a:t>” and “</a:t>
            </a:r>
            <a:r>
              <a:rPr lang="en-US" sz="2000" dirty="0" smtClean="0">
                <a:solidFill>
                  <a:srgbClr val="FF0000"/>
                </a:solidFill>
              </a:rPr>
              <a:t>test-set</a:t>
            </a:r>
            <a:r>
              <a:rPr lang="en-US" sz="2000" dirty="0" smtClean="0"/>
              <a:t>”</a:t>
            </a:r>
            <a:endParaRPr lang="en-US" sz="2000" dirty="0"/>
          </a:p>
        </p:txBody>
      </p:sp>
      <p:sp>
        <p:nvSpPr>
          <p:cNvPr id="4" name="TextBox 3"/>
          <p:cNvSpPr txBox="1"/>
          <p:nvPr/>
        </p:nvSpPr>
        <p:spPr>
          <a:xfrm>
            <a:off x="437322" y="1749286"/>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Use the “test-set” to estimate the error rate on new cases “</a:t>
            </a:r>
            <a:r>
              <a:rPr lang="en-US" sz="2000" dirty="0" err="1" smtClean="0">
                <a:solidFill>
                  <a:srgbClr val="FF0000"/>
                </a:solidFill>
              </a:rPr>
              <a:t>generalisation</a:t>
            </a:r>
            <a:r>
              <a:rPr lang="en-US" sz="2000" dirty="0" smtClean="0">
                <a:solidFill>
                  <a:srgbClr val="FF0000"/>
                </a:solidFill>
              </a:rPr>
              <a:t> error</a:t>
            </a:r>
            <a:r>
              <a:rPr lang="en-US" sz="2000" dirty="0" smtClean="0"/>
              <a:t>”</a:t>
            </a:r>
            <a:endParaRPr lang="en-US" sz="2000" dirty="0"/>
          </a:p>
        </p:txBody>
      </p:sp>
      <p:sp>
        <p:nvSpPr>
          <p:cNvPr id="5" name="TextBox 4"/>
          <p:cNvSpPr txBox="1"/>
          <p:nvPr/>
        </p:nvSpPr>
        <p:spPr>
          <a:xfrm>
            <a:off x="437322" y="2613991"/>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Very useful to choose the better model if you are hesitating between two models by comparing their </a:t>
            </a:r>
            <a:r>
              <a:rPr lang="en-US" sz="2000" dirty="0" err="1" smtClean="0"/>
              <a:t>generalisation</a:t>
            </a:r>
            <a:r>
              <a:rPr lang="en-US" sz="2000" dirty="0" smtClean="0"/>
              <a:t> errors on a test-set.</a:t>
            </a:r>
            <a:endParaRPr lang="en-US" sz="2000" dirty="0"/>
          </a:p>
        </p:txBody>
      </p:sp>
      <p:sp>
        <p:nvSpPr>
          <p:cNvPr id="6" name="TextBox 5"/>
          <p:cNvSpPr txBox="1"/>
          <p:nvPr/>
        </p:nvSpPr>
        <p:spPr>
          <a:xfrm>
            <a:off x="437322" y="3478695"/>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Distinguish between a model’s </a:t>
            </a:r>
            <a:r>
              <a:rPr lang="en-US" sz="2000" dirty="0" smtClean="0">
                <a:solidFill>
                  <a:srgbClr val="FF0000"/>
                </a:solidFill>
              </a:rPr>
              <a:t>parameters</a:t>
            </a:r>
            <a:r>
              <a:rPr lang="en-US" sz="2000" dirty="0" smtClean="0"/>
              <a:t> and ML algorithm’s </a:t>
            </a:r>
            <a:r>
              <a:rPr lang="en-US" sz="2000" dirty="0" err="1" smtClean="0">
                <a:solidFill>
                  <a:srgbClr val="FF0000"/>
                </a:solidFill>
              </a:rPr>
              <a:t>hyperparameters</a:t>
            </a:r>
            <a:r>
              <a:rPr lang="en-US" sz="2000" dirty="0" smtClean="0"/>
              <a:t>. </a:t>
            </a:r>
            <a:endParaRPr lang="en-US" sz="2000" dirty="0"/>
          </a:p>
        </p:txBody>
      </p:sp>
      <p:sp>
        <p:nvSpPr>
          <p:cNvPr id="7" name="TextBox 6"/>
          <p:cNvSpPr txBox="1"/>
          <p:nvPr/>
        </p:nvSpPr>
        <p:spPr>
          <a:xfrm>
            <a:off x="437322" y="4343398"/>
            <a:ext cx="8070574" cy="10156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Use a </a:t>
            </a:r>
            <a:r>
              <a:rPr lang="en-US" sz="2000" dirty="0" smtClean="0">
                <a:solidFill>
                  <a:srgbClr val="FF0000"/>
                </a:solidFill>
              </a:rPr>
              <a:t>validation-set</a:t>
            </a:r>
            <a:r>
              <a:rPr lang="en-US" sz="2000" dirty="0" smtClean="0"/>
              <a:t> (subset of the training-set) to compare models and tune the </a:t>
            </a:r>
            <a:r>
              <a:rPr lang="en-US" sz="2000" dirty="0" err="1" smtClean="0"/>
              <a:t>hyperparameters</a:t>
            </a:r>
            <a:r>
              <a:rPr lang="en-US" sz="2000" dirty="0"/>
              <a:t> </a:t>
            </a:r>
            <a:r>
              <a:rPr lang="en-US" sz="2000" dirty="0" smtClean="0"/>
              <a:t>then the </a:t>
            </a:r>
            <a:r>
              <a:rPr lang="en-US" sz="2000" dirty="0" err="1" smtClean="0"/>
              <a:t>generalisation</a:t>
            </a:r>
            <a:r>
              <a:rPr lang="en-US" sz="2000" dirty="0" smtClean="0"/>
              <a:t> error is estimated based on the test-set.</a:t>
            </a:r>
            <a:endParaRPr lang="en-US" sz="2000" dirty="0"/>
          </a:p>
        </p:txBody>
      </p:sp>
      <p:sp>
        <p:nvSpPr>
          <p:cNvPr id="8" name="TextBox 7"/>
          <p:cNvSpPr txBox="1"/>
          <p:nvPr/>
        </p:nvSpPr>
        <p:spPr>
          <a:xfrm>
            <a:off x="437322" y="5526155"/>
            <a:ext cx="8070574"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Wingdings" charset="2"/>
              <a:buChar char="§"/>
              <a:tabLst/>
              <a:defRPr/>
            </a:pPr>
            <a:r>
              <a:rPr lang="en-US" sz="2000" dirty="0" smtClean="0"/>
              <a:t>If you use the test-set to tune </a:t>
            </a:r>
            <a:r>
              <a:rPr lang="en-US" sz="2000" dirty="0" err="1" smtClean="0"/>
              <a:t>hyperparameters</a:t>
            </a:r>
            <a:r>
              <a:rPr lang="en-US" sz="2000" dirty="0" smtClean="0"/>
              <a:t> then you risk overfitting the test-set and the </a:t>
            </a:r>
            <a:r>
              <a:rPr lang="en-US" sz="2000" dirty="0" err="1" smtClean="0"/>
              <a:t>generlisation</a:t>
            </a:r>
            <a:r>
              <a:rPr lang="en-US" sz="2000" dirty="0" smtClean="0"/>
              <a:t> error will be optimistic.</a:t>
            </a:r>
            <a:endParaRPr lang="en-US" sz="2000" dirty="0"/>
          </a:p>
        </p:txBody>
      </p:sp>
    </p:spTree>
    <p:extLst>
      <p:ext uri="{BB962C8B-B14F-4D97-AF65-F5344CB8AC3E}">
        <p14:creationId xmlns:p14="http://schemas.microsoft.com/office/powerpoint/2010/main" val="25766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63617" y="5422049"/>
            <a:ext cx="7954215" cy="137380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63618" y="3886369"/>
            <a:ext cx="7954215" cy="137380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63619" y="2350689"/>
            <a:ext cx="7954215" cy="137380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63620" y="815009"/>
            <a:ext cx="7954215" cy="137380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190500" y="27873"/>
            <a:ext cx="5994400" cy="584775"/>
          </a:xfrm>
          <a:prstGeom prst="rect">
            <a:avLst/>
          </a:prstGeom>
          <a:noFill/>
        </p:spPr>
        <p:txBody>
          <a:bodyPr wrap="square" rtlCol="0">
            <a:spAutoFit/>
          </a:bodyPr>
          <a:lstStyle/>
          <a:p>
            <a:r>
              <a:rPr lang="en-US" sz="3200" dirty="0" smtClean="0"/>
              <a:t>PLAN OF THE DAY:</a:t>
            </a:r>
            <a:endParaRPr lang="en-US" sz="3200" dirty="0"/>
          </a:p>
        </p:txBody>
      </p:sp>
      <p:sp>
        <p:nvSpPr>
          <p:cNvPr id="6" name="TextBox 5"/>
          <p:cNvSpPr txBox="1"/>
          <p:nvPr/>
        </p:nvSpPr>
        <p:spPr>
          <a:xfrm>
            <a:off x="2947776" y="908971"/>
            <a:ext cx="6534150" cy="1200329"/>
          </a:xfrm>
          <a:prstGeom prst="rect">
            <a:avLst/>
          </a:prstGeom>
          <a:noFill/>
        </p:spPr>
        <p:txBody>
          <a:bodyPr wrap="square" rtlCol="0">
            <a:spAutoFit/>
          </a:bodyPr>
          <a:lstStyle/>
          <a:p>
            <a:pPr marL="342900" indent="-342900">
              <a:buFont typeface="Wingdings" charset="2"/>
              <a:buChar char="§"/>
            </a:pPr>
            <a:r>
              <a:rPr lang="en-US" sz="1800" dirty="0" smtClean="0"/>
              <a:t>The machine learning (ML) landscape and types of ML.</a:t>
            </a:r>
          </a:p>
          <a:p>
            <a:pPr marL="342900" indent="-342900">
              <a:buFont typeface="Wingdings" charset="2"/>
              <a:buChar char="§"/>
            </a:pPr>
            <a:r>
              <a:rPr lang="en-US" sz="1800" dirty="0"/>
              <a:t>Discussion in groups on different scenarios for ML.</a:t>
            </a:r>
          </a:p>
          <a:p>
            <a:pPr marL="342900" indent="-342900">
              <a:buFont typeface="Wingdings" charset="2"/>
              <a:buChar char="§"/>
            </a:pPr>
            <a:r>
              <a:rPr lang="en-US" sz="1800" dirty="0"/>
              <a:t>Bias x variance </a:t>
            </a:r>
            <a:r>
              <a:rPr lang="en-US" sz="1800" dirty="0" smtClean="0"/>
              <a:t>tradeoff.</a:t>
            </a:r>
            <a:endParaRPr lang="en-US" sz="1800" dirty="0"/>
          </a:p>
          <a:p>
            <a:pPr marL="342900" indent="-342900">
              <a:buFont typeface="Wingdings" charset="2"/>
              <a:buChar char="§"/>
            </a:pPr>
            <a:r>
              <a:rPr lang="en-US" sz="1800" dirty="0"/>
              <a:t>Supervised technique: </a:t>
            </a:r>
            <a:r>
              <a:rPr lang="en-US" sz="1800" dirty="0" smtClean="0"/>
              <a:t>K-NN.</a:t>
            </a:r>
            <a:endParaRPr lang="en-US" sz="1800" dirty="0"/>
          </a:p>
        </p:txBody>
      </p:sp>
      <p:sp>
        <p:nvSpPr>
          <p:cNvPr id="9" name="TextBox 8"/>
          <p:cNvSpPr txBox="1"/>
          <p:nvPr/>
        </p:nvSpPr>
        <p:spPr>
          <a:xfrm>
            <a:off x="2947776" y="2615681"/>
            <a:ext cx="4432300" cy="923330"/>
          </a:xfrm>
          <a:prstGeom prst="rect">
            <a:avLst/>
          </a:prstGeom>
          <a:noFill/>
        </p:spPr>
        <p:txBody>
          <a:bodyPr wrap="square" rtlCol="0">
            <a:spAutoFit/>
          </a:bodyPr>
          <a:lstStyle/>
          <a:p>
            <a:pPr marL="342900" indent="-342900">
              <a:buFont typeface="Wingdings" charset="2"/>
              <a:buChar char="§"/>
            </a:pPr>
            <a:r>
              <a:rPr lang="en-US" sz="1800" dirty="0" smtClean="0"/>
              <a:t>Supervised techniques: Random Forest.</a:t>
            </a:r>
          </a:p>
          <a:p>
            <a:pPr marL="342900" indent="-342900">
              <a:buFont typeface="Wingdings" charset="2"/>
              <a:buChar char="§"/>
            </a:pPr>
            <a:r>
              <a:rPr lang="en-US" sz="1800" dirty="0" smtClean="0"/>
              <a:t>Supervised techniques: SVM.</a:t>
            </a:r>
          </a:p>
          <a:p>
            <a:pPr marL="342900" indent="-342900">
              <a:buFont typeface="Wingdings" charset="2"/>
              <a:buChar char="§"/>
            </a:pPr>
            <a:r>
              <a:rPr lang="en-US" sz="1800" b="1" dirty="0" smtClean="0"/>
              <a:t>Work on python notebook.</a:t>
            </a:r>
            <a:endParaRPr lang="en-US" sz="1800" b="1" dirty="0"/>
          </a:p>
        </p:txBody>
      </p:sp>
      <p:sp>
        <p:nvSpPr>
          <p:cNvPr id="12" name="TextBox 11"/>
          <p:cNvSpPr txBox="1"/>
          <p:nvPr/>
        </p:nvSpPr>
        <p:spPr>
          <a:xfrm>
            <a:off x="2947776" y="4166340"/>
            <a:ext cx="4432300" cy="646331"/>
          </a:xfrm>
          <a:prstGeom prst="rect">
            <a:avLst/>
          </a:prstGeom>
          <a:noFill/>
        </p:spPr>
        <p:txBody>
          <a:bodyPr wrap="square" rtlCol="0">
            <a:spAutoFit/>
          </a:bodyPr>
          <a:lstStyle/>
          <a:p>
            <a:pPr marL="342900" indent="-342900">
              <a:buFont typeface="Wingdings" charset="2"/>
              <a:buChar char="§"/>
            </a:pPr>
            <a:r>
              <a:rPr lang="en-US" sz="1800" dirty="0" smtClean="0"/>
              <a:t>Evaluating the ML models.</a:t>
            </a:r>
          </a:p>
          <a:p>
            <a:pPr marL="342900" indent="-342900">
              <a:buFont typeface="Wingdings" charset="2"/>
              <a:buChar char="§"/>
            </a:pPr>
            <a:r>
              <a:rPr lang="en-US" sz="1800" b="1" dirty="0" smtClean="0"/>
              <a:t>Work on python notebook.</a:t>
            </a:r>
          </a:p>
        </p:txBody>
      </p:sp>
      <p:sp>
        <p:nvSpPr>
          <p:cNvPr id="13" name="TextBox 12"/>
          <p:cNvSpPr txBox="1"/>
          <p:nvPr/>
        </p:nvSpPr>
        <p:spPr>
          <a:xfrm>
            <a:off x="2947776" y="5505969"/>
            <a:ext cx="5488065" cy="1200329"/>
          </a:xfrm>
          <a:prstGeom prst="rect">
            <a:avLst/>
          </a:prstGeom>
          <a:noFill/>
        </p:spPr>
        <p:txBody>
          <a:bodyPr wrap="square" rtlCol="0">
            <a:spAutoFit/>
          </a:bodyPr>
          <a:lstStyle/>
          <a:p>
            <a:pPr marL="342900" indent="-342900">
              <a:buFont typeface="Wingdings" charset="2"/>
              <a:buChar char="§"/>
            </a:pPr>
            <a:r>
              <a:rPr lang="en-US" sz="1800" dirty="0"/>
              <a:t>More about </a:t>
            </a:r>
            <a:r>
              <a:rPr lang="en-US" sz="1800" dirty="0" smtClean="0"/>
              <a:t>ML.</a:t>
            </a:r>
          </a:p>
          <a:p>
            <a:pPr marL="342900" indent="-342900">
              <a:buFont typeface="Wingdings" charset="2"/>
              <a:buChar char="§"/>
            </a:pPr>
            <a:r>
              <a:rPr lang="en-US" sz="1800" dirty="0" smtClean="0"/>
              <a:t>Toolboxes and further reading.</a:t>
            </a:r>
          </a:p>
          <a:p>
            <a:pPr marL="342900" indent="-342900">
              <a:buFont typeface="Wingdings" charset="2"/>
              <a:buChar char="§"/>
            </a:pPr>
            <a:r>
              <a:rPr lang="en-US" sz="1800" b="1" dirty="0" smtClean="0"/>
              <a:t>Apply models to your own problem/data! </a:t>
            </a:r>
            <a:r>
              <a:rPr lang="en-US" sz="1800" b="1" dirty="0" smtClean="0">
                <a:sym typeface="Wingdings"/>
              </a:rPr>
              <a:t></a:t>
            </a:r>
            <a:endParaRPr lang="en-US" sz="1800" b="1" dirty="0" smtClean="0"/>
          </a:p>
          <a:p>
            <a:pPr marL="342900" indent="-342900">
              <a:buFont typeface="Wingdings" charset="2"/>
              <a:buChar char="§"/>
            </a:pPr>
            <a:r>
              <a:rPr lang="en-US" sz="1800" dirty="0" smtClean="0"/>
              <a:t>Takeaways and close.</a:t>
            </a:r>
          </a:p>
        </p:txBody>
      </p:sp>
      <p:sp>
        <p:nvSpPr>
          <p:cNvPr id="8" name="TextBox 7"/>
          <p:cNvSpPr txBox="1"/>
          <p:nvPr/>
        </p:nvSpPr>
        <p:spPr>
          <a:xfrm>
            <a:off x="1029809" y="1244082"/>
            <a:ext cx="1255472" cy="461665"/>
          </a:xfrm>
          <a:prstGeom prst="rect">
            <a:avLst/>
          </a:prstGeom>
          <a:noFill/>
        </p:spPr>
        <p:txBody>
          <a:bodyPr wrap="none" rtlCol="0">
            <a:spAutoFit/>
          </a:bodyPr>
          <a:lstStyle/>
          <a:p>
            <a:r>
              <a:rPr lang="en-US" dirty="0" smtClean="0"/>
              <a:t>Morning</a:t>
            </a:r>
            <a:endParaRPr lang="en-US" dirty="0"/>
          </a:p>
        </p:txBody>
      </p:sp>
      <p:sp>
        <p:nvSpPr>
          <p:cNvPr id="14" name="TextBox 13"/>
          <p:cNvSpPr txBox="1"/>
          <p:nvPr/>
        </p:nvSpPr>
        <p:spPr>
          <a:xfrm>
            <a:off x="740179" y="2802585"/>
            <a:ext cx="1834733" cy="461665"/>
          </a:xfrm>
          <a:prstGeom prst="rect">
            <a:avLst/>
          </a:prstGeom>
          <a:noFill/>
        </p:spPr>
        <p:txBody>
          <a:bodyPr wrap="none" rtlCol="0">
            <a:spAutoFit/>
          </a:bodyPr>
          <a:lstStyle/>
          <a:p>
            <a:r>
              <a:rPr lang="en-US" smtClean="0"/>
              <a:t>Late morning</a:t>
            </a:r>
            <a:endParaRPr lang="en-US"/>
          </a:p>
        </p:txBody>
      </p:sp>
      <p:sp>
        <p:nvSpPr>
          <p:cNvPr id="15" name="TextBox 14"/>
          <p:cNvSpPr txBox="1"/>
          <p:nvPr/>
        </p:nvSpPr>
        <p:spPr>
          <a:xfrm>
            <a:off x="871048" y="4258672"/>
            <a:ext cx="1572995" cy="461665"/>
          </a:xfrm>
          <a:prstGeom prst="rect">
            <a:avLst/>
          </a:prstGeom>
          <a:noFill/>
        </p:spPr>
        <p:txBody>
          <a:bodyPr wrap="none" rtlCol="0">
            <a:spAutoFit/>
          </a:bodyPr>
          <a:lstStyle/>
          <a:p>
            <a:r>
              <a:rPr lang="en-US" dirty="0" smtClean="0"/>
              <a:t>After lunch</a:t>
            </a:r>
            <a:endParaRPr lang="en-US" dirty="0"/>
          </a:p>
        </p:txBody>
      </p:sp>
      <p:sp>
        <p:nvSpPr>
          <p:cNvPr id="16" name="TextBox 15"/>
          <p:cNvSpPr txBox="1"/>
          <p:nvPr/>
        </p:nvSpPr>
        <p:spPr>
          <a:xfrm>
            <a:off x="642299" y="5875300"/>
            <a:ext cx="2030492" cy="461665"/>
          </a:xfrm>
          <a:prstGeom prst="rect">
            <a:avLst/>
          </a:prstGeom>
          <a:noFill/>
        </p:spPr>
        <p:txBody>
          <a:bodyPr wrap="none" rtlCol="0">
            <a:spAutoFit/>
          </a:bodyPr>
          <a:lstStyle/>
          <a:p>
            <a:r>
              <a:rPr lang="en-US" dirty="0" smtClean="0"/>
              <a:t>Late afternoon</a:t>
            </a:r>
            <a:endParaRPr lang="en-US" dirty="0"/>
          </a:p>
        </p:txBody>
      </p:sp>
    </p:spTree>
    <p:extLst>
      <p:ext uri="{BB962C8B-B14F-4D97-AF65-F5344CB8AC3E}">
        <p14:creationId xmlns:p14="http://schemas.microsoft.com/office/powerpoint/2010/main" val="1968640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407505" y="626167"/>
            <a:ext cx="5029200" cy="461665"/>
          </a:xfrm>
          <a:prstGeom prst="rect">
            <a:avLst/>
          </a:prstGeom>
          <a:noFill/>
        </p:spPr>
        <p:txBody>
          <a:bodyPr wrap="square" rtlCol="0">
            <a:spAutoFit/>
          </a:bodyPr>
          <a:lstStyle/>
          <a:p>
            <a:r>
              <a:rPr lang="en-US" dirty="0" smtClean="0"/>
              <a:t>EXERCISES:</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721" y="1056857"/>
            <a:ext cx="2950817" cy="221311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3721" y="3379302"/>
            <a:ext cx="2950817" cy="1688932"/>
          </a:xfrm>
          <a:prstGeom prst="rect">
            <a:avLst/>
          </a:prstGeom>
        </p:spPr>
      </p:pic>
      <p:sp>
        <p:nvSpPr>
          <p:cNvPr id="6" name="TextBox 5"/>
          <p:cNvSpPr txBox="1"/>
          <p:nvPr/>
        </p:nvSpPr>
        <p:spPr>
          <a:xfrm>
            <a:off x="407505" y="1110495"/>
            <a:ext cx="5396947" cy="23083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1600" b="1" dirty="0"/>
              <a:t>Scenario 1 (rock type problems): </a:t>
            </a:r>
            <a:endParaRPr lang="en-US" sz="1600" b="1" dirty="0" smtClean="0"/>
          </a:p>
          <a:p>
            <a:pPr algn="just"/>
            <a:r>
              <a:rPr lang="en-US" sz="1600" dirty="0"/>
              <a:t>Part 1: Your company has just taken over a new operating mine and you don't trust the old operator's classifications or rock models. You have a bunch of photographs of core and a pile of core trays. The asset manager has asked you to take a look at the photographs and determine roughly how many different </a:t>
            </a:r>
            <a:r>
              <a:rPr lang="en-US" sz="1600" dirty="0" smtClean="0"/>
              <a:t>types of </a:t>
            </a:r>
            <a:r>
              <a:rPr lang="en-US" sz="1600" dirty="0"/>
              <a:t>rock you've got</a:t>
            </a:r>
            <a:r>
              <a:rPr lang="en-US" sz="1600" dirty="0" smtClean="0"/>
              <a:t>.</a:t>
            </a:r>
          </a:p>
          <a:p>
            <a:pPr algn="just"/>
            <a:r>
              <a:rPr lang="en-US" sz="1600" dirty="0"/>
              <a:t>Questions: what sort of problem is this</a:t>
            </a:r>
            <a:r>
              <a:rPr lang="en-US" sz="1600" dirty="0" smtClean="0"/>
              <a:t>?</a:t>
            </a:r>
            <a:r>
              <a:rPr lang="en-US" sz="1600" dirty="0"/>
              <a:t> What features could you extract from the data</a:t>
            </a:r>
            <a:r>
              <a:rPr lang="en-US" sz="1600" dirty="0" smtClean="0"/>
              <a:t>?</a:t>
            </a:r>
            <a:endParaRPr lang="en-US" sz="1600" dirty="0"/>
          </a:p>
        </p:txBody>
      </p:sp>
    </p:spTree>
    <p:extLst>
      <p:ext uri="{BB962C8B-B14F-4D97-AF65-F5344CB8AC3E}">
        <p14:creationId xmlns:p14="http://schemas.microsoft.com/office/powerpoint/2010/main" val="575290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407505" y="626167"/>
            <a:ext cx="5029200" cy="461665"/>
          </a:xfrm>
          <a:prstGeom prst="rect">
            <a:avLst/>
          </a:prstGeom>
          <a:noFill/>
        </p:spPr>
        <p:txBody>
          <a:bodyPr wrap="square" rtlCol="0">
            <a:spAutoFit/>
          </a:bodyPr>
          <a:lstStyle/>
          <a:p>
            <a:r>
              <a:rPr lang="en-US" dirty="0" smtClean="0"/>
              <a:t>EXERCISES:</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721" y="1056857"/>
            <a:ext cx="2950817" cy="221311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3721" y="3379302"/>
            <a:ext cx="2950817" cy="1688932"/>
          </a:xfrm>
          <a:prstGeom prst="rect">
            <a:avLst/>
          </a:prstGeom>
        </p:spPr>
      </p:pic>
      <p:sp>
        <p:nvSpPr>
          <p:cNvPr id="6" name="TextBox 5"/>
          <p:cNvSpPr txBox="1"/>
          <p:nvPr/>
        </p:nvSpPr>
        <p:spPr>
          <a:xfrm>
            <a:off x="407505" y="1110495"/>
            <a:ext cx="5396947" cy="23083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1600" b="1" dirty="0"/>
              <a:t>Scenario 1 (rock type problems): </a:t>
            </a:r>
            <a:endParaRPr lang="en-US" sz="1600" b="1" dirty="0" smtClean="0"/>
          </a:p>
          <a:p>
            <a:pPr algn="just"/>
            <a:r>
              <a:rPr lang="en-US" sz="1600" dirty="0"/>
              <a:t>Part 1: Your company has just taken over a new operating mine and you don't trust the old operator's classifications or rock models. You have a bunch of photographs of core and a pile of core trays. The asset manager has asked you to take a look at the photographs and determine roughly how many different </a:t>
            </a:r>
            <a:r>
              <a:rPr lang="en-US" sz="1600" dirty="0" smtClean="0"/>
              <a:t>types of </a:t>
            </a:r>
            <a:r>
              <a:rPr lang="en-US" sz="1600" dirty="0"/>
              <a:t>rock you've got</a:t>
            </a:r>
            <a:r>
              <a:rPr lang="en-US" sz="1600" dirty="0" smtClean="0"/>
              <a:t>.</a:t>
            </a:r>
          </a:p>
          <a:p>
            <a:pPr algn="just"/>
            <a:r>
              <a:rPr lang="en-US" sz="1600" dirty="0"/>
              <a:t>Questions: what sort of problem is this</a:t>
            </a:r>
            <a:r>
              <a:rPr lang="en-US" sz="1600" dirty="0" smtClean="0"/>
              <a:t>?</a:t>
            </a:r>
            <a:r>
              <a:rPr lang="en-US" sz="1600" dirty="0"/>
              <a:t> What features could you extract from the data</a:t>
            </a:r>
            <a:r>
              <a:rPr lang="en-US" sz="1600" dirty="0" smtClean="0"/>
              <a:t>?</a:t>
            </a:r>
            <a:endParaRPr lang="en-US" sz="1600" dirty="0"/>
          </a:p>
        </p:txBody>
      </p:sp>
      <p:sp>
        <p:nvSpPr>
          <p:cNvPr id="7" name="TextBox 6"/>
          <p:cNvSpPr txBox="1"/>
          <p:nvPr/>
        </p:nvSpPr>
        <p:spPr>
          <a:xfrm>
            <a:off x="407505" y="3498574"/>
            <a:ext cx="5396947"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dirty="0"/>
              <a:t>Part 2: You've taken a subset of exemplar rock types from your clusters and validated these with your geoscience function at head office who have given you some labels for each of the rock types. What approaches could you take to leverage this information to predict rock types across all the </a:t>
            </a:r>
            <a:r>
              <a:rPr lang="en-US" sz="1600" dirty="0" smtClean="0"/>
              <a:t>photographed </a:t>
            </a:r>
            <a:r>
              <a:rPr lang="en-US" sz="1600" dirty="0"/>
              <a:t>core?</a:t>
            </a:r>
            <a:endParaRPr lang="en-US" sz="1600" dirty="0"/>
          </a:p>
        </p:txBody>
      </p:sp>
    </p:spTree>
    <p:extLst>
      <p:ext uri="{BB962C8B-B14F-4D97-AF65-F5344CB8AC3E}">
        <p14:creationId xmlns:p14="http://schemas.microsoft.com/office/powerpoint/2010/main" val="44787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407505" y="626167"/>
            <a:ext cx="5029200" cy="461665"/>
          </a:xfrm>
          <a:prstGeom prst="rect">
            <a:avLst/>
          </a:prstGeom>
          <a:noFill/>
        </p:spPr>
        <p:txBody>
          <a:bodyPr wrap="square" rtlCol="0">
            <a:spAutoFit/>
          </a:bodyPr>
          <a:lstStyle/>
          <a:p>
            <a:r>
              <a:rPr lang="en-US" dirty="0" smtClean="0"/>
              <a:t>EXERCISES:</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721" y="1056857"/>
            <a:ext cx="2950817" cy="221311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3721" y="3379302"/>
            <a:ext cx="2950817" cy="1688932"/>
          </a:xfrm>
          <a:prstGeom prst="rect">
            <a:avLst/>
          </a:prstGeom>
        </p:spPr>
      </p:pic>
      <p:sp>
        <p:nvSpPr>
          <p:cNvPr id="6" name="TextBox 5"/>
          <p:cNvSpPr txBox="1"/>
          <p:nvPr/>
        </p:nvSpPr>
        <p:spPr>
          <a:xfrm>
            <a:off x="407505" y="1110495"/>
            <a:ext cx="5396947" cy="23083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1600" b="1" dirty="0"/>
              <a:t>Scenario 1 (rock type problems): </a:t>
            </a:r>
            <a:endParaRPr lang="en-US" sz="1600" b="1" dirty="0" smtClean="0"/>
          </a:p>
          <a:p>
            <a:pPr algn="just"/>
            <a:r>
              <a:rPr lang="en-US" sz="1600" dirty="0"/>
              <a:t>Part 1: Your company has just taken over a new operating mine and you don't trust the old operator's classifications or rock models. You have a bunch of photographs of core and a pile of core trays. The asset manager has asked you to take a look at the photographs and determine roughly how many different </a:t>
            </a:r>
            <a:r>
              <a:rPr lang="en-US" sz="1600" dirty="0" smtClean="0"/>
              <a:t>types of </a:t>
            </a:r>
            <a:r>
              <a:rPr lang="en-US" sz="1600" dirty="0"/>
              <a:t>rock you've got</a:t>
            </a:r>
            <a:r>
              <a:rPr lang="en-US" sz="1600" dirty="0" smtClean="0"/>
              <a:t>.</a:t>
            </a:r>
          </a:p>
          <a:p>
            <a:pPr algn="just"/>
            <a:r>
              <a:rPr lang="en-US" sz="1600" dirty="0"/>
              <a:t>Questions: what sort of problem is this</a:t>
            </a:r>
            <a:r>
              <a:rPr lang="en-US" sz="1600" dirty="0" smtClean="0"/>
              <a:t>?</a:t>
            </a:r>
            <a:r>
              <a:rPr lang="en-US" sz="1600" dirty="0"/>
              <a:t> What features could you extract from the data</a:t>
            </a:r>
            <a:r>
              <a:rPr lang="en-US" sz="1600" dirty="0" smtClean="0"/>
              <a:t>?</a:t>
            </a:r>
            <a:endParaRPr lang="en-US" sz="1600" dirty="0"/>
          </a:p>
        </p:txBody>
      </p:sp>
      <p:sp>
        <p:nvSpPr>
          <p:cNvPr id="7" name="TextBox 6"/>
          <p:cNvSpPr txBox="1"/>
          <p:nvPr/>
        </p:nvSpPr>
        <p:spPr>
          <a:xfrm>
            <a:off x="407505" y="3498574"/>
            <a:ext cx="5396947"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dirty="0"/>
              <a:t>Part 2: You've taken a subset of exemplar rock types from your clusters and validated these with your geoscience function at head office who have given you some labels for each of the rock types. What approaches could you take to leverage this information to predict rock types across all the </a:t>
            </a:r>
            <a:r>
              <a:rPr lang="en-US" sz="1600" dirty="0" smtClean="0"/>
              <a:t>photographed </a:t>
            </a:r>
            <a:r>
              <a:rPr lang="en-US" sz="1600" dirty="0"/>
              <a:t>core?</a:t>
            </a:r>
            <a:endParaRPr lang="en-US" sz="1600" dirty="0"/>
          </a:p>
        </p:txBody>
      </p:sp>
      <p:sp>
        <p:nvSpPr>
          <p:cNvPr id="8" name="TextBox 7"/>
          <p:cNvSpPr txBox="1"/>
          <p:nvPr/>
        </p:nvSpPr>
        <p:spPr>
          <a:xfrm>
            <a:off x="407505" y="5178287"/>
            <a:ext cx="8467033" cy="584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1600" dirty="0"/>
              <a:t>Part 3: You've been able to send some rocks off for assay - how would you predict the composition of the remaining rocks that you didn't </a:t>
            </a:r>
            <a:r>
              <a:rPr lang="en-US" sz="1600" dirty="0" smtClean="0"/>
              <a:t>assay? </a:t>
            </a:r>
            <a:endParaRPr lang="en-US" sz="1600" dirty="0"/>
          </a:p>
        </p:txBody>
      </p:sp>
    </p:spTree>
    <p:extLst>
      <p:ext uri="{BB962C8B-B14F-4D97-AF65-F5344CB8AC3E}">
        <p14:creationId xmlns:p14="http://schemas.microsoft.com/office/powerpoint/2010/main" val="303506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735496"/>
            <a:ext cx="5029200" cy="461665"/>
          </a:xfrm>
          <a:prstGeom prst="rect">
            <a:avLst/>
          </a:prstGeom>
          <a:noFill/>
        </p:spPr>
        <p:txBody>
          <a:bodyPr wrap="square" rtlCol="0">
            <a:spAutoFit/>
          </a:bodyPr>
          <a:lstStyle/>
          <a:p>
            <a:r>
              <a:rPr lang="en-US" dirty="0" smtClean="0"/>
              <a:t>EXERCISES:</a:t>
            </a:r>
            <a:endParaRPr lang="en-US" dirty="0"/>
          </a:p>
        </p:txBody>
      </p:sp>
      <p:sp>
        <p:nvSpPr>
          <p:cNvPr id="4" name="TextBox 3"/>
          <p:cNvSpPr txBox="1"/>
          <p:nvPr/>
        </p:nvSpPr>
        <p:spPr>
          <a:xfrm>
            <a:off x="447263" y="6607288"/>
            <a:ext cx="5625547" cy="246221"/>
          </a:xfrm>
          <a:prstGeom prst="rect">
            <a:avLst/>
          </a:prstGeom>
          <a:noFill/>
        </p:spPr>
        <p:txBody>
          <a:bodyPr wrap="square" rtlCol="0">
            <a:spAutoFit/>
          </a:bodyPr>
          <a:lstStyle/>
          <a:p>
            <a:r>
              <a:rPr lang="en-US" sz="1000" dirty="0"/>
              <a:t>http://</a:t>
            </a:r>
            <a:r>
              <a:rPr lang="en-US" sz="1000" dirty="0" err="1"/>
              <a:t>blog.parker.com</a:t>
            </a:r>
            <a:r>
              <a:rPr lang="en-US" sz="1000" dirty="0"/>
              <a:t>/vibration-monitoring-is-key-to-predictive-maintenance-of-rotating-machinery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530" y="1063487"/>
            <a:ext cx="2743200" cy="2437535"/>
          </a:xfrm>
          <a:prstGeom prst="rect">
            <a:avLst/>
          </a:prstGeom>
        </p:spPr>
      </p:pic>
      <p:sp>
        <p:nvSpPr>
          <p:cNvPr id="9" name="TextBox 8"/>
          <p:cNvSpPr txBox="1"/>
          <p:nvPr/>
        </p:nvSpPr>
        <p:spPr>
          <a:xfrm>
            <a:off x="407505" y="1292088"/>
            <a:ext cx="5844207" cy="206210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b="1" dirty="0"/>
              <a:t>Scenario 2 (predictive maintenance problems</a:t>
            </a:r>
            <a:r>
              <a:rPr lang="en-US" sz="1600" b="1" dirty="0" smtClean="0"/>
              <a:t>):</a:t>
            </a:r>
          </a:p>
          <a:p>
            <a:pPr algn="just"/>
            <a:r>
              <a:rPr lang="en-US" sz="1600" dirty="0"/>
              <a:t>You are working in the production section of an asset, and your boss has been lured into investing in a whizz-bang new vibration sensor for predictive maintenance. Your job is to work out whether you'll get any useful information out of the data</a:t>
            </a:r>
            <a:r>
              <a:rPr lang="en-US" sz="1600" dirty="0" smtClean="0"/>
              <a:t>.</a:t>
            </a:r>
            <a:endParaRPr lang="en-US" sz="1600" dirty="0"/>
          </a:p>
          <a:p>
            <a:pPr algn="just"/>
            <a:r>
              <a:rPr lang="en-US" sz="1600" dirty="0"/>
              <a:t>Part 1: What sorts of features could you extract from a vibration sensor</a:t>
            </a:r>
            <a:r>
              <a:rPr lang="en-US" sz="1600" dirty="0" smtClean="0"/>
              <a:t>? </a:t>
            </a:r>
            <a:r>
              <a:rPr lang="en-US" sz="1600" dirty="0"/>
              <a:t>How </a:t>
            </a:r>
            <a:r>
              <a:rPr lang="en-US" sz="1600" dirty="0" smtClean="0"/>
              <a:t>could you use these features for maintenance purposes? What kind of approaches or algorithms would you use?</a:t>
            </a:r>
            <a:endParaRPr lang="en-US" sz="1600" dirty="0"/>
          </a:p>
        </p:txBody>
      </p:sp>
    </p:spTree>
    <p:extLst>
      <p:ext uri="{BB962C8B-B14F-4D97-AF65-F5344CB8AC3E}">
        <p14:creationId xmlns:p14="http://schemas.microsoft.com/office/powerpoint/2010/main" val="888225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735496"/>
            <a:ext cx="5029200" cy="461665"/>
          </a:xfrm>
          <a:prstGeom prst="rect">
            <a:avLst/>
          </a:prstGeom>
          <a:noFill/>
        </p:spPr>
        <p:txBody>
          <a:bodyPr wrap="square" rtlCol="0">
            <a:spAutoFit/>
          </a:bodyPr>
          <a:lstStyle/>
          <a:p>
            <a:r>
              <a:rPr lang="en-US" dirty="0" smtClean="0"/>
              <a:t>EXERCISES:</a:t>
            </a:r>
            <a:endParaRPr lang="en-US" dirty="0"/>
          </a:p>
        </p:txBody>
      </p:sp>
      <p:sp>
        <p:nvSpPr>
          <p:cNvPr id="4" name="TextBox 3"/>
          <p:cNvSpPr txBox="1"/>
          <p:nvPr/>
        </p:nvSpPr>
        <p:spPr>
          <a:xfrm>
            <a:off x="447263" y="6607288"/>
            <a:ext cx="5625547" cy="246221"/>
          </a:xfrm>
          <a:prstGeom prst="rect">
            <a:avLst/>
          </a:prstGeom>
          <a:noFill/>
        </p:spPr>
        <p:txBody>
          <a:bodyPr wrap="square" rtlCol="0">
            <a:spAutoFit/>
          </a:bodyPr>
          <a:lstStyle/>
          <a:p>
            <a:r>
              <a:rPr lang="en-US" sz="1000" dirty="0"/>
              <a:t>http://</a:t>
            </a:r>
            <a:r>
              <a:rPr lang="en-US" sz="1000" dirty="0" err="1"/>
              <a:t>blog.parker.com</a:t>
            </a:r>
            <a:r>
              <a:rPr lang="en-US" sz="1000" dirty="0"/>
              <a:t>/vibration-monitoring-is-key-to-predictive-maintenance-of-rotating-machinery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530" y="1063487"/>
            <a:ext cx="2743200" cy="2437535"/>
          </a:xfrm>
          <a:prstGeom prst="rect">
            <a:avLst/>
          </a:prstGeom>
        </p:spPr>
      </p:pic>
      <p:sp>
        <p:nvSpPr>
          <p:cNvPr id="6" name="TextBox 5"/>
          <p:cNvSpPr txBox="1"/>
          <p:nvPr/>
        </p:nvSpPr>
        <p:spPr>
          <a:xfrm>
            <a:off x="407505" y="3667538"/>
            <a:ext cx="8617225" cy="584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dirty="0"/>
              <a:t>Part 2: You have vibration data from failing machinery and machinery that is operating normally. What sort of problem is this? How would you approach it?</a:t>
            </a:r>
            <a:endParaRPr lang="en-US" sz="1600" dirty="0"/>
          </a:p>
        </p:txBody>
      </p:sp>
      <p:sp>
        <p:nvSpPr>
          <p:cNvPr id="9" name="TextBox 8"/>
          <p:cNvSpPr txBox="1"/>
          <p:nvPr/>
        </p:nvSpPr>
        <p:spPr>
          <a:xfrm>
            <a:off x="407505" y="1292088"/>
            <a:ext cx="5844207" cy="206210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b="1" dirty="0"/>
              <a:t>Scenario 2 (predictive maintenance problems</a:t>
            </a:r>
            <a:r>
              <a:rPr lang="en-US" sz="1600" b="1" dirty="0" smtClean="0"/>
              <a:t>):</a:t>
            </a:r>
          </a:p>
          <a:p>
            <a:pPr algn="just"/>
            <a:r>
              <a:rPr lang="en-US" sz="1600" dirty="0"/>
              <a:t>You are working in the production section of an asset, and your boss has been lured into investing in a whizz-bang new vibration sensor for predictive maintenance. Your job is to work out whether you'll get any useful information out of the data</a:t>
            </a:r>
            <a:r>
              <a:rPr lang="en-US" sz="1600" dirty="0" smtClean="0"/>
              <a:t>.</a:t>
            </a:r>
            <a:endParaRPr lang="en-US" sz="1600" dirty="0"/>
          </a:p>
          <a:p>
            <a:pPr algn="just"/>
            <a:r>
              <a:rPr lang="en-US" sz="1600" dirty="0"/>
              <a:t>Part 1: What sorts of features could you extract from a vibration sensor</a:t>
            </a:r>
            <a:r>
              <a:rPr lang="en-US" sz="1600" dirty="0" smtClean="0"/>
              <a:t>? </a:t>
            </a:r>
            <a:r>
              <a:rPr lang="en-US" sz="1600" dirty="0"/>
              <a:t>How </a:t>
            </a:r>
            <a:r>
              <a:rPr lang="en-US" sz="1600" dirty="0" smtClean="0"/>
              <a:t>could you use these features for maintenance purposes? What kind of approaches or algorithms would you use?</a:t>
            </a:r>
            <a:endParaRPr lang="en-US" sz="1600" dirty="0"/>
          </a:p>
        </p:txBody>
      </p:sp>
    </p:spTree>
    <p:extLst>
      <p:ext uri="{BB962C8B-B14F-4D97-AF65-F5344CB8AC3E}">
        <p14:creationId xmlns:p14="http://schemas.microsoft.com/office/powerpoint/2010/main" val="331277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437322" y="735496"/>
            <a:ext cx="5029200" cy="461665"/>
          </a:xfrm>
          <a:prstGeom prst="rect">
            <a:avLst/>
          </a:prstGeom>
          <a:noFill/>
        </p:spPr>
        <p:txBody>
          <a:bodyPr wrap="square" rtlCol="0">
            <a:spAutoFit/>
          </a:bodyPr>
          <a:lstStyle/>
          <a:p>
            <a:r>
              <a:rPr lang="en-US" dirty="0" smtClean="0"/>
              <a:t>EXERCISES:</a:t>
            </a:r>
            <a:endParaRPr lang="en-US" dirty="0"/>
          </a:p>
        </p:txBody>
      </p:sp>
      <p:sp>
        <p:nvSpPr>
          <p:cNvPr id="3" name="TextBox 2"/>
          <p:cNvSpPr txBox="1"/>
          <p:nvPr/>
        </p:nvSpPr>
        <p:spPr>
          <a:xfrm>
            <a:off x="407505" y="1292088"/>
            <a:ext cx="5844207" cy="206210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b="1" dirty="0"/>
              <a:t>Scenario 2 (predictive maintenance problems</a:t>
            </a:r>
            <a:r>
              <a:rPr lang="en-US" sz="1600" b="1" dirty="0" smtClean="0"/>
              <a:t>):</a:t>
            </a:r>
          </a:p>
          <a:p>
            <a:pPr algn="just"/>
            <a:r>
              <a:rPr lang="en-US" sz="1600" dirty="0"/>
              <a:t>You are working in the production section of an asset, and your boss has been lured into investing in a whizz-bang new vibration sensor for predictive maintenance. Your job is to work out whether you'll get any useful information out of the data</a:t>
            </a:r>
            <a:r>
              <a:rPr lang="en-US" sz="1600" dirty="0" smtClean="0"/>
              <a:t>.</a:t>
            </a:r>
            <a:endParaRPr lang="en-US" sz="1600" dirty="0"/>
          </a:p>
          <a:p>
            <a:pPr algn="just"/>
            <a:r>
              <a:rPr lang="en-US" sz="1600" dirty="0"/>
              <a:t>Part 1: What sorts of features could you extract from a vibration sensor</a:t>
            </a:r>
            <a:r>
              <a:rPr lang="en-US" sz="1600" dirty="0" smtClean="0"/>
              <a:t>? </a:t>
            </a:r>
            <a:r>
              <a:rPr lang="en-US" sz="1600" dirty="0"/>
              <a:t>How </a:t>
            </a:r>
            <a:r>
              <a:rPr lang="en-US" sz="1600" dirty="0" smtClean="0"/>
              <a:t>could you use these features for maintenance purposes? What kind of approaches or algorithms would you use?</a:t>
            </a:r>
            <a:endParaRPr lang="en-US" sz="1600" dirty="0"/>
          </a:p>
        </p:txBody>
      </p:sp>
      <p:sp>
        <p:nvSpPr>
          <p:cNvPr id="4" name="TextBox 3"/>
          <p:cNvSpPr txBox="1"/>
          <p:nvPr/>
        </p:nvSpPr>
        <p:spPr>
          <a:xfrm>
            <a:off x="447263" y="6607288"/>
            <a:ext cx="5625547" cy="246221"/>
          </a:xfrm>
          <a:prstGeom prst="rect">
            <a:avLst/>
          </a:prstGeom>
          <a:noFill/>
        </p:spPr>
        <p:txBody>
          <a:bodyPr wrap="square" rtlCol="0">
            <a:spAutoFit/>
          </a:bodyPr>
          <a:lstStyle/>
          <a:p>
            <a:r>
              <a:rPr lang="en-US" sz="1000" dirty="0"/>
              <a:t>http://</a:t>
            </a:r>
            <a:r>
              <a:rPr lang="en-US" sz="1000" dirty="0" err="1"/>
              <a:t>blog.parker.com</a:t>
            </a:r>
            <a:r>
              <a:rPr lang="en-US" sz="1000" dirty="0"/>
              <a:t>/vibration-monitoring-is-key-to-predictive-maintenance-of-rotating-machinery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530" y="1063487"/>
            <a:ext cx="2743200" cy="2437535"/>
          </a:xfrm>
          <a:prstGeom prst="rect">
            <a:avLst/>
          </a:prstGeom>
        </p:spPr>
      </p:pic>
      <p:sp>
        <p:nvSpPr>
          <p:cNvPr id="6" name="TextBox 5"/>
          <p:cNvSpPr txBox="1"/>
          <p:nvPr/>
        </p:nvSpPr>
        <p:spPr>
          <a:xfrm>
            <a:off x="407505" y="3667538"/>
            <a:ext cx="8617225" cy="5847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dirty="0"/>
              <a:t>Part 2: You have vibration data from failing machinery and machinery that is operating normally. What sort of problem is this? How would you approach it?</a:t>
            </a:r>
            <a:endParaRPr lang="en-US" sz="1600" dirty="0"/>
          </a:p>
        </p:txBody>
      </p:sp>
      <p:sp>
        <p:nvSpPr>
          <p:cNvPr id="7" name="TextBox 6"/>
          <p:cNvSpPr txBox="1"/>
          <p:nvPr/>
        </p:nvSpPr>
        <p:spPr>
          <a:xfrm>
            <a:off x="407505" y="4432852"/>
            <a:ext cx="8617225"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just"/>
            <a:r>
              <a:rPr lang="en-US" sz="1600" dirty="0"/>
              <a:t>Part 3: Your maintenance manager wants to be able to plan the replacement and maintenance work based on likely time to failure. What data could you collect to measure this? What sort of prediction problem is it</a:t>
            </a:r>
            <a:r>
              <a:rPr lang="en-US" sz="1600" dirty="0" smtClean="0"/>
              <a:t>? </a:t>
            </a:r>
            <a:r>
              <a:rPr lang="en-US" sz="1600" dirty="0"/>
              <a:t>Could you design an experiment to determine how accurate your predictions are?</a:t>
            </a:r>
            <a:endParaRPr lang="en-US" sz="1600" dirty="0"/>
          </a:p>
        </p:txBody>
      </p:sp>
    </p:spTree>
    <p:extLst>
      <p:ext uri="{BB962C8B-B14F-4D97-AF65-F5344CB8AC3E}">
        <p14:creationId xmlns:p14="http://schemas.microsoft.com/office/powerpoint/2010/main" val="66476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132467" y="590782"/>
            <a:ext cx="5816600" cy="553998"/>
          </a:xfrm>
          <a:prstGeom prst="rect">
            <a:avLst/>
          </a:prstGeom>
          <a:noFill/>
        </p:spPr>
        <p:txBody>
          <a:bodyPr wrap="square" rtlCol="0">
            <a:spAutoFit/>
          </a:bodyPr>
          <a:lstStyle/>
          <a:p>
            <a:r>
              <a:rPr lang="en-US" sz="3000" dirty="0" smtClean="0"/>
              <a:t>Principal references</a:t>
            </a:r>
            <a:endParaRPr lang="en-US" sz="30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01" y="1414668"/>
            <a:ext cx="1646341" cy="2160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4214" y="1427368"/>
            <a:ext cx="1683848" cy="2160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3868" y="1427368"/>
            <a:ext cx="1645920" cy="21600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2488" y="1409163"/>
            <a:ext cx="1676348" cy="2178205"/>
          </a:xfrm>
          <a:prstGeom prst="rect">
            <a:avLst/>
          </a:prstGeom>
        </p:spPr>
      </p:pic>
      <p:sp>
        <p:nvSpPr>
          <p:cNvPr id="4" name="TextBox 3"/>
          <p:cNvSpPr txBox="1"/>
          <p:nvPr/>
        </p:nvSpPr>
        <p:spPr>
          <a:xfrm>
            <a:off x="673101" y="3912449"/>
            <a:ext cx="4397294" cy="830997"/>
          </a:xfrm>
          <a:prstGeom prst="rect">
            <a:avLst/>
          </a:prstGeom>
          <a:noFill/>
        </p:spPr>
        <p:txBody>
          <a:bodyPr wrap="none" rtlCol="0">
            <a:spAutoFit/>
          </a:bodyPr>
          <a:lstStyle/>
          <a:p>
            <a:r>
              <a:rPr lang="en-US" dirty="0" err="1" smtClean="0"/>
              <a:t>Scikit</a:t>
            </a:r>
            <a:r>
              <a:rPr lang="en-US" dirty="0"/>
              <a:t>-learn: </a:t>
            </a:r>
            <a:r>
              <a:rPr lang="en-US" dirty="0">
                <a:hlinkClick r:id="rId8"/>
              </a:rPr>
              <a:t>http://</a:t>
            </a:r>
            <a:r>
              <a:rPr lang="en-US" dirty="0" smtClean="0">
                <a:hlinkClick r:id="rId8"/>
              </a:rPr>
              <a:t>scikit-learn.org</a:t>
            </a:r>
            <a:endParaRPr lang="en-US" dirty="0"/>
          </a:p>
          <a:p>
            <a:endParaRPr lang="en-US" dirty="0"/>
          </a:p>
        </p:txBody>
      </p:sp>
      <p:sp>
        <p:nvSpPr>
          <p:cNvPr id="9" name="TextBox 8"/>
          <p:cNvSpPr txBox="1"/>
          <p:nvPr/>
        </p:nvSpPr>
        <p:spPr>
          <a:xfrm>
            <a:off x="256920" y="5390356"/>
            <a:ext cx="7455845" cy="1200329"/>
          </a:xfrm>
          <a:prstGeom prst="rect">
            <a:avLst/>
          </a:prstGeom>
          <a:noFill/>
        </p:spPr>
        <p:txBody>
          <a:bodyPr wrap="square" rtlCol="0">
            <a:spAutoFit/>
          </a:bodyPr>
          <a:lstStyle/>
          <a:p>
            <a:r>
              <a:rPr lang="en-US" b="1" dirty="0" smtClean="0"/>
              <a:t>Get prepared:</a:t>
            </a:r>
          </a:p>
          <a:p>
            <a:r>
              <a:rPr lang="en-US" dirty="0" smtClean="0">
                <a:hlinkClick r:id="rId9"/>
              </a:rPr>
              <a:t>https</a:t>
            </a:r>
            <a:r>
              <a:rPr lang="en-US" dirty="0">
                <a:hlinkClick r:id="rId9"/>
              </a:rPr>
              <a:t>://</a:t>
            </a:r>
            <a:r>
              <a:rPr lang="en-US" dirty="0" smtClean="0">
                <a:hlinkClick r:id="rId9"/>
              </a:rPr>
              <a:t>github.com/core-skills/06-machine-learning</a:t>
            </a:r>
            <a:endParaRPr lang="en-US" dirty="0" smtClean="0"/>
          </a:p>
          <a:p>
            <a:r>
              <a:rPr lang="en-US" dirty="0" smtClean="0"/>
              <a:t> </a:t>
            </a:r>
            <a:endParaRPr lang="en-US" dirty="0"/>
          </a:p>
        </p:txBody>
      </p:sp>
    </p:spTree>
    <p:extLst>
      <p:ext uri="{BB962C8B-B14F-4D97-AF65-F5344CB8AC3E}">
        <p14:creationId xmlns:p14="http://schemas.microsoft.com/office/powerpoint/2010/main" val="174628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7737"/>
          <a:stretch/>
        </p:blipFill>
        <p:spPr>
          <a:xfrm>
            <a:off x="-1" y="0"/>
            <a:ext cx="3352801" cy="6858000"/>
          </a:xfrm>
          <a:prstGeom prst="rect">
            <a:avLst/>
          </a:prstGeom>
        </p:spPr>
      </p:pic>
      <p:pic>
        <p:nvPicPr>
          <p:cNvPr id="2" name="Picture 1" descr="Coverhea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00" y="864880"/>
            <a:ext cx="5664200" cy="1229888"/>
          </a:xfrm>
          <a:prstGeom prst="rect">
            <a:avLst/>
          </a:prstGeom>
        </p:spPr>
      </p:pic>
      <p:pic>
        <p:nvPicPr>
          <p:cNvPr id="7" name="Picture 6">
            <a:extLst>
              <a:ext uri="{FF2B5EF4-FFF2-40B4-BE49-F238E27FC236}">
                <a16:creationId xmlns:a16="http://schemas.microsoft.com/office/drawing/2014/main" xmlns="" id="{EDEAB251-389B-449A-8A98-DE3CD290697A}"/>
              </a:ext>
            </a:extLst>
          </p:cNvPr>
          <p:cNvPicPr/>
          <p:nvPr/>
        </p:nvPicPr>
        <p:blipFill>
          <a:blip r:embed="rId5">
            <a:extLst>
              <a:ext uri="{28A0092B-C50C-407E-A947-70E740481C1C}">
                <a14:useLocalDpi xmlns:a14="http://schemas.microsoft.com/office/drawing/2010/main" val="0"/>
              </a:ext>
            </a:extLst>
          </a:blip>
          <a:stretch>
            <a:fillRect/>
          </a:stretch>
        </p:blipFill>
        <p:spPr>
          <a:xfrm>
            <a:off x="682772" y="864880"/>
            <a:ext cx="2670028" cy="1479824"/>
          </a:xfrm>
          <a:prstGeom prst="rect">
            <a:avLst/>
          </a:prstGeom>
        </p:spPr>
      </p:pic>
      <p:sp>
        <p:nvSpPr>
          <p:cNvPr id="9" name="TextBox 8"/>
          <p:cNvSpPr txBox="1"/>
          <p:nvPr/>
        </p:nvSpPr>
        <p:spPr>
          <a:xfrm>
            <a:off x="3924300" y="2567750"/>
            <a:ext cx="4875172" cy="4322205"/>
          </a:xfrm>
          <a:prstGeom prst="rect">
            <a:avLst/>
          </a:prstGeom>
          <a:noFill/>
        </p:spPr>
        <p:txBody>
          <a:bodyPr wrap="square" lIns="121917" tIns="60958" rIns="121917" bIns="60958" rtlCol="0">
            <a:spAutoFit/>
          </a:bodyPr>
          <a:lstStyle/>
          <a:p>
            <a:pPr algn="r">
              <a:lnSpc>
                <a:spcPct val="120000"/>
              </a:lnSpc>
            </a:pPr>
            <a:r>
              <a:rPr lang="en-GB" sz="4500" baseline="30000" dirty="0" smtClean="0">
                <a:solidFill>
                  <a:srgbClr val="212236"/>
                </a:solidFill>
                <a:latin typeface="Open Sans"/>
                <a:cs typeface="Open Sans"/>
              </a:rPr>
              <a:t>DATA FUSION AND MACHINE LEARNING I:</a:t>
            </a:r>
          </a:p>
          <a:p>
            <a:pPr algn="r">
              <a:lnSpc>
                <a:spcPct val="120000"/>
              </a:lnSpc>
            </a:pPr>
            <a:endParaRPr lang="en-GB" sz="4500" baseline="30000" dirty="0">
              <a:solidFill>
                <a:srgbClr val="212236"/>
              </a:solidFill>
              <a:latin typeface="Open Sans"/>
              <a:cs typeface="Open Sans"/>
            </a:endParaRPr>
          </a:p>
          <a:p>
            <a:pPr algn="r">
              <a:lnSpc>
                <a:spcPct val="120000"/>
              </a:lnSpc>
            </a:pPr>
            <a:r>
              <a:rPr lang="en-GB" sz="4500" baseline="30000" dirty="0" smtClean="0">
                <a:solidFill>
                  <a:srgbClr val="212236"/>
                </a:solidFill>
                <a:latin typeface="Open Sans"/>
                <a:cs typeface="Open Sans"/>
              </a:rPr>
              <a:t> The MACHINE LEARNING LANDSCAPE</a:t>
            </a:r>
            <a:endParaRPr lang="en-GB" sz="4800" baseline="30000" dirty="0" smtClean="0">
              <a:solidFill>
                <a:srgbClr val="212236"/>
              </a:solidFill>
              <a:latin typeface="Open Sans"/>
              <a:cs typeface="Open Sans"/>
            </a:endParaRPr>
          </a:p>
          <a:p>
            <a:pPr algn="r">
              <a:lnSpc>
                <a:spcPct val="120000"/>
              </a:lnSpc>
            </a:pPr>
            <a:endParaRPr lang="en-GB" sz="4800" baseline="30000" dirty="0">
              <a:solidFill>
                <a:srgbClr val="212236"/>
              </a:solidFill>
              <a:latin typeface="Open Sans"/>
              <a:cs typeface="Open Sans"/>
            </a:endParaRPr>
          </a:p>
          <a:p>
            <a:pPr algn="r">
              <a:lnSpc>
                <a:spcPct val="120000"/>
              </a:lnSpc>
            </a:pPr>
            <a:r>
              <a:rPr lang="en-GB" sz="1900" baseline="30000" dirty="0" smtClean="0">
                <a:solidFill>
                  <a:srgbClr val="212236"/>
                </a:solidFill>
                <a:latin typeface="Open Sans"/>
                <a:cs typeface="Open Sans"/>
              </a:rPr>
              <a:t>DÉBORA CORRÊA AND AYHAM ZAITOUNY</a:t>
            </a:r>
            <a:r>
              <a:rPr lang="en-GB" sz="1900" dirty="0" smtClean="0">
                <a:solidFill>
                  <a:srgbClr val="212236"/>
                </a:solidFill>
                <a:latin typeface="Open Sans"/>
                <a:cs typeface="Open Sans"/>
              </a:rPr>
              <a:t> </a:t>
            </a:r>
            <a:endParaRPr lang="en-GB" sz="1900" baseline="30000" dirty="0">
              <a:solidFill>
                <a:srgbClr val="212236"/>
              </a:solidFill>
              <a:latin typeface="Open Sans"/>
              <a:cs typeface="Open Sans"/>
            </a:endParaRPr>
          </a:p>
          <a:p>
            <a:pPr algn="r"/>
            <a:r>
              <a:rPr lang="en-GB" sz="1900" baseline="30000" dirty="0">
                <a:solidFill>
                  <a:srgbClr val="FF0000"/>
                </a:solidFill>
                <a:latin typeface="Open Sans"/>
                <a:cs typeface="Open Sans"/>
              </a:rPr>
              <a:t/>
            </a:r>
            <a:br>
              <a:rPr lang="en-GB" sz="1900" baseline="30000" dirty="0">
                <a:solidFill>
                  <a:srgbClr val="FF0000"/>
                </a:solidFill>
                <a:latin typeface="Open Sans"/>
                <a:cs typeface="Open Sans"/>
              </a:rPr>
            </a:br>
            <a:r>
              <a:rPr lang="en-GB" sz="1900" baseline="30000" dirty="0" smtClean="0">
                <a:solidFill>
                  <a:srgbClr val="212236"/>
                </a:solidFill>
                <a:latin typeface="Open Sans"/>
                <a:cs typeface="Open Sans"/>
              </a:rPr>
              <a:t>23 OCT 2018</a:t>
            </a:r>
            <a:endParaRPr lang="en-US" sz="1900" dirty="0">
              <a:solidFill>
                <a:srgbClr val="212236"/>
              </a:solidFill>
              <a:latin typeface="Open Sans"/>
              <a:cs typeface="Open Sans"/>
            </a:endParaRPr>
          </a:p>
        </p:txBody>
      </p:sp>
    </p:spTree>
    <p:extLst>
      <p:ext uri="{BB962C8B-B14F-4D97-AF65-F5344CB8AC3E}">
        <p14:creationId xmlns:p14="http://schemas.microsoft.com/office/powerpoint/2010/main" val="205082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2" name="TextBox 1"/>
          <p:cNvSpPr txBox="1"/>
          <p:nvPr/>
        </p:nvSpPr>
        <p:spPr>
          <a:xfrm>
            <a:off x="228600" y="603504"/>
            <a:ext cx="6997700" cy="707886"/>
          </a:xfrm>
          <a:prstGeom prst="rect">
            <a:avLst/>
          </a:prstGeom>
          <a:noFill/>
        </p:spPr>
        <p:txBody>
          <a:bodyPr wrap="square" rtlCol="0">
            <a:spAutoFit/>
          </a:bodyPr>
          <a:lstStyle/>
          <a:p>
            <a:r>
              <a:rPr lang="en-US" sz="4000" dirty="0" smtClean="0"/>
              <a:t>WHAT IS MACHINE LEARNING?</a:t>
            </a:r>
            <a:endParaRPr lang="en-US" sz="4000" dirty="0"/>
          </a:p>
        </p:txBody>
      </p:sp>
      <p:sp>
        <p:nvSpPr>
          <p:cNvPr id="3" name="TextBox 2"/>
          <p:cNvSpPr txBox="1"/>
          <p:nvPr/>
        </p:nvSpPr>
        <p:spPr>
          <a:xfrm>
            <a:off x="482600" y="1584163"/>
            <a:ext cx="8178800"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38100">
              <a:schemeClr val="accent1">
                <a:satMod val="175000"/>
                <a:alpha val="40000"/>
              </a:schemeClr>
            </a:glow>
          </a:effectLst>
        </p:spPr>
        <p:txBody>
          <a:bodyPr wrap="square" rtlCol="0">
            <a:spAutoFit/>
          </a:bodyPr>
          <a:lstStyle/>
          <a:p>
            <a:pPr algn="just"/>
            <a:r>
              <a:rPr lang="en-US" dirty="0" smtClean="0"/>
              <a:t>Arthur Samuel (1959) addressed the Machine Learning as a field of study that gives computers the ability to learn without being explicitly programmed.</a:t>
            </a:r>
            <a:endParaRPr lang="en-US" dirty="0"/>
          </a:p>
        </p:txBody>
      </p:sp>
      <p:sp>
        <p:nvSpPr>
          <p:cNvPr id="5" name="TextBox 4"/>
          <p:cNvSpPr txBox="1"/>
          <p:nvPr/>
        </p:nvSpPr>
        <p:spPr>
          <a:xfrm>
            <a:off x="482600" y="3180522"/>
            <a:ext cx="8178800"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38100">
              <a:schemeClr val="accent1">
                <a:satMod val="175000"/>
                <a:alpha val="40000"/>
              </a:schemeClr>
            </a:glow>
          </a:effectLst>
        </p:spPr>
        <p:txBody>
          <a:bodyPr wrap="square" rtlCol="0">
            <a:spAutoFit/>
          </a:bodyPr>
          <a:lstStyle/>
          <a:p>
            <a:r>
              <a:rPr lang="en-US" dirty="0" smtClean="0"/>
              <a:t>Machine learning is the science (art) of programming computers so they can learn from data. Data or examples that the system is using to learn are called “training set”, each training example is called “training instance or sample”.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387" y="5317434"/>
            <a:ext cx="1137376" cy="134007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6204" y="5211368"/>
            <a:ext cx="1446144" cy="1446144"/>
          </a:xfrm>
          <a:prstGeom prst="rect">
            <a:avLst/>
          </a:prstGeom>
        </p:spPr>
      </p:pic>
      <p:sp>
        <p:nvSpPr>
          <p:cNvPr id="8" name="TextBox 7"/>
          <p:cNvSpPr txBox="1"/>
          <p:nvPr/>
        </p:nvSpPr>
        <p:spPr>
          <a:xfrm>
            <a:off x="1036152" y="4856895"/>
            <a:ext cx="2623930" cy="400110"/>
          </a:xfrm>
          <a:prstGeom prst="rect">
            <a:avLst/>
          </a:prstGeom>
          <a:noFill/>
        </p:spPr>
        <p:txBody>
          <a:bodyPr wrap="square" rtlCol="0">
            <a:spAutoFit/>
          </a:bodyPr>
          <a:lstStyle/>
          <a:p>
            <a:r>
              <a:rPr lang="en-US" sz="2000" dirty="0" smtClean="0"/>
              <a:t>Learn </a:t>
            </a:r>
            <a:r>
              <a:rPr lang="en-US" sz="2000" smtClean="0"/>
              <a:t>from experience</a:t>
            </a:r>
            <a:endParaRPr lang="en-US" sz="2000"/>
          </a:p>
        </p:txBody>
      </p:sp>
      <p:sp>
        <p:nvSpPr>
          <p:cNvPr id="11" name="TextBox 10"/>
          <p:cNvSpPr txBox="1"/>
          <p:nvPr/>
        </p:nvSpPr>
        <p:spPr>
          <a:xfrm>
            <a:off x="5859933" y="4870148"/>
            <a:ext cx="2623930" cy="400110"/>
          </a:xfrm>
          <a:prstGeom prst="rect">
            <a:avLst/>
          </a:prstGeom>
          <a:noFill/>
        </p:spPr>
        <p:txBody>
          <a:bodyPr wrap="square" rtlCol="0">
            <a:spAutoFit/>
          </a:bodyPr>
          <a:lstStyle/>
          <a:p>
            <a:r>
              <a:rPr lang="en-US" sz="2000" dirty="0" smtClean="0"/>
              <a:t>Learn from data</a:t>
            </a:r>
            <a:endParaRPr lang="en-US" sz="2000" dirty="0"/>
          </a:p>
        </p:txBody>
      </p:sp>
    </p:spTree>
    <p:extLst>
      <p:ext uri="{BB962C8B-B14F-4D97-AF65-F5344CB8AC3E}">
        <p14:creationId xmlns:p14="http://schemas.microsoft.com/office/powerpoint/2010/main" val="31274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228599" y="603504"/>
            <a:ext cx="8169965" cy="707886"/>
          </a:xfrm>
          <a:prstGeom prst="rect">
            <a:avLst/>
          </a:prstGeom>
          <a:noFill/>
        </p:spPr>
        <p:txBody>
          <a:bodyPr wrap="square" rtlCol="0">
            <a:spAutoFit/>
          </a:bodyPr>
          <a:lstStyle/>
          <a:p>
            <a:r>
              <a:rPr lang="en-US" sz="4000" smtClean="0"/>
              <a:t>WHY </a:t>
            </a:r>
            <a:r>
              <a:rPr lang="en-US" sz="4000" dirty="0" smtClean="0"/>
              <a:t>IS </a:t>
            </a:r>
            <a:r>
              <a:rPr lang="en-US" sz="4000" smtClean="0"/>
              <a:t>MACHINE LEARNING GREAT?</a:t>
            </a:r>
            <a:endParaRPr lang="en-US" sz="4000" dirty="0"/>
          </a:p>
        </p:txBody>
      </p:sp>
      <p:sp>
        <p:nvSpPr>
          <p:cNvPr id="2" name="TextBox 1"/>
          <p:cNvSpPr txBox="1"/>
          <p:nvPr/>
        </p:nvSpPr>
        <p:spPr>
          <a:xfrm>
            <a:off x="417443" y="1311390"/>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Traditional approaches are based on writing rules while ML is based on training from examples and data.</a:t>
            </a:r>
          </a:p>
        </p:txBody>
      </p:sp>
    </p:spTree>
    <p:extLst>
      <p:ext uri="{BB962C8B-B14F-4D97-AF65-F5344CB8AC3E}">
        <p14:creationId xmlns:p14="http://schemas.microsoft.com/office/powerpoint/2010/main" val="91365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228599" y="603504"/>
            <a:ext cx="8169965" cy="707886"/>
          </a:xfrm>
          <a:prstGeom prst="rect">
            <a:avLst/>
          </a:prstGeom>
          <a:noFill/>
        </p:spPr>
        <p:txBody>
          <a:bodyPr wrap="square" rtlCol="0">
            <a:spAutoFit/>
          </a:bodyPr>
          <a:lstStyle/>
          <a:p>
            <a:r>
              <a:rPr lang="en-US" sz="4000" smtClean="0"/>
              <a:t>WHY </a:t>
            </a:r>
            <a:r>
              <a:rPr lang="en-US" sz="4000" dirty="0" smtClean="0"/>
              <a:t>IS </a:t>
            </a:r>
            <a:r>
              <a:rPr lang="en-US" sz="4000" smtClean="0"/>
              <a:t>MACHINE LEARNING GREAT?</a:t>
            </a:r>
            <a:endParaRPr lang="en-US" sz="4000" dirty="0"/>
          </a:p>
        </p:txBody>
      </p:sp>
      <p:sp>
        <p:nvSpPr>
          <p:cNvPr id="2" name="TextBox 1"/>
          <p:cNvSpPr txBox="1"/>
          <p:nvPr/>
        </p:nvSpPr>
        <p:spPr>
          <a:xfrm>
            <a:off x="417443" y="1311390"/>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Traditional approaches are based on writing rules while ML is based on training from examples and data.</a:t>
            </a:r>
          </a:p>
        </p:txBody>
      </p:sp>
      <p:sp>
        <p:nvSpPr>
          <p:cNvPr id="4" name="TextBox 3"/>
          <p:cNvSpPr txBox="1"/>
          <p:nvPr/>
        </p:nvSpPr>
        <p:spPr>
          <a:xfrm>
            <a:off x="417444" y="2206487"/>
            <a:ext cx="7871791"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a:t>ML algorithms reduce the complexity of a problem and they are easier to maintain and most likely more </a:t>
            </a:r>
            <a:r>
              <a:rPr lang="en-US" sz="2000" dirty="0" smtClean="0"/>
              <a:t>accurate: e.g. problems for which existing solutions require a long list of rules, ML can simplify code and perform better than traditional approaches.</a:t>
            </a:r>
            <a:endParaRPr lang="en-US" sz="2000" dirty="0"/>
          </a:p>
        </p:txBody>
      </p:sp>
    </p:spTree>
    <p:extLst>
      <p:ext uri="{BB962C8B-B14F-4D97-AF65-F5344CB8AC3E}">
        <p14:creationId xmlns:p14="http://schemas.microsoft.com/office/powerpoint/2010/main" val="124473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nternal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3504"/>
          </a:xfrm>
          <a:prstGeom prst="rect">
            <a:avLst/>
          </a:prstGeom>
        </p:spPr>
      </p:pic>
      <p:sp>
        <p:nvSpPr>
          <p:cNvPr id="3" name="TextBox 2"/>
          <p:cNvSpPr txBox="1"/>
          <p:nvPr/>
        </p:nvSpPr>
        <p:spPr>
          <a:xfrm>
            <a:off x="228599" y="603504"/>
            <a:ext cx="8169965" cy="707886"/>
          </a:xfrm>
          <a:prstGeom prst="rect">
            <a:avLst/>
          </a:prstGeom>
          <a:noFill/>
        </p:spPr>
        <p:txBody>
          <a:bodyPr wrap="square" rtlCol="0">
            <a:spAutoFit/>
          </a:bodyPr>
          <a:lstStyle/>
          <a:p>
            <a:r>
              <a:rPr lang="en-US" sz="4000" smtClean="0"/>
              <a:t>WHY </a:t>
            </a:r>
            <a:r>
              <a:rPr lang="en-US" sz="4000" dirty="0" smtClean="0"/>
              <a:t>IS </a:t>
            </a:r>
            <a:r>
              <a:rPr lang="en-US" sz="4000" smtClean="0"/>
              <a:t>MACHINE LEARNING GREAT?</a:t>
            </a:r>
            <a:endParaRPr lang="en-US" sz="4000" dirty="0"/>
          </a:p>
        </p:txBody>
      </p:sp>
      <p:sp>
        <p:nvSpPr>
          <p:cNvPr id="2" name="TextBox 1"/>
          <p:cNvSpPr txBox="1"/>
          <p:nvPr/>
        </p:nvSpPr>
        <p:spPr>
          <a:xfrm>
            <a:off x="417443" y="1311390"/>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Traditional approaches are based on writing rules while ML is based on training from examples and data.</a:t>
            </a:r>
          </a:p>
        </p:txBody>
      </p:sp>
      <p:sp>
        <p:nvSpPr>
          <p:cNvPr id="4" name="TextBox 3"/>
          <p:cNvSpPr txBox="1"/>
          <p:nvPr/>
        </p:nvSpPr>
        <p:spPr>
          <a:xfrm>
            <a:off x="417444" y="2206487"/>
            <a:ext cx="7871791"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a:t>ML algorithms reduce the complexity of a problem and they are easier to maintain and most likely more </a:t>
            </a:r>
            <a:r>
              <a:rPr lang="en-US" sz="2000" dirty="0" smtClean="0"/>
              <a:t>accurate: e.g. problems for which existing solutions require a long list of rules, ML can simplify code and perform better than traditional approaches.</a:t>
            </a:r>
            <a:endParaRPr lang="en-US" sz="2000" dirty="0"/>
          </a:p>
        </p:txBody>
      </p:sp>
      <p:sp>
        <p:nvSpPr>
          <p:cNvPr id="5" name="TextBox 4"/>
          <p:cNvSpPr txBox="1"/>
          <p:nvPr/>
        </p:nvSpPr>
        <p:spPr>
          <a:xfrm>
            <a:off x="417443" y="3707297"/>
            <a:ext cx="7871792" cy="70788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lgn="just">
              <a:buFont typeface="Wingdings" charset="2"/>
              <a:buChar char="§"/>
            </a:pPr>
            <a:r>
              <a:rPr lang="en-US" sz="2000" dirty="0" smtClean="0"/>
              <a:t>ML algorithms shine and can find solutions for problems that either are too complex for traditional approaches or have no known solution.</a:t>
            </a:r>
            <a:endParaRPr lang="en-US" sz="2000" dirty="0"/>
          </a:p>
        </p:txBody>
      </p:sp>
    </p:spTree>
    <p:extLst>
      <p:ext uri="{BB962C8B-B14F-4D97-AF65-F5344CB8AC3E}">
        <p14:creationId xmlns:p14="http://schemas.microsoft.com/office/powerpoint/2010/main" val="1748823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23942</TotalTime>
  <Words>2370</Words>
  <Application>Microsoft Macintosh PowerPoint</Application>
  <PresentationFormat>On-screen Show (4:3)</PresentationFormat>
  <Paragraphs>299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Cambria Math</vt:lpstr>
      <vt:lpstr>Mangal</vt:lpstr>
      <vt:lpstr>Open Sans</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Erwin Ludwig</dc:creator>
  <cp:lastModifiedBy>Ayham Zaitouny</cp:lastModifiedBy>
  <cp:revision>150</cp:revision>
  <dcterms:created xsi:type="dcterms:W3CDTF">2017-11-17T07:04:42Z</dcterms:created>
  <dcterms:modified xsi:type="dcterms:W3CDTF">2018-10-22T17:55:03Z</dcterms:modified>
</cp:coreProperties>
</file>