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6" r:id="rId2"/>
    <p:sldId id="267" r:id="rId3"/>
    <p:sldId id="264" r:id="rId4"/>
    <p:sldId id="268" r:id="rId5"/>
    <p:sldId id="269" r:id="rId6"/>
    <p:sldId id="262" r:id="rId7"/>
    <p:sldId id="265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36"/>
    <a:srgbClr val="212236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53702" autoAdjust="0"/>
  </p:normalViewPr>
  <p:slideViewPr>
    <p:cSldViewPr snapToGrid="0" snapToObjects="1">
      <p:cViewPr varScale="1">
        <p:scale>
          <a:sx n="112" d="100"/>
          <a:sy n="112" d="100"/>
        </p:scale>
        <p:origin x="1448" y="192"/>
      </p:cViewPr>
      <p:guideLst>
        <p:guide orient="horz" pos="1620"/>
        <p:guide pos="2160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10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0BCE51BA-6D86-418C-A45A-0FD03C5923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4CCA1F-BD59-463A-BE45-999C502CB2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9F983-8963-430F-B2FE-D8FDC1974AAB}" type="datetimeFigureOut">
              <a:rPr lang="en-AU" smtClean="0"/>
              <a:t>22/10/18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F41AC57-05DE-4EA7-B049-827765AF06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B60033D-883F-4CFD-B24C-BAEB75EC98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6B0BA-1498-4B0B-87D1-FA40CDEB00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970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9FB91-72B3-463E-8D44-D1889801833E}" type="datetimeFigureOut">
              <a:rPr lang="en-AU" smtClean="0"/>
              <a:t>22/10/18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B1A01-F464-4F55-8CB9-02B1D999DB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91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66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176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064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076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2681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Skills first program is the Data Science pilot</a:t>
            </a:r>
          </a:p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Rapid delivery – entrepreneurial business delivery model - Developed by entrepreneurs in collaboration with subject matter experts</a:t>
            </a:r>
          </a:p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priority given the urgency of this growing gap in the pipeline - skills shortage must not become a crisis</a:t>
            </a:r>
          </a:p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 the critical skills needed in the context of disruption and opportunity from new digital technologies</a:t>
            </a: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We’ve created a vision for a unique social learning environment that is extremely collaborative</a:t>
            </a:r>
            <a:endParaRPr lang="en-AU" dirty="0"/>
          </a:p>
          <a:p>
            <a:endParaRPr lang="en-AU" dirty="0"/>
          </a:p>
          <a:p>
            <a:r>
              <a:rPr lang="en-A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have </a:t>
            </a:r>
            <a:r>
              <a:rPr lang="en-AU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 and challenging </a:t>
            </a:r>
            <a:r>
              <a:rPr lang="en-A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data-related projects “train hard, fight easy”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9628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therefore we are (1) intensive skills pilot programs to bring new opportunities to market supporting individuals and organisations – and (2) a community of practice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Proactive stance – have impact or be impacted</a:t>
            </a:r>
          </a:p>
          <a:p>
            <a:endParaRPr lang="en-A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is supporting us – share knowledge, data, case studies – they recognise the imperative </a:t>
            </a:r>
          </a:p>
          <a:p>
            <a:endParaRPr lang="en-AU" sz="1400" dirty="0"/>
          </a:p>
          <a:p>
            <a:r>
              <a:rPr lang="en-AU" sz="1400" dirty="0"/>
              <a:t>Can’t predict the future but can be prepared</a:t>
            </a:r>
          </a:p>
          <a:p>
            <a:endParaRPr lang="en-AU" sz="1400" dirty="0"/>
          </a:p>
          <a:p>
            <a:r>
              <a:rPr lang="en-AU" sz="1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Profound advances</a:t>
            </a:r>
            <a:r>
              <a:rPr lang="en-AU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disrupting old ways of working and enabling step changes in productivity.  Jobs, including knowledge work, are being replaced by automation at scale, and those remaining require increased human–machine interaction. </a:t>
            </a:r>
          </a:p>
          <a:p>
            <a:r>
              <a:rPr lang="en-AU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generation continues to grow exponentially, as every piece of equipment connects.  This explosion of data—combined with </a:t>
            </a:r>
            <a:r>
              <a:rPr lang="en-AU" sz="1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analytics and machine learning</a:t>
            </a:r>
            <a:r>
              <a:rPr lang="en-AU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—creates opportunities</a:t>
            </a:r>
          </a:p>
          <a:p>
            <a:r>
              <a:rPr lang="en-AU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means great improvements in workforce productivity.  E.g. advanced analytics -sift through 1000s of capital projects - isolate a few simple measures that improved engineering productivity &gt;20%.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748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therefore we are (1) intensive skills pilot programs to bring new opportunities to market supporting individuals and organisations – and (2) a community of practice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Proactive stance – have impact or be impacted</a:t>
            </a:r>
          </a:p>
          <a:p>
            <a:endParaRPr lang="en-A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is supporting us – share knowledge, data, case studies – they recognise the imperative </a:t>
            </a:r>
          </a:p>
          <a:p>
            <a:endParaRPr lang="en-AU" sz="1400" dirty="0"/>
          </a:p>
          <a:p>
            <a:r>
              <a:rPr lang="en-AU" sz="1400" dirty="0"/>
              <a:t>Can’t predict the future but can be prepared</a:t>
            </a:r>
          </a:p>
          <a:p>
            <a:endParaRPr lang="en-AU" sz="1400" dirty="0"/>
          </a:p>
          <a:p>
            <a:r>
              <a:rPr lang="en-AU" sz="1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Profound advances</a:t>
            </a:r>
            <a:r>
              <a:rPr lang="en-AU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disrupting old ways of working and enabling step changes in productivity.  Jobs, including knowledge work, are being replaced by automation at scale, and those remaining require increased human–machine interaction. </a:t>
            </a:r>
          </a:p>
          <a:p>
            <a:r>
              <a:rPr lang="en-AU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generation continues to grow exponentially, as every piece of equipment connects.  This explosion of data—combined with </a:t>
            </a:r>
            <a:r>
              <a:rPr lang="en-AU" sz="1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analytics and machine learning</a:t>
            </a:r>
            <a:r>
              <a:rPr lang="en-AU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—creates opportunities</a:t>
            </a:r>
          </a:p>
          <a:p>
            <a:r>
              <a:rPr lang="en-AU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means great improvements in workforce productivity.  E.g. advanced analytics -sift through 1000s of capital projects - isolate a few simple measures that improved engineering productivity &gt;20%.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9368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Skills first program is the Data Science pilot</a:t>
            </a:r>
          </a:p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Rapid delivery – entrepreneurial business delivery model - Developed by entrepreneurs in collaboration with subject matter experts</a:t>
            </a:r>
          </a:p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priority given the urgency of this growing gap in the pipeline - skills shortage must not become a crisis</a:t>
            </a:r>
          </a:p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 the critical skills needed in the context of disruption and opportunity from new digital technologies</a:t>
            </a: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We’ve created a vision for a unique social learning environment that is extremely collaborative</a:t>
            </a:r>
            <a:endParaRPr lang="en-AU" dirty="0"/>
          </a:p>
          <a:p>
            <a:endParaRPr lang="en-AU" dirty="0"/>
          </a:p>
          <a:p>
            <a:r>
              <a:rPr lang="en-A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have </a:t>
            </a:r>
            <a:r>
              <a:rPr lang="en-AU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 and challenging </a:t>
            </a:r>
            <a:r>
              <a:rPr lang="en-A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data-related projects “train hard, fight easy”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63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8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2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7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3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5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3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7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4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B66B8-E8AC-3A48-BD8B-8CC7F06BD45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5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jpg"/><Relationship Id="rId12" Type="http://schemas.openxmlformats.org/officeDocument/2006/relationships/hyperlink" Target="https://www.kdnuggets.com/" TargetMode="External"/><Relationship Id="rId13" Type="http://schemas.openxmlformats.org/officeDocument/2006/relationships/hyperlink" Target="http://blog.kaggle.com/" TargetMode="External"/><Relationship Id="rId14" Type="http://schemas.openxmlformats.org/officeDocument/2006/relationships/hyperlink" Target="https://stats.stackexchang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4.png"/><Relationship Id="rId5" Type="http://schemas.openxmlformats.org/officeDocument/2006/relationships/hyperlink" Target="https://medium.com/topic/artificial-intelligence" TargetMode="External"/><Relationship Id="rId6" Type="http://schemas.openxmlformats.org/officeDocument/2006/relationships/hyperlink" Target="https://towardsdatascience.com/" TargetMode="External"/><Relationship Id="rId7" Type="http://schemas.openxmlformats.org/officeDocument/2006/relationships/hyperlink" Target="https://www.datascience.com/blog" TargetMode="External"/><Relationship Id="rId8" Type="http://schemas.openxmlformats.org/officeDocument/2006/relationships/image" Target="../media/image17.jpg"/><Relationship Id="rId9" Type="http://schemas.openxmlformats.org/officeDocument/2006/relationships/image" Target="../media/image18.jpg"/><Relationship Id="rId10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hbr.org/2018/10/the-chairman-of-nokia-on-ensuring-every-employee-has-a-basic-understanding-of-machine-learning-including-hi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7737"/>
          <a:stretch/>
        </p:blipFill>
        <p:spPr>
          <a:xfrm>
            <a:off x="-1" y="0"/>
            <a:ext cx="335280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21100" y="2567750"/>
            <a:ext cx="5078372" cy="418575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GB" sz="45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DATA FUSION AND MACHINE LEARNING I:</a:t>
            </a:r>
          </a:p>
          <a:p>
            <a:pPr algn="r">
              <a:lnSpc>
                <a:spcPct val="120000"/>
              </a:lnSpc>
            </a:pPr>
            <a:endParaRPr lang="en-GB" sz="4500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r>
              <a:rPr lang="en-GB" sz="45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More about ML </a:t>
            </a:r>
          </a:p>
          <a:p>
            <a:pPr algn="r">
              <a:lnSpc>
                <a:spcPct val="120000"/>
              </a:lnSpc>
            </a:pPr>
            <a:r>
              <a:rPr lang="en-GB" sz="45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Toolboxes and further readings</a:t>
            </a:r>
            <a:endParaRPr lang="en-GB" sz="4800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endParaRPr lang="en-GB" sz="1900" baseline="30000" dirty="0" smtClean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r>
              <a:rPr lang="en-GB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DÉBORA CORRÊA and</a:t>
            </a:r>
            <a:r>
              <a:rPr lang="en-GB" dirty="0" smtClean="0">
                <a:solidFill>
                  <a:srgbClr val="212236"/>
                </a:solidFill>
                <a:latin typeface="Open Sans"/>
                <a:cs typeface="Open Sans"/>
              </a:rPr>
              <a:t> </a:t>
            </a:r>
            <a:r>
              <a:rPr lang="en-GB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AYHAM ZAITOUNY</a:t>
            </a:r>
            <a:r>
              <a:rPr lang="en-GB" dirty="0" smtClean="0">
                <a:solidFill>
                  <a:srgbClr val="212236"/>
                </a:solidFill>
                <a:latin typeface="Open Sans"/>
                <a:cs typeface="Open Sans"/>
              </a:rPr>
              <a:t> </a:t>
            </a:r>
            <a:endParaRPr lang="en-GB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/>
            <a:r>
              <a:rPr lang="en-GB" baseline="30000" dirty="0">
                <a:solidFill>
                  <a:srgbClr val="FF0000"/>
                </a:solidFill>
                <a:latin typeface="Open Sans"/>
                <a:cs typeface="Open Sans"/>
              </a:rPr>
              <a:t/>
            </a:r>
            <a:br>
              <a:rPr lang="en-GB" baseline="30000" dirty="0">
                <a:solidFill>
                  <a:srgbClr val="FF0000"/>
                </a:solidFill>
                <a:latin typeface="Open Sans"/>
                <a:cs typeface="Open Sans"/>
              </a:rPr>
            </a:br>
            <a:r>
              <a:rPr lang="en-GB" b="1" baseline="30000" dirty="0" smtClean="0">
                <a:solidFill>
                  <a:srgbClr val="C00000"/>
                </a:solidFill>
                <a:latin typeface="Open Sans"/>
                <a:cs typeface="Open Sans"/>
              </a:rPr>
              <a:t>23 OCT 2018</a:t>
            </a:r>
            <a:endParaRPr lang="en-US" b="1" dirty="0">
              <a:solidFill>
                <a:srgbClr val="C00000"/>
              </a:solidFill>
              <a:latin typeface="Open Sans"/>
              <a:cs typeface="Open Sans"/>
            </a:endParaRPr>
          </a:p>
        </p:txBody>
      </p:sp>
      <p:pic>
        <p:nvPicPr>
          <p:cNvPr id="2" name="Picture 1" descr="Cover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864880"/>
            <a:ext cx="5664200" cy="1229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DEAB251-389B-449A-8A98-DE3CD290697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2" y="864880"/>
            <a:ext cx="2670028" cy="14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1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652" y="124641"/>
            <a:ext cx="8322671" cy="57451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44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DIRECTIONS FOR OVERFIT/UNDERFIT</a:t>
            </a:r>
            <a:endParaRPr lang="en-GB" sz="4200" baseline="30000" dirty="0">
              <a:latin typeface="Open Sans"/>
              <a:cs typeface="Open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470" y="1005840"/>
            <a:ext cx="4160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 bias: </a:t>
            </a:r>
            <a:r>
              <a:rPr lang="en-US" dirty="0"/>
              <a:t>performance on the training </a:t>
            </a:r>
            <a:r>
              <a:rPr lang="en-US" dirty="0" smtClean="0"/>
              <a:t>set.</a:t>
            </a:r>
          </a:p>
          <a:p>
            <a:endParaRPr lang="en-US" b="1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Try a larger (or new!) set of features.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Try high variance ML models (K-NN, SVM, RF, NN).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4890" y="1005840"/>
            <a:ext cx="4160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 </a:t>
            </a:r>
            <a:r>
              <a:rPr lang="en-US" b="1" dirty="0" smtClean="0"/>
              <a:t>variance: </a:t>
            </a:r>
            <a:r>
              <a:rPr lang="en-US" dirty="0"/>
              <a:t>performance on the </a:t>
            </a:r>
            <a:r>
              <a:rPr lang="en-US" dirty="0" smtClean="0"/>
              <a:t>dev set.</a:t>
            </a:r>
          </a:p>
          <a:p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G</a:t>
            </a:r>
            <a:r>
              <a:rPr lang="en-US" dirty="0" smtClean="0"/>
              <a:t>et more training data.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Try smaller set of features.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Try to decrease the complexity of the model.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K-fold cross validation.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Try </a:t>
            </a:r>
            <a:r>
              <a:rPr lang="en-US" b="1" dirty="0" smtClean="0"/>
              <a:t>regularization</a:t>
            </a:r>
            <a:r>
              <a:rPr lang="en-US" dirty="0" smtClean="0"/>
              <a:t>. </a:t>
            </a:r>
          </a:p>
          <a:p>
            <a:endParaRPr lang="en-US" b="1" dirty="0"/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97" y="4469130"/>
            <a:ext cx="3957761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652" y="124641"/>
            <a:ext cx="8322671" cy="57451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44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REGULARIZATION</a:t>
            </a:r>
            <a:endParaRPr lang="en-GB" sz="4200" baseline="30000" dirty="0">
              <a:latin typeface="Open Sans"/>
              <a:cs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652" y="697475"/>
            <a:ext cx="87476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</a:t>
            </a:r>
            <a:r>
              <a:rPr lang="en-US" sz="2200" dirty="0" smtClean="0"/>
              <a:t>enalize the parameters of the model (</a:t>
            </a:r>
            <a:r>
              <a:rPr lang="en-US" sz="2200" i="1" dirty="0" smtClean="0"/>
              <a:t>degrees of freedom</a:t>
            </a:r>
            <a:r>
              <a:rPr lang="en-US" sz="2200" dirty="0" smtClean="0"/>
              <a:t>) in order to produce a simpler model.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Tradeoff between increasing the bias and decreasing the variance.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04" y="2387528"/>
            <a:ext cx="4251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Linear regression model prediction</a:t>
            </a:r>
            <a:endParaRPr lang="en-US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284" y="3644384"/>
                <a:ext cx="2713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charset="0"/>
                        </a:rPr>
                        <m:t>𝑛</m:t>
                      </m:r>
                      <m:r>
                        <a:rPr lang="pt-BR" sz="1800" b="0" i="1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charset="0"/>
                        </a:rPr>
                        <m:t>is</m:t>
                      </m:r>
                      <m:r>
                        <a:rPr lang="pt-BR" sz="18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charset="0"/>
                        </a:rPr>
                        <m:t>the</m:t>
                      </m:r>
                      <m:r>
                        <a:rPr lang="pt-BR" sz="18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charset="0"/>
                        </a:rPr>
                        <m:t>number</m:t>
                      </m:r>
                      <m:r>
                        <a:rPr lang="pt-BR" sz="18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charset="0"/>
                        </a:rPr>
                        <m:t>of</m:t>
                      </m:r>
                      <m:r>
                        <a:rPr lang="pt-BR" sz="18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charset="0"/>
                        </a:rPr>
                        <m:t>features</m:t>
                      </m:r>
                    </m:oMath>
                  </m:oMathPara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4" y="3644384"/>
                <a:ext cx="271305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99" t="-146667" r="-1798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363" y="4127938"/>
                <a:ext cx="4563172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pt-BR" sz="1800" b="0" i="1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charset="0"/>
                        </a:rPr>
                        <m:t>is</m:t>
                      </m:r>
                      <m:r>
                        <a:rPr lang="pt-BR" sz="18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charset="0"/>
                        </a:rPr>
                        <m:t>the</m:t>
                      </m:r>
                      <m:r>
                        <a:rPr lang="pt-BR" sz="1800" b="0" i="0" smtClean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pt-BR" sz="1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charset="0"/>
                            </a:rPr>
                            <m:t>j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charset="0"/>
                            </a:rPr>
                            <m:t>th</m:t>
                          </m:r>
                        </m:sup>
                      </m:sSup>
                      <m:r>
                        <a:rPr lang="pt-BR" sz="18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charset="0"/>
                        </a:rPr>
                        <m:t>model</m:t>
                      </m:r>
                      <m:r>
                        <a:rPr lang="pt-BR" sz="18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charset="0"/>
                        </a:rPr>
                        <m:t>parameter</m:t>
                      </m:r>
                      <m:r>
                        <a:rPr lang="pt-BR" sz="1800" b="0" i="0" smtClean="0">
                          <a:latin typeface="Cambria Math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charset="0"/>
                        </a:rPr>
                        <m:t>feature</m:t>
                      </m:r>
                      <m:r>
                        <a:rPr lang="pt-BR" sz="18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charset="0"/>
                        </a:rPr>
                        <m:t>weight</m:t>
                      </m:r>
                      <m:r>
                        <a:rPr lang="pt-BR" sz="1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pt-BR" sz="18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3" y="4127938"/>
                <a:ext cx="4563172" cy="317972"/>
              </a:xfrm>
              <a:prstGeom prst="rect">
                <a:avLst/>
              </a:prstGeom>
              <a:blipFill rotWithShape="0">
                <a:blip r:embed="rId5"/>
                <a:stretch>
                  <a:fillRect l="-668" t="-119231" r="-1469" b="-15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6352" y="5103950"/>
            <a:ext cx="5547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/>
              <a:t>MSE cost function for a Linear regression model</a:t>
            </a:r>
            <a:endParaRPr lang="en-US" sz="2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7284" y="5644924"/>
                <a:ext cx="4704621" cy="924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200" b="0" i="0" smtClean="0">
                          <a:latin typeface="Cambria Math" charset="0"/>
                        </a:rPr>
                        <m:t>MSE</m:t>
                      </m:r>
                      <m:d>
                        <m:dPr>
                          <m:ctrlPr>
                            <a:rPr lang="pt-BR" sz="2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pt-BR" sz="2200" b="1" i="0" smtClean="0">
                              <a:latin typeface="Cambria Math" charset="0"/>
                            </a:rPr>
                            <m:t>𝐗</m:t>
                          </m:r>
                          <m:r>
                            <a:rPr lang="pt-BR" sz="22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pt-BR" sz="22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pt-BR" sz="22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2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pt-BR" sz="22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22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2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pt-BR" sz="22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pt-BR" sz="2200" b="0" i="1" smtClean="0">
                              <a:latin typeface="Cambria Math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is-IS" sz="2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pt-BR" sz="22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pt-BR" sz="2200" i="1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pt-BR" sz="2200" i="1">
                                  <a:latin typeface="Cambria Math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pt-BR" sz="22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200" b="1" i="0">
                                      <a:latin typeface="Cambria Math" charset="0"/>
                                    </a:rPr>
                                    <m:t>𝐱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sz="22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2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pt-BR" sz="2200" i="1">
                                  <a:latin typeface="Cambria Math" charset="0"/>
                                </a:rPr>
                                <m:t>)−</m:t>
                              </m:r>
                              <m:sSup>
                                <m:sSupPr>
                                  <m:ctrlPr>
                                    <a:rPr lang="pt-BR" sz="22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2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BR" sz="2200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pt-BR" sz="22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pt-BR" sz="22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pt-BR" sz="22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2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4" y="5644924"/>
                <a:ext cx="4704621" cy="9241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5363" y="3034169"/>
                <a:ext cx="4305218" cy="364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pt-BR" sz="2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pt-BR" sz="2200" b="0" i="1" smtClean="0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pt-BR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pt-BR" sz="2200" b="0" i="1" smtClean="0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3" y="3034169"/>
                <a:ext cx="4305218" cy="364652"/>
              </a:xfrm>
              <a:prstGeom prst="rect">
                <a:avLst/>
              </a:prstGeom>
              <a:blipFill rotWithShape="0">
                <a:blip r:embed="rId7"/>
                <a:stretch>
                  <a:fillRect l="-990" t="-131667" b="-15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15064" y="2963700"/>
                <a:ext cx="2491259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pt-BR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pt-BR" b="1" i="0" smtClean="0">
                            <a:latin typeface="Cambria Math" charset="0"/>
                          </a:rPr>
                          <m:t>𝐱</m:t>
                        </m:r>
                      </m:e>
                    </m:d>
                    <m:r>
                      <a:rPr lang="pt-BR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p>
                        <m:r>
                          <a:rPr lang="pt-BR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charset="0"/>
                      </a:rPr>
                      <m:t>.</m:t>
                    </m:r>
                  </m:oMath>
                </a14:m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>
                        <a:latin typeface="Cambria Math" charset="0"/>
                      </a:rPr>
                      <m:t>𝐱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64" y="2963700"/>
                <a:ext cx="2491259" cy="405496"/>
              </a:xfrm>
              <a:prstGeom prst="rect">
                <a:avLst/>
              </a:prstGeom>
              <a:blipFill rotWithShape="0">
                <a:blip r:embed="rId8"/>
                <a:stretch>
                  <a:fillRect l="-4156" r="-1956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4720590" y="3216495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6603609"/>
            <a:ext cx="5758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/>
              <a:t>Hands on Machine Learning with </a:t>
            </a:r>
            <a:r>
              <a:rPr lang="en-US" sz="1400" dirty="0" err="1"/>
              <a:t>Scikit</a:t>
            </a:r>
            <a:r>
              <a:rPr lang="en-US" sz="1400" dirty="0"/>
              <a:t>-Learn and </a:t>
            </a:r>
            <a:r>
              <a:rPr lang="en-US" sz="1400" dirty="0" err="1"/>
              <a:t>TensorFlow</a:t>
            </a:r>
            <a:r>
              <a:rPr lang="en-US" sz="1400" dirty="0"/>
              <a:t>, </a:t>
            </a:r>
            <a:r>
              <a:rPr lang="en-US" sz="1400" dirty="0" smtClean="0"/>
              <a:t>Cap. 3.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74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652" y="124641"/>
            <a:ext cx="8322671" cy="57451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44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REGULARIZATION (Cont.)</a:t>
            </a:r>
            <a:endParaRPr lang="en-GB" sz="4200" baseline="30000" dirty="0">
              <a:latin typeface="Open Sans"/>
              <a:cs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652" y="597745"/>
            <a:ext cx="87476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</a:t>
            </a:r>
            <a:r>
              <a:rPr lang="en-US" sz="2200" dirty="0" smtClean="0"/>
              <a:t>enalize the parameters of the model (</a:t>
            </a:r>
            <a:r>
              <a:rPr lang="en-US" sz="2200" i="1" dirty="0" smtClean="0"/>
              <a:t>degrees of freedom</a:t>
            </a:r>
            <a:r>
              <a:rPr lang="en-US" sz="2200" dirty="0" smtClean="0"/>
              <a:t>) in order to produce a simpler model.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Tradeoff between increasing the bias and decreasing the variance.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83652" y="1998988"/>
            <a:ext cx="5547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/>
              <a:t>Regularized linear models</a:t>
            </a:r>
            <a:endParaRPr lang="en-US" sz="2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7477" y="2707733"/>
                <a:ext cx="364029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pt-B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MSE</m:t>
                      </m:r>
                      <m:d>
                        <m:dPr>
                          <m:ctrlPr>
                            <a:rPr lang="pt-B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pt-B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7" y="2707733"/>
                <a:ext cx="3640291" cy="10082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7477" y="4815139"/>
                <a:ext cx="349307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pt-B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MSE</m:t>
                      </m:r>
                      <m:d>
                        <m:dPr>
                          <m:ctrlPr>
                            <a:rPr lang="pt-B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pt-B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is-I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r-H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7" y="4815139"/>
                <a:ext cx="3493072" cy="10082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4381134" y="3072059"/>
            <a:ext cx="594567" cy="2971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381134" y="5092938"/>
            <a:ext cx="594567" cy="2971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67350" y="2178845"/>
            <a:ext cx="30389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Ridge Regression </a:t>
            </a:r>
          </a:p>
          <a:p>
            <a:r>
              <a:rPr lang="en-US" sz="2200" i="1" dirty="0" smtClean="0"/>
              <a:t>(Tikhonov regularization)</a:t>
            </a:r>
            <a:endParaRPr lang="en-US" sz="2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367350" y="3060194"/>
            <a:ext cx="32837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Fit the model keeping the model weights as small as possible.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998044" y="4549810"/>
                <a:ext cx="221503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b="1" dirty="0" smtClean="0"/>
                  <a:t>Lasso Regression </a:t>
                </a:r>
              </a:p>
              <a:p>
                <a:pPr algn="ctr"/>
                <a:r>
                  <a:rPr lang="en-US" sz="2200" dirty="0" smtClean="0"/>
                  <a:t>(uses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pt-BR" sz="2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/>
                  <a:t> norm)</a:t>
                </a:r>
                <a:endParaRPr lang="en-US" sz="2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044" y="4549810"/>
                <a:ext cx="2215030" cy="769441"/>
              </a:xfrm>
              <a:prstGeom prst="rect">
                <a:avLst/>
              </a:prstGeom>
              <a:blipFill rotWithShape="0">
                <a:blip r:embed="rId6"/>
                <a:stretch>
                  <a:fillRect l="-3306" t="-4724" r="-3030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367350" y="5390118"/>
            <a:ext cx="37766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Tends to eliminate the weights of the less important features.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100" dirty="0" smtClean="0"/>
              <a:t>Sparse models.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100" dirty="0" smtClean="0"/>
              <a:t>Feature selection. </a:t>
            </a:r>
          </a:p>
          <a:p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7436" y="6244198"/>
                <a:ext cx="36975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the regularization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parameter</a:t>
                </a:r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36" y="6244198"/>
                <a:ext cx="3697551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16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29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4" grpId="0" animBg="1"/>
      <p:bldP spid="19" grpId="0" animBg="1"/>
      <p:bldP spid="6" grpId="0"/>
      <p:bldP spid="7" grpId="0"/>
      <p:bldP spid="20" grpId="0"/>
      <p:bldP spid="21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652" y="124641"/>
            <a:ext cx="8322671" cy="57451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44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REGULARIZATION (Cont.)</a:t>
            </a:r>
            <a:endParaRPr lang="en-GB" sz="4200" baseline="30000" dirty="0">
              <a:latin typeface="Open Sans"/>
              <a:cs typeface="Open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56" t="1" b="-1970"/>
          <a:stretch/>
        </p:blipFill>
        <p:spPr>
          <a:xfrm>
            <a:off x="6035040" y="2286000"/>
            <a:ext cx="2768651" cy="21724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" y="5451362"/>
                <a:ext cx="906399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𝝀</m:t>
                    </m:r>
                  </m:oMath>
                </a14:m>
                <a:r>
                  <a:rPr lang="en-US" sz="2200" b="1" dirty="0" smtClean="0"/>
                  <a:t> too big: </a:t>
                </a:r>
                <a:r>
                  <a:rPr lang="en-US" sz="2200" dirty="0" smtClean="0"/>
                  <a:t>all weights tend to zero, result is a line through the data’s mean.</a:t>
                </a:r>
              </a:p>
              <a:p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𝝀</m:t>
                    </m:r>
                  </m:oMath>
                </a14:m>
                <a:r>
                  <a:rPr lang="en-US" sz="2200" b="1" dirty="0" smtClean="0"/>
                  <a:t> too small: </a:t>
                </a:r>
                <a:r>
                  <a:rPr lang="en-US" sz="2200" dirty="0" smtClean="0"/>
                  <a:t>small penalties and therefore overfitting can still occur. </a:t>
                </a:r>
                <a:endParaRPr lang="en-US" sz="2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451362"/>
                <a:ext cx="9063990" cy="1107996"/>
              </a:xfrm>
              <a:prstGeom prst="rect">
                <a:avLst/>
              </a:prstGeom>
              <a:blipFill rotWithShape="0">
                <a:blip r:embed="rId5"/>
                <a:stretch>
                  <a:fillRect l="-134" t="-3297" b="-10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7180" y="800079"/>
                <a:ext cx="44819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defines how much to regularize?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" y="800079"/>
                <a:ext cx="4481933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08" t="-10526" r="-95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5760" y="1375454"/>
                <a:ext cx="32903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pt-B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mr-IN" dirty="0" smtClean="0"/>
                  <a:t>–</a:t>
                </a:r>
                <a:r>
                  <a:rPr lang="pt-BR" dirty="0" smtClean="0"/>
                  <a:t>&gt;</a:t>
                </a:r>
                <a:r>
                  <a:rPr lang="en-US" dirty="0" smtClean="0"/>
                  <a:t> no regularization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1375454"/>
                <a:ext cx="329038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333" t="-26667" r="-407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03797" y="892815"/>
                <a:ext cx="364029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pt-B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MSE</m:t>
                      </m:r>
                      <m:d>
                        <m:dPr>
                          <m:ctrlPr>
                            <a:rPr lang="pt-B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pt-B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797" y="892815"/>
                <a:ext cx="3640291" cy="100822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18437" y="4458414"/>
                <a:ext cx="12868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too big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37" y="4458414"/>
                <a:ext cx="1286827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422" t="-10526" r="-616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984902" y="4423342"/>
                <a:ext cx="10456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good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902" y="4423342"/>
                <a:ext cx="1045671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9357" t="-10667" r="-58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37292" y="4411767"/>
                <a:ext cx="1564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too small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292" y="4411767"/>
                <a:ext cx="1564146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172" t="-10667" r="-5078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87" b="418"/>
          <a:stretch/>
        </p:blipFill>
        <p:spPr>
          <a:xfrm>
            <a:off x="194311" y="2243125"/>
            <a:ext cx="2800350" cy="2121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5" r="31824" b="-1082"/>
          <a:stretch/>
        </p:blipFill>
        <p:spPr>
          <a:xfrm>
            <a:off x="3028951" y="2269842"/>
            <a:ext cx="2937511" cy="21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22" grpId="0"/>
      <p:bldP spid="14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00634"/>
            <a:ext cx="9144000" cy="6254495"/>
          </a:xfrm>
          <a:prstGeom prst="rect">
            <a:avLst/>
          </a:prstGeom>
          <a:solidFill>
            <a:srgbClr val="21223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0999" y="500634"/>
            <a:ext cx="8175324" cy="762516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85750" indent="-285750">
              <a:spcAft>
                <a:spcPts val="900"/>
              </a:spcAft>
              <a:buClr>
                <a:schemeClr val="bg1"/>
              </a:buClr>
              <a:buFont typeface="Arial"/>
              <a:buChar char="•"/>
            </a:pPr>
            <a:r>
              <a:rPr lang="en-AU" sz="2000" b="1" u="sng" dirty="0" err="1" smtClean="0">
                <a:solidFill>
                  <a:srgbClr val="FFFFFF"/>
                </a:solidFill>
              </a:rPr>
              <a:t>Scikit</a:t>
            </a:r>
            <a:r>
              <a:rPr lang="en-AU" sz="2000" b="1" u="sng" dirty="0" smtClean="0">
                <a:solidFill>
                  <a:srgbClr val="FFFFFF"/>
                </a:solidFill>
              </a:rPr>
              <a:t>-learn</a:t>
            </a:r>
            <a:r>
              <a:rPr lang="en-AU" sz="2000" dirty="0" smtClean="0">
                <a:solidFill>
                  <a:srgbClr val="FFFFFF"/>
                </a:solidFill>
              </a:rPr>
              <a:t>: machine learning in python.</a:t>
            </a:r>
          </a:p>
          <a:p>
            <a:pPr marL="285750" indent="-285750">
              <a:spcAft>
                <a:spcPts val="900"/>
              </a:spcAft>
              <a:buClr>
                <a:schemeClr val="bg1"/>
              </a:buClr>
              <a:buFont typeface="Arial"/>
              <a:buChar char="•"/>
            </a:pPr>
            <a:endParaRPr lang="en-AU" sz="2000" dirty="0">
              <a:solidFill>
                <a:srgbClr val="FFFFFF"/>
              </a:solidFill>
            </a:endParaRPr>
          </a:p>
          <a:p>
            <a:pPr marL="285750" indent="-285750">
              <a:spcAft>
                <a:spcPts val="900"/>
              </a:spcAft>
              <a:buClr>
                <a:schemeClr val="bg1"/>
              </a:buClr>
              <a:buFont typeface="Arial"/>
              <a:buChar char="•"/>
            </a:pPr>
            <a:r>
              <a:rPr lang="en-AU" sz="2000" u="sng" dirty="0" err="1" smtClean="0">
                <a:solidFill>
                  <a:srgbClr val="FFFFFF"/>
                </a:solidFill>
              </a:rPr>
              <a:t>StatsModels</a:t>
            </a:r>
            <a:r>
              <a:rPr lang="en-AU" sz="2000" dirty="0" smtClean="0">
                <a:solidFill>
                  <a:srgbClr val="FFFFFF"/>
                </a:solidFill>
              </a:rPr>
              <a:t>: Python for statistical models.</a:t>
            </a:r>
          </a:p>
          <a:p>
            <a:pPr marL="285750" indent="-285750">
              <a:spcAft>
                <a:spcPts val="900"/>
              </a:spcAft>
              <a:buClr>
                <a:schemeClr val="bg1"/>
              </a:buClr>
              <a:buFont typeface="Arial"/>
              <a:buChar char="•"/>
            </a:pPr>
            <a:endParaRPr lang="en-AU" sz="2000" dirty="0">
              <a:solidFill>
                <a:srgbClr val="FFFFFF"/>
              </a:solidFill>
            </a:endParaRPr>
          </a:p>
          <a:p>
            <a:pPr marL="285750" indent="-285750">
              <a:spcAft>
                <a:spcPts val="900"/>
              </a:spcAft>
              <a:buClr>
                <a:schemeClr val="bg1"/>
              </a:buClr>
              <a:buFont typeface="Arial"/>
              <a:buChar char="•"/>
            </a:pPr>
            <a:r>
              <a:rPr lang="en-AU" sz="2000" u="sng" dirty="0" smtClean="0">
                <a:solidFill>
                  <a:srgbClr val="FFFFFF"/>
                </a:solidFill>
              </a:rPr>
              <a:t>Imbalanced-learn</a:t>
            </a:r>
            <a:r>
              <a:rPr lang="en-AU" sz="2000" dirty="0" smtClean="0">
                <a:solidFill>
                  <a:srgbClr val="FFFFFF"/>
                </a:solidFill>
              </a:rPr>
              <a:t>: ML for imbalanced datasets in python.</a:t>
            </a:r>
          </a:p>
          <a:p>
            <a:pPr marL="285750" indent="-285750">
              <a:spcAft>
                <a:spcPts val="900"/>
              </a:spcAft>
              <a:buClr>
                <a:schemeClr val="bg1"/>
              </a:buClr>
              <a:buFont typeface="Arial"/>
              <a:buChar char="•"/>
            </a:pPr>
            <a:endParaRPr lang="en-AU" sz="2000" dirty="0" smtClean="0">
              <a:solidFill>
                <a:srgbClr val="FFFFFF"/>
              </a:solidFill>
            </a:endParaRPr>
          </a:p>
          <a:p>
            <a:pPr marL="285750" indent="-285750">
              <a:spcAft>
                <a:spcPts val="900"/>
              </a:spcAft>
              <a:buClr>
                <a:schemeClr val="bg1"/>
              </a:buClr>
              <a:buFont typeface="Arial"/>
              <a:buChar char="•"/>
            </a:pPr>
            <a:r>
              <a:rPr lang="en-AU" sz="2000" b="1" u="sng" dirty="0" smtClean="0">
                <a:solidFill>
                  <a:srgbClr val="FFFFFF"/>
                </a:solidFill>
              </a:rPr>
              <a:t>Shogun</a:t>
            </a:r>
            <a:r>
              <a:rPr lang="en-AU" sz="2000" dirty="0" smtClean="0">
                <a:solidFill>
                  <a:srgbClr val="FFFFFF"/>
                </a:solidFill>
              </a:rPr>
              <a:t>: machine learning library that supports many languages.</a:t>
            </a:r>
          </a:p>
          <a:p>
            <a:pPr marL="285750" indent="-285750">
              <a:spcAft>
                <a:spcPts val="900"/>
              </a:spcAft>
              <a:buClr>
                <a:schemeClr val="bg1"/>
              </a:buClr>
              <a:buFont typeface="Arial"/>
              <a:buChar char="•"/>
            </a:pPr>
            <a:endParaRPr lang="en-AU" sz="2000" dirty="0" smtClean="0">
              <a:solidFill>
                <a:srgbClr val="FFFFFF"/>
              </a:solidFill>
            </a:endParaRPr>
          </a:p>
          <a:p>
            <a:pPr marL="285750" indent="-285750">
              <a:spcAft>
                <a:spcPts val="900"/>
              </a:spcAft>
              <a:buClr>
                <a:schemeClr val="bg1"/>
              </a:buClr>
              <a:buFont typeface="Arial"/>
              <a:buChar char="•"/>
            </a:pPr>
            <a:r>
              <a:rPr lang="en-AU" sz="2000" b="1" u="sng" dirty="0" smtClean="0">
                <a:solidFill>
                  <a:srgbClr val="FFFFFF"/>
                </a:solidFill>
              </a:rPr>
              <a:t>Spark </a:t>
            </a:r>
            <a:r>
              <a:rPr lang="en-AU" sz="2000" b="1" u="sng" dirty="0" err="1" smtClean="0">
                <a:solidFill>
                  <a:srgbClr val="FFFFFF"/>
                </a:solidFill>
              </a:rPr>
              <a:t>MLlib</a:t>
            </a:r>
            <a:r>
              <a:rPr lang="en-AU" sz="2000" dirty="0" smtClean="0">
                <a:solidFill>
                  <a:srgbClr val="FFFFFF"/>
                </a:solidFill>
              </a:rPr>
              <a:t>: for scalable machine learning applications.</a:t>
            </a:r>
          </a:p>
          <a:p>
            <a:pPr marL="285750" indent="-285750">
              <a:spcAft>
                <a:spcPts val="900"/>
              </a:spcAft>
              <a:buClr>
                <a:schemeClr val="bg1"/>
              </a:buClr>
              <a:buFont typeface="Arial"/>
              <a:buChar char="•"/>
            </a:pPr>
            <a:endParaRPr lang="en-AU" sz="2000" dirty="0" smtClean="0">
              <a:solidFill>
                <a:srgbClr val="FFFFFF"/>
              </a:solidFill>
            </a:endParaRPr>
          </a:p>
          <a:p>
            <a:pPr marL="285750" indent="-285750">
              <a:spcAft>
                <a:spcPts val="900"/>
              </a:spcAft>
              <a:buClr>
                <a:schemeClr val="bg1"/>
              </a:buClr>
              <a:buFont typeface="Arial"/>
              <a:buChar char="•"/>
            </a:pPr>
            <a:r>
              <a:rPr lang="en-AU" sz="2000" b="1" u="sng" dirty="0" smtClean="0">
                <a:solidFill>
                  <a:srgbClr val="FFFFFF"/>
                </a:solidFill>
              </a:rPr>
              <a:t>H2O</a:t>
            </a:r>
            <a:r>
              <a:rPr lang="en-AU" sz="2000" dirty="0" smtClean="0">
                <a:solidFill>
                  <a:srgbClr val="FFFFFF"/>
                </a:solidFill>
              </a:rPr>
              <a:t>: For fraud and tend predictions.</a:t>
            </a:r>
          </a:p>
          <a:p>
            <a:pPr marL="285750" indent="-285750">
              <a:spcAft>
                <a:spcPts val="900"/>
              </a:spcAft>
              <a:buClr>
                <a:schemeClr val="bg1"/>
              </a:buClr>
              <a:buFont typeface="Arial"/>
              <a:buChar char="•"/>
            </a:pPr>
            <a:endParaRPr lang="en-AU" sz="2000" dirty="0">
              <a:solidFill>
                <a:srgbClr val="FFFFFF"/>
              </a:solidFill>
            </a:endParaRPr>
          </a:p>
          <a:p>
            <a:pPr marL="285750" indent="-285750">
              <a:spcAft>
                <a:spcPts val="900"/>
              </a:spcAft>
              <a:buClr>
                <a:schemeClr val="bg1"/>
              </a:buClr>
              <a:buFont typeface="Arial"/>
              <a:buChar char="•"/>
            </a:pPr>
            <a:r>
              <a:rPr lang="en-AU" sz="2000" u="sng" dirty="0" err="1" smtClean="0">
                <a:solidFill>
                  <a:srgbClr val="FFFFFF"/>
                </a:solidFill>
              </a:rPr>
              <a:t>GoLearn</a:t>
            </a:r>
            <a:r>
              <a:rPr lang="en-AU" sz="2000" dirty="0" smtClean="0">
                <a:solidFill>
                  <a:srgbClr val="FFFFFF"/>
                </a:solidFill>
              </a:rPr>
              <a:t>: To build machine learning in Go language.</a:t>
            </a:r>
          </a:p>
          <a:p>
            <a:pPr marL="285750" indent="-285750">
              <a:spcAft>
                <a:spcPts val="900"/>
              </a:spcAft>
              <a:buClr>
                <a:schemeClr val="bg1"/>
              </a:buClr>
              <a:buFont typeface="Arial"/>
              <a:buChar char="•"/>
            </a:pPr>
            <a:endParaRPr lang="en-AU" sz="2000" dirty="0">
              <a:solidFill>
                <a:srgbClr val="FFFFFF"/>
              </a:solidFill>
            </a:endParaRPr>
          </a:p>
          <a:p>
            <a:pPr marL="285750" indent="-285750">
              <a:spcAft>
                <a:spcPts val="900"/>
              </a:spcAft>
              <a:buClr>
                <a:schemeClr val="bg1"/>
              </a:buClr>
              <a:buFont typeface="Arial"/>
              <a:buChar char="•"/>
            </a:pPr>
            <a:r>
              <a:rPr lang="en-AU" sz="2000" u="sng" dirty="0" err="1" smtClean="0">
                <a:solidFill>
                  <a:srgbClr val="FFFFFF"/>
                </a:solidFill>
              </a:rPr>
              <a:t>DeepLearn.js</a:t>
            </a:r>
            <a:r>
              <a:rPr lang="en-AU" sz="2000" dirty="0" smtClean="0">
                <a:solidFill>
                  <a:srgbClr val="FFFFFF"/>
                </a:solidFill>
              </a:rPr>
              <a:t>: Hardware accelerate machine intelligence for </a:t>
            </a:r>
            <a:r>
              <a:rPr lang="en-AU" sz="2000" dirty="0" err="1" smtClean="0">
                <a:solidFill>
                  <a:srgbClr val="FFFFFF"/>
                </a:solidFill>
              </a:rPr>
              <a:t>javaScript</a:t>
            </a:r>
            <a:r>
              <a:rPr lang="en-AU" sz="2000" dirty="0" smtClean="0">
                <a:solidFill>
                  <a:srgbClr val="FFFFFF"/>
                </a:solidFill>
              </a:rPr>
              <a:t>.</a:t>
            </a:r>
          </a:p>
          <a:p>
            <a:pPr marL="285750" indent="-285750">
              <a:spcAft>
                <a:spcPts val="900"/>
              </a:spcAft>
              <a:buClr>
                <a:schemeClr val="bg1"/>
              </a:buClr>
              <a:buFont typeface="Arial"/>
              <a:buChar char="•"/>
            </a:pPr>
            <a:endParaRPr lang="en-AU" sz="2000" dirty="0">
              <a:solidFill>
                <a:srgbClr val="FFFFFF"/>
              </a:solidFill>
            </a:endParaRPr>
          </a:p>
          <a:p>
            <a:pPr marL="285750" indent="-285750">
              <a:spcAft>
                <a:spcPts val="900"/>
              </a:spcAft>
              <a:buClr>
                <a:schemeClr val="bg1"/>
              </a:buClr>
              <a:buFont typeface="Arial"/>
              <a:buChar char="•"/>
            </a:pPr>
            <a:endParaRPr lang="en-AU" sz="2000" dirty="0">
              <a:solidFill>
                <a:srgbClr val="FFFFFF"/>
              </a:solidFill>
            </a:endParaRPr>
          </a:p>
          <a:p>
            <a:pPr marL="285750" indent="-285750">
              <a:spcAft>
                <a:spcPts val="900"/>
              </a:spcAft>
              <a:buClr>
                <a:schemeClr val="bg1"/>
              </a:buClr>
              <a:buFont typeface="Arial"/>
              <a:buChar char="•"/>
            </a:pPr>
            <a:endParaRPr lang="en-GB" sz="2000" dirty="0">
              <a:solidFill>
                <a:srgbClr val="FFFFFF"/>
              </a:solidFill>
            </a:endParaRPr>
          </a:p>
        </p:txBody>
      </p:sp>
      <p:pic>
        <p:nvPicPr>
          <p:cNvPr id="8" name="Picture 7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652" y="124641"/>
            <a:ext cx="8322671" cy="57451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44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TOOLBOXES AND OPEN LIBRARIES</a:t>
            </a:r>
            <a:endParaRPr lang="en-GB" sz="4200" baseline="300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357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7409-CORE-Skills-Powerpoint-IMAGES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96790E8-1F45-4D19-A25F-2EB18CA65064}"/>
              </a:ext>
            </a:extLst>
          </p:cNvPr>
          <p:cNvSpPr/>
          <p:nvPr/>
        </p:nvSpPr>
        <p:spPr>
          <a:xfrm>
            <a:off x="249498" y="3328704"/>
            <a:ext cx="5055984" cy="311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900"/>
              </a:spcAft>
              <a:buClr>
                <a:schemeClr val="bg1"/>
              </a:buClr>
              <a:buFont typeface="Arial"/>
              <a:buChar char="•"/>
            </a:pPr>
            <a:r>
              <a:rPr lang="en-GB" sz="1800" dirty="0" smtClean="0"/>
              <a:t>Medium website (nice tutorials for practical ML).</a:t>
            </a:r>
          </a:p>
          <a:p>
            <a:pPr>
              <a:spcAft>
                <a:spcPts val="900"/>
              </a:spcAft>
              <a:buClr>
                <a:schemeClr val="bg1"/>
              </a:buClr>
            </a:pPr>
            <a:r>
              <a:rPr lang="en-GB" sz="1800" dirty="0">
                <a:hlinkClick r:id="rId5"/>
              </a:rPr>
              <a:t>https://</a:t>
            </a:r>
            <a:r>
              <a:rPr lang="en-GB" sz="1800" dirty="0" smtClean="0">
                <a:hlinkClick r:id="rId5"/>
              </a:rPr>
              <a:t>medium.com/topic/artificial-intelligence</a:t>
            </a:r>
            <a:endParaRPr lang="en-GB" sz="1800" dirty="0" smtClean="0"/>
          </a:p>
          <a:p>
            <a:pPr>
              <a:spcAft>
                <a:spcPts val="900"/>
              </a:spcAft>
              <a:buClr>
                <a:schemeClr val="bg1"/>
              </a:buClr>
            </a:pPr>
            <a:endParaRPr lang="en-GB" sz="1800" dirty="0"/>
          </a:p>
          <a:p>
            <a:pPr marL="342900" indent="-342900"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GB" sz="1800" dirty="0" smtClean="0"/>
              <a:t>Towards Data Science:</a:t>
            </a:r>
          </a:p>
          <a:p>
            <a:pPr>
              <a:spcAft>
                <a:spcPts val="900"/>
              </a:spcAft>
              <a:buClr>
                <a:schemeClr val="bg1"/>
              </a:buClr>
            </a:pPr>
            <a:r>
              <a:rPr lang="en-GB" sz="1800" dirty="0">
                <a:hlinkClick r:id="rId6"/>
              </a:rPr>
              <a:t>https://</a:t>
            </a:r>
            <a:r>
              <a:rPr lang="en-GB" sz="1800" dirty="0" smtClean="0">
                <a:hlinkClick r:id="rId6"/>
              </a:rPr>
              <a:t>towardsdatascience.com</a:t>
            </a:r>
            <a:endParaRPr lang="en-GB" sz="1800" dirty="0" smtClean="0"/>
          </a:p>
          <a:p>
            <a:pPr>
              <a:spcAft>
                <a:spcPts val="900"/>
              </a:spcAft>
              <a:buClr>
                <a:schemeClr val="bg1"/>
              </a:buClr>
            </a:pPr>
            <a:endParaRPr lang="en-GB" sz="1800" dirty="0" smtClean="0"/>
          </a:p>
          <a:p>
            <a:pPr marL="342900" indent="-342900"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GB" sz="1800" dirty="0" smtClean="0"/>
              <a:t>Oracle + Data Science:</a:t>
            </a:r>
          </a:p>
          <a:p>
            <a:pPr>
              <a:spcAft>
                <a:spcPts val="900"/>
              </a:spcAft>
              <a:buClr>
                <a:schemeClr val="bg1"/>
              </a:buClr>
            </a:pPr>
            <a:r>
              <a:rPr lang="en-GB" sz="1800" dirty="0">
                <a:hlinkClick r:id="rId7"/>
              </a:rPr>
              <a:t>https://</a:t>
            </a:r>
            <a:r>
              <a:rPr lang="en-GB" sz="1800" dirty="0" smtClean="0">
                <a:hlinkClick r:id="rId7"/>
              </a:rPr>
              <a:t>www.datascience.com/blog</a:t>
            </a:r>
            <a:endParaRPr lang="en-GB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652" y="124641"/>
            <a:ext cx="8322671" cy="57451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44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FURTHER READING</a:t>
            </a:r>
            <a:endParaRPr lang="en-GB" sz="4200" baseline="30000" dirty="0">
              <a:latin typeface="Open Sans"/>
              <a:cs typeface="Open San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1" y="829299"/>
            <a:ext cx="1390261" cy="18240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64" y="841999"/>
            <a:ext cx="1421934" cy="18240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18" y="841999"/>
            <a:ext cx="1389906" cy="18240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38" y="823795"/>
            <a:ext cx="1415600" cy="18393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22154" y="3246781"/>
            <a:ext cx="3205173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GB" sz="1800" dirty="0" err="1"/>
              <a:t>KDNuggets</a:t>
            </a:r>
            <a:r>
              <a:rPr lang="en-GB" sz="1800" dirty="0"/>
              <a:t>:</a:t>
            </a:r>
          </a:p>
          <a:p>
            <a:pPr>
              <a:spcAft>
                <a:spcPts val="900"/>
              </a:spcAft>
              <a:buClr>
                <a:schemeClr val="bg1"/>
              </a:buClr>
            </a:pPr>
            <a:r>
              <a:rPr lang="en-GB" sz="1800" dirty="0">
                <a:hlinkClick r:id="rId12"/>
              </a:rPr>
              <a:t>https://</a:t>
            </a:r>
            <a:r>
              <a:rPr lang="en-GB" sz="1800" dirty="0" smtClean="0">
                <a:hlinkClick r:id="rId12"/>
              </a:rPr>
              <a:t>www.kdnuggets.com</a:t>
            </a:r>
            <a:endParaRPr lang="en-GB" sz="1800" dirty="0" smtClean="0"/>
          </a:p>
          <a:p>
            <a:pPr>
              <a:spcAft>
                <a:spcPts val="900"/>
              </a:spcAft>
              <a:buClr>
                <a:schemeClr val="bg1"/>
              </a:buClr>
            </a:pPr>
            <a:endParaRPr lang="en-GB" sz="1800" dirty="0"/>
          </a:p>
          <a:p>
            <a:pPr marL="342900" indent="-342900"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GB" sz="1800" dirty="0" err="1"/>
              <a:t>Kaggle</a:t>
            </a:r>
            <a:r>
              <a:rPr lang="en-GB" sz="1800" dirty="0"/>
              <a:t>:</a:t>
            </a:r>
          </a:p>
          <a:p>
            <a:pPr>
              <a:spcAft>
                <a:spcPts val="900"/>
              </a:spcAft>
              <a:buClr>
                <a:schemeClr val="bg1"/>
              </a:buClr>
            </a:pPr>
            <a:r>
              <a:rPr lang="en-GB" sz="1800" dirty="0">
                <a:hlinkClick r:id="rId13"/>
              </a:rPr>
              <a:t>http://</a:t>
            </a:r>
            <a:r>
              <a:rPr lang="en-GB" sz="1800" dirty="0" smtClean="0">
                <a:hlinkClick r:id="rId13"/>
              </a:rPr>
              <a:t>blog.kaggle.com</a:t>
            </a:r>
            <a:endParaRPr lang="en-GB" sz="1800" dirty="0" smtClean="0"/>
          </a:p>
          <a:p>
            <a:pPr marL="342900" indent="-342900"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</a:pPr>
            <a:endParaRPr lang="en-GB" sz="1800" dirty="0"/>
          </a:p>
          <a:p>
            <a:pPr marL="342900" indent="-342900"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GB" sz="1800" dirty="0"/>
              <a:t>Stack Exchange:</a:t>
            </a:r>
          </a:p>
          <a:p>
            <a:pPr>
              <a:spcAft>
                <a:spcPts val="900"/>
              </a:spcAft>
              <a:buClr>
                <a:schemeClr val="bg1"/>
              </a:buClr>
            </a:pPr>
            <a:r>
              <a:rPr lang="en-GB" sz="1800" dirty="0">
                <a:hlinkClick r:id="rId14"/>
              </a:rPr>
              <a:t>https://stats.stackexchange.com</a:t>
            </a:r>
            <a:endParaRPr lang="en-GB" sz="1800" dirty="0"/>
          </a:p>
          <a:p>
            <a:pPr marL="342900" indent="-342900"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667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7409-CORE-Skills-Powerpoint-IMAGES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96790E8-1F45-4D19-A25F-2EB18CA65064}"/>
              </a:ext>
            </a:extLst>
          </p:cNvPr>
          <p:cNvSpPr/>
          <p:nvPr/>
        </p:nvSpPr>
        <p:spPr>
          <a:xfrm>
            <a:off x="287070" y="676876"/>
            <a:ext cx="87312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500"/>
              </a:spcAft>
              <a:buClr>
                <a:schemeClr val="bg1"/>
              </a:buClr>
              <a:buFont typeface="Arial"/>
              <a:buChar char="•"/>
            </a:pPr>
            <a:r>
              <a:rPr lang="en-GB" sz="2150" dirty="0" smtClean="0"/>
              <a:t>Understanding the problem is the most crucial step. </a:t>
            </a:r>
          </a:p>
          <a:p>
            <a:pPr marL="342900" indent="-342900">
              <a:spcAft>
                <a:spcPts val="1500"/>
              </a:spcAft>
              <a:buClr>
                <a:schemeClr val="bg1"/>
              </a:buClr>
              <a:buFont typeface="Arial"/>
              <a:buChar char="•"/>
            </a:pPr>
            <a:r>
              <a:rPr lang="en-GB" sz="2150" dirty="0" smtClean="0"/>
              <a:t>Training set should be representative of new cases to be generalized.</a:t>
            </a:r>
          </a:p>
          <a:p>
            <a:pPr marL="952485" lvl="1" indent="-342900">
              <a:spcAft>
                <a:spcPts val="1500"/>
              </a:spcAft>
              <a:buClr>
                <a:schemeClr val="bg1"/>
              </a:buClr>
              <a:buFont typeface="Arial"/>
              <a:buChar char="•"/>
            </a:pPr>
            <a:r>
              <a:rPr lang="en-GB" sz="2150" dirty="0" smtClean="0"/>
              <a:t>And should contain relevant features.</a:t>
            </a:r>
          </a:p>
          <a:p>
            <a:pPr marL="342900" indent="-342900">
              <a:spcAft>
                <a:spcPts val="1500"/>
              </a:spcAft>
              <a:buClr>
                <a:schemeClr val="bg1"/>
              </a:buClr>
              <a:buFont typeface="Arial"/>
              <a:buChar char="•"/>
            </a:pPr>
            <a:r>
              <a:rPr lang="en-GB" sz="2150" dirty="0" smtClean="0"/>
              <a:t>Devote a time to explore the structure of the data.</a:t>
            </a:r>
          </a:p>
          <a:p>
            <a:pPr marL="342900" indent="-342900">
              <a:spcAft>
                <a:spcPts val="150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GB" sz="2150" dirty="0" smtClean="0"/>
              <a:t>Data matters more than algorithms for complex problems</a:t>
            </a:r>
            <a:r>
              <a:rPr lang="en-GB" sz="2150" baseline="30000" dirty="0" smtClean="0"/>
              <a:t>1</a:t>
            </a:r>
            <a:r>
              <a:rPr lang="en-GB" sz="2150" dirty="0" smtClean="0"/>
              <a:t>.</a:t>
            </a:r>
          </a:p>
          <a:p>
            <a:pPr marL="342900" indent="-342900">
              <a:spcAft>
                <a:spcPts val="150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GB" sz="2150" dirty="0"/>
              <a:t>Noise in your data can affect learning process, enhancing the probability of </a:t>
            </a:r>
            <a:r>
              <a:rPr lang="en-GB" sz="2150" dirty="0" smtClean="0"/>
              <a:t>overfitting.</a:t>
            </a:r>
          </a:p>
          <a:p>
            <a:pPr marL="342900" indent="-342900">
              <a:spcAft>
                <a:spcPts val="150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GB" sz="2150" dirty="0"/>
              <a:t>Simple models can give plausible results and should be tested first. </a:t>
            </a:r>
            <a:endParaRPr lang="en-GB" sz="2150" dirty="0" smtClean="0"/>
          </a:p>
          <a:p>
            <a:pPr marL="342900" indent="-342900">
              <a:spcAft>
                <a:spcPts val="150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GB" sz="2150" dirty="0"/>
              <a:t>If the </a:t>
            </a:r>
            <a:r>
              <a:rPr lang="en-GB" sz="2150" dirty="0" smtClean="0"/>
              <a:t>"test </a:t>
            </a:r>
            <a:r>
              <a:rPr lang="en-GB" sz="2150" dirty="0"/>
              <a:t>set" contributed to any aspect during the learning process, it is not a </a:t>
            </a:r>
            <a:r>
              <a:rPr lang="en-GB" sz="2150" dirty="0" smtClean="0"/>
              <a:t>"test </a:t>
            </a:r>
            <a:r>
              <a:rPr lang="en-GB" sz="2150" dirty="0"/>
              <a:t>set", and assessment of future outcomes might be compromised</a:t>
            </a:r>
            <a:r>
              <a:rPr lang="en-GB" sz="2150" dirty="0" smtClean="0"/>
              <a:t>.</a:t>
            </a:r>
          </a:p>
          <a:p>
            <a:pPr marL="342900" indent="-342900">
              <a:spcAft>
                <a:spcPts val="150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GB" sz="2150" dirty="0"/>
              <a:t>If you data set is biased, your learning algorithm will produce a biased outcome as </a:t>
            </a:r>
            <a:r>
              <a:rPr lang="en-GB" sz="2150" dirty="0" smtClean="0"/>
              <a:t>well (</a:t>
            </a:r>
            <a:r>
              <a:rPr lang="en-GB" sz="2150" i="1" dirty="0" smtClean="0"/>
              <a:t>sampling bias</a:t>
            </a:r>
            <a:r>
              <a:rPr lang="en-GB" sz="2150" dirty="0" smtClean="0"/>
              <a:t> problem).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652" y="124641"/>
            <a:ext cx="8322671" cy="57451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44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TAKEAWAYS</a:t>
            </a:r>
            <a:endParaRPr lang="en-GB" sz="4200" baseline="30000" dirty="0">
              <a:latin typeface="Open Sans"/>
              <a:cs typeface="Open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92" y="6585757"/>
            <a:ext cx="8709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</a:t>
            </a:r>
            <a:r>
              <a:rPr lang="en-US" sz="1200" smtClean="0"/>
              <a:t>- Halevy</a:t>
            </a:r>
            <a:r>
              <a:rPr lang="en-US" sz="1200" dirty="0"/>
              <a:t>, A., </a:t>
            </a:r>
            <a:r>
              <a:rPr lang="en-US" sz="1200" dirty="0" err="1"/>
              <a:t>Norvig</a:t>
            </a:r>
            <a:r>
              <a:rPr lang="en-US" sz="1200" dirty="0"/>
              <a:t>, P., &amp; Pereira, F. (2009). The unreasonable effectiveness of data. </a:t>
            </a:r>
            <a:r>
              <a:rPr lang="en-US" sz="1200" i="1" dirty="0"/>
              <a:t>IEEE Intelligent Systems</a:t>
            </a:r>
            <a:r>
              <a:rPr lang="en-US" sz="1200" dirty="0"/>
              <a:t>, </a:t>
            </a:r>
            <a:r>
              <a:rPr lang="en-US" sz="1200" i="1" dirty="0"/>
              <a:t>24</a:t>
            </a:r>
            <a:r>
              <a:rPr lang="en-US" sz="1200" dirty="0"/>
              <a:t>(2), 8-12.</a:t>
            </a:r>
          </a:p>
        </p:txBody>
      </p:sp>
    </p:spTree>
    <p:extLst>
      <p:ext uri="{BB962C8B-B14F-4D97-AF65-F5344CB8AC3E}">
        <p14:creationId xmlns:p14="http://schemas.microsoft.com/office/powerpoint/2010/main" val="210479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00634"/>
            <a:ext cx="9144000" cy="6254495"/>
          </a:xfrm>
          <a:prstGeom prst="rect">
            <a:avLst/>
          </a:prstGeom>
          <a:solidFill>
            <a:srgbClr val="21223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0999" y="1640620"/>
            <a:ext cx="4652444" cy="346248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85750" indent="-285750">
              <a:spcAft>
                <a:spcPts val="900"/>
              </a:spcAft>
              <a:buClr>
                <a:schemeClr val="bg1"/>
              </a:buClr>
              <a:buFont typeface="Arial"/>
              <a:buChar char="•"/>
            </a:pPr>
            <a:r>
              <a:rPr lang="en-AU" sz="2200" dirty="0" smtClean="0">
                <a:solidFill>
                  <a:schemeClr val="bg1"/>
                </a:solidFill>
              </a:rPr>
              <a:t>What are your takeaways?</a:t>
            </a:r>
          </a:p>
          <a:p>
            <a:pPr marL="285750" indent="-285750">
              <a:spcAft>
                <a:spcPts val="900"/>
              </a:spcAft>
              <a:buClr>
                <a:schemeClr val="bg1"/>
              </a:buClr>
              <a:buFont typeface="Arial"/>
              <a:buChar char="•"/>
            </a:pPr>
            <a:endParaRPr lang="en-AU" sz="2200" dirty="0">
              <a:solidFill>
                <a:schemeClr val="bg1"/>
              </a:solidFill>
            </a:endParaRPr>
          </a:p>
          <a:p>
            <a:pPr marL="285750" indent="-285750">
              <a:spcAft>
                <a:spcPts val="900"/>
              </a:spcAft>
              <a:buClr>
                <a:schemeClr val="bg1"/>
              </a:buClr>
              <a:buFont typeface="Arial"/>
              <a:buChar char="•"/>
            </a:pPr>
            <a:endParaRPr lang="en-AU" sz="2200" dirty="0" smtClean="0">
              <a:solidFill>
                <a:schemeClr val="bg1"/>
              </a:solidFill>
            </a:endParaRPr>
          </a:p>
          <a:p>
            <a:pPr marL="285750" indent="-285750">
              <a:spcAft>
                <a:spcPts val="900"/>
              </a:spcAft>
              <a:buClr>
                <a:schemeClr val="bg1"/>
              </a:buClr>
              <a:buFont typeface="Arial"/>
              <a:buChar char="•"/>
            </a:pPr>
            <a:endParaRPr lang="en-AU" sz="2200" dirty="0">
              <a:solidFill>
                <a:schemeClr val="bg1"/>
              </a:solidFill>
            </a:endParaRPr>
          </a:p>
          <a:p>
            <a:pPr>
              <a:spcAft>
                <a:spcPts val="900"/>
              </a:spcAft>
              <a:buClr>
                <a:schemeClr val="bg1"/>
              </a:buClr>
            </a:pPr>
            <a:r>
              <a:rPr lang="en-AU" sz="2200" b="1" u="sng" dirty="0" smtClean="0">
                <a:solidFill>
                  <a:schemeClr val="bg1"/>
                </a:solidFill>
              </a:rPr>
              <a:t>Homework:</a:t>
            </a:r>
          </a:p>
          <a:p>
            <a:pPr>
              <a:spcAft>
                <a:spcPts val="900"/>
              </a:spcAft>
              <a:buClr>
                <a:schemeClr val="bg1"/>
              </a:buClr>
            </a:pPr>
            <a:endParaRPr lang="en-AU" sz="2200" dirty="0">
              <a:solidFill>
                <a:schemeClr val="bg1"/>
              </a:solidFill>
            </a:endParaRPr>
          </a:p>
          <a:p>
            <a:pPr marL="342900" indent="-342900"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AU" sz="2000" dirty="0" smtClean="0">
                <a:solidFill>
                  <a:schemeClr val="bg1"/>
                </a:solidFill>
              </a:rPr>
              <a:t>Story and video class from </a:t>
            </a:r>
            <a:r>
              <a:rPr lang="en-AU" sz="2000" dirty="0">
                <a:solidFill>
                  <a:schemeClr val="bg1"/>
                </a:solidFill>
              </a:rPr>
              <a:t>HBR on Nokia’s company-wide ML approach. 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" name="Picture 7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652" y="124641"/>
            <a:ext cx="8322671" cy="57451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44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TAKEAWAYS (Cont.)</a:t>
            </a:r>
            <a:endParaRPr lang="en-GB" sz="4200" baseline="30000" dirty="0">
              <a:latin typeface="Open Sans"/>
              <a:cs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0999" y="5407618"/>
            <a:ext cx="8427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hlinkClick r:id="rId4"/>
              </a:rPr>
              <a:t>https://hbr.org/2018/10/the-chairman-of-nokia-on-ensuring-every-employee-has-a-basic-understanding-of-machine-learning-including-him</a:t>
            </a:r>
            <a:endParaRPr lang="en-AU" sz="2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14442" y="1640620"/>
            <a:ext cx="39062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Next week: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Artificial Neural Networks</a:t>
            </a:r>
          </a:p>
          <a:p>
            <a:pPr marL="342900" indent="-342900">
              <a:buFont typeface="Arial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Deep Learning</a:t>
            </a:r>
          </a:p>
          <a:p>
            <a:pPr marL="342900" indent="-342900">
              <a:buFont typeface="Arial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Working with images.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5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23664</TotalTime>
  <Words>1100</Words>
  <Application>Microsoft Macintosh PowerPoint</Application>
  <PresentationFormat>On-screen Show (4:3)</PresentationFormat>
  <Paragraphs>174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Cambria Math</vt:lpstr>
      <vt:lpstr>Mangal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Erwin Ludwig</dc:creator>
  <cp:lastModifiedBy>Debora</cp:lastModifiedBy>
  <cp:revision>117</cp:revision>
  <dcterms:created xsi:type="dcterms:W3CDTF">2017-11-17T07:04:42Z</dcterms:created>
  <dcterms:modified xsi:type="dcterms:W3CDTF">2018-10-22T15:13:33Z</dcterms:modified>
</cp:coreProperties>
</file>