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5"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9"/>
  </p:normalViewPr>
  <p:slideViewPr>
    <p:cSldViewPr snapToGrid="0" snapToObjects="1">
      <p:cViewPr>
        <p:scale>
          <a:sx n="100" d="100"/>
          <a:sy n="100" d="100"/>
        </p:scale>
        <p:origin x="1000"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07BF97-4DBD-489A-9759-D442A45334DB}"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884926AD-4D0B-4231-9100-FC48E1DCA6EC}">
      <dgm:prSet/>
      <dgm:spPr/>
      <dgm:t>
        <a:bodyPr/>
        <a:lstStyle/>
        <a:p>
          <a:r>
            <a:rPr lang="en-US"/>
            <a:t>Win</a:t>
          </a:r>
        </a:p>
      </dgm:t>
    </dgm:pt>
    <dgm:pt modelId="{9ED0C235-4E6E-4D62-8852-A8FE912F3C83}" type="parTrans" cxnId="{2629CC97-6A5D-4190-B607-9EB18A328558}">
      <dgm:prSet/>
      <dgm:spPr/>
      <dgm:t>
        <a:bodyPr/>
        <a:lstStyle/>
        <a:p>
          <a:endParaRPr lang="en-US"/>
        </a:p>
      </dgm:t>
    </dgm:pt>
    <dgm:pt modelId="{51BEE2C7-2BD4-4DFB-8AFC-5ACB7D618F38}" type="sibTrans" cxnId="{2629CC97-6A5D-4190-B607-9EB18A328558}">
      <dgm:prSet/>
      <dgm:spPr/>
      <dgm:t>
        <a:bodyPr/>
        <a:lstStyle/>
        <a:p>
          <a:endParaRPr lang="en-US"/>
        </a:p>
      </dgm:t>
    </dgm:pt>
    <dgm:pt modelId="{7336E221-A173-48DA-9129-32E98C8807AD}">
      <dgm:prSet/>
      <dgm:spPr/>
      <dgm:t>
        <a:bodyPr/>
        <a:lstStyle/>
        <a:p>
          <a:r>
            <a:rPr lang="en-US"/>
            <a:t>Loss</a:t>
          </a:r>
        </a:p>
      </dgm:t>
    </dgm:pt>
    <dgm:pt modelId="{6B253F2B-2D97-4591-AFAB-182893AD0699}" type="parTrans" cxnId="{29FD084A-5C1A-4163-BA25-9CA6860A9F1A}">
      <dgm:prSet/>
      <dgm:spPr/>
      <dgm:t>
        <a:bodyPr/>
        <a:lstStyle/>
        <a:p>
          <a:endParaRPr lang="en-US"/>
        </a:p>
      </dgm:t>
    </dgm:pt>
    <dgm:pt modelId="{08D67BCD-0B51-4601-BC0C-082013C45BC1}" type="sibTrans" cxnId="{29FD084A-5C1A-4163-BA25-9CA6860A9F1A}">
      <dgm:prSet/>
      <dgm:spPr/>
      <dgm:t>
        <a:bodyPr/>
        <a:lstStyle/>
        <a:p>
          <a:endParaRPr lang="en-US"/>
        </a:p>
      </dgm:t>
    </dgm:pt>
    <dgm:pt modelId="{BCC6C45B-51D0-451D-9BCB-27B0BCC3A4FE}">
      <dgm:prSet/>
      <dgm:spPr/>
      <dgm:t>
        <a:bodyPr/>
        <a:lstStyle/>
        <a:p>
          <a:r>
            <a:rPr lang="en-US"/>
            <a:t>FirstDownPerGame</a:t>
          </a:r>
        </a:p>
      </dgm:t>
    </dgm:pt>
    <dgm:pt modelId="{01C4E25C-27DD-4D9C-839E-7BD03073E2A5}" type="parTrans" cxnId="{55FCFE09-C1E3-46F0-A042-6F4C811181FA}">
      <dgm:prSet/>
      <dgm:spPr/>
      <dgm:t>
        <a:bodyPr/>
        <a:lstStyle/>
        <a:p>
          <a:endParaRPr lang="en-US"/>
        </a:p>
      </dgm:t>
    </dgm:pt>
    <dgm:pt modelId="{65858E41-056D-4D90-9CE0-C5D6C41DCF45}" type="sibTrans" cxnId="{55FCFE09-C1E3-46F0-A042-6F4C811181FA}">
      <dgm:prSet/>
      <dgm:spPr/>
      <dgm:t>
        <a:bodyPr/>
        <a:lstStyle/>
        <a:p>
          <a:endParaRPr lang="en-US"/>
        </a:p>
      </dgm:t>
    </dgm:pt>
    <dgm:pt modelId="{AC2346CD-9199-448D-9827-E691E69D989A}">
      <dgm:prSet/>
      <dgm:spPr/>
      <dgm:t>
        <a:bodyPr/>
        <a:lstStyle/>
        <a:p>
          <a:r>
            <a:rPr lang="en-US"/>
            <a:t>OppFirstDownPerGame</a:t>
          </a:r>
        </a:p>
      </dgm:t>
    </dgm:pt>
    <dgm:pt modelId="{2698F0C9-8C7E-4588-B0D9-E8BFB2F171ED}" type="parTrans" cxnId="{2FA8994E-907F-427E-AAAA-321D63ABC4B6}">
      <dgm:prSet/>
      <dgm:spPr/>
      <dgm:t>
        <a:bodyPr/>
        <a:lstStyle/>
        <a:p>
          <a:endParaRPr lang="en-US"/>
        </a:p>
      </dgm:t>
    </dgm:pt>
    <dgm:pt modelId="{E857A0BF-1DDA-4005-B1AB-8D4667C30B2B}" type="sibTrans" cxnId="{2FA8994E-907F-427E-AAAA-321D63ABC4B6}">
      <dgm:prSet/>
      <dgm:spPr/>
      <dgm:t>
        <a:bodyPr/>
        <a:lstStyle/>
        <a:p>
          <a:endParaRPr lang="en-US"/>
        </a:p>
      </dgm:t>
    </dgm:pt>
    <dgm:pt modelId="{87DD1068-2EFE-4CA6-AE96-031C64D657CC}">
      <dgm:prSet/>
      <dgm:spPr/>
      <dgm:t>
        <a:bodyPr/>
        <a:lstStyle/>
        <a:p>
          <a:r>
            <a:rPr lang="en-US"/>
            <a:t>PenaltyYardsPerGame</a:t>
          </a:r>
        </a:p>
      </dgm:t>
    </dgm:pt>
    <dgm:pt modelId="{3BEEF83B-45F6-4CFA-B5E2-1E5733E72131}" type="parTrans" cxnId="{4ED5C2FC-9967-4438-9D22-43301CFA656E}">
      <dgm:prSet/>
      <dgm:spPr/>
      <dgm:t>
        <a:bodyPr/>
        <a:lstStyle/>
        <a:p>
          <a:endParaRPr lang="en-US"/>
        </a:p>
      </dgm:t>
    </dgm:pt>
    <dgm:pt modelId="{7CE03270-5DB6-4F43-93B5-5568323F20D5}" type="sibTrans" cxnId="{4ED5C2FC-9967-4438-9D22-43301CFA656E}">
      <dgm:prSet/>
      <dgm:spPr/>
      <dgm:t>
        <a:bodyPr/>
        <a:lstStyle/>
        <a:p>
          <a:endParaRPr lang="en-US"/>
        </a:p>
      </dgm:t>
    </dgm:pt>
    <dgm:pt modelId="{D3BB82E5-5FCA-46C6-B432-F07CE837F269}">
      <dgm:prSet/>
      <dgm:spPr/>
      <dgm:t>
        <a:bodyPr/>
        <a:lstStyle/>
        <a:p>
          <a:r>
            <a:rPr lang="en-US"/>
            <a:t>TurnoversGain</a:t>
          </a:r>
        </a:p>
      </dgm:t>
    </dgm:pt>
    <dgm:pt modelId="{255E227A-5F9B-45B6-866B-FF2EBBE6272B}" type="parTrans" cxnId="{6C9D0D0C-9704-4238-9CB0-FEA038926227}">
      <dgm:prSet/>
      <dgm:spPr/>
      <dgm:t>
        <a:bodyPr/>
        <a:lstStyle/>
        <a:p>
          <a:endParaRPr lang="en-US"/>
        </a:p>
      </dgm:t>
    </dgm:pt>
    <dgm:pt modelId="{B169C75F-C672-4B17-BC23-8BF632EE21AB}" type="sibTrans" cxnId="{6C9D0D0C-9704-4238-9CB0-FEA038926227}">
      <dgm:prSet/>
      <dgm:spPr/>
      <dgm:t>
        <a:bodyPr/>
        <a:lstStyle/>
        <a:p>
          <a:endParaRPr lang="en-US"/>
        </a:p>
      </dgm:t>
    </dgm:pt>
    <dgm:pt modelId="{5CBAE0BD-4C37-4A7D-A4DD-1F076787BD76}">
      <dgm:prSet/>
      <dgm:spPr/>
      <dgm:t>
        <a:bodyPr/>
        <a:lstStyle/>
        <a:p>
          <a:r>
            <a:rPr lang="en-US"/>
            <a:t>TurnoversLost</a:t>
          </a:r>
        </a:p>
      </dgm:t>
    </dgm:pt>
    <dgm:pt modelId="{82D40F4E-AB88-4466-A576-0F1D3D2C3DD8}" type="parTrans" cxnId="{7EC1E173-94F8-4542-9E5E-666EA91EDFBB}">
      <dgm:prSet/>
      <dgm:spPr/>
      <dgm:t>
        <a:bodyPr/>
        <a:lstStyle/>
        <a:p>
          <a:endParaRPr lang="en-US"/>
        </a:p>
      </dgm:t>
    </dgm:pt>
    <dgm:pt modelId="{27901715-B879-4387-902B-E5C203BFE978}" type="sibTrans" cxnId="{7EC1E173-94F8-4542-9E5E-666EA91EDFBB}">
      <dgm:prSet/>
      <dgm:spPr/>
      <dgm:t>
        <a:bodyPr/>
        <a:lstStyle/>
        <a:p>
          <a:endParaRPr lang="en-US"/>
        </a:p>
      </dgm:t>
    </dgm:pt>
    <dgm:pt modelId="{84811889-918A-A74F-B2B3-439F0811EC3B}" type="pres">
      <dgm:prSet presAssocID="{9207BF97-4DBD-489A-9759-D442A45334DB}" presName="vert0" presStyleCnt="0">
        <dgm:presLayoutVars>
          <dgm:dir/>
          <dgm:animOne val="branch"/>
          <dgm:animLvl val="lvl"/>
        </dgm:presLayoutVars>
      </dgm:prSet>
      <dgm:spPr/>
    </dgm:pt>
    <dgm:pt modelId="{FADE38C5-127C-4146-91F0-55089330DBD2}" type="pres">
      <dgm:prSet presAssocID="{884926AD-4D0B-4231-9100-FC48E1DCA6EC}" presName="thickLine" presStyleLbl="alignNode1" presStyleIdx="0" presStyleCnt="7"/>
      <dgm:spPr/>
    </dgm:pt>
    <dgm:pt modelId="{F66F4B6F-F76A-9A49-9531-BE3E151D4C8D}" type="pres">
      <dgm:prSet presAssocID="{884926AD-4D0B-4231-9100-FC48E1DCA6EC}" presName="horz1" presStyleCnt="0"/>
      <dgm:spPr/>
    </dgm:pt>
    <dgm:pt modelId="{740B70A3-D3F1-3141-9049-6C9484B2C75D}" type="pres">
      <dgm:prSet presAssocID="{884926AD-4D0B-4231-9100-FC48E1DCA6EC}" presName="tx1" presStyleLbl="revTx" presStyleIdx="0" presStyleCnt="7"/>
      <dgm:spPr/>
    </dgm:pt>
    <dgm:pt modelId="{E66F7F8D-1919-D044-B12E-D9C4FDEBA4AD}" type="pres">
      <dgm:prSet presAssocID="{884926AD-4D0B-4231-9100-FC48E1DCA6EC}" presName="vert1" presStyleCnt="0"/>
      <dgm:spPr/>
    </dgm:pt>
    <dgm:pt modelId="{52B2DD00-92B5-9B45-A9C6-2FED3EC76682}" type="pres">
      <dgm:prSet presAssocID="{7336E221-A173-48DA-9129-32E98C8807AD}" presName="thickLine" presStyleLbl="alignNode1" presStyleIdx="1" presStyleCnt="7"/>
      <dgm:spPr/>
    </dgm:pt>
    <dgm:pt modelId="{5B61A1AA-6840-6F4F-8C24-26EC4E2933BA}" type="pres">
      <dgm:prSet presAssocID="{7336E221-A173-48DA-9129-32E98C8807AD}" presName="horz1" presStyleCnt="0"/>
      <dgm:spPr/>
    </dgm:pt>
    <dgm:pt modelId="{2F0E0B99-3209-6F40-A72F-FAC4F83E387B}" type="pres">
      <dgm:prSet presAssocID="{7336E221-A173-48DA-9129-32E98C8807AD}" presName="tx1" presStyleLbl="revTx" presStyleIdx="1" presStyleCnt="7"/>
      <dgm:spPr/>
    </dgm:pt>
    <dgm:pt modelId="{44A2E252-D5D6-504B-8E20-437110268243}" type="pres">
      <dgm:prSet presAssocID="{7336E221-A173-48DA-9129-32E98C8807AD}" presName="vert1" presStyleCnt="0"/>
      <dgm:spPr/>
    </dgm:pt>
    <dgm:pt modelId="{551129BE-37B2-BF4E-8231-C09D3CC8CF59}" type="pres">
      <dgm:prSet presAssocID="{BCC6C45B-51D0-451D-9BCB-27B0BCC3A4FE}" presName="thickLine" presStyleLbl="alignNode1" presStyleIdx="2" presStyleCnt="7"/>
      <dgm:spPr/>
    </dgm:pt>
    <dgm:pt modelId="{3F19A74F-33A6-014C-B4AA-94E0C0A5A8FF}" type="pres">
      <dgm:prSet presAssocID="{BCC6C45B-51D0-451D-9BCB-27B0BCC3A4FE}" presName="horz1" presStyleCnt="0"/>
      <dgm:spPr/>
    </dgm:pt>
    <dgm:pt modelId="{BFBCA6C7-7632-2143-AF85-EFFF034F222F}" type="pres">
      <dgm:prSet presAssocID="{BCC6C45B-51D0-451D-9BCB-27B0BCC3A4FE}" presName="tx1" presStyleLbl="revTx" presStyleIdx="2" presStyleCnt="7"/>
      <dgm:spPr/>
    </dgm:pt>
    <dgm:pt modelId="{0CF1ABF8-50DD-1D4E-85BF-5D91C31D4DE7}" type="pres">
      <dgm:prSet presAssocID="{BCC6C45B-51D0-451D-9BCB-27B0BCC3A4FE}" presName="vert1" presStyleCnt="0"/>
      <dgm:spPr/>
    </dgm:pt>
    <dgm:pt modelId="{46F3E661-F3B3-4F46-95F3-297DECE91455}" type="pres">
      <dgm:prSet presAssocID="{AC2346CD-9199-448D-9827-E691E69D989A}" presName="thickLine" presStyleLbl="alignNode1" presStyleIdx="3" presStyleCnt="7"/>
      <dgm:spPr/>
    </dgm:pt>
    <dgm:pt modelId="{4D63CB1B-1728-1740-ADAE-C1A99EEFD08B}" type="pres">
      <dgm:prSet presAssocID="{AC2346CD-9199-448D-9827-E691E69D989A}" presName="horz1" presStyleCnt="0"/>
      <dgm:spPr/>
    </dgm:pt>
    <dgm:pt modelId="{85E77F7D-C770-5B49-8079-F9DB30E44273}" type="pres">
      <dgm:prSet presAssocID="{AC2346CD-9199-448D-9827-E691E69D989A}" presName="tx1" presStyleLbl="revTx" presStyleIdx="3" presStyleCnt="7"/>
      <dgm:spPr/>
    </dgm:pt>
    <dgm:pt modelId="{469BA0D8-CC25-A948-8665-AEF88977E735}" type="pres">
      <dgm:prSet presAssocID="{AC2346CD-9199-448D-9827-E691E69D989A}" presName="vert1" presStyleCnt="0"/>
      <dgm:spPr/>
    </dgm:pt>
    <dgm:pt modelId="{03F03DA2-94A9-4F45-9412-066B97BAD66B}" type="pres">
      <dgm:prSet presAssocID="{87DD1068-2EFE-4CA6-AE96-031C64D657CC}" presName="thickLine" presStyleLbl="alignNode1" presStyleIdx="4" presStyleCnt="7"/>
      <dgm:spPr/>
    </dgm:pt>
    <dgm:pt modelId="{E17A5976-A4AB-C546-8316-9BA7E6F04F64}" type="pres">
      <dgm:prSet presAssocID="{87DD1068-2EFE-4CA6-AE96-031C64D657CC}" presName="horz1" presStyleCnt="0"/>
      <dgm:spPr/>
    </dgm:pt>
    <dgm:pt modelId="{6BE6A085-87A7-8342-AEFF-786FC6F91C14}" type="pres">
      <dgm:prSet presAssocID="{87DD1068-2EFE-4CA6-AE96-031C64D657CC}" presName="tx1" presStyleLbl="revTx" presStyleIdx="4" presStyleCnt="7"/>
      <dgm:spPr/>
    </dgm:pt>
    <dgm:pt modelId="{7F520ED3-8583-B147-BA05-CD582E8E6A7A}" type="pres">
      <dgm:prSet presAssocID="{87DD1068-2EFE-4CA6-AE96-031C64D657CC}" presName="vert1" presStyleCnt="0"/>
      <dgm:spPr/>
    </dgm:pt>
    <dgm:pt modelId="{7D51AEA4-40DA-C646-AC4B-328EFB56F96B}" type="pres">
      <dgm:prSet presAssocID="{D3BB82E5-5FCA-46C6-B432-F07CE837F269}" presName="thickLine" presStyleLbl="alignNode1" presStyleIdx="5" presStyleCnt="7"/>
      <dgm:spPr/>
    </dgm:pt>
    <dgm:pt modelId="{BB2B445C-C2F3-8248-AE34-F16848AB44E3}" type="pres">
      <dgm:prSet presAssocID="{D3BB82E5-5FCA-46C6-B432-F07CE837F269}" presName="horz1" presStyleCnt="0"/>
      <dgm:spPr/>
    </dgm:pt>
    <dgm:pt modelId="{CCD00953-4235-F646-B7B9-075DC1B2D2AF}" type="pres">
      <dgm:prSet presAssocID="{D3BB82E5-5FCA-46C6-B432-F07CE837F269}" presName="tx1" presStyleLbl="revTx" presStyleIdx="5" presStyleCnt="7"/>
      <dgm:spPr/>
    </dgm:pt>
    <dgm:pt modelId="{C1B3DE91-9669-B349-8BED-9E361C1E2694}" type="pres">
      <dgm:prSet presAssocID="{D3BB82E5-5FCA-46C6-B432-F07CE837F269}" presName="vert1" presStyleCnt="0"/>
      <dgm:spPr/>
    </dgm:pt>
    <dgm:pt modelId="{F8DF078E-0D18-284A-9A1A-1011E9BDD7CF}" type="pres">
      <dgm:prSet presAssocID="{5CBAE0BD-4C37-4A7D-A4DD-1F076787BD76}" presName="thickLine" presStyleLbl="alignNode1" presStyleIdx="6" presStyleCnt="7"/>
      <dgm:spPr/>
    </dgm:pt>
    <dgm:pt modelId="{91A42DDD-BD16-964B-995E-F320994352F8}" type="pres">
      <dgm:prSet presAssocID="{5CBAE0BD-4C37-4A7D-A4DD-1F076787BD76}" presName="horz1" presStyleCnt="0"/>
      <dgm:spPr/>
    </dgm:pt>
    <dgm:pt modelId="{EE539471-AB6F-8A47-BA7F-D2980375742F}" type="pres">
      <dgm:prSet presAssocID="{5CBAE0BD-4C37-4A7D-A4DD-1F076787BD76}" presName="tx1" presStyleLbl="revTx" presStyleIdx="6" presStyleCnt="7"/>
      <dgm:spPr/>
    </dgm:pt>
    <dgm:pt modelId="{8A7B868C-E211-1D4F-BE24-6BAB4EF3D12F}" type="pres">
      <dgm:prSet presAssocID="{5CBAE0BD-4C37-4A7D-A4DD-1F076787BD76}" presName="vert1" presStyleCnt="0"/>
      <dgm:spPr/>
    </dgm:pt>
  </dgm:ptLst>
  <dgm:cxnLst>
    <dgm:cxn modelId="{55FCFE09-C1E3-46F0-A042-6F4C811181FA}" srcId="{9207BF97-4DBD-489A-9759-D442A45334DB}" destId="{BCC6C45B-51D0-451D-9BCB-27B0BCC3A4FE}" srcOrd="2" destOrd="0" parTransId="{01C4E25C-27DD-4D9C-839E-7BD03073E2A5}" sibTransId="{65858E41-056D-4D90-9CE0-C5D6C41DCF45}"/>
    <dgm:cxn modelId="{6C9D0D0C-9704-4238-9CB0-FEA038926227}" srcId="{9207BF97-4DBD-489A-9759-D442A45334DB}" destId="{D3BB82E5-5FCA-46C6-B432-F07CE837F269}" srcOrd="5" destOrd="0" parTransId="{255E227A-5F9B-45B6-866B-FF2EBBE6272B}" sibTransId="{B169C75F-C672-4B17-BC23-8BF632EE21AB}"/>
    <dgm:cxn modelId="{42220011-BD2B-8E43-B1C0-4407C8D14C86}" type="presOf" srcId="{BCC6C45B-51D0-451D-9BCB-27B0BCC3A4FE}" destId="{BFBCA6C7-7632-2143-AF85-EFFF034F222F}" srcOrd="0" destOrd="0" presId="urn:microsoft.com/office/officeart/2008/layout/LinedList"/>
    <dgm:cxn modelId="{D9650111-4A25-604C-AD7B-F6C9F63BE2B9}" type="presOf" srcId="{87DD1068-2EFE-4CA6-AE96-031C64D657CC}" destId="{6BE6A085-87A7-8342-AEFF-786FC6F91C14}" srcOrd="0" destOrd="0" presId="urn:microsoft.com/office/officeart/2008/layout/LinedList"/>
    <dgm:cxn modelId="{9387ED12-6560-2147-83BE-934BA5166BDE}" type="presOf" srcId="{D3BB82E5-5FCA-46C6-B432-F07CE837F269}" destId="{CCD00953-4235-F646-B7B9-075DC1B2D2AF}" srcOrd="0" destOrd="0" presId="urn:microsoft.com/office/officeart/2008/layout/LinedList"/>
    <dgm:cxn modelId="{688DEE42-5CF1-3746-9C9E-56DF18813EE8}" type="presOf" srcId="{9207BF97-4DBD-489A-9759-D442A45334DB}" destId="{84811889-918A-A74F-B2B3-439F0811EC3B}" srcOrd="0" destOrd="0" presId="urn:microsoft.com/office/officeart/2008/layout/LinedList"/>
    <dgm:cxn modelId="{29FD084A-5C1A-4163-BA25-9CA6860A9F1A}" srcId="{9207BF97-4DBD-489A-9759-D442A45334DB}" destId="{7336E221-A173-48DA-9129-32E98C8807AD}" srcOrd="1" destOrd="0" parTransId="{6B253F2B-2D97-4591-AFAB-182893AD0699}" sibTransId="{08D67BCD-0B51-4601-BC0C-082013C45BC1}"/>
    <dgm:cxn modelId="{2FA8994E-907F-427E-AAAA-321D63ABC4B6}" srcId="{9207BF97-4DBD-489A-9759-D442A45334DB}" destId="{AC2346CD-9199-448D-9827-E691E69D989A}" srcOrd="3" destOrd="0" parTransId="{2698F0C9-8C7E-4588-B0D9-E8BFB2F171ED}" sibTransId="{E857A0BF-1DDA-4005-B1AB-8D4667C30B2B}"/>
    <dgm:cxn modelId="{0B303F61-BBC7-A84E-AC19-FDEAC746D2BB}" type="presOf" srcId="{AC2346CD-9199-448D-9827-E691E69D989A}" destId="{85E77F7D-C770-5B49-8079-F9DB30E44273}" srcOrd="0" destOrd="0" presId="urn:microsoft.com/office/officeart/2008/layout/LinedList"/>
    <dgm:cxn modelId="{D864AB71-5827-4449-86FD-B578A9E7063E}" type="presOf" srcId="{884926AD-4D0B-4231-9100-FC48E1DCA6EC}" destId="{740B70A3-D3F1-3141-9049-6C9484B2C75D}" srcOrd="0" destOrd="0" presId="urn:microsoft.com/office/officeart/2008/layout/LinedList"/>
    <dgm:cxn modelId="{7EC1E173-94F8-4542-9E5E-666EA91EDFBB}" srcId="{9207BF97-4DBD-489A-9759-D442A45334DB}" destId="{5CBAE0BD-4C37-4A7D-A4DD-1F076787BD76}" srcOrd="6" destOrd="0" parTransId="{82D40F4E-AB88-4466-A576-0F1D3D2C3DD8}" sibTransId="{27901715-B879-4387-902B-E5C203BFE978}"/>
    <dgm:cxn modelId="{2629CC97-6A5D-4190-B607-9EB18A328558}" srcId="{9207BF97-4DBD-489A-9759-D442A45334DB}" destId="{884926AD-4D0B-4231-9100-FC48E1DCA6EC}" srcOrd="0" destOrd="0" parTransId="{9ED0C235-4E6E-4D62-8852-A8FE912F3C83}" sibTransId="{51BEE2C7-2BD4-4DFB-8AFC-5ACB7D618F38}"/>
    <dgm:cxn modelId="{860DECAE-F86D-1648-9740-98DCAEDFAD5C}" type="presOf" srcId="{5CBAE0BD-4C37-4A7D-A4DD-1F076787BD76}" destId="{EE539471-AB6F-8A47-BA7F-D2980375742F}" srcOrd="0" destOrd="0" presId="urn:microsoft.com/office/officeart/2008/layout/LinedList"/>
    <dgm:cxn modelId="{C4FDFCE0-1D5A-DB4E-9E9E-D75DB5A3D36D}" type="presOf" srcId="{7336E221-A173-48DA-9129-32E98C8807AD}" destId="{2F0E0B99-3209-6F40-A72F-FAC4F83E387B}" srcOrd="0" destOrd="0" presId="urn:microsoft.com/office/officeart/2008/layout/LinedList"/>
    <dgm:cxn modelId="{4ED5C2FC-9967-4438-9D22-43301CFA656E}" srcId="{9207BF97-4DBD-489A-9759-D442A45334DB}" destId="{87DD1068-2EFE-4CA6-AE96-031C64D657CC}" srcOrd="4" destOrd="0" parTransId="{3BEEF83B-45F6-4CFA-B5E2-1E5733E72131}" sibTransId="{7CE03270-5DB6-4F43-93B5-5568323F20D5}"/>
    <dgm:cxn modelId="{0B0F788D-F6BB-A24F-A4DA-09030C9DFE79}" type="presParOf" srcId="{84811889-918A-A74F-B2B3-439F0811EC3B}" destId="{FADE38C5-127C-4146-91F0-55089330DBD2}" srcOrd="0" destOrd="0" presId="urn:microsoft.com/office/officeart/2008/layout/LinedList"/>
    <dgm:cxn modelId="{967C91AE-D1E1-D346-9692-4E626CADB177}" type="presParOf" srcId="{84811889-918A-A74F-B2B3-439F0811EC3B}" destId="{F66F4B6F-F76A-9A49-9531-BE3E151D4C8D}" srcOrd="1" destOrd="0" presId="urn:microsoft.com/office/officeart/2008/layout/LinedList"/>
    <dgm:cxn modelId="{937BE84F-B0F1-584B-937B-8F9437E97126}" type="presParOf" srcId="{F66F4B6F-F76A-9A49-9531-BE3E151D4C8D}" destId="{740B70A3-D3F1-3141-9049-6C9484B2C75D}" srcOrd="0" destOrd="0" presId="urn:microsoft.com/office/officeart/2008/layout/LinedList"/>
    <dgm:cxn modelId="{FF9FB879-EE28-BE4A-9502-F1A75BDE09DF}" type="presParOf" srcId="{F66F4B6F-F76A-9A49-9531-BE3E151D4C8D}" destId="{E66F7F8D-1919-D044-B12E-D9C4FDEBA4AD}" srcOrd="1" destOrd="0" presId="urn:microsoft.com/office/officeart/2008/layout/LinedList"/>
    <dgm:cxn modelId="{181D4BEA-C440-F444-8320-C5C22A812798}" type="presParOf" srcId="{84811889-918A-A74F-B2B3-439F0811EC3B}" destId="{52B2DD00-92B5-9B45-A9C6-2FED3EC76682}" srcOrd="2" destOrd="0" presId="urn:microsoft.com/office/officeart/2008/layout/LinedList"/>
    <dgm:cxn modelId="{89EEB7B0-5DA7-4947-8ECA-6AD98995FAE8}" type="presParOf" srcId="{84811889-918A-A74F-B2B3-439F0811EC3B}" destId="{5B61A1AA-6840-6F4F-8C24-26EC4E2933BA}" srcOrd="3" destOrd="0" presId="urn:microsoft.com/office/officeart/2008/layout/LinedList"/>
    <dgm:cxn modelId="{DA23538A-55F4-FC4E-8CAD-4E6D55D06820}" type="presParOf" srcId="{5B61A1AA-6840-6F4F-8C24-26EC4E2933BA}" destId="{2F0E0B99-3209-6F40-A72F-FAC4F83E387B}" srcOrd="0" destOrd="0" presId="urn:microsoft.com/office/officeart/2008/layout/LinedList"/>
    <dgm:cxn modelId="{34909636-1897-344D-BCAE-9D2AF2345A20}" type="presParOf" srcId="{5B61A1AA-6840-6F4F-8C24-26EC4E2933BA}" destId="{44A2E252-D5D6-504B-8E20-437110268243}" srcOrd="1" destOrd="0" presId="urn:microsoft.com/office/officeart/2008/layout/LinedList"/>
    <dgm:cxn modelId="{4949ACFD-4176-1849-B140-9C17C5981E83}" type="presParOf" srcId="{84811889-918A-A74F-B2B3-439F0811EC3B}" destId="{551129BE-37B2-BF4E-8231-C09D3CC8CF59}" srcOrd="4" destOrd="0" presId="urn:microsoft.com/office/officeart/2008/layout/LinedList"/>
    <dgm:cxn modelId="{FE4A23B8-2932-814C-91E6-247D5BFFD141}" type="presParOf" srcId="{84811889-918A-A74F-B2B3-439F0811EC3B}" destId="{3F19A74F-33A6-014C-B4AA-94E0C0A5A8FF}" srcOrd="5" destOrd="0" presId="urn:microsoft.com/office/officeart/2008/layout/LinedList"/>
    <dgm:cxn modelId="{2A03CC08-B742-B94A-BB97-4FA9600F0629}" type="presParOf" srcId="{3F19A74F-33A6-014C-B4AA-94E0C0A5A8FF}" destId="{BFBCA6C7-7632-2143-AF85-EFFF034F222F}" srcOrd="0" destOrd="0" presId="urn:microsoft.com/office/officeart/2008/layout/LinedList"/>
    <dgm:cxn modelId="{895294D0-6076-A743-BCB6-71FC9E7DBF9F}" type="presParOf" srcId="{3F19A74F-33A6-014C-B4AA-94E0C0A5A8FF}" destId="{0CF1ABF8-50DD-1D4E-85BF-5D91C31D4DE7}" srcOrd="1" destOrd="0" presId="urn:microsoft.com/office/officeart/2008/layout/LinedList"/>
    <dgm:cxn modelId="{B8616D17-C45F-4F40-87B0-1293F2AAC9EE}" type="presParOf" srcId="{84811889-918A-A74F-B2B3-439F0811EC3B}" destId="{46F3E661-F3B3-4F46-95F3-297DECE91455}" srcOrd="6" destOrd="0" presId="urn:microsoft.com/office/officeart/2008/layout/LinedList"/>
    <dgm:cxn modelId="{56D1616D-BBA4-3B48-B693-6747023A6B43}" type="presParOf" srcId="{84811889-918A-A74F-B2B3-439F0811EC3B}" destId="{4D63CB1B-1728-1740-ADAE-C1A99EEFD08B}" srcOrd="7" destOrd="0" presId="urn:microsoft.com/office/officeart/2008/layout/LinedList"/>
    <dgm:cxn modelId="{69B4309A-611C-EE40-BF6C-9FAC0E0FD416}" type="presParOf" srcId="{4D63CB1B-1728-1740-ADAE-C1A99EEFD08B}" destId="{85E77F7D-C770-5B49-8079-F9DB30E44273}" srcOrd="0" destOrd="0" presId="urn:microsoft.com/office/officeart/2008/layout/LinedList"/>
    <dgm:cxn modelId="{75462168-B327-8241-B053-E23EA5F34F8F}" type="presParOf" srcId="{4D63CB1B-1728-1740-ADAE-C1A99EEFD08B}" destId="{469BA0D8-CC25-A948-8665-AEF88977E735}" srcOrd="1" destOrd="0" presId="urn:microsoft.com/office/officeart/2008/layout/LinedList"/>
    <dgm:cxn modelId="{07987A6B-3C69-354C-A731-BD2050970A5A}" type="presParOf" srcId="{84811889-918A-A74F-B2B3-439F0811EC3B}" destId="{03F03DA2-94A9-4F45-9412-066B97BAD66B}" srcOrd="8" destOrd="0" presId="urn:microsoft.com/office/officeart/2008/layout/LinedList"/>
    <dgm:cxn modelId="{CF990AC8-4D52-B740-8386-969F86562BED}" type="presParOf" srcId="{84811889-918A-A74F-B2B3-439F0811EC3B}" destId="{E17A5976-A4AB-C546-8316-9BA7E6F04F64}" srcOrd="9" destOrd="0" presId="urn:microsoft.com/office/officeart/2008/layout/LinedList"/>
    <dgm:cxn modelId="{57E3B5AD-E020-E34B-AB53-B206D4186269}" type="presParOf" srcId="{E17A5976-A4AB-C546-8316-9BA7E6F04F64}" destId="{6BE6A085-87A7-8342-AEFF-786FC6F91C14}" srcOrd="0" destOrd="0" presId="urn:microsoft.com/office/officeart/2008/layout/LinedList"/>
    <dgm:cxn modelId="{E91E9CBA-91F9-8447-925B-7A5F15400903}" type="presParOf" srcId="{E17A5976-A4AB-C546-8316-9BA7E6F04F64}" destId="{7F520ED3-8583-B147-BA05-CD582E8E6A7A}" srcOrd="1" destOrd="0" presId="urn:microsoft.com/office/officeart/2008/layout/LinedList"/>
    <dgm:cxn modelId="{D28A593C-33B0-B647-9B07-69300B307DFA}" type="presParOf" srcId="{84811889-918A-A74F-B2B3-439F0811EC3B}" destId="{7D51AEA4-40DA-C646-AC4B-328EFB56F96B}" srcOrd="10" destOrd="0" presId="urn:microsoft.com/office/officeart/2008/layout/LinedList"/>
    <dgm:cxn modelId="{308850B0-E8DB-744B-8765-CEDDE7865B7D}" type="presParOf" srcId="{84811889-918A-A74F-B2B3-439F0811EC3B}" destId="{BB2B445C-C2F3-8248-AE34-F16848AB44E3}" srcOrd="11" destOrd="0" presId="urn:microsoft.com/office/officeart/2008/layout/LinedList"/>
    <dgm:cxn modelId="{CD752C2E-8149-8C49-90B2-CBB79740AE3B}" type="presParOf" srcId="{BB2B445C-C2F3-8248-AE34-F16848AB44E3}" destId="{CCD00953-4235-F646-B7B9-075DC1B2D2AF}" srcOrd="0" destOrd="0" presId="urn:microsoft.com/office/officeart/2008/layout/LinedList"/>
    <dgm:cxn modelId="{319F3E5E-DC4B-244D-B3AC-84A2F3F15691}" type="presParOf" srcId="{BB2B445C-C2F3-8248-AE34-F16848AB44E3}" destId="{C1B3DE91-9669-B349-8BED-9E361C1E2694}" srcOrd="1" destOrd="0" presId="urn:microsoft.com/office/officeart/2008/layout/LinedList"/>
    <dgm:cxn modelId="{2062D750-793F-0F49-A5F8-C0189F02CCFF}" type="presParOf" srcId="{84811889-918A-A74F-B2B3-439F0811EC3B}" destId="{F8DF078E-0D18-284A-9A1A-1011E9BDD7CF}" srcOrd="12" destOrd="0" presId="urn:microsoft.com/office/officeart/2008/layout/LinedList"/>
    <dgm:cxn modelId="{3510A089-5996-1746-9373-FEA1A6065D45}" type="presParOf" srcId="{84811889-918A-A74F-B2B3-439F0811EC3B}" destId="{91A42DDD-BD16-964B-995E-F320994352F8}" srcOrd="13" destOrd="0" presId="urn:microsoft.com/office/officeart/2008/layout/LinedList"/>
    <dgm:cxn modelId="{A19A6004-49C8-8143-8FB9-7975F282D867}" type="presParOf" srcId="{91A42DDD-BD16-964B-995E-F320994352F8}" destId="{EE539471-AB6F-8A47-BA7F-D2980375742F}" srcOrd="0" destOrd="0" presId="urn:microsoft.com/office/officeart/2008/layout/LinedList"/>
    <dgm:cxn modelId="{94E97F6E-1260-E446-B75F-15CCA0D68ADE}" type="presParOf" srcId="{91A42DDD-BD16-964B-995E-F320994352F8}" destId="{8A7B868C-E211-1D4F-BE24-6BAB4EF3D12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E38C5-127C-4146-91F0-55089330DBD2}">
      <dsp:nvSpPr>
        <dsp:cNvPr id="0" name=""/>
        <dsp:cNvSpPr/>
      </dsp:nvSpPr>
      <dsp:spPr>
        <a:xfrm>
          <a:off x="0" y="562"/>
          <a:ext cx="604613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w="9525" cap="rnd" cmpd="sng" algn="ctr">
          <a:solidFill>
            <a:schemeClr val="accent2">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740B70A3-D3F1-3141-9049-6C9484B2C75D}">
      <dsp:nvSpPr>
        <dsp:cNvPr id="0" name=""/>
        <dsp:cNvSpPr/>
      </dsp:nvSpPr>
      <dsp:spPr>
        <a:xfrm>
          <a:off x="0" y="562"/>
          <a:ext cx="6046132" cy="657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Win</a:t>
          </a:r>
        </a:p>
      </dsp:txBody>
      <dsp:txXfrm>
        <a:off x="0" y="562"/>
        <a:ext cx="6046132" cy="657820"/>
      </dsp:txXfrm>
    </dsp:sp>
    <dsp:sp modelId="{52B2DD00-92B5-9B45-A9C6-2FED3EC76682}">
      <dsp:nvSpPr>
        <dsp:cNvPr id="0" name=""/>
        <dsp:cNvSpPr/>
      </dsp:nvSpPr>
      <dsp:spPr>
        <a:xfrm>
          <a:off x="0" y="658382"/>
          <a:ext cx="6046132" cy="0"/>
        </a:xfrm>
        <a:prstGeom prst="line">
          <a:avLst/>
        </a:prstGeom>
        <a:gradFill rotWithShape="0">
          <a:gsLst>
            <a:gs pos="0">
              <a:schemeClr val="accent2">
                <a:hueOff val="-81813"/>
                <a:satOff val="6469"/>
                <a:lumOff val="-131"/>
                <a:alphaOff val="0"/>
                <a:tint val="96000"/>
                <a:lumMod val="104000"/>
              </a:schemeClr>
            </a:gs>
            <a:gs pos="100000">
              <a:schemeClr val="accent2">
                <a:hueOff val="-81813"/>
                <a:satOff val="6469"/>
                <a:lumOff val="-131"/>
                <a:alphaOff val="0"/>
                <a:shade val="84000"/>
                <a:lumMod val="84000"/>
              </a:schemeClr>
            </a:gs>
          </a:gsLst>
          <a:lin ang="5400000" scaled="0"/>
        </a:gradFill>
        <a:ln w="9525" cap="rnd" cmpd="sng" algn="ctr">
          <a:solidFill>
            <a:schemeClr val="accent2">
              <a:hueOff val="-81813"/>
              <a:satOff val="6469"/>
              <a:lumOff val="-131"/>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2F0E0B99-3209-6F40-A72F-FAC4F83E387B}">
      <dsp:nvSpPr>
        <dsp:cNvPr id="0" name=""/>
        <dsp:cNvSpPr/>
      </dsp:nvSpPr>
      <dsp:spPr>
        <a:xfrm>
          <a:off x="0" y="658382"/>
          <a:ext cx="6046132" cy="657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Loss</a:t>
          </a:r>
        </a:p>
      </dsp:txBody>
      <dsp:txXfrm>
        <a:off x="0" y="658382"/>
        <a:ext cx="6046132" cy="657820"/>
      </dsp:txXfrm>
    </dsp:sp>
    <dsp:sp modelId="{551129BE-37B2-BF4E-8231-C09D3CC8CF59}">
      <dsp:nvSpPr>
        <dsp:cNvPr id="0" name=""/>
        <dsp:cNvSpPr/>
      </dsp:nvSpPr>
      <dsp:spPr>
        <a:xfrm>
          <a:off x="0" y="1316202"/>
          <a:ext cx="6046132" cy="0"/>
        </a:xfrm>
        <a:prstGeom prst="line">
          <a:avLst/>
        </a:prstGeom>
        <a:gradFill rotWithShape="0">
          <a:gsLst>
            <a:gs pos="0">
              <a:schemeClr val="accent2">
                <a:hueOff val="-163625"/>
                <a:satOff val="12937"/>
                <a:lumOff val="-261"/>
                <a:alphaOff val="0"/>
                <a:tint val="96000"/>
                <a:lumMod val="104000"/>
              </a:schemeClr>
            </a:gs>
            <a:gs pos="100000">
              <a:schemeClr val="accent2">
                <a:hueOff val="-163625"/>
                <a:satOff val="12937"/>
                <a:lumOff val="-261"/>
                <a:alphaOff val="0"/>
                <a:shade val="84000"/>
                <a:lumMod val="84000"/>
              </a:schemeClr>
            </a:gs>
          </a:gsLst>
          <a:lin ang="5400000" scaled="0"/>
        </a:gradFill>
        <a:ln w="9525" cap="rnd" cmpd="sng" algn="ctr">
          <a:solidFill>
            <a:schemeClr val="accent2">
              <a:hueOff val="-163625"/>
              <a:satOff val="12937"/>
              <a:lumOff val="-261"/>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BFBCA6C7-7632-2143-AF85-EFFF034F222F}">
      <dsp:nvSpPr>
        <dsp:cNvPr id="0" name=""/>
        <dsp:cNvSpPr/>
      </dsp:nvSpPr>
      <dsp:spPr>
        <a:xfrm>
          <a:off x="0" y="1316202"/>
          <a:ext cx="6046132" cy="657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FirstDownPerGame</a:t>
          </a:r>
        </a:p>
      </dsp:txBody>
      <dsp:txXfrm>
        <a:off x="0" y="1316202"/>
        <a:ext cx="6046132" cy="657820"/>
      </dsp:txXfrm>
    </dsp:sp>
    <dsp:sp modelId="{46F3E661-F3B3-4F46-95F3-297DECE91455}">
      <dsp:nvSpPr>
        <dsp:cNvPr id="0" name=""/>
        <dsp:cNvSpPr/>
      </dsp:nvSpPr>
      <dsp:spPr>
        <a:xfrm>
          <a:off x="0" y="1974022"/>
          <a:ext cx="6046132" cy="0"/>
        </a:xfrm>
        <a:prstGeom prst="line">
          <a:avLst/>
        </a:prstGeom>
        <a:gradFill rotWithShape="0">
          <a:gsLst>
            <a:gs pos="0">
              <a:schemeClr val="accent2">
                <a:hueOff val="-245438"/>
                <a:satOff val="19406"/>
                <a:lumOff val="-392"/>
                <a:alphaOff val="0"/>
                <a:tint val="96000"/>
                <a:lumMod val="104000"/>
              </a:schemeClr>
            </a:gs>
            <a:gs pos="100000">
              <a:schemeClr val="accent2">
                <a:hueOff val="-245438"/>
                <a:satOff val="19406"/>
                <a:lumOff val="-392"/>
                <a:alphaOff val="0"/>
                <a:shade val="84000"/>
                <a:lumMod val="84000"/>
              </a:schemeClr>
            </a:gs>
          </a:gsLst>
          <a:lin ang="5400000" scaled="0"/>
        </a:gradFill>
        <a:ln w="9525" cap="rnd" cmpd="sng" algn="ctr">
          <a:solidFill>
            <a:schemeClr val="accent2">
              <a:hueOff val="-245438"/>
              <a:satOff val="19406"/>
              <a:lumOff val="-392"/>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85E77F7D-C770-5B49-8079-F9DB30E44273}">
      <dsp:nvSpPr>
        <dsp:cNvPr id="0" name=""/>
        <dsp:cNvSpPr/>
      </dsp:nvSpPr>
      <dsp:spPr>
        <a:xfrm>
          <a:off x="0" y="1974022"/>
          <a:ext cx="6046132" cy="657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OppFirstDownPerGame</a:t>
          </a:r>
        </a:p>
      </dsp:txBody>
      <dsp:txXfrm>
        <a:off x="0" y="1974022"/>
        <a:ext cx="6046132" cy="657820"/>
      </dsp:txXfrm>
    </dsp:sp>
    <dsp:sp modelId="{03F03DA2-94A9-4F45-9412-066B97BAD66B}">
      <dsp:nvSpPr>
        <dsp:cNvPr id="0" name=""/>
        <dsp:cNvSpPr/>
      </dsp:nvSpPr>
      <dsp:spPr>
        <a:xfrm>
          <a:off x="0" y="2631843"/>
          <a:ext cx="6046132" cy="0"/>
        </a:xfrm>
        <a:prstGeom prst="line">
          <a:avLst/>
        </a:prstGeom>
        <a:gradFill rotWithShape="0">
          <a:gsLst>
            <a:gs pos="0">
              <a:schemeClr val="accent2">
                <a:hueOff val="-327250"/>
                <a:satOff val="25875"/>
                <a:lumOff val="-523"/>
                <a:alphaOff val="0"/>
                <a:tint val="96000"/>
                <a:lumMod val="104000"/>
              </a:schemeClr>
            </a:gs>
            <a:gs pos="100000">
              <a:schemeClr val="accent2">
                <a:hueOff val="-327250"/>
                <a:satOff val="25875"/>
                <a:lumOff val="-523"/>
                <a:alphaOff val="0"/>
                <a:shade val="84000"/>
                <a:lumMod val="84000"/>
              </a:schemeClr>
            </a:gs>
          </a:gsLst>
          <a:lin ang="5400000" scaled="0"/>
        </a:gradFill>
        <a:ln w="9525" cap="rnd" cmpd="sng" algn="ctr">
          <a:solidFill>
            <a:schemeClr val="accent2">
              <a:hueOff val="-327250"/>
              <a:satOff val="25875"/>
              <a:lumOff val="-523"/>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6BE6A085-87A7-8342-AEFF-786FC6F91C14}">
      <dsp:nvSpPr>
        <dsp:cNvPr id="0" name=""/>
        <dsp:cNvSpPr/>
      </dsp:nvSpPr>
      <dsp:spPr>
        <a:xfrm>
          <a:off x="0" y="2631843"/>
          <a:ext cx="6046132" cy="657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PenaltyYardsPerGame</a:t>
          </a:r>
        </a:p>
      </dsp:txBody>
      <dsp:txXfrm>
        <a:off x="0" y="2631843"/>
        <a:ext cx="6046132" cy="657820"/>
      </dsp:txXfrm>
    </dsp:sp>
    <dsp:sp modelId="{7D51AEA4-40DA-C646-AC4B-328EFB56F96B}">
      <dsp:nvSpPr>
        <dsp:cNvPr id="0" name=""/>
        <dsp:cNvSpPr/>
      </dsp:nvSpPr>
      <dsp:spPr>
        <a:xfrm>
          <a:off x="0" y="3289663"/>
          <a:ext cx="6046132" cy="0"/>
        </a:xfrm>
        <a:prstGeom prst="line">
          <a:avLst/>
        </a:prstGeom>
        <a:gradFill rotWithShape="0">
          <a:gsLst>
            <a:gs pos="0">
              <a:schemeClr val="accent2">
                <a:hueOff val="-409063"/>
                <a:satOff val="32343"/>
                <a:lumOff val="-653"/>
                <a:alphaOff val="0"/>
                <a:tint val="96000"/>
                <a:lumMod val="104000"/>
              </a:schemeClr>
            </a:gs>
            <a:gs pos="100000">
              <a:schemeClr val="accent2">
                <a:hueOff val="-409063"/>
                <a:satOff val="32343"/>
                <a:lumOff val="-653"/>
                <a:alphaOff val="0"/>
                <a:shade val="84000"/>
                <a:lumMod val="84000"/>
              </a:schemeClr>
            </a:gs>
          </a:gsLst>
          <a:lin ang="5400000" scaled="0"/>
        </a:gradFill>
        <a:ln w="9525" cap="rnd" cmpd="sng" algn="ctr">
          <a:solidFill>
            <a:schemeClr val="accent2">
              <a:hueOff val="-409063"/>
              <a:satOff val="32343"/>
              <a:lumOff val="-653"/>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CCD00953-4235-F646-B7B9-075DC1B2D2AF}">
      <dsp:nvSpPr>
        <dsp:cNvPr id="0" name=""/>
        <dsp:cNvSpPr/>
      </dsp:nvSpPr>
      <dsp:spPr>
        <a:xfrm>
          <a:off x="0" y="3289663"/>
          <a:ext cx="6046132" cy="657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TurnoversGain</a:t>
          </a:r>
        </a:p>
      </dsp:txBody>
      <dsp:txXfrm>
        <a:off x="0" y="3289663"/>
        <a:ext cx="6046132" cy="657820"/>
      </dsp:txXfrm>
    </dsp:sp>
    <dsp:sp modelId="{F8DF078E-0D18-284A-9A1A-1011E9BDD7CF}">
      <dsp:nvSpPr>
        <dsp:cNvPr id="0" name=""/>
        <dsp:cNvSpPr/>
      </dsp:nvSpPr>
      <dsp:spPr>
        <a:xfrm>
          <a:off x="0" y="3947483"/>
          <a:ext cx="6046132" cy="0"/>
        </a:xfrm>
        <a:prstGeom prst="line">
          <a:avLst/>
        </a:prstGeom>
        <a:gradFill rotWithShape="0">
          <a:gsLst>
            <a:gs pos="0">
              <a:schemeClr val="accent2">
                <a:hueOff val="-490875"/>
                <a:satOff val="38812"/>
                <a:lumOff val="-784"/>
                <a:alphaOff val="0"/>
                <a:tint val="96000"/>
                <a:lumMod val="104000"/>
              </a:schemeClr>
            </a:gs>
            <a:gs pos="100000">
              <a:schemeClr val="accent2">
                <a:hueOff val="-490875"/>
                <a:satOff val="38812"/>
                <a:lumOff val="-784"/>
                <a:alphaOff val="0"/>
                <a:shade val="84000"/>
                <a:lumMod val="84000"/>
              </a:schemeClr>
            </a:gs>
          </a:gsLst>
          <a:lin ang="5400000" scaled="0"/>
        </a:gradFill>
        <a:ln w="9525" cap="rnd" cmpd="sng" algn="ctr">
          <a:solidFill>
            <a:schemeClr val="accent2">
              <a:hueOff val="-490875"/>
              <a:satOff val="38812"/>
              <a:lumOff val="-784"/>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EE539471-AB6F-8A47-BA7F-D2980375742F}">
      <dsp:nvSpPr>
        <dsp:cNvPr id="0" name=""/>
        <dsp:cNvSpPr/>
      </dsp:nvSpPr>
      <dsp:spPr>
        <a:xfrm>
          <a:off x="0" y="3947483"/>
          <a:ext cx="6046132" cy="657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TurnoversLost</a:t>
          </a:r>
        </a:p>
      </dsp:txBody>
      <dsp:txXfrm>
        <a:off x="0" y="3947483"/>
        <a:ext cx="6046132" cy="65782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3DB39A-4EAC-CA40-AB98-DCDC23D50928}" type="datetimeFigureOut">
              <a:rPr lang="en-US" smtClean="0"/>
              <a:t>6/4/21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70E31-0743-5E4A-9338-9A50DD1CB27A}" type="slidenum">
              <a:rPr lang="en-US" smtClean="0"/>
              <a:t>‹#›</a:t>
            </a:fld>
            <a:endParaRPr lang="en-US"/>
          </a:p>
        </p:txBody>
      </p:sp>
    </p:spTree>
    <p:extLst>
      <p:ext uri="{BB962C8B-B14F-4D97-AF65-F5344CB8AC3E}">
        <p14:creationId xmlns:p14="http://schemas.microsoft.com/office/powerpoint/2010/main" val="903725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3DB39A-4EAC-CA40-AB98-DCDC23D50928}" type="datetimeFigureOut">
              <a:rPr lang="en-US" smtClean="0"/>
              <a:t>6/4/21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870E31-0743-5E4A-9338-9A50DD1CB27A}" type="slidenum">
              <a:rPr lang="en-US" smtClean="0"/>
              <a:t>‹#›</a:t>
            </a:fld>
            <a:endParaRPr lang="en-US"/>
          </a:p>
        </p:txBody>
      </p:sp>
    </p:spTree>
    <p:extLst>
      <p:ext uri="{BB962C8B-B14F-4D97-AF65-F5344CB8AC3E}">
        <p14:creationId xmlns:p14="http://schemas.microsoft.com/office/powerpoint/2010/main" val="361057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3DB39A-4EAC-CA40-AB98-DCDC23D50928}" type="datetimeFigureOut">
              <a:rPr lang="en-US" smtClean="0"/>
              <a:t>6/4/21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70E31-0743-5E4A-9338-9A50DD1CB27A}" type="slidenum">
              <a:rPr lang="en-US" smtClean="0"/>
              <a:t>‹#›</a:t>
            </a:fld>
            <a:endParaRPr lang="en-US"/>
          </a:p>
        </p:txBody>
      </p:sp>
    </p:spTree>
    <p:extLst>
      <p:ext uri="{BB962C8B-B14F-4D97-AF65-F5344CB8AC3E}">
        <p14:creationId xmlns:p14="http://schemas.microsoft.com/office/powerpoint/2010/main" val="1081746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913DB39A-4EAC-CA40-AB98-DCDC23D50928}" type="datetimeFigureOut">
              <a:rPr lang="en-US" smtClean="0"/>
              <a:t>6/4/21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70E31-0743-5E4A-9338-9A50DD1CB27A}" type="slidenum">
              <a:rPr lang="en-US" smtClean="0"/>
              <a:t>‹#›</a:t>
            </a:fld>
            <a:endParaRPr lang="en-US"/>
          </a:p>
        </p:txBody>
      </p:sp>
    </p:spTree>
    <p:extLst>
      <p:ext uri="{BB962C8B-B14F-4D97-AF65-F5344CB8AC3E}">
        <p14:creationId xmlns:p14="http://schemas.microsoft.com/office/powerpoint/2010/main" val="4194779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913DB39A-4EAC-CA40-AB98-DCDC23D50928}" type="datetimeFigureOut">
              <a:rPr lang="en-US" smtClean="0"/>
              <a:t>6/4/21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70E31-0743-5E4A-9338-9A50DD1CB27A}" type="slidenum">
              <a:rPr lang="en-US" smtClean="0"/>
              <a:t>‹#›</a:t>
            </a:fld>
            <a:endParaRPr lang="en-US"/>
          </a:p>
        </p:txBody>
      </p:sp>
    </p:spTree>
    <p:extLst>
      <p:ext uri="{BB962C8B-B14F-4D97-AF65-F5344CB8AC3E}">
        <p14:creationId xmlns:p14="http://schemas.microsoft.com/office/powerpoint/2010/main" val="2814158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3DB39A-4EAC-CA40-AB98-DCDC23D50928}" type="datetimeFigureOut">
              <a:rPr lang="en-US" smtClean="0"/>
              <a:t>6/4/21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70E31-0743-5E4A-9338-9A50DD1CB27A}" type="slidenum">
              <a:rPr lang="en-US" smtClean="0"/>
              <a:t>‹#›</a:t>
            </a:fld>
            <a:endParaRPr lang="en-US"/>
          </a:p>
        </p:txBody>
      </p:sp>
    </p:spTree>
    <p:extLst>
      <p:ext uri="{BB962C8B-B14F-4D97-AF65-F5344CB8AC3E}">
        <p14:creationId xmlns:p14="http://schemas.microsoft.com/office/powerpoint/2010/main" val="1626389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3DB39A-4EAC-CA40-AB98-DCDC23D50928}" type="datetimeFigureOut">
              <a:rPr lang="en-US" smtClean="0"/>
              <a:t>6/4/21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70E31-0743-5E4A-9338-9A50DD1CB27A}" type="slidenum">
              <a:rPr lang="en-US" smtClean="0"/>
              <a:t>‹#›</a:t>
            </a:fld>
            <a:endParaRPr lang="en-US"/>
          </a:p>
        </p:txBody>
      </p:sp>
    </p:spTree>
    <p:extLst>
      <p:ext uri="{BB962C8B-B14F-4D97-AF65-F5344CB8AC3E}">
        <p14:creationId xmlns:p14="http://schemas.microsoft.com/office/powerpoint/2010/main" val="309437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3DB39A-4EAC-CA40-AB98-DCDC23D50928}" type="datetimeFigureOut">
              <a:rPr lang="en-US" smtClean="0"/>
              <a:t>6/4/21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70E31-0743-5E4A-9338-9A50DD1CB27A}" type="slidenum">
              <a:rPr lang="en-US" smtClean="0"/>
              <a:t>‹#›</a:t>
            </a:fld>
            <a:endParaRPr lang="en-US"/>
          </a:p>
        </p:txBody>
      </p:sp>
    </p:spTree>
    <p:extLst>
      <p:ext uri="{BB962C8B-B14F-4D97-AF65-F5344CB8AC3E}">
        <p14:creationId xmlns:p14="http://schemas.microsoft.com/office/powerpoint/2010/main" val="3531840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3DB39A-4EAC-CA40-AB98-DCDC23D50928}" type="datetimeFigureOut">
              <a:rPr lang="en-US" smtClean="0"/>
              <a:t>6/4/21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70E31-0743-5E4A-9338-9A50DD1CB27A}" type="slidenum">
              <a:rPr lang="en-US" smtClean="0"/>
              <a:t>‹#›</a:t>
            </a:fld>
            <a:endParaRPr lang="en-US"/>
          </a:p>
        </p:txBody>
      </p:sp>
    </p:spTree>
    <p:extLst>
      <p:ext uri="{BB962C8B-B14F-4D97-AF65-F5344CB8AC3E}">
        <p14:creationId xmlns:p14="http://schemas.microsoft.com/office/powerpoint/2010/main" val="796528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3DB39A-4EAC-CA40-AB98-DCDC23D50928}" type="datetimeFigureOut">
              <a:rPr lang="en-US" smtClean="0"/>
              <a:t>6/4/21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70E31-0743-5E4A-9338-9A50DD1CB27A}" type="slidenum">
              <a:rPr lang="en-US" smtClean="0"/>
              <a:t>‹#›</a:t>
            </a:fld>
            <a:endParaRPr lang="en-US"/>
          </a:p>
        </p:txBody>
      </p:sp>
    </p:spTree>
    <p:extLst>
      <p:ext uri="{BB962C8B-B14F-4D97-AF65-F5344CB8AC3E}">
        <p14:creationId xmlns:p14="http://schemas.microsoft.com/office/powerpoint/2010/main" val="969469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3DB39A-4EAC-CA40-AB98-DCDC23D50928}" type="datetimeFigureOut">
              <a:rPr lang="en-US" smtClean="0"/>
              <a:t>6/4/21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70E31-0743-5E4A-9338-9A50DD1CB27A}" type="slidenum">
              <a:rPr lang="en-US" smtClean="0"/>
              <a:t>‹#›</a:t>
            </a:fld>
            <a:endParaRPr lang="en-US"/>
          </a:p>
        </p:txBody>
      </p:sp>
    </p:spTree>
    <p:extLst>
      <p:ext uri="{BB962C8B-B14F-4D97-AF65-F5344CB8AC3E}">
        <p14:creationId xmlns:p14="http://schemas.microsoft.com/office/powerpoint/2010/main" val="1291416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3DB39A-4EAC-CA40-AB98-DCDC23D50928}" type="datetimeFigureOut">
              <a:rPr lang="en-US" smtClean="0"/>
              <a:t>6/4/21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870E31-0743-5E4A-9338-9A50DD1CB27A}" type="slidenum">
              <a:rPr lang="en-US" smtClean="0"/>
              <a:t>‹#›</a:t>
            </a:fld>
            <a:endParaRPr lang="en-US"/>
          </a:p>
        </p:txBody>
      </p:sp>
    </p:spTree>
    <p:extLst>
      <p:ext uri="{BB962C8B-B14F-4D97-AF65-F5344CB8AC3E}">
        <p14:creationId xmlns:p14="http://schemas.microsoft.com/office/powerpoint/2010/main" val="3221915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3DB39A-4EAC-CA40-AB98-DCDC23D50928}" type="datetimeFigureOut">
              <a:rPr lang="en-US" smtClean="0"/>
              <a:t>6/4/21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870E31-0743-5E4A-9338-9A50DD1CB27A}" type="slidenum">
              <a:rPr lang="en-US" smtClean="0"/>
              <a:t>‹#›</a:t>
            </a:fld>
            <a:endParaRPr lang="en-US"/>
          </a:p>
        </p:txBody>
      </p:sp>
    </p:spTree>
    <p:extLst>
      <p:ext uri="{BB962C8B-B14F-4D97-AF65-F5344CB8AC3E}">
        <p14:creationId xmlns:p14="http://schemas.microsoft.com/office/powerpoint/2010/main" val="2254575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3DB39A-4EAC-CA40-AB98-DCDC23D50928}" type="datetimeFigureOut">
              <a:rPr lang="en-US" smtClean="0"/>
              <a:t>6/4/21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870E31-0743-5E4A-9338-9A50DD1CB27A}" type="slidenum">
              <a:rPr lang="en-US" smtClean="0"/>
              <a:t>‹#›</a:t>
            </a:fld>
            <a:endParaRPr lang="en-US"/>
          </a:p>
        </p:txBody>
      </p:sp>
    </p:spTree>
    <p:extLst>
      <p:ext uri="{BB962C8B-B14F-4D97-AF65-F5344CB8AC3E}">
        <p14:creationId xmlns:p14="http://schemas.microsoft.com/office/powerpoint/2010/main" val="609812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3DB39A-4EAC-CA40-AB98-DCDC23D50928}" type="datetimeFigureOut">
              <a:rPr lang="en-US" smtClean="0"/>
              <a:t>6/4/21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870E31-0743-5E4A-9338-9A50DD1CB27A}" type="slidenum">
              <a:rPr lang="en-US" smtClean="0"/>
              <a:t>‹#›</a:t>
            </a:fld>
            <a:endParaRPr lang="en-US"/>
          </a:p>
        </p:txBody>
      </p:sp>
    </p:spTree>
    <p:extLst>
      <p:ext uri="{BB962C8B-B14F-4D97-AF65-F5344CB8AC3E}">
        <p14:creationId xmlns:p14="http://schemas.microsoft.com/office/powerpoint/2010/main" val="535849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3DB39A-4EAC-CA40-AB98-DCDC23D50928}" type="datetimeFigureOut">
              <a:rPr lang="en-US" smtClean="0"/>
              <a:t>6/4/21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870E31-0743-5E4A-9338-9A50DD1CB27A}" type="slidenum">
              <a:rPr lang="en-US" smtClean="0"/>
              <a:t>‹#›</a:t>
            </a:fld>
            <a:endParaRPr lang="en-US"/>
          </a:p>
        </p:txBody>
      </p:sp>
    </p:spTree>
    <p:extLst>
      <p:ext uri="{BB962C8B-B14F-4D97-AF65-F5344CB8AC3E}">
        <p14:creationId xmlns:p14="http://schemas.microsoft.com/office/powerpoint/2010/main" val="3675668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913DB39A-4EAC-CA40-AB98-DCDC23D50928}" type="datetimeFigureOut">
              <a:rPr lang="en-US" smtClean="0"/>
              <a:t>6/4/21</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3A870E31-0743-5E4A-9338-9A50DD1CB27A}" type="slidenum">
              <a:rPr lang="en-US" smtClean="0"/>
              <a:t>‹#›</a:t>
            </a:fld>
            <a:endParaRPr lang="en-US"/>
          </a:p>
        </p:txBody>
      </p:sp>
    </p:spTree>
    <p:extLst>
      <p:ext uri="{BB962C8B-B14F-4D97-AF65-F5344CB8AC3E}">
        <p14:creationId xmlns:p14="http://schemas.microsoft.com/office/powerpoint/2010/main" val="1422970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13DB39A-4EAC-CA40-AB98-DCDC23D50928}" type="datetimeFigureOut">
              <a:rPr lang="en-US" smtClean="0"/>
              <a:t>6/4/21</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A870E31-0743-5E4A-9338-9A50DD1CB27A}" type="slidenum">
              <a:rPr lang="en-US" smtClean="0"/>
              <a:t>‹#›</a:t>
            </a:fld>
            <a:endParaRPr lang="en-US"/>
          </a:p>
        </p:txBody>
      </p:sp>
    </p:spTree>
    <p:extLst>
      <p:ext uri="{BB962C8B-B14F-4D97-AF65-F5344CB8AC3E}">
        <p14:creationId xmlns:p14="http://schemas.microsoft.com/office/powerpoint/2010/main" val="7787490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A21CB-9488-AF4E-85E3-EFDA65C1D499}"/>
              </a:ext>
            </a:extLst>
          </p:cNvPr>
          <p:cNvSpPr>
            <a:spLocks noGrp="1"/>
          </p:cNvSpPr>
          <p:nvPr>
            <p:ph type="ctrTitle"/>
          </p:nvPr>
        </p:nvSpPr>
        <p:spPr/>
        <p:txBody>
          <a:bodyPr/>
          <a:lstStyle/>
          <a:p>
            <a:r>
              <a:rPr lang="en-US" dirty="0"/>
              <a:t>College Football Stats Data Exploration	</a:t>
            </a:r>
          </a:p>
        </p:txBody>
      </p:sp>
      <p:sp>
        <p:nvSpPr>
          <p:cNvPr id="3" name="Subtitle 2">
            <a:extLst>
              <a:ext uri="{FF2B5EF4-FFF2-40B4-BE49-F238E27FC236}">
                <a16:creationId xmlns:a16="http://schemas.microsoft.com/office/drawing/2014/main" id="{6FDD0E67-B9F2-074F-BE7F-FA4CE4CB67D2}"/>
              </a:ext>
            </a:extLst>
          </p:cNvPr>
          <p:cNvSpPr>
            <a:spLocks noGrp="1"/>
          </p:cNvSpPr>
          <p:nvPr>
            <p:ph type="subTitle" idx="1"/>
          </p:nvPr>
        </p:nvSpPr>
        <p:spPr/>
        <p:txBody>
          <a:bodyPr/>
          <a:lstStyle/>
          <a:p>
            <a:r>
              <a:rPr lang="en-US" dirty="0"/>
              <a:t>Wyatt Rasmussen</a:t>
            </a:r>
          </a:p>
          <a:p>
            <a:r>
              <a:rPr lang="en-US" dirty="0"/>
              <a:t>DSC 530</a:t>
            </a:r>
          </a:p>
        </p:txBody>
      </p:sp>
    </p:spTree>
    <p:extLst>
      <p:ext uri="{BB962C8B-B14F-4D97-AF65-F5344CB8AC3E}">
        <p14:creationId xmlns:p14="http://schemas.microsoft.com/office/powerpoint/2010/main" val="26957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227F9-C513-DB4B-9CD6-3917F0EB9254}"/>
              </a:ext>
            </a:extLst>
          </p:cNvPr>
          <p:cNvSpPr>
            <a:spLocks noGrp="1"/>
          </p:cNvSpPr>
          <p:nvPr>
            <p:ph type="title"/>
          </p:nvPr>
        </p:nvSpPr>
        <p:spPr>
          <a:xfrm>
            <a:off x="988630" y="4363271"/>
            <a:ext cx="10200986" cy="1066801"/>
          </a:xfrm>
        </p:spPr>
        <p:txBody>
          <a:bodyPr vert="horz" lIns="91440" tIns="45720" rIns="91440" bIns="45720" rtlCol="0" anchor="b">
            <a:normAutofit/>
          </a:bodyPr>
          <a:lstStyle/>
          <a:p>
            <a:pPr algn="ctr">
              <a:lnSpc>
                <a:spcPct val="90000"/>
              </a:lnSpc>
            </a:pPr>
            <a:r>
              <a:rPr lang="en-US" sz="3000">
                <a:effectLst>
                  <a:glow rad="38100">
                    <a:schemeClr val="bg1">
                      <a:lumMod val="65000"/>
                      <a:lumOff val="35000"/>
                      <a:alpha val="50000"/>
                    </a:schemeClr>
                  </a:glow>
                  <a:outerShdw blurRad="28575" dist="31750" dir="13200000" algn="tl" rotWithShape="0">
                    <a:srgbClr val="000000">
                      <a:alpha val="25000"/>
                    </a:srgbClr>
                  </a:outerShdw>
                </a:effectLst>
              </a:rPr>
              <a:t>Comparing PMFS of Winning Record Turnovers Gained vs Losing Record Turnovers Gained</a:t>
            </a:r>
          </a:p>
        </p:txBody>
      </p:sp>
      <p:sp>
        <p:nvSpPr>
          <p:cNvPr id="73" name="Rectangle 72">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a:extLst>
              <a:ext uri="{FF2B5EF4-FFF2-40B4-BE49-F238E27FC236}">
                <a16:creationId xmlns:a16="http://schemas.microsoft.com/office/drawing/2014/main" id="{696A204B-0125-CD4C-8DD9-84106AE2C48D}"/>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886060" y="640079"/>
            <a:ext cx="4721644" cy="315579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5D336FD5-321C-C147-B713-ABD65FFC7B40}"/>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tretch>
            <a:fillRect/>
          </a:stretch>
        </p:blipFill>
        <p:spPr bwMode="auto">
          <a:xfrm>
            <a:off x="6589293" y="640080"/>
            <a:ext cx="4711651" cy="3149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375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227F9-C513-DB4B-9CD6-3917F0EB9254}"/>
              </a:ext>
            </a:extLst>
          </p:cNvPr>
          <p:cNvSpPr>
            <a:spLocks noGrp="1"/>
          </p:cNvSpPr>
          <p:nvPr>
            <p:ph type="title"/>
          </p:nvPr>
        </p:nvSpPr>
        <p:spPr>
          <a:xfrm>
            <a:off x="1141414" y="609600"/>
            <a:ext cx="6038768" cy="1905000"/>
          </a:xfrm>
        </p:spPr>
        <p:txBody>
          <a:bodyPr vert="horz" lIns="91440" tIns="45720" rIns="91440" bIns="45720" rtlCol="0" anchor="ctr">
            <a:normAutofit/>
          </a:bodyPr>
          <a:lstStyle/>
          <a:p>
            <a:pPr>
              <a:lnSpc>
                <a:spcPct val="90000"/>
              </a:lnSpc>
            </a:pPr>
            <a:r>
              <a:rPr lang="en-US" sz="3000"/>
              <a:t>Comparing CDFS of Winning Record Turnovers Gained vs Losing Record Turnovers Gained</a:t>
            </a:r>
          </a:p>
        </p:txBody>
      </p:sp>
      <p:sp>
        <p:nvSpPr>
          <p:cNvPr id="5" name="TextBox 4">
            <a:extLst>
              <a:ext uri="{FF2B5EF4-FFF2-40B4-BE49-F238E27FC236}">
                <a16:creationId xmlns:a16="http://schemas.microsoft.com/office/drawing/2014/main" id="{37566057-2773-1F4E-BD6A-88E86812D866}"/>
              </a:ext>
            </a:extLst>
          </p:cNvPr>
          <p:cNvSpPr txBox="1"/>
          <p:nvPr/>
        </p:nvSpPr>
        <p:spPr>
          <a:xfrm>
            <a:off x="1141414" y="2666999"/>
            <a:ext cx="5920867" cy="3373879"/>
          </a:xfrm>
          <a:prstGeom prst="rect">
            <a:avLst/>
          </a:prstGeom>
        </p:spPr>
        <p:txBody>
          <a:bodyPr vert="horz" lIns="91440" tIns="45720" rIns="91440" bIns="45720" rtlCol="0" anchor="ctr">
            <a:normAutofit/>
          </a:bodyPr>
          <a:lstStyle/>
          <a:p>
            <a:pPr>
              <a:spcBef>
                <a:spcPct val="20000"/>
              </a:spcBef>
              <a:spcAft>
                <a:spcPts val="600"/>
              </a:spcAft>
              <a:buClr>
                <a:schemeClr val="tx1"/>
              </a:buClr>
              <a:buSzPct val="100000"/>
              <a:buFont typeface="Arial"/>
              <a:buChar char="•"/>
            </a:pPr>
            <a:r>
              <a:rPr lang="en-US"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Comparing the CDFs for Winning Record and Losing Record allows us to see the probability of teams with winning records having a certain amount of turnovers or less compared to a winning teams. We can see that the Winning Record is slower to climb than the Losing Record teams. This means that the mean for winning teams is higher.</a:t>
            </a:r>
          </a:p>
        </p:txBody>
      </p:sp>
      <p:sp>
        <p:nvSpPr>
          <p:cNvPr id="141" name="Rectangle 140">
            <a:extLst>
              <a:ext uri="{FF2B5EF4-FFF2-40B4-BE49-F238E27FC236}">
                <a16:creationId xmlns:a16="http://schemas.microsoft.com/office/drawing/2014/main" id="{C2CAC0E2-A334-4A65-B7FA-9BDDAD04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8" name="Picture 4">
            <a:extLst>
              <a:ext uri="{FF2B5EF4-FFF2-40B4-BE49-F238E27FC236}">
                <a16:creationId xmlns:a16="http://schemas.microsoft.com/office/drawing/2014/main" id="{3A968D1D-0268-D94C-AB7D-3B2FC978D00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19288" y="871185"/>
            <a:ext cx="3532632" cy="2397796"/>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C42723DE-EF94-1C48-B48E-9CCE9C51476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019288" y="3589020"/>
            <a:ext cx="3532632" cy="2373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2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53975-9D6F-E443-B587-10CF3D6A4FDB}"/>
              </a:ext>
            </a:extLst>
          </p:cNvPr>
          <p:cNvSpPr>
            <a:spLocks noGrp="1"/>
          </p:cNvSpPr>
          <p:nvPr>
            <p:ph type="title"/>
          </p:nvPr>
        </p:nvSpPr>
        <p:spPr>
          <a:xfrm>
            <a:off x="643192" y="609600"/>
            <a:ext cx="3643674" cy="1905000"/>
          </a:xfrm>
        </p:spPr>
        <p:txBody>
          <a:bodyPr>
            <a:normAutofit/>
          </a:bodyPr>
          <a:lstStyle/>
          <a:p>
            <a:r>
              <a:rPr lang="en-US" sz="2600"/>
              <a:t>LogNormal Distribution of Winning Teams Turnovers Gained</a:t>
            </a:r>
          </a:p>
        </p:txBody>
      </p:sp>
      <p:sp>
        <p:nvSpPr>
          <p:cNvPr id="3" name="Content Placeholder 2">
            <a:extLst>
              <a:ext uri="{FF2B5EF4-FFF2-40B4-BE49-F238E27FC236}">
                <a16:creationId xmlns:a16="http://schemas.microsoft.com/office/drawing/2014/main" id="{3020EF0E-BF9B-FB4F-8390-669DF1E908C9}"/>
              </a:ext>
            </a:extLst>
          </p:cNvPr>
          <p:cNvSpPr>
            <a:spLocks noGrp="1"/>
          </p:cNvSpPr>
          <p:nvPr>
            <p:ph idx="1"/>
          </p:nvPr>
        </p:nvSpPr>
        <p:spPr>
          <a:xfrm>
            <a:off x="643192" y="2666999"/>
            <a:ext cx="3643674" cy="3216276"/>
          </a:xfrm>
        </p:spPr>
        <p:txBody>
          <a:bodyPr anchor="t">
            <a:normAutofit/>
          </a:bodyPr>
          <a:lstStyle/>
          <a:p>
            <a:pPr marL="0" indent="0">
              <a:buNone/>
            </a:pPr>
            <a:r>
              <a:rPr lang="en-US" sz="1800" dirty="0"/>
              <a:t>This shows the lognormal relationship of winning teams and Turnovers. I used the lognormal here because the normal Distribution didn’t follow the best fit line and had some tails. The log Scale gives us a good fit and further backs up that we don’t typically see winning teams with few turnovers gained.</a:t>
            </a:r>
          </a:p>
        </p:txBody>
      </p:sp>
      <p:pic>
        <p:nvPicPr>
          <p:cNvPr id="12290" name="Picture 2" descr="Chart, line chart&#10;&#10;Description automatically generated">
            <a:extLst>
              <a:ext uri="{FF2B5EF4-FFF2-40B4-BE49-F238E27FC236}">
                <a16:creationId xmlns:a16="http://schemas.microsoft.com/office/drawing/2014/main" id="{21B32458-3FBB-6F48-B365-0C621A342F5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30994" y="938375"/>
            <a:ext cx="6916633" cy="4661208"/>
          </a:xfrm>
          <a:prstGeom prst="roundRect">
            <a:avLst>
              <a:gd name="adj" fmla="val 3517"/>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826022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0EF8982E-02F0-4D24-85CB-98DEBCC32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EFEAC2-D096-7A4F-AD7F-0B678F02C7BE}"/>
              </a:ext>
            </a:extLst>
          </p:cNvPr>
          <p:cNvSpPr>
            <a:spLocks noGrp="1"/>
          </p:cNvSpPr>
          <p:nvPr>
            <p:ph type="title"/>
          </p:nvPr>
        </p:nvSpPr>
        <p:spPr>
          <a:xfrm>
            <a:off x="643192" y="609600"/>
            <a:ext cx="3643674" cy="1905000"/>
          </a:xfrm>
        </p:spPr>
        <p:txBody>
          <a:bodyPr vert="horz" lIns="91440" tIns="45720" rIns="91440" bIns="45720" rtlCol="0" anchor="ctr">
            <a:normAutofit/>
          </a:bodyPr>
          <a:lstStyle/>
          <a:p>
            <a:pPr algn="ctr"/>
            <a:r>
              <a:rPr lang="en-US" sz="2800" dirty="0">
                <a:gradFill flip="none" rotWithShape="1">
                  <a:gsLst>
                    <a:gs pos="0">
                      <a:sysClr val="window" lastClr="FFFFFF"/>
                    </a:gs>
                    <a:gs pos="100000">
                      <a:sysClr val="window" lastClr="FFFFFF">
                        <a:lumMod val="65000"/>
                      </a:sysClr>
                    </a:gs>
                  </a:gsLst>
                  <a:lin ang="5580000" scaled="0"/>
                  <a:tileRect/>
                </a:gradFill>
              </a:rPr>
              <a:t>Scatter Plot 1 – Wins vs First Downs Per </a:t>
            </a:r>
            <a:r>
              <a:rPr lang="en-US" sz="2800">
                <a:gradFill flip="none" rotWithShape="1">
                  <a:gsLst>
                    <a:gs pos="0">
                      <a:sysClr val="window" lastClr="FFFFFF"/>
                    </a:gs>
                    <a:gs pos="100000">
                      <a:sysClr val="window" lastClr="FFFFFF">
                        <a:lumMod val="65000"/>
                      </a:sysClr>
                    </a:gs>
                  </a:gsLst>
                  <a:lin ang="5580000" scaled="0"/>
                  <a:tileRect/>
                </a:gradFill>
              </a:rPr>
              <a:t>gAme</a:t>
            </a:r>
            <a:endParaRPr lang="en-US" sz="2800" dirty="0">
              <a:gradFill flip="none" rotWithShape="1">
                <a:gsLst>
                  <a:gs pos="0">
                    <a:sysClr val="window" lastClr="FFFFFF"/>
                  </a:gs>
                  <a:gs pos="100000">
                    <a:sysClr val="window" lastClr="FFFFFF">
                      <a:lumMod val="65000"/>
                    </a:sysClr>
                  </a:gs>
                </a:gsLst>
                <a:lin ang="5580000" scaled="0"/>
                <a:tileRect/>
              </a:gradFill>
            </a:endParaRPr>
          </a:p>
        </p:txBody>
      </p:sp>
      <p:sp>
        <p:nvSpPr>
          <p:cNvPr id="3" name="Content Placeholder 2">
            <a:extLst>
              <a:ext uri="{FF2B5EF4-FFF2-40B4-BE49-F238E27FC236}">
                <a16:creationId xmlns:a16="http://schemas.microsoft.com/office/drawing/2014/main" id="{02C9DBB1-6A84-C346-9CE5-A205E1FB307F}"/>
              </a:ext>
            </a:extLst>
          </p:cNvPr>
          <p:cNvSpPr>
            <a:spLocks noGrp="1"/>
          </p:cNvSpPr>
          <p:nvPr>
            <p:ph sz="half" idx="1"/>
          </p:nvPr>
        </p:nvSpPr>
        <p:spPr>
          <a:xfrm>
            <a:off x="643192" y="2666999"/>
            <a:ext cx="3643674" cy="3216276"/>
          </a:xfrm>
        </p:spPr>
        <p:txBody>
          <a:bodyPr vert="horz" lIns="91440" tIns="45720" rIns="91440" bIns="45720" rtlCol="0" anchor="t">
            <a:normAutofit fontScale="92500" lnSpcReduction="20000"/>
          </a:bodyPr>
          <a:lstStyle/>
          <a:p>
            <a:pPr marL="0" indent="0">
              <a:lnSpc>
                <a:spcPct val="90000"/>
              </a:lnSpc>
              <a:buNone/>
            </a:pPr>
            <a:r>
              <a:rPr lang="en-US" sz="1700" dirty="0">
                <a:gradFill flip="none" rotWithShape="1">
                  <a:gsLst>
                    <a:gs pos="0">
                      <a:sysClr val="window" lastClr="FFFFFF"/>
                    </a:gs>
                    <a:gs pos="100000">
                      <a:sysClr val="window" lastClr="FFFFFF">
                        <a:lumMod val="75000"/>
                      </a:sysClr>
                    </a:gs>
                  </a:gsLst>
                  <a:lin ang="5580000" scaled="0"/>
                  <a:tileRect/>
                </a:gradFill>
              </a:rPr>
              <a:t>I created this scatter plot to help see the relationship between wins in a season and the amount of first downs per game. This data is seems to have a downward/negative relationship</a:t>
            </a:r>
          </a:p>
          <a:p>
            <a:pPr marL="0" indent="0">
              <a:lnSpc>
                <a:spcPct val="90000"/>
              </a:lnSpc>
              <a:buNone/>
            </a:pPr>
            <a:r>
              <a:rPr lang="en-US" sz="1700" dirty="0">
                <a:gradFill flip="none" rotWithShape="1">
                  <a:gsLst>
                    <a:gs pos="0">
                      <a:sysClr val="window" lastClr="FFFFFF"/>
                    </a:gs>
                    <a:gs pos="100000">
                      <a:sysClr val="window" lastClr="FFFFFF">
                        <a:lumMod val="75000"/>
                      </a:sysClr>
                    </a:gs>
                  </a:gsLst>
                  <a:lin ang="5580000" scaled="0"/>
                  <a:tileRect/>
                </a:gradFill>
              </a:rPr>
              <a:t>Correlation =</a:t>
            </a:r>
          </a:p>
          <a:p>
            <a:pPr marL="0" indent="0">
              <a:lnSpc>
                <a:spcPct val="90000"/>
              </a:lnSpc>
              <a:buNone/>
            </a:pPr>
            <a:r>
              <a:rPr lang="en-US" sz="1600" dirty="0">
                <a:solidFill>
                  <a:schemeClr val="bg1"/>
                </a:solidFill>
              </a:rPr>
              <a:t>-0.414590692381488</a:t>
            </a:r>
            <a:endParaRPr lang="en-US" sz="1700" dirty="0">
              <a:solidFill>
                <a:schemeClr val="bg1"/>
              </a:solidFill>
            </a:endParaRPr>
          </a:p>
          <a:p>
            <a:pPr marL="0" indent="0">
              <a:lnSpc>
                <a:spcPct val="90000"/>
              </a:lnSpc>
              <a:buNone/>
            </a:pPr>
            <a:r>
              <a:rPr lang="en-US" sz="1700" dirty="0">
                <a:gradFill flip="none" rotWithShape="1">
                  <a:gsLst>
                    <a:gs pos="0">
                      <a:sysClr val="window" lastClr="FFFFFF"/>
                    </a:gs>
                    <a:gs pos="100000">
                      <a:sysClr val="window" lastClr="FFFFFF">
                        <a:lumMod val="75000"/>
                      </a:sysClr>
                    </a:gs>
                  </a:gsLst>
                  <a:lin ang="5580000" scaled="0"/>
                  <a:tileRect/>
                </a:gradFill>
              </a:rPr>
              <a:t>Covariance = </a:t>
            </a:r>
          </a:p>
          <a:p>
            <a:pPr marL="0" indent="0">
              <a:lnSpc>
                <a:spcPct val="90000"/>
              </a:lnSpc>
              <a:buNone/>
            </a:pPr>
            <a:r>
              <a:rPr lang="en-US" sz="1600" dirty="0">
                <a:solidFill>
                  <a:schemeClr val="bg1"/>
                </a:solidFill>
              </a:rPr>
              <a:t>-3.1312290486774335</a:t>
            </a:r>
            <a:endParaRPr lang="en-US" sz="1700" dirty="0">
              <a:solidFill>
                <a:schemeClr val="bg1"/>
              </a:solidFill>
            </a:endParaRPr>
          </a:p>
          <a:p>
            <a:pPr marL="0" indent="0">
              <a:lnSpc>
                <a:spcPct val="90000"/>
              </a:lnSpc>
              <a:buNone/>
            </a:pPr>
            <a:r>
              <a:rPr lang="en-US" sz="1700" dirty="0">
                <a:gradFill flip="none" rotWithShape="1">
                  <a:gsLst>
                    <a:gs pos="0">
                      <a:sysClr val="window" lastClr="FFFFFF"/>
                    </a:gs>
                    <a:gs pos="100000">
                      <a:sysClr val="window" lastClr="FFFFFF">
                        <a:lumMod val="75000"/>
                      </a:sysClr>
                    </a:gs>
                  </a:gsLst>
                  <a:lin ang="5580000" scaled="0"/>
                  <a:tileRect/>
                </a:gradFill>
              </a:rPr>
              <a:t>This backs up that there is negative relationship with this data, which is rather interesting.</a:t>
            </a:r>
          </a:p>
          <a:p>
            <a:pPr marL="0" indent="0">
              <a:lnSpc>
                <a:spcPct val="90000"/>
              </a:lnSpc>
            </a:pPr>
            <a:endParaRPr lang="en-US" sz="1700" dirty="0">
              <a:gradFill flip="none" rotWithShape="1">
                <a:gsLst>
                  <a:gs pos="0">
                    <a:sysClr val="window" lastClr="FFFFFF"/>
                  </a:gs>
                  <a:gs pos="100000">
                    <a:sysClr val="window" lastClr="FFFFFF">
                      <a:lumMod val="75000"/>
                    </a:sysClr>
                  </a:gs>
                </a:gsLst>
                <a:lin ang="5580000" scaled="0"/>
                <a:tileRect/>
              </a:gradFill>
            </a:endParaRPr>
          </a:p>
        </p:txBody>
      </p:sp>
      <p:sp>
        <p:nvSpPr>
          <p:cNvPr id="141" name="Rounded Rectangle 7">
            <a:extLst>
              <a:ext uri="{FF2B5EF4-FFF2-40B4-BE49-F238E27FC236}">
                <a16:creationId xmlns:a16="http://schemas.microsoft.com/office/drawing/2014/main" id="{2CB72970-2D5B-4516-9F76-B1220A77B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0994" y="620720"/>
            <a:ext cx="6929447" cy="5272133"/>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318" name="Picture 6">
            <a:extLst>
              <a:ext uri="{FF2B5EF4-FFF2-40B4-BE49-F238E27FC236}">
                <a16:creationId xmlns:a16="http://schemas.microsoft.com/office/drawing/2014/main" id="{9589F65F-67B7-994B-AD90-071B7007815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28626" y="1273756"/>
            <a:ext cx="5934182" cy="3966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43899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0EF8982E-02F0-4D24-85CB-98DEBCC32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EFEAC2-D096-7A4F-AD7F-0B678F02C7BE}"/>
              </a:ext>
            </a:extLst>
          </p:cNvPr>
          <p:cNvSpPr>
            <a:spLocks noGrp="1"/>
          </p:cNvSpPr>
          <p:nvPr>
            <p:ph type="title"/>
          </p:nvPr>
        </p:nvSpPr>
        <p:spPr>
          <a:xfrm>
            <a:off x="643192" y="609600"/>
            <a:ext cx="3643674" cy="1905000"/>
          </a:xfrm>
        </p:spPr>
        <p:txBody>
          <a:bodyPr vert="horz" lIns="91440" tIns="45720" rIns="91440" bIns="45720" rtlCol="0" anchor="ctr">
            <a:normAutofit/>
          </a:bodyPr>
          <a:lstStyle/>
          <a:p>
            <a:pPr algn="ctr"/>
            <a:r>
              <a:rPr lang="en-US" sz="2800" dirty="0">
                <a:gradFill flip="none" rotWithShape="1">
                  <a:gsLst>
                    <a:gs pos="0">
                      <a:sysClr val="window" lastClr="FFFFFF"/>
                    </a:gs>
                    <a:gs pos="100000">
                      <a:sysClr val="window" lastClr="FFFFFF">
                        <a:lumMod val="65000"/>
                      </a:sysClr>
                    </a:gs>
                  </a:gsLst>
                  <a:lin ang="5580000" scaled="0"/>
                  <a:tileRect/>
                </a:gradFill>
              </a:rPr>
              <a:t>Scatter Plot 1 – Wins vs Turnovers Gained</a:t>
            </a:r>
          </a:p>
        </p:txBody>
      </p:sp>
      <p:sp>
        <p:nvSpPr>
          <p:cNvPr id="3" name="Content Placeholder 2">
            <a:extLst>
              <a:ext uri="{FF2B5EF4-FFF2-40B4-BE49-F238E27FC236}">
                <a16:creationId xmlns:a16="http://schemas.microsoft.com/office/drawing/2014/main" id="{02C9DBB1-6A84-C346-9CE5-A205E1FB307F}"/>
              </a:ext>
            </a:extLst>
          </p:cNvPr>
          <p:cNvSpPr>
            <a:spLocks noGrp="1"/>
          </p:cNvSpPr>
          <p:nvPr>
            <p:ph sz="half" idx="1"/>
          </p:nvPr>
        </p:nvSpPr>
        <p:spPr>
          <a:xfrm>
            <a:off x="643192" y="2666999"/>
            <a:ext cx="3643674" cy="3216276"/>
          </a:xfrm>
        </p:spPr>
        <p:txBody>
          <a:bodyPr vert="horz" lIns="91440" tIns="45720" rIns="91440" bIns="45720" rtlCol="0" anchor="t">
            <a:normAutofit fontScale="85000" lnSpcReduction="10000"/>
          </a:bodyPr>
          <a:lstStyle/>
          <a:p>
            <a:pPr marL="0" indent="0"/>
            <a:r>
              <a:rPr lang="en-US" dirty="0">
                <a:gradFill flip="none" rotWithShape="1">
                  <a:gsLst>
                    <a:gs pos="0">
                      <a:sysClr val="window" lastClr="FFFFFF"/>
                    </a:gs>
                    <a:gs pos="100000">
                      <a:sysClr val="window" lastClr="FFFFFF">
                        <a:lumMod val="75000"/>
                      </a:sysClr>
                    </a:gs>
                  </a:gsLst>
                  <a:lin ang="5580000" scaled="0"/>
                  <a:tileRect/>
                </a:gradFill>
              </a:rPr>
              <a:t>I created this scatter plot to help see the relationship between wins in a season and the amount of Turnovers in a season. This data seems to follow a positive pattern.</a:t>
            </a:r>
          </a:p>
          <a:p>
            <a:pPr marL="0" indent="0">
              <a:buNone/>
            </a:pPr>
            <a:r>
              <a:rPr lang="en-US" dirty="0">
                <a:gradFill flip="none" rotWithShape="1">
                  <a:gsLst>
                    <a:gs pos="0">
                      <a:sysClr val="window" lastClr="FFFFFF"/>
                    </a:gs>
                    <a:gs pos="100000">
                      <a:sysClr val="window" lastClr="FFFFFF">
                        <a:lumMod val="75000"/>
                      </a:sysClr>
                    </a:gs>
                  </a:gsLst>
                  <a:lin ang="5580000" scaled="0"/>
                  <a:tileRect/>
                </a:gradFill>
              </a:rPr>
              <a:t>Correlation =</a:t>
            </a:r>
          </a:p>
          <a:p>
            <a:pPr marL="0" indent="0">
              <a:buNone/>
            </a:pPr>
            <a:r>
              <a:rPr lang="en-US" dirty="0">
                <a:solidFill>
                  <a:schemeClr val="bg1"/>
                </a:solidFill>
              </a:rPr>
              <a:t>0.5938618266000544</a:t>
            </a:r>
          </a:p>
          <a:p>
            <a:pPr marL="0" indent="0">
              <a:buNone/>
            </a:pPr>
            <a:r>
              <a:rPr lang="en-US" dirty="0">
                <a:gradFill flip="none" rotWithShape="1">
                  <a:gsLst>
                    <a:gs pos="0">
                      <a:sysClr val="window" lastClr="FFFFFF"/>
                    </a:gs>
                    <a:gs pos="100000">
                      <a:sysClr val="window" lastClr="FFFFFF">
                        <a:lumMod val="75000"/>
                      </a:sysClr>
                    </a:gs>
                  </a:gsLst>
                  <a:lin ang="5580000" scaled="0"/>
                  <a:tileRect/>
                </a:gradFill>
              </a:rPr>
              <a:t>Covariance =</a:t>
            </a:r>
          </a:p>
          <a:p>
            <a:pPr marL="0" indent="0">
              <a:buNone/>
            </a:pPr>
            <a:r>
              <a:rPr lang="en-US" dirty="0">
                <a:solidFill>
                  <a:schemeClr val="bg1"/>
                </a:solidFill>
              </a:rPr>
              <a:t>8.646165292330585</a:t>
            </a:r>
          </a:p>
          <a:p>
            <a:pPr marL="0" indent="0">
              <a:buNone/>
            </a:pPr>
            <a:r>
              <a:rPr lang="en-US" dirty="0">
                <a:gradFill flip="none" rotWithShape="1">
                  <a:gsLst>
                    <a:gs pos="0">
                      <a:sysClr val="window" lastClr="FFFFFF"/>
                    </a:gs>
                    <a:gs pos="100000">
                      <a:sysClr val="window" lastClr="FFFFFF">
                        <a:lumMod val="75000"/>
                      </a:sysClr>
                    </a:gs>
                  </a:gsLst>
                  <a:lin ang="5580000" scaled="0"/>
                  <a:tileRect/>
                </a:gradFill>
              </a:rPr>
              <a:t>This backs up that there is a positive relationship between these two variables.</a:t>
            </a:r>
          </a:p>
          <a:p>
            <a:pPr marL="0" indent="0">
              <a:buNone/>
            </a:pPr>
            <a:endParaRPr lang="en-US" dirty="0">
              <a:solidFill>
                <a:schemeClr val="bg1"/>
              </a:solidFill>
            </a:endParaRPr>
          </a:p>
        </p:txBody>
      </p:sp>
      <p:sp>
        <p:nvSpPr>
          <p:cNvPr id="137" name="Rounded Rectangle 7">
            <a:extLst>
              <a:ext uri="{FF2B5EF4-FFF2-40B4-BE49-F238E27FC236}">
                <a16:creationId xmlns:a16="http://schemas.microsoft.com/office/drawing/2014/main" id="{2CB72970-2D5B-4516-9F76-B1220A77B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0994" y="620720"/>
            <a:ext cx="6929447" cy="5272133"/>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5362" name="Picture 2">
            <a:extLst>
              <a:ext uri="{FF2B5EF4-FFF2-40B4-BE49-F238E27FC236}">
                <a16:creationId xmlns:a16="http://schemas.microsoft.com/office/drawing/2014/main" id="{9ED18200-5912-7A43-9B0F-E5F26C357F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7425" y="1175517"/>
            <a:ext cx="6591014" cy="4506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10328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21876-D472-E44F-B759-E104F87FCB2E}"/>
              </a:ext>
            </a:extLst>
          </p:cNvPr>
          <p:cNvSpPr>
            <a:spLocks noGrp="1"/>
          </p:cNvSpPr>
          <p:nvPr>
            <p:ph type="title"/>
          </p:nvPr>
        </p:nvSpPr>
        <p:spPr/>
        <p:txBody>
          <a:bodyPr/>
          <a:lstStyle/>
          <a:p>
            <a:r>
              <a:rPr lang="en-US" dirty="0"/>
              <a:t>Hypothesis Testing</a:t>
            </a:r>
          </a:p>
        </p:txBody>
      </p:sp>
      <p:sp>
        <p:nvSpPr>
          <p:cNvPr id="4" name="Content Placeholder 3">
            <a:extLst>
              <a:ext uri="{FF2B5EF4-FFF2-40B4-BE49-F238E27FC236}">
                <a16:creationId xmlns:a16="http://schemas.microsoft.com/office/drawing/2014/main" id="{96790F94-B401-4E43-A9E2-44ACC0640084}"/>
              </a:ext>
            </a:extLst>
          </p:cNvPr>
          <p:cNvSpPr>
            <a:spLocks noGrp="1"/>
          </p:cNvSpPr>
          <p:nvPr>
            <p:ph sz="half" idx="1"/>
          </p:nvPr>
        </p:nvSpPr>
        <p:spPr/>
        <p:txBody>
          <a:bodyPr/>
          <a:lstStyle/>
          <a:p>
            <a:pPr marL="0" indent="0">
              <a:buNone/>
            </a:pPr>
            <a:r>
              <a:rPr lang="en-US" dirty="0"/>
              <a:t>For my Hypothesis testing I wanted to test whether winning teams and Losing Teams commit a different amount of penalties in a game. </a:t>
            </a:r>
          </a:p>
        </p:txBody>
      </p:sp>
      <p:sp>
        <p:nvSpPr>
          <p:cNvPr id="5" name="Content Placeholder 4">
            <a:extLst>
              <a:ext uri="{FF2B5EF4-FFF2-40B4-BE49-F238E27FC236}">
                <a16:creationId xmlns:a16="http://schemas.microsoft.com/office/drawing/2014/main" id="{5423D127-2538-A448-94F3-9D048B4ADD2C}"/>
              </a:ext>
            </a:extLst>
          </p:cNvPr>
          <p:cNvSpPr>
            <a:spLocks noGrp="1"/>
          </p:cNvSpPr>
          <p:nvPr>
            <p:ph sz="half" idx="2"/>
          </p:nvPr>
        </p:nvSpPr>
        <p:spPr/>
        <p:txBody>
          <a:bodyPr/>
          <a:lstStyle/>
          <a:p>
            <a:pPr marL="0" indent="0">
              <a:buNone/>
            </a:pPr>
            <a:r>
              <a:rPr lang="en-US" dirty="0"/>
              <a:t>Based on our P-Value calculation between winning teams and losing teams penalty yards per game of 0.07, we fail to reject the hypothesis that losing teams tend to lose because of penalties they commit during a game. A p-value of greater than 0.05 suggests that our null hypothesis is correct.</a:t>
            </a:r>
          </a:p>
        </p:txBody>
      </p:sp>
    </p:spTree>
    <p:extLst>
      <p:ext uri="{BB962C8B-B14F-4D97-AF65-F5344CB8AC3E}">
        <p14:creationId xmlns:p14="http://schemas.microsoft.com/office/powerpoint/2010/main" val="165087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DA25A-3FB3-C845-B8A5-134EEC86E70C}"/>
              </a:ext>
            </a:extLst>
          </p:cNvPr>
          <p:cNvSpPr>
            <a:spLocks noGrp="1"/>
          </p:cNvSpPr>
          <p:nvPr>
            <p:ph type="title"/>
          </p:nvPr>
        </p:nvSpPr>
        <p:spPr/>
        <p:txBody>
          <a:bodyPr/>
          <a:lstStyle/>
          <a:p>
            <a:r>
              <a:rPr lang="en-US" dirty="0"/>
              <a:t>Multiple Regression Analysis</a:t>
            </a:r>
          </a:p>
        </p:txBody>
      </p:sp>
      <p:pic>
        <p:nvPicPr>
          <p:cNvPr id="6" name="Content Placeholder 5" descr="Graphical user interface, table&#10;&#10;Description automatically generated">
            <a:extLst>
              <a:ext uri="{FF2B5EF4-FFF2-40B4-BE49-F238E27FC236}">
                <a16:creationId xmlns:a16="http://schemas.microsoft.com/office/drawing/2014/main" id="{8D06849A-1E59-FA49-AFD8-7C29DE57F3DB}"/>
              </a:ext>
            </a:extLst>
          </p:cNvPr>
          <p:cNvPicPr>
            <a:picLocks noGrp="1" noChangeAspect="1"/>
          </p:cNvPicPr>
          <p:nvPr>
            <p:ph sz="half" idx="1"/>
          </p:nvPr>
        </p:nvPicPr>
        <p:blipFill>
          <a:blip r:embed="rId2"/>
          <a:stretch>
            <a:fillRect/>
          </a:stretch>
        </p:blipFill>
        <p:spPr>
          <a:xfrm>
            <a:off x="2299121" y="2667000"/>
            <a:ext cx="2561384" cy="3124200"/>
          </a:xfrm>
        </p:spPr>
      </p:pic>
      <p:sp>
        <p:nvSpPr>
          <p:cNvPr id="4" name="Content Placeholder 3">
            <a:extLst>
              <a:ext uri="{FF2B5EF4-FFF2-40B4-BE49-F238E27FC236}">
                <a16:creationId xmlns:a16="http://schemas.microsoft.com/office/drawing/2014/main" id="{40CDFB13-ED8B-5448-B017-8FF615D2B567}"/>
              </a:ext>
            </a:extLst>
          </p:cNvPr>
          <p:cNvSpPr>
            <a:spLocks noGrp="1"/>
          </p:cNvSpPr>
          <p:nvPr>
            <p:ph sz="half" idx="2"/>
          </p:nvPr>
        </p:nvSpPr>
        <p:spPr/>
        <p:txBody>
          <a:bodyPr/>
          <a:lstStyle/>
          <a:p>
            <a:pPr marL="0" indent="0">
              <a:buNone/>
            </a:pPr>
            <a:r>
              <a:rPr lang="en-US" dirty="0"/>
              <a:t>In this multiple regression I compared Wins to explanatory variables: </a:t>
            </a:r>
            <a:r>
              <a:rPr lang="en-US" dirty="0" err="1"/>
              <a:t>TurnoversGain</a:t>
            </a:r>
            <a:r>
              <a:rPr lang="en-US" dirty="0"/>
              <a:t>, </a:t>
            </a:r>
            <a:r>
              <a:rPr lang="en-US" dirty="0" err="1"/>
              <a:t>PenaltyYardsPerGame</a:t>
            </a:r>
            <a:r>
              <a:rPr lang="en-US" dirty="0"/>
              <a:t>, </a:t>
            </a:r>
            <a:r>
              <a:rPr lang="en-US" dirty="0" err="1"/>
              <a:t>FirstDownPerGame</a:t>
            </a:r>
            <a:r>
              <a:rPr lang="en-US" dirty="0"/>
              <a:t>, and </a:t>
            </a:r>
            <a:r>
              <a:rPr lang="en-US" dirty="0" err="1"/>
              <a:t>OppFirstDownPerGame</a:t>
            </a:r>
            <a:endParaRPr lang="en-US" dirty="0"/>
          </a:p>
        </p:txBody>
      </p:sp>
    </p:spTree>
    <p:extLst>
      <p:ext uri="{BB962C8B-B14F-4D97-AF65-F5344CB8AC3E}">
        <p14:creationId xmlns:p14="http://schemas.microsoft.com/office/powerpoint/2010/main" val="1870727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6743-E7AC-F74F-8EAD-F70F94ABE82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06BAFFD-247C-B542-B345-B35796681E86}"/>
              </a:ext>
            </a:extLst>
          </p:cNvPr>
          <p:cNvSpPr>
            <a:spLocks noGrp="1"/>
          </p:cNvSpPr>
          <p:nvPr>
            <p:ph idx="1"/>
          </p:nvPr>
        </p:nvSpPr>
        <p:spPr/>
        <p:txBody>
          <a:bodyPr/>
          <a:lstStyle/>
          <a:p>
            <a:r>
              <a:rPr lang="en-US" dirty="0"/>
              <a:t>I found a lot of interesting findings in this Exploratory Data Analysis. I think what I found most interesting was the negative correlation with the first downs per game and winning.</a:t>
            </a:r>
          </a:p>
          <a:p>
            <a:r>
              <a:rPr lang="en-US" dirty="0"/>
              <a:t>How can teams use this data?</a:t>
            </a:r>
          </a:p>
          <a:p>
            <a:pPr lvl="1"/>
            <a:r>
              <a:rPr lang="en-US" dirty="0"/>
              <a:t>It seems </a:t>
            </a:r>
            <a:r>
              <a:rPr lang="en-US" dirty="0" err="1"/>
              <a:t>TurnoversGain</a:t>
            </a:r>
            <a:r>
              <a:rPr lang="en-US" dirty="0"/>
              <a:t> leads to winning football games</a:t>
            </a:r>
          </a:p>
          <a:p>
            <a:pPr lvl="1"/>
            <a:r>
              <a:rPr lang="en-US" dirty="0"/>
              <a:t>Less </a:t>
            </a:r>
            <a:r>
              <a:rPr lang="en-US" dirty="0" err="1"/>
              <a:t>FirstDownPerGame</a:t>
            </a:r>
            <a:r>
              <a:rPr lang="en-US" dirty="0"/>
              <a:t> leads to winning football games, likely because big plays score, so creating big plays</a:t>
            </a:r>
          </a:p>
          <a:p>
            <a:pPr lvl="1"/>
            <a:r>
              <a:rPr lang="en-US" dirty="0"/>
              <a:t>Minimizing </a:t>
            </a:r>
            <a:r>
              <a:rPr lang="en-US" dirty="0" err="1"/>
              <a:t>TurnoversLost</a:t>
            </a:r>
            <a:r>
              <a:rPr lang="en-US" dirty="0"/>
              <a:t> because that seems to have a correlation with losing</a:t>
            </a:r>
          </a:p>
        </p:txBody>
      </p:sp>
    </p:spTree>
    <p:extLst>
      <p:ext uri="{BB962C8B-B14F-4D97-AF65-F5344CB8AC3E}">
        <p14:creationId xmlns:p14="http://schemas.microsoft.com/office/powerpoint/2010/main" val="3128484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D1DFC-D615-D14F-8D5E-BAAA71DF2853}"/>
              </a:ext>
            </a:extLst>
          </p:cNvPr>
          <p:cNvSpPr>
            <a:spLocks noGrp="1"/>
          </p:cNvSpPr>
          <p:nvPr>
            <p:ph type="title"/>
          </p:nvPr>
        </p:nvSpPr>
        <p:spPr>
          <a:xfrm>
            <a:off x="669851" y="1430179"/>
            <a:ext cx="3029313" cy="3675908"/>
          </a:xfrm>
        </p:spPr>
        <p:txBody>
          <a:bodyPr anchor="ctr">
            <a:normAutofit/>
          </a:bodyPr>
          <a:lstStyle/>
          <a:p>
            <a:r>
              <a:rPr lang="en-US" sz="4000"/>
              <a:t>Variables Used</a:t>
            </a:r>
          </a:p>
        </p:txBody>
      </p:sp>
      <p:graphicFrame>
        <p:nvGraphicFramePr>
          <p:cNvPr id="18" name="Content Placeholder 2">
            <a:extLst>
              <a:ext uri="{FF2B5EF4-FFF2-40B4-BE49-F238E27FC236}">
                <a16:creationId xmlns:a16="http://schemas.microsoft.com/office/drawing/2014/main" id="{8604F30E-89DA-4967-8C80-DD1BC8AAA46A}"/>
              </a:ext>
            </a:extLst>
          </p:cNvPr>
          <p:cNvGraphicFramePr>
            <a:graphicFrameLocks noGrp="1"/>
          </p:cNvGraphicFramePr>
          <p:nvPr>
            <p:ph idx="1"/>
            <p:extLst>
              <p:ext uri="{D42A27DB-BD31-4B8C-83A1-F6EECF244321}">
                <p14:modId xmlns:p14="http://schemas.microsoft.com/office/powerpoint/2010/main" val="1802858297"/>
              </p:ext>
            </p:extLst>
          </p:nvPr>
        </p:nvGraphicFramePr>
        <p:xfrm>
          <a:off x="5054375" y="965200"/>
          <a:ext cx="6046133" cy="4605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6482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B2FA-FF59-7346-BD48-F36EA9909744}"/>
              </a:ext>
            </a:extLst>
          </p:cNvPr>
          <p:cNvSpPr>
            <a:spLocks noGrp="1"/>
          </p:cNvSpPr>
          <p:nvPr>
            <p:ph type="title"/>
          </p:nvPr>
        </p:nvSpPr>
        <p:spPr>
          <a:xfrm>
            <a:off x="1141414" y="609600"/>
            <a:ext cx="6038768" cy="1905000"/>
          </a:xfrm>
        </p:spPr>
        <p:txBody>
          <a:bodyPr vert="horz" lIns="91440" tIns="45720" rIns="91440" bIns="45720" rtlCol="0" anchor="ctr">
            <a:normAutofit/>
          </a:bodyPr>
          <a:lstStyle/>
          <a:p>
            <a:r>
              <a:rPr lang="en-US" sz="3200"/>
              <a:t>Win</a:t>
            </a:r>
          </a:p>
        </p:txBody>
      </p:sp>
      <p:sp>
        <p:nvSpPr>
          <p:cNvPr id="4" name="Text Placeholder 3">
            <a:extLst>
              <a:ext uri="{FF2B5EF4-FFF2-40B4-BE49-F238E27FC236}">
                <a16:creationId xmlns:a16="http://schemas.microsoft.com/office/drawing/2014/main" id="{1905AA4B-7230-484E-BD02-E5A87B7C2659}"/>
              </a:ext>
            </a:extLst>
          </p:cNvPr>
          <p:cNvSpPr>
            <a:spLocks noGrp="1"/>
          </p:cNvSpPr>
          <p:nvPr>
            <p:ph type="body" sz="half" idx="2"/>
          </p:nvPr>
        </p:nvSpPr>
        <p:spPr>
          <a:xfrm>
            <a:off x="1141414" y="2666999"/>
            <a:ext cx="5920867" cy="3373879"/>
          </a:xfrm>
        </p:spPr>
        <p:txBody>
          <a:bodyPr vert="horz" lIns="91440" tIns="45720" rIns="91440" bIns="45720" rtlCol="0" anchor="ctr">
            <a:normAutofit/>
          </a:bodyPr>
          <a:lstStyle/>
          <a:p>
            <a:pPr>
              <a:buFont typeface="Arial"/>
              <a:buChar char="•"/>
            </a:pPr>
            <a:r>
              <a:rPr lang="en-US" sz="2000" dirty="0"/>
              <a:t>Win is the amount of wins that a team has in one year</a:t>
            </a:r>
          </a:p>
          <a:p>
            <a:pPr>
              <a:buFont typeface="Arial"/>
              <a:buChar char="•"/>
            </a:pPr>
            <a:r>
              <a:rPr lang="en-US" sz="2000" dirty="0"/>
              <a:t>As shown in the summary statistics the max wins in a season was 11</a:t>
            </a:r>
          </a:p>
          <a:p>
            <a:pPr>
              <a:buFont typeface="Arial"/>
              <a:buChar char="•"/>
            </a:pPr>
            <a:endParaRPr lang="en-US" dirty="0"/>
          </a:p>
        </p:txBody>
      </p:sp>
      <p:sp>
        <p:nvSpPr>
          <p:cNvPr id="11" name="Rectangle 10">
            <a:extLst>
              <a:ext uri="{FF2B5EF4-FFF2-40B4-BE49-F238E27FC236}">
                <a16:creationId xmlns:a16="http://schemas.microsoft.com/office/drawing/2014/main" id="{C2CAC0E2-A334-4A65-B7FA-9BDDAD04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table&#10;&#10;Description automatically generated">
            <a:extLst>
              <a:ext uri="{FF2B5EF4-FFF2-40B4-BE49-F238E27FC236}">
                <a16:creationId xmlns:a16="http://schemas.microsoft.com/office/drawing/2014/main" id="{B6BFE0F7-CAF0-F243-9FEC-33308FC69451}"/>
              </a:ext>
            </a:extLst>
          </p:cNvPr>
          <p:cNvPicPr>
            <a:picLocks noChangeAspect="1"/>
          </p:cNvPicPr>
          <p:nvPr/>
        </p:nvPicPr>
        <p:blipFill>
          <a:blip r:embed="rId3"/>
          <a:stretch>
            <a:fillRect/>
          </a:stretch>
        </p:blipFill>
        <p:spPr>
          <a:xfrm>
            <a:off x="8502205" y="626157"/>
            <a:ext cx="2722245" cy="2113922"/>
          </a:xfrm>
          <a:prstGeom prst="rect">
            <a:avLst/>
          </a:prstGeom>
        </p:spPr>
      </p:pic>
      <p:pic>
        <p:nvPicPr>
          <p:cNvPr id="5" name="Picture 2">
            <a:extLst>
              <a:ext uri="{FF2B5EF4-FFF2-40B4-BE49-F238E27FC236}">
                <a16:creationId xmlns:a16="http://schemas.microsoft.com/office/drawing/2014/main" id="{02077A65-19C9-924C-9B1B-59801BEB6DD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42" t="782" r="1042"/>
          <a:stretch/>
        </p:blipFill>
        <p:spPr bwMode="auto">
          <a:xfrm>
            <a:off x="7772779" y="3245218"/>
            <a:ext cx="4181095" cy="2795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83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43F34-C35A-8F4E-B25B-B34F6159101A}"/>
              </a:ext>
            </a:extLst>
          </p:cNvPr>
          <p:cNvSpPr>
            <a:spLocks noGrp="1"/>
          </p:cNvSpPr>
          <p:nvPr>
            <p:ph type="title"/>
          </p:nvPr>
        </p:nvSpPr>
        <p:spPr>
          <a:xfrm>
            <a:off x="1141414" y="609600"/>
            <a:ext cx="6038768" cy="1905000"/>
          </a:xfrm>
        </p:spPr>
        <p:txBody>
          <a:bodyPr>
            <a:normAutofit/>
          </a:bodyPr>
          <a:lstStyle/>
          <a:p>
            <a:r>
              <a:rPr lang="en-US" dirty="0"/>
              <a:t>Loss</a:t>
            </a:r>
          </a:p>
        </p:txBody>
      </p:sp>
      <p:sp>
        <p:nvSpPr>
          <p:cNvPr id="3" name="Content Placeholder 2">
            <a:extLst>
              <a:ext uri="{FF2B5EF4-FFF2-40B4-BE49-F238E27FC236}">
                <a16:creationId xmlns:a16="http://schemas.microsoft.com/office/drawing/2014/main" id="{603C3B31-5E35-294B-81E1-16C1E69B22AE}"/>
              </a:ext>
            </a:extLst>
          </p:cNvPr>
          <p:cNvSpPr>
            <a:spLocks noGrp="1"/>
          </p:cNvSpPr>
          <p:nvPr>
            <p:ph idx="1"/>
          </p:nvPr>
        </p:nvSpPr>
        <p:spPr>
          <a:xfrm>
            <a:off x="1141414" y="2666999"/>
            <a:ext cx="5920867" cy="3373879"/>
          </a:xfrm>
        </p:spPr>
        <p:txBody>
          <a:bodyPr>
            <a:normAutofit/>
          </a:bodyPr>
          <a:lstStyle/>
          <a:p>
            <a:r>
              <a:rPr lang="en-US" dirty="0">
                <a:effectLst/>
              </a:rPr>
              <a:t>Loss is the amount of losses that a team has in one year</a:t>
            </a:r>
          </a:p>
          <a:p>
            <a:endParaRPr lang="en-US" dirty="0"/>
          </a:p>
        </p:txBody>
      </p:sp>
      <p:sp>
        <p:nvSpPr>
          <p:cNvPr id="71" name="Rectangle 70">
            <a:extLst>
              <a:ext uri="{FF2B5EF4-FFF2-40B4-BE49-F238E27FC236}">
                <a16:creationId xmlns:a16="http://schemas.microsoft.com/office/drawing/2014/main" id="{C2CAC0E2-A334-4A65-B7FA-9BDDAD04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able&#10;&#10;Description automatically generated">
            <a:extLst>
              <a:ext uri="{FF2B5EF4-FFF2-40B4-BE49-F238E27FC236}">
                <a16:creationId xmlns:a16="http://schemas.microsoft.com/office/drawing/2014/main" id="{DA8BC01A-B628-814D-9038-C2EF28844639}"/>
              </a:ext>
            </a:extLst>
          </p:cNvPr>
          <p:cNvPicPr>
            <a:picLocks noChangeAspect="1"/>
          </p:cNvPicPr>
          <p:nvPr/>
        </p:nvPicPr>
        <p:blipFill>
          <a:blip r:embed="rId3"/>
          <a:stretch>
            <a:fillRect/>
          </a:stretch>
        </p:blipFill>
        <p:spPr>
          <a:xfrm>
            <a:off x="8047855" y="484633"/>
            <a:ext cx="3475498" cy="2784348"/>
          </a:xfrm>
          <a:prstGeom prst="rect">
            <a:avLst/>
          </a:prstGeom>
        </p:spPr>
      </p:pic>
      <p:pic>
        <p:nvPicPr>
          <p:cNvPr id="3074" name="Picture 2">
            <a:extLst>
              <a:ext uri="{FF2B5EF4-FFF2-40B4-BE49-F238E27FC236}">
                <a16:creationId xmlns:a16="http://schemas.microsoft.com/office/drawing/2014/main" id="{26F6826C-08BB-C54B-9537-B7524DC88C4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019288" y="3589020"/>
            <a:ext cx="3532632" cy="2317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578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A2DDC-FDA9-0742-925C-E558DE5FC0C6}"/>
              </a:ext>
            </a:extLst>
          </p:cNvPr>
          <p:cNvSpPr>
            <a:spLocks noGrp="1"/>
          </p:cNvSpPr>
          <p:nvPr>
            <p:ph type="title"/>
          </p:nvPr>
        </p:nvSpPr>
        <p:spPr>
          <a:xfrm>
            <a:off x="1141414" y="609600"/>
            <a:ext cx="6038768" cy="1905000"/>
          </a:xfrm>
        </p:spPr>
        <p:txBody>
          <a:bodyPr>
            <a:normAutofit/>
          </a:bodyPr>
          <a:lstStyle/>
          <a:p>
            <a:r>
              <a:rPr lang="en-US" dirty="0" err="1"/>
              <a:t>FirstDownPerGame</a:t>
            </a:r>
            <a:endParaRPr lang="en-US" dirty="0"/>
          </a:p>
        </p:txBody>
      </p:sp>
      <p:sp>
        <p:nvSpPr>
          <p:cNvPr id="3" name="Content Placeholder 2">
            <a:extLst>
              <a:ext uri="{FF2B5EF4-FFF2-40B4-BE49-F238E27FC236}">
                <a16:creationId xmlns:a16="http://schemas.microsoft.com/office/drawing/2014/main" id="{BFC58BDA-3B19-6242-B983-BD49779AEB5F}"/>
              </a:ext>
            </a:extLst>
          </p:cNvPr>
          <p:cNvSpPr>
            <a:spLocks noGrp="1"/>
          </p:cNvSpPr>
          <p:nvPr>
            <p:ph idx="1"/>
          </p:nvPr>
        </p:nvSpPr>
        <p:spPr>
          <a:xfrm>
            <a:off x="1141414" y="2666999"/>
            <a:ext cx="5920867" cy="3373879"/>
          </a:xfrm>
        </p:spPr>
        <p:txBody>
          <a:bodyPr>
            <a:normAutofit/>
          </a:bodyPr>
          <a:lstStyle/>
          <a:p>
            <a:r>
              <a:rPr lang="en-US" dirty="0" err="1">
                <a:effectLst/>
              </a:rPr>
              <a:t>FirstDownPerGame</a:t>
            </a:r>
            <a:r>
              <a:rPr lang="en-US" dirty="0">
                <a:effectLst/>
              </a:rPr>
              <a:t> is the amount of first downs that a team gets in a per game basis, offense related stat</a:t>
            </a:r>
          </a:p>
          <a:p>
            <a:endParaRPr lang="en-US" dirty="0"/>
          </a:p>
        </p:txBody>
      </p:sp>
      <p:sp>
        <p:nvSpPr>
          <p:cNvPr id="71" name="Rectangle 70">
            <a:extLst>
              <a:ext uri="{FF2B5EF4-FFF2-40B4-BE49-F238E27FC236}">
                <a16:creationId xmlns:a16="http://schemas.microsoft.com/office/drawing/2014/main" id="{C2CAC0E2-A334-4A65-B7FA-9BDDAD04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with low confidence">
            <a:extLst>
              <a:ext uri="{FF2B5EF4-FFF2-40B4-BE49-F238E27FC236}">
                <a16:creationId xmlns:a16="http://schemas.microsoft.com/office/drawing/2014/main" id="{AEA19EEE-EAD5-264D-BDAE-058F190CEC06}"/>
              </a:ext>
            </a:extLst>
          </p:cNvPr>
          <p:cNvPicPr>
            <a:picLocks noChangeAspect="1"/>
          </p:cNvPicPr>
          <p:nvPr/>
        </p:nvPicPr>
        <p:blipFill>
          <a:blip r:embed="rId3"/>
          <a:stretch>
            <a:fillRect/>
          </a:stretch>
        </p:blipFill>
        <p:spPr>
          <a:xfrm>
            <a:off x="8057729" y="484633"/>
            <a:ext cx="3455750" cy="2784348"/>
          </a:xfrm>
          <a:prstGeom prst="rect">
            <a:avLst/>
          </a:prstGeom>
        </p:spPr>
      </p:pic>
      <p:pic>
        <p:nvPicPr>
          <p:cNvPr id="4098" name="Picture 2">
            <a:extLst>
              <a:ext uri="{FF2B5EF4-FFF2-40B4-BE49-F238E27FC236}">
                <a16:creationId xmlns:a16="http://schemas.microsoft.com/office/drawing/2014/main" id="{20229FF1-9F10-E240-9F32-B4A2EA3FA1C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019288" y="3589020"/>
            <a:ext cx="3532632" cy="2380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99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CBEC9-36E4-2641-AA5B-9D90221937E6}"/>
              </a:ext>
            </a:extLst>
          </p:cNvPr>
          <p:cNvSpPr>
            <a:spLocks noGrp="1"/>
          </p:cNvSpPr>
          <p:nvPr>
            <p:ph type="title"/>
          </p:nvPr>
        </p:nvSpPr>
        <p:spPr>
          <a:xfrm>
            <a:off x="1141414" y="609600"/>
            <a:ext cx="6038768" cy="1905000"/>
          </a:xfrm>
        </p:spPr>
        <p:txBody>
          <a:bodyPr>
            <a:normAutofit/>
          </a:bodyPr>
          <a:lstStyle/>
          <a:p>
            <a:r>
              <a:rPr lang="en-US" dirty="0" err="1"/>
              <a:t>OppFirstDownPerGame</a:t>
            </a:r>
            <a:endParaRPr lang="en-US" dirty="0"/>
          </a:p>
        </p:txBody>
      </p:sp>
      <p:sp>
        <p:nvSpPr>
          <p:cNvPr id="3" name="Content Placeholder 2">
            <a:extLst>
              <a:ext uri="{FF2B5EF4-FFF2-40B4-BE49-F238E27FC236}">
                <a16:creationId xmlns:a16="http://schemas.microsoft.com/office/drawing/2014/main" id="{C302E2AB-3709-F345-91B3-8DB76D262FEA}"/>
              </a:ext>
            </a:extLst>
          </p:cNvPr>
          <p:cNvSpPr>
            <a:spLocks noGrp="1"/>
          </p:cNvSpPr>
          <p:nvPr>
            <p:ph idx="1"/>
          </p:nvPr>
        </p:nvSpPr>
        <p:spPr>
          <a:xfrm>
            <a:off x="1141414" y="2666999"/>
            <a:ext cx="5920867" cy="3373879"/>
          </a:xfrm>
        </p:spPr>
        <p:txBody>
          <a:bodyPr>
            <a:normAutofit/>
          </a:bodyPr>
          <a:lstStyle/>
          <a:p>
            <a:r>
              <a:rPr lang="en-US" dirty="0" err="1">
                <a:effectLst/>
              </a:rPr>
              <a:t>OppFirstDownPerGame</a:t>
            </a:r>
            <a:r>
              <a:rPr lang="en-US" dirty="0">
                <a:effectLst/>
              </a:rPr>
              <a:t> is the amount of first downs that a team lets up in a per game basis, defense related stat</a:t>
            </a:r>
          </a:p>
          <a:p>
            <a:endParaRPr lang="en-US" dirty="0"/>
          </a:p>
        </p:txBody>
      </p:sp>
      <p:sp>
        <p:nvSpPr>
          <p:cNvPr id="71" name="Rectangle 70">
            <a:extLst>
              <a:ext uri="{FF2B5EF4-FFF2-40B4-BE49-F238E27FC236}">
                <a16:creationId xmlns:a16="http://schemas.microsoft.com/office/drawing/2014/main" id="{C2CAC0E2-A334-4A65-B7FA-9BDDAD04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with medium confidence">
            <a:extLst>
              <a:ext uri="{FF2B5EF4-FFF2-40B4-BE49-F238E27FC236}">
                <a16:creationId xmlns:a16="http://schemas.microsoft.com/office/drawing/2014/main" id="{56C7E603-2E03-D741-835B-680B2A658095}"/>
              </a:ext>
            </a:extLst>
          </p:cNvPr>
          <p:cNvPicPr>
            <a:picLocks noChangeAspect="1"/>
          </p:cNvPicPr>
          <p:nvPr/>
        </p:nvPicPr>
        <p:blipFill>
          <a:blip r:embed="rId3"/>
          <a:stretch>
            <a:fillRect/>
          </a:stretch>
        </p:blipFill>
        <p:spPr>
          <a:xfrm>
            <a:off x="8019288" y="514727"/>
            <a:ext cx="3532632" cy="2754254"/>
          </a:xfrm>
          <a:prstGeom prst="rect">
            <a:avLst/>
          </a:prstGeom>
        </p:spPr>
      </p:pic>
      <p:pic>
        <p:nvPicPr>
          <p:cNvPr id="5122" name="Picture 2">
            <a:extLst>
              <a:ext uri="{FF2B5EF4-FFF2-40B4-BE49-F238E27FC236}">
                <a16:creationId xmlns:a16="http://schemas.microsoft.com/office/drawing/2014/main" id="{2D55F09A-A99C-E94D-A15E-CC29CF89E30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019288" y="3589020"/>
            <a:ext cx="3532632" cy="2380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091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2B8EF-A5D7-CF40-8819-FDDF09172F42}"/>
              </a:ext>
            </a:extLst>
          </p:cNvPr>
          <p:cNvSpPr>
            <a:spLocks noGrp="1"/>
          </p:cNvSpPr>
          <p:nvPr>
            <p:ph type="title"/>
          </p:nvPr>
        </p:nvSpPr>
        <p:spPr>
          <a:xfrm>
            <a:off x="1141414" y="609600"/>
            <a:ext cx="6038768" cy="1905000"/>
          </a:xfrm>
        </p:spPr>
        <p:txBody>
          <a:bodyPr>
            <a:normAutofit/>
          </a:bodyPr>
          <a:lstStyle/>
          <a:p>
            <a:r>
              <a:rPr lang="en-US" dirty="0" err="1"/>
              <a:t>PenaltyYardsPerGame</a:t>
            </a:r>
            <a:endParaRPr lang="en-US" dirty="0"/>
          </a:p>
        </p:txBody>
      </p:sp>
      <p:sp>
        <p:nvSpPr>
          <p:cNvPr id="3" name="Content Placeholder 2">
            <a:extLst>
              <a:ext uri="{FF2B5EF4-FFF2-40B4-BE49-F238E27FC236}">
                <a16:creationId xmlns:a16="http://schemas.microsoft.com/office/drawing/2014/main" id="{96220099-F061-B54C-B657-616A016AC357}"/>
              </a:ext>
            </a:extLst>
          </p:cNvPr>
          <p:cNvSpPr>
            <a:spLocks noGrp="1"/>
          </p:cNvSpPr>
          <p:nvPr>
            <p:ph idx="1"/>
          </p:nvPr>
        </p:nvSpPr>
        <p:spPr>
          <a:xfrm>
            <a:off x="1141414" y="2666999"/>
            <a:ext cx="5920867" cy="3373879"/>
          </a:xfrm>
        </p:spPr>
        <p:txBody>
          <a:bodyPr>
            <a:normAutofit/>
          </a:bodyPr>
          <a:lstStyle/>
          <a:p>
            <a:r>
              <a:rPr lang="en-US" dirty="0" err="1">
                <a:effectLst/>
              </a:rPr>
              <a:t>PenaltyYardsPerGame</a:t>
            </a:r>
            <a:r>
              <a:rPr lang="en-US" dirty="0">
                <a:effectLst/>
              </a:rPr>
              <a:t> is the amount of yards from accepted penalties that a team has enforced on them</a:t>
            </a:r>
          </a:p>
          <a:p>
            <a:endParaRPr lang="en-US" dirty="0"/>
          </a:p>
        </p:txBody>
      </p:sp>
      <p:sp>
        <p:nvSpPr>
          <p:cNvPr id="71" name="Rectangle 70">
            <a:extLst>
              <a:ext uri="{FF2B5EF4-FFF2-40B4-BE49-F238E27FC236}">
                <a16:creationId xmlns:a16="http://schemas.microsoft.com/office/drawing/2014/main" id="{C2CAC0E2-A334-4A65-B7FA-9BDDAD04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69785921-A1DB-DD43-9019-E5D359C1BDC8}"/>
              </a:ext>
            </a:extLst>
          </p:cNvPr>
          <p:cNvPicPr>
            <a:picLocks noChangeAspect="1"/>
          </p:cNvPicPr>
          <p:nvPr/>
        </p:nvPicPr>
        <p:blipFill>
          <a:blip r:embed="rId3"/>
          <a:stretch>
            <a:fillRect/>
          </a:stretch>
        </p:blipFill>
        <p:spPr>
          <a:xfrm>
            <a:off x="8047926" y="484633"/>
            <a:ext cx="3475355" cy="2784348"/>
          </a:xfrm>
          <a:prstGeom prst="rect">
            <a:avLst/>
          </a:prstGeom>
        </p:spPr>
      </p:pic>
      <p:pic>
        <p:nvPicPr>
          <p:cNvPr id="6146" name="Picture 2">
            <a:extLst>
              <a:ext uri="{FF2B5EF4-FFF2-40B4-BE49-F238E27FC236}">
                <a16:creationId xmlns:a16="http://schemas.microsoft.com/office/drawing/2014/main" id="{76F25077-2C8B-A94D-ACD5-AC4C3375B3B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019288" y="3589020"/>
            <a:ext cx="3532632" cy="2317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025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47564-756F-134A-BA5F-8A5D55754322}"/>
              </a:ext>
            </a:extLst>
          </p:cNvPr>
          <p:cNvSpPr>
            <a:spLocks noGrp="1"/>
          </p:cNvSpPr>
          <p:nvPr>
            <p:ph type="title"/>
          </p:nvPr>
        </p:nvSpPr>
        <p:spPr>
          <a:xfrm>
            <a:off x="1141414" y="609600"/>
            <a:ext cx="6038768" cy="1905000"/>
          </a:xfrm>
        </p:spPr>
        <p:txBody>
          <a:bodyPr>
            <a:normAutofit/>
          </a:bodyPr>
          <a:lstStyle/>
          <a:p>
            <a:r>
              <a:rPr lang="en-US" dirty="0" err="1"/>
              <a:t>TurnoversGain</a:t>
            </a:r>
            <a:endParaRPr lang="en-US" dirty="0"/>
          </a:p>
        </p:txBody>
      </p:sp>
      <p:sp>
        <p:nvSpPr>
          <p:cNvPr id="3" name="Content Placeholder 2">
            <a:extLst>
              <a:ext uri="{FF2B5EF4-FFF2-40B4-BE49-F238E27FC236}">
                <a16:creationId xmlns:a16="http://schemas.microsoft.com/office/drawing/2014/main" id="{928E6A3C-263C-F44B-99F6-B02AA6CE0E2B}"/>
              </a:ext>
            </a:extLst>
          </p:cNvPr>
          <p:cNvSpPr>
            <a:spLocks noGrp="1"/>
          </p:cNvSpPr>
          <p:nvPr>
            <p:ph idx="1"/>
          </p:nvPr>
        </p:nvSpPr>
        <p:spPr>
          <a:xfrm>
            <a:off x="1141414" y="2666999"/>
            <a:ext cx="5920867" cy="3373879"/>
          </a:xfrm>
        </p:spPr>
        <p:txBody>
          <a:bodyPr>
            <a:normAutofit/>
          </a:bodyPr>
          <a:lstStyle/>
          <a:p>
            <a:r>
              <a:rPr lang="en-US" dirty="0" err="1">
                <a:effectLst/>
              </a:rPr>
              <a:t>TurnoversGain</a:t>
            </a:r>
            <a:r>
              <a:rPr lang="en-US" dirty="0">
                <a:effectLst/>
              </a:rPr>
              <a:t> is the sum of the amount of fumbles recovered and interceptions caught by one team</a:t>
            </a:r>
          </a:p>
          <a:p>
            <a:endParaRPr lang="en-US" dirty="0"/>
          </a:p>
        </p:txBody>
      </p:sp>
      <p:sp>
        <p:nvSpPr>
          <p:cNvPr id="71" name="Rectangle 70">
            <a:extLst>
              <a:ext uri="{FF2B5EF4-FFF2-40B4-BE49-F238E27FC236}">
                <a16:creationId xmlns:a16="http://schemas.microsoft.com/office/drawing/2014/main" id="{C2CAC0E2-A334-4A65-B7FA-9BDDAD04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10;&#10;Description automatically generated">
            <a:extLst>
              <a:ext uri="{FF2B5EF4-FFF2-40B4-BE49-F238E27FC236}">
                <a16:creationId xmlns:a16="http://schemas.microsoft.com/office/drawing/2014/main" id="{E3EB2CA3-C818-1349-9075-1E92124F5C2A}"/>
              </a:ext>
            </a:extLst>
          </p:cNvPr>
          <p:cNvPicPr>
            <a:picLocks noChangeAspect="1"/>
          </p:cNvPicPr>
          <p:nvPr/>
        </p:nvPicPr>
        <p:blipFill>
          <a:blip r:embed="rId3"/>
          <a:stretch>
            <a:fillRect/>
          </a:stretch>
        </p:blipFill>
        <p:spPr>
          <a:xfrm>
            <a:off x="8052898" y="484633"/>
            <a:ext cx="3465411" cy="2784348"/>
          </a:xfrm>
          <a:prstGeom prst="rect">
            <a:avLst/>
          </a:prstGeom>
        </p:spPr>
      </p:pic>
      <p:pic>
        <p:nvPicPr>
          <p:cNvPr id="7170" name="Picture 2">
            <a:extLst>
              <a:ext uri="{FF2B5EF4-FFF2-40B4-BE49-F238E27FC236}">
                <a16:creationId xmlns:a16="http://schemas.microsoft.com/office/drawing/2014/main" id="{83A31063-101F-8443-A271-BE1DEE4CF95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019288" y="3589020"/>
            <a:ext cx="3532632" cy="2380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343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0CD22-6FDD-F248-BF2F-0A57989B6E72}"/>
              </a:ext>
            </a:extLst>
          </p:cNvPr>
          <p:cNvSpPr>
            <a:spLocks noGrp="1"/>
          </p:cNvSpPr>
          <p:nvPr>
            <p:ph type="title"/>
          </p:nvPr>
        </p:nvSpPr>
        <p:spPr>
          <a:xfrm>
            <a:off x="1141414" y="609600"/>
            <a:ext cx="6038768" cy="1905000"/>
          </a:xfrm>
        </p:spPr>
        <p:txBody>
          <a:bodyPr>
            <a:normAutofit/>
          </a:bodyPr>
          <a:lstStyle/>
          <a:p>
            <a:r>
              <a:rPr lang="en-US" dirty="0" err="1"/>
              <a:t>TurnoversLost</a:t>
            </a:r>
            <a:endParaRPr lang="en-US" dirty="0"/>
          </a:p>
        </p:txBody>
      </p:sp>
      <p:sp>
        <p:nvSpPr>
          <p:cNvPr id="3" name="Content Placeholder 2">
            <a:extLst>
              <a:ext uri="{FF2B5EF4-FFF2-40B4-BE49-F238E27FC236}">
                <a16:creationId xmlns:a16="http://schemas.microsoft.com/office/drawing/2014/main" id="{9F798C64-4D25-0A41-90CC-2A9409C54967}"/>
              </a:ext>
            </a:extLst>
          </p:cNvPr>
          <p:cNvSpPr>
            <a:spLocks noGrp="1"/>
          </p:cNvSpPr>
          <p:nvPr>
            <p:ph idx="1"/>
          </p:nvPr>
        </p:nvSpPr>
        <p:spPr>
          <a:xfrm>
            <a:off x="1141414" y="2666999"/>
            <a:ext cx="5920867" cy="3373879"/>
          </a:xfrm>
        </p:spPr>
        <p:txBody>
          <a:bodyPr>
            <a:normAutofit/>
          </a:bodyPr>
          <a:lstStyle/>
          <a:p>
            <a:r>
              <a:rPr lang="en-US" dirty="0" err="1">
                <a:effectLst/>
              </a:rPr>
              <a:t>TurnoversLost</a:t>
            </a:r>
            <a:r>
              <a:rPr lang="en-US" dirty="0">
                <a:effectLst/>
              </a:rPr>
              <a:t> is the sum of the amount of fumbles lost and interceptions thrown by one team</a:t>
            </a:r>
          </a:p>
          <a:p>
            <a:r>
              <a:rPr lang="en-US" dirty="0">
                <a:effectLst/>
              </a:rPr>
              <a:t>One big outlier in this group that is 5 Standard Deviations from the mean</a:t>
            </a:r>
          </a:p>
          <a:p>
            <a:endParaRPr lang="en-US" dirty="0"/>
          </a:p>
        </p:txBody>
      </p:sp>
      <p:sp>
        <p:nvSpPr>
          <p:cNvPr id="71" name="Rectangle 70">
            <a:extLst>
              <a:ext uri="{FF2B5EF4-FFF2-40B4-BE49-F238E27FC236}">
                <a16:creationId xmlns:a16="http://schemas.microsoft.com/office/drawing/2014/main" id="{C2CAC0E2-A334-4A65-B7FA-9BDDAD04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10;&#10;Description automatically generated">
            <a:extLst>
              <a:ext uri="{FF2B5EF4-FFF2-40B4-BE49-F238E27FC236}">
                <a16:creationId xmlns:a16="http://schemas.microsoft.com/office/drawing/2014/main" id="{C367B06C-B5FA-3842-A0E4-5031EED35946}"/>
              </a:ext>
            </a:extLst>
          </p:cNvPr>
          <p:cNvPicPr>
            <a:picLocks noChangeAspect="1"/>
          </p:cNvPicPr>
          <p:nvPr/>
        </p:nvPicPr>
        <p:blipFill>
          <a:blip r:embed="rId3"/>
          <a:stretch>
            <a:fillRect/>
          </a:stretch>
        </p:blipFill>
        <p:spPr>
          <a:xfrm>
            <a:off x="8085162" y="484633"/>
            <a:ext cx="3400883" cy="2784348"/>
          </a:xfrm>
          <a:prstGeom prst="rect">
            <a:avLst/>
          </a:prstGeom>
        </p:spPr>
      </p:pic>
      <p:pic>
        <p:nvPicPr>
          <p:cNvPr id="8194" name="Picture 2">
            <a:extLst>
              <a:ext uri="{FF2B5EF4-FFF2-40B4-BE49-F238E27FC236}">
                <a16:creationId xmlns:a16="http://schemas.microsoft.com/office/drawing/2014/main" id="{C5F95D79-DCDE-D148-9D26-593A1F814A9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019288" y="3589020"/>
            <a:ext cx="3532632" cy="2317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4168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{C9310B41-014D-6644-8AD2-6C62C601F941}tf10001063</Template>
  <TotalTime>56</TotalTime>
  <Words>627</Words>
  <Application>Microsoft Macintosh PowerPoint</Application>
  <PresentationFormat>Widescreen</PresentationFormat>
  <Paragraphs>57</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Century Gothic</vt:lpstr>
      <vt:lpstr>Mesh</vt:lpstr>
      <vt:lpstr>College Football Stats Data Exploration </vt:lpstr>
      <vt:lpstr>Variables Used</vt:lpstr>
      <vt:lpstr>Win</vt:lpstr>
      <vt:lpstr>Loss</vt:lpstr>
      <vt:lpstr>FirstDownPerGame</vt:lpstr>
      <vt:lpstr>OppFirstDownPerGame</vt:lpstr>
      <vt:lpstr>PenaltyYardsPerGame</vt:lpstr>
      <vt:lpstr>TurnoversGain</vt:lpstr>
      <vt:lpstr>TurnoversLost</vt:lpstr>
      <vt:lpstr>Comparing PMFS of Winning Record Turnovers Gained vs Losing Record Turnovers Gained</vt:lpstr>
      <vt:lpstr>Comparing CDFS of Winning Record Turnovers Gained vs Losing Record Turnovers Gained</vt:lpstr>
      <vt:lpstr>LogNormal Distribution of Winning Teams Turnovers Gained</vt:lpstr>
      <vt:lpstr>Scatter Plot 1 – Wins vs First Downs Per gAme</vt:lpstr>
      <vt:lpstr>Scatter Plot 1 – Wins vs Turnovers Gained</vt:lpstr>
      <vt:lpstr>Hypothesis Testing</vt:lpstr>
      <vt:lpstr>Multiple Regression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Football Stats Data Exploration </dc:title>
  <dc:creator>Wyatt Rasmussen</dc:creator>
  <cp:lastModifiedBy>Wyatt Rasmussen</cp:lastModifiedBy>
  <cp:revision>6</cp:revision>
  <dcterms:created xsi:type="dcterms:W3CDTF">2021-06-04T14:24:28Z</dcterms:created>
  <dcterms:modified xsi:type="dcterms:W3CDTF">2021-06-04T15:21:26Z</dcterms:modified>
</cp:coreProperties>
</file>