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256" r:id="rId2"/>
    <p:sldId id="351" r:id="rId3"/>
    <p:sldId id="352" r:id="rId4"/>
    <p:sldId id="350" r:id="rId5"/>
    <p:sldId id="349" r:id="rId6"/>
    <p:sldId id="333" r:id="rId7"/>
    <p:sldId id="282" r:id="rId8"/>
    <p:sldId id="335" r:id="rId9"/>
    <p:sldId id="336" r:id="rId10"/>
    <p:sldId id="344" r:id="rId11"/>
    <p:sldId id="353" r:id="rId12"/>
    <p:sldId id="345" r:id="rId13"/>
    <p:sldId id="377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3" r:id="rId23"/>
    <p:sldId id="364" r:id="rId24"/>
    <p:sldId id="270" r:id="rId25"/>
    <p:sldId id="365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5" r:id="rId34"/>
    <p:sldId id="376" r:id="rId35"/>
    <p:sldId id="378" r:id="rId36"/>
    <p:sldId id="379" r:id="rId37"/>
    <p:sldId id="380" r:id="rId38"/>
    <p:sldId id="386" r:id="rId39"/>
    <p:sldId id="381" r:id="rId40"/>
    <p:sldId id="384" r:id="rId41"/>
    <p:sldId id="382" r:id="rId42"/>
    <p:sldId id="387" r:id="rId43"/>
    <p:sldId id="388" r:id="rId44"/>
    <p:sldId id="392" r:id="rId45"/>
    <p:sldId id="393" r:id="rId46"/>
    <p:sldId id="390" r:id="rId4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4E33"/>
    <a:srgbClr val="584F29"/>
    <a:srgbClr val="C28220"/>
    <a:srgbClr val="2D637F"/>
    <a:srgbClr val="E09E19"/>
    <a:srgbClr val="9DAD33"/>
    <a:srgbClr val="6C3302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9" autoAdjust="0"/>
  </p:normalViewPr>
  <p:slideViewPr>
    <p:cSldViewPr snapToGrid="0" snapToObjects="1">
      <p:cViewPr varScale="1">
        <p:scale>
          <a:sx n="64" d="100"/>
          <a:sy n="64" d="100"/>
        </p:scale>
        <p:origin x="1256" y="44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leemer\Google%20Drive\Research\Berkeley_History\Paper\UCCHP%20Introduction,%20ROPS\OCR%20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_Drive\Research\Berkeley_History\Presentations\UCB\UCB_GSE_16October2017_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leemer\Google%20Drive\Research\Berkeley_History\Presentations\UCB\UCB_GSE_16October2017_Char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leemer\Google%20Drive\Research\Berkeley_History\Presentations\UCB\UCB_GSE_16October2017_Char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900" dirty="0">
                <a:solidFill>
                  <a:schemeClr val="tx1"/>
                </a:solidFill>
              </a:rPr>
              <a:t>Relative</a:t>
            </a:r>
            <a:r>
              <a:rPr lang="en-US" sz="1900" baseline="0" dirty="0">
                <a:solidFill>
                  <a:schemeClr val="tx1"/>
                </a:solidFill>
              </a:rPr>
              <a:t> O</a:t>
            </a:r>
            <a:r>
              <a:rPr lang="en-US" sz="1900" dirty="0">
                <a:solidFill>
                  <a:schemeClr val="tx1"/>
                </a:solidFill>
              </a:rPr>
              <a:t>CR Software Performance on Fully-Structured Records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Sheet1!$F$9</c:f>
              <c:strCache>
                <c:ptCount val="1"/>
                <c:pt idx="0">
                  <c:v>1970s Records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Sheet1!$E$10:$E$13</c:f>
              <c:strCache>
                <c:ptCount val="4"/>
                <c:pt idx="0">
                  <c:v>ABBYY 12</c:v>
                </c:pt>
                <c:pt idx="1">
                  <c:v>Adobe Acrobat DC 2018</c:v>
                </c:pt>
                <c:pt idx="2">
                  <c:v>OmniPage Ultimate</c:v>
                </c:pt>
                <c:pt idx="3">
                  <c:v>Tesseract 4.0</c:v>
                </c:pt>
              </c:strCache>
            </c:strRef>
          </c:cat>
          <c:val>
            <c:numRef>
              <c:f>Sheet1!$F$10:$F$13</c:f>
              <c:numCache>
                <c:formatCode>0%</c:formatCode>
                <c:ptCount val="4"/>
                <c:pt idx="0">
                  <c:v>0.18121092746424594</c:v>
                </c:pt>
                <c:pt idx="1">
                  <c:v>0.54251948274385542</c:v>
                </c:pt>
                <c:pt idx="2">
                  <c:v>0.56744026719191576</c:v>
                </c:pt>
                <c:pt idx="3">
                  <c:v>4.7786246467414577E-2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EA-48C9-AAA9-35A48DFB471A}"/>
            </c:ext>
          </c:extLst>
        </c:ser>
        <c:ser>
          <c:idx val="1"/>
          <c:order val="1"/>
          <c:tx>
            <c:strRef>
              <c:f>Sheet1!$G$9</c:f>
              <c:strCache>
                <c:ptCount val="1"/>
                <c:pt idx="0">
                  <c:v>All Records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Sheet1!$E$10:$E$13</c:f>
              <c:strCache>
                <c:ptCount val="4"/>
                <c:pt idx="0">
                  <c:v>ABBYY 12</c:v>
                </c:pt>
                <c:pt idx="1">
                  <c:v>Adobe Acrobat DC 2018</c:v>
                </c:pt>
                <c:pt idx="2">
                  <c:v>OmniPage Ultimate</c:v>
                </c:pt>
                <c:pt idx="3">
                  <c:v>Tesseract 4.0</c:v>
                </c:pt>
              </c:strCache>
            </c:strRef>
          </c:cat>
          <c:val>
            <c:numRef>
              <c:f>Sheet1!$G$10:$G$13</c:f>
              <c:numCache>
                <c:formatCode>0%</c:formatCode>
                <c:ptCount val="4"/>
                <c:pt idx="0">
                  <c:v>0.15814415308931715</c:v>
                </c:pt>
                <c:pt idx="1">
                  <c:v>0.41634697838154983</c:v>
                </c:pt>
                <c:pt idx="2">
                  <c:v>0.63122263844383264</c:v>
                </c:pt>
                <c:pt idx="3">
                  <c:v>0.13634517308299859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EA-48C9-AAA9-35A48DFB4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975112"/>
        <c:axId val="539971584"/>
      </c:barChart>
      <c:catAx>
        <c:axId val="539975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971584"/>
        <c:crosses val="autoZero"/>
        <c:auto val="1"/>
        <c:lblAlgn val="ctr"/>
        <c:lblOffset val="100"/>
        <c:noMultiLvlLbl val="0"/>
      </c:catAx>
      <c:valAx>
        <c:axId val="53997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/>
                  <a:t>Proportion of Student Transcripts </a:t>
                </a:r>
              </a:p>
              <a:p>
                <a:pPr>
                  <a:defRPr sz="1500"/>
                </a:pPr>
                <a:r>
                  <a:rPr lang="en-US" sz="1500" dirty="0"/>
                  <a:t>Top-Quality</a:t>
                </a:r>
                <a:r>
                  <a:rPr lang="en-US" sz="1500" baseline="0" dirty="0"/>
                  <a:t> OCR Program</a:t>
                </a:r>
                <a:endParaRPr lang="en-US" sz="1500" dirty="0"/>
              </a:p>
            </c:rich>
          </c:tx>
          <c:layout>
            <c:manualLayout>
              <c:xMode val="edge"/>
              <c:yMode val="edge"/>
              <c:x val="2.3358598631222905E-2"/>
              <c:y val="0.105583103438171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97511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Number of Students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Students in Data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Sheet1!$A$2:$A$55</c:f>
              <c:numCache>
                <c:formatCode>0</c:formatCode>
                <c:ptCount val="54"/>
                <c:pt idx="0">
                  <c:v>1893</c:v>
                </c:pt>
                <c:pt idx="1">
                  <c:v>1894</c:v>
                </c:pt>
                <c:pt idx="2">
                  <c:v>1895</c:v>
                </c:pt>
                <c:pt idx="3">
                  <c:v>1896</c:v>
                </c:pt>
                <c:pt idx="4">
                  <c:v>1897</c:v>
                </c:pt>
                <c:pt idx="5">
                  <c:v>1898</c:v>
                </c:pt>
                <c:pt idx="6">
                  <c:v>1899</c:v>
                </c:pt>
                <c:pt idx="7">
                  <c:v>1900</c:v>
                </c:pt>
                <c:pt idx="8">
                  <c:v>1901</c:v>
                </c:pt>
                <c:pt idx="9">
                  <c:v>1902</c:v>
                </c:pt>
                <c:pt idx="10">
                  <c:v>1903</c:v>
                </c:pt>
                <c:pt idx="11">
                  <c:v>1904</c:v>
                </c:pt>
                <c:pt idx="12">
                  <c:v>1905</c:v>
                </c:pt>
                <c:pt idx="13">
                  <c:v>1906</c:v>
                </c:pt>
                <c:pt idx="14">
                  <c:v>1907</c:v>
                </c:pt>
                <c:pt idx="15">
                  <c:v>1908</c:v>
                </c:pt>
                <c:pt idx="16">
                  <c:v>1909</c:v>
                </c:pt>
                <c:pt idx="17">
                  <c:v>1910</c:v>
                </c:pt>
                <c:pt idx="18">
                  <c:v>1911</c:v>
                </c:pt>
                <c:pt idx="19">
                  <c:v>1912</c:v>
                </c:pt>
                <c:pt idx="20">
                  <c:v>1913</c:v>
                </c:pt>
                <c:pt idx="21">
                  <c:v>1914</c:v>
                </c:pt>
                <c:pt idx="22">
                  <c:v>1915</c:v>
                </c:pt>
                <c:pt idx="23">
                  <c:v>1916</c:v>
                </c:pt>
                <c:pt idx="24">
                  <c:v>1917</c:v>
                </c:pt>
                <c:pt idx="25">
                  <c:v>1918</c:v>
                </c:pt>
                <c:pt idx="26">
                  <c:v>1919</c:v>
                </c:pt>
                <c:pt idx="27">
                  <c:v>1920</c:v>
                </c:pt>
                <c:pt idx="28">
                  <c:v>1921</c:v>
                </c:pt>
                <c:pt idx="29">
                  <c:v>1922</c:v>
                </c:pt>
                <c:pt idx="30">
                  <c:v>1923</c:v>
                </c:pt>
                <c:pt idx="31">
                  <c:v>1924</c:v>
                </c:pt>
                <c:pt idx="32">
                  <c:v>1925</c:v>
                </c:pt>
                <c:pt idx="33">
                  <c:v>1926</c:v>
                </c:pt>
                <c:pt idx="34">
                  <c:v>1927</c:v>
                </c:pt>
                <c:pt idx="35">
                  <c:v>1928</c:v>
                </c:pt>
                <c:pt idx="36">
                  <c:v>1929</c:v>
                </c:pt>
                <c:pt idx="37">
                  <c:v>1930</c:v>
                </c:pt>
                <c:pt idx="38">
                  <c:v>1931</c:v>
                </c:pt>
                <c:pt idx="39">
                  <c:v>1932</c:v>
                </c:pt>
                <c:pt idx="40">
                  <c:v>1933</c:v>
                </c:pt>
                <c:pt idx="41">
                  <c:v>1934</c:v>
                </c:pt>
                <c:pt idx="42">
                  <c:v>1935</c:v>
                </c:pt>
                <c:pt idx="43">
                  <c:v>1936</c:v>
                </c:pt>
                <c:pt idx="44">
                  <c:v>1937</c:v>
                </c:pt>
                <c:pt idx="45">
                  <c:v>1938</c:v>
                </c:pt>
                <c:pt idx="46">
                  <c:v>1939</c:v>
                </c:pt>
                <c:pt idx="47">
                  <c:v>1940</c:v>
                </c:pt>
                <c:pt idx="48">
                  <c:v>1941</c:v>
                </c:pt>
                <c:pt idx="49">
                  <c:v>1942</c:v>
                </c:pt>
                <c:pt idx="50">
                  <c:v>1943</c:v>
                </c:pt>
                <c:pt idx="51">
                  <c:v>1944</c:v>
                </c:pt>
                <c:pt idx="52">
                  <c:v>1945</c:v>
                </c:pt>
                <c:pt idx="53">
                  <c:v>1946</c:v>
                </c:pt>
              </c:numCache>
            </c:numRef>
          </c:xVal>
          <c:yVal>
            <c:numRef>
              <c:f>Sheet1!$B$2:$B$55</c:f>
              <c:numCache>
                <c:formatCode>General</c:formatCode>
                <c:ptCount val="54"/>
                <c:pt idx="0">
                  <c:v>664</c:v>
                </c:pt>
                <c:pt idx="1">
                  <c:v>913</c:v>
                </c:pt>
                <c:pt idx="2">
                  <c:v>1123</c:v>
                </c:pt>
                <c:pt idx="3">
                  <c:v>1287</c:v>
                </c:pt>
                <c:pt idx="4">
                  <c:v>1396</c:v>
                </c:pt>
                <c:pt idx="5">
                  <c:v>1310</c:v>
                </c:pt>
                <c:pt idx="6">
                  <c:v>1732</c:v>
                </c:pt>
                <c:pt idx="7">
                  <c:v>2006</c:v>
                </c:pt>
                <c:pt idx="8">
                  <c:v>2169</c:v>
                </c:pt>
                <c:pt idx="9">
                  <c:v>2404</c:v>
                </c:pt>
                <c:pt idx="10">
                  <c:v>2378</c:v>
                </c:pt>
                <c:pt idx="11">
                  <c:v>2408</c:v>
                </c:pt>
                <c:pt idx="12">
                  <c:v>2396</c:v>
                </c:pt>
                <c:pt idx="13">
                  <c:v>2395</c:v>
                </c:pt>
                <c:pt idx="14">
                  <c:v>2452</c:v>
                </c:pt>
                <c:pt idx="15">
                  <c:v>2508</c:v>
                </c:pt>
                <c:pt idx="16">
                  <c:v>2679</c:v>
                </c:pt>
                <c:pt idx="17">
                  <c:v>3099</c:v>
                </c:pt>
                <c:pt idx="18">
                  <c:v>3486</c:v>
                </c:pt>
                <c:pt idx="19">
                  <c:v>4041</c:v>
                </c:pt>
                <c:pt idx="20">
                  <c:v>4594</c:v>
                </c:pt>
                <c:pt idx="21">
                  <c:v>4894</c:v>
                </c:pt>
                <c:pt idx="22">
                  <c:v>5176</c:v>
                </c:pt>
                <c:pt idx="23">
                  <c:v>5498</c:v>
                </c:pt>
                <c:pt idx="24">
                  <c:v>4779</c:v>
                </c:pt>
                <c:pt idx="25">
                  <c:v>6119</c:v>
                </c:pt>
                <c:pt idx="26">
                  <c:v>8677</c:v>
                </c:pt>
                <c:pt idx="27">
                  <c:v>9560</c:v>
                </c:pt>
                <c:pt idx="28">
                  <c:v>9423</c:v>
                </c:pt>
                <c:pt idx="29">
                  <c:v>9207</c:v>
                </c:pt>
                <c:pt idx="30">
                  <c:v>8783</c:v>
                </c:pt>
                <c:pt idx="31">
                  <c:v>8698</c:v>
                </c:pt>
                <c:pt idx="32">
                  <c:v>8536</c:v>
                </c:pt>
                <c:pt idx="33">
                  <c:v>8867</c:v>
                </c:pt>
                <c:pt idx="34">
                  <c:v>8780</c:v>
                </c:pt>
                <c:pt idx="35">
                  <c:v>8645</c:v>
                </c:pt>
                <c:pt idx="36">
                  <c:v>8822</c:v>
                </c:pt>
                <c:pt idx="37">
                  <c:v>8934</c:v>
                </c:pt>
                <c:pt idx="38">
                  <c:v>9356</c:v>
                </c:pt>
                <c:pt idx="39">
                  <c:v>9684</c:v>
                </c:pt>
                <c:pt idx="40">
                  <c:v>9466</c:v>
                </c:pt>
                <c:pt idx="41">
                  <c:v>9859</c:v>
                </c:pt>
                <c:pt idx="42">
                  <c:v>10699</c:v>
                </c:pt>
                <c:pt idx="43">
                  <c:v>11317</c:v>
                </c:pt>
                <c:pt idx="44">
                  <c:v>11932</c:v>
                </c:pt>
                <c:pt idx="45">
                  <c:v>12819</c:v>
                </c:pt>
                <c:pt idx="46">
                  <c:v>13975</c:v>
                </c:pt>
                <c:pt idx="47">
                  <c:v>13512</c:v>
                </c:pt>
                <c:pt idx="48">
                  <c:v>12061</c:v>
                </c:pt>
                <c:pt idx="49">
                  <c:v>9982</c:v>
                </c:pt>
                <c:pt idx="50">
                  <c:v>7352</c:v>
                </c:pt>
                <c:pt idx="51">
                  <c:v>7247</c:v>
                </c:pt>
                <c:pt idx="52">
                  <c:v>7590.5</c:v>
                </c:pt>
                <c:pt idx="53">
                  <c:v>7934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83F-4750-8F0E-2561EFF45605}"/>
            </c:ext>
          </c:extLst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True Number of Students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Sheet1!$A$2:$A$55</c:f>
              <c:numCache>
                <c:formatCode>0</c:formatCode>
                <c:ptCount val="54"/>
                <c:pt idx="0">
                  <c:v>1893</c:v>
                </c:pt>
                <c:pt idx="1">
                  <c:v>1894</c:v>
                </c:pt>
                <c:pt idx="2">
                  <c:v>1895</c:v>
                </c:pt>
                <c:pt idx="3">
                  <c:v>1896</c:v>
                </c:pt>
                <c:pt idx="4">
                  <c:v>1897</c:v>
                </c:pt>
                <c:pt idx="5">
                  <c:v>1898</c:v>
                </c:pt>
                <c:pt idx="6">
                  <c:v>1899</c:v>
                </c:pt>
                <c:pt idx="7">
                  <c:v>1900</c:v>
                </c:pt>
                <c:pt idx="8">
                  <c:v>1901</c:v>
                </c:pt>
                <c:pt idx="9">
                  <c:v>1902</c:v>
                </c:pt>
                <c:pt idx="10">
                  <c:v>1903</c:v>
                </c:pt>
                <c:pt idx="11">
                  <c:v>1904</c:v>
                </c:pt>
                <c:pt idx="12">
                  <c:v>1905</c:v>
                </c:pt>
                <c:pt idx="13">
                  <c:v>1906</c:v>
                </c:pt>
                <c:pt idx="14">
                  <c:v>1907</c:v>
                </c:pt>
                <c:pt idx="15">
                  <c:v>1908</c:v>
                </c:pt>
                <c:pt idx="16">
                  <c:v>1909</c:v>
                </c:pt>
                <c:pt idx="17">
                  <c:v>1910</c:v>
                </c:pt>
                <c:pt idx="18">
                  <c:v>1911</c:v>
                </c:pt>
                <c:pt idx="19">
                  <c:v>1912</c:v>
                </c:pt>
                <c:pt idx="20">
                  <c:v>1913</c:v>
                </c:pt>
                <c:pt idx="21">
                  <c:v>1914</c:v>
                </c:pt>
                <c:pt idx="22">
                  <c:v>1915</c:v>
                </c:pt>
                <c:pt idx="23">
                  <c:v>1916</c:v>
                </c:pt>
                <c:pt idx="24">
                  <c:v>1917</c:v>
                </c:pt>
                <c:pt idx="25">
                  <c:v>1918</c:v>
                </c:pt>
                <c:pt idx="26">
                  <c:v>1919</c:v>
                </c:pt>
                <c:pt idx="27">
                  <c:v>1920</c:v>
                </c:pt>
                <c:pt idx="28">
                  <c:v>1921</c:v>
                </c:pt>
                <c:pt idx="29">
                  <c:v>1922</c:v>
                </c:pt>
                <c:pt idx="30">
                  <c:v>1923</c:v>
                </c:pt>
                <c:pt idx="31">
                  <c:v>1924</c:v>
                </c:pt>
                <c:pt idx="32">
                  <c:v>1925</c:v>
                </c:pt>
                <c:pt idx="33">
                  <c:v>1926</c:v>
                </c:pt>
                <c:pt idx="34">
                  <c:v>1927</c:v>
                </c:pt>
                <c:pt idx="35">
                  <c:v>1928</c:v>
                </c:pt>
                <c:pt idx="36">
                  <c:v>1929</c:v>
                </c:pt>
                <c:pt idx="37">
                  <c:v>1930</c:v>
                </c:pt>
                <c:pt idx="38">
                  <c:v>1931</c:v>
                </c:pt>
                <c:pt idx="39">
                  <c:v>1932</c:v>
                </c:pt>
                <c:pt idx="40">
                  <c:v>1933</c:v>
                </c:pt>
                <c:pt idx="41">
                  <c:v>1934</c:v>
                </c:pt>
                <c:pt idx="42">
                  <c:v>1935</c:v>
                </c:pt>
                <c:pt idx="43">
                  <c:v>1936</c:v>
                </c:pt>
                <c:pt idx="44">
                  <c:v>1937</c:v>
                </c:pt>
                <c:pt idx="45">
                  <c:v>1938</c:v>
                </c:pt>
                <c:pt idx="46">
                  <c:v>1939</c:v>
                </c:pt>
                <c:pt idx="47">
                  <c:v>1940</c:v>
                </c:pt>
                <c:pt idx="48">
                  <c:v>1941</c:v>
                </c:pt>
                <c:pt idx="49">
                  <c:v>1942</c:v>
                </c:pt>
                <c:pt idx="50">
                  <c:v>1943</c:v>
                </c:pt>
                <c:pt idx="51">
                  <c:v>1944</c:v>
                </c:pt>
                <c:pt idx="52">
                  <c:v>1945</c:v>
                </c:pt>
                <c:pt idx="53">
                  <c:v>1946</c:v>
                </c:pt>
              </c:numCache>
            </c:numRef>
          </c:xVal>
          <c:yVal>
            <c:numRef>
              <c:f>Sheet1!$L$2:$L$55</c:f>
              <c:numCache>
                <c:formatCode>General</c:formatCode>
                <c:ptCount val="54"/>
                <c:pt idx="15">
                  <c:v>2697</c:v>
                </c:pt>
                <c:pt idx="16">
                  <c:v>2963</c:v>
                </c:pt>
                <c:pt idx="17">
                  <c:v>3301</c:v>
                </c:pt>
                <c:pt idx="18">
                  <c:v>3602</c:v>
                </c:pt>
                <c:pt idx="19">
                  <c:v>4094</c:v>
                </c:pt>
                <c:pt idx="20">
                  <c:v>4703</c:v>
                </c:pt>
                <c:pt idx="21">
                  <c:v>5095</c:v>
                </c:pt>
                <c:pt idx="22">
                  <c:v>5437</c:v>
                </c:pt>
                <c:pt idx="25">
                  <c:v>6272</c:v>
                </c:pt>
                <c:pt idx="26">
                  <c:v>7951</c:v>
                </c:pt>
                <c:pt idx="27">
                  <c:v>8648</c:v>
                </c:pt>
                <c:pt idx="28">
                  <c:v>8578</c:v>
                </c:pt>
                <c:pt idx="29">
                  <c:v>9318</c:v>
                </c:pt>
                <c:pt idx="30">
                  <c:v>8949</c:v>
                </c:pt>
                <c:pt idx="31">
                  <c:v>8958</c:v>
                </c:pt>
                <c:pt idx="32">
                  <c:v>8689</c:v>
                </c:pt>
                <c:pt idx="33">
                  <c:v>9036</c:v>
                </c:pt>
                <c:pt idx="34">
                  <c:v>8932</c:v>
                </c:pt>
                <c:pt idx="35">
                  <c:v>8833</c:v>
                </c:pt>
                <c:pt idx="36">
                  <c:v>8916</c:v>
                </c:pt>
                <c:pt idx="37">
                  <c:v>9227</c:v>
                </c:pt>
                <c:pt idx="38">
                  <c:v>9582</c:v>
                </c:pt>
                <c:pt idx="39">
                  <c:v>9831</c:v>
                </c:pt>
                <c:pt idx="40">
                  <c:v>9771</c:v>
                </c:pt>
                <c:pt idx="41">
                  <c:v>10573</c:v>
                </c:pt>
                <c:pt idx="42">
                  <c:v>11629</c:v>
                </c:pt>
                <c:pt idx="43">
                  <c:v>12356</c:v>
                </c:pt>
                <c:pt idx="44">
                  <c:v>13189</c:v>
                </c:pt>
                <c:pt idx="45">
                  <c:v>13958</c:v>
                </c:pt>
                <c:pt idx="46">
                  <c:v>14331</c:v>
                </c:pt>
                <c:pt idx="47">
                  <c:v>13717</c:v>
                </c:pt>
                <c:pt idx="48">
                  <c:v>12426</c:v>
                </c:pt>
                <c:pt idx="49">
                  <c:v>11564</c:v>
                </c:pt>
                <c:pt idx="50">
                  <c:v>9537</c:v>
                </c:pt>
                <c:pt idx="51">
                  <c:v>9252</c:v>
                </c:pt>
                <c:pt idx="52">
                  <c:v>14896</c:v>
                </c:pt>
                <c:pt idx="53">
                  <c:v>20485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83F-4750-8F0E-2561EFF456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420224"/>
        <c:axId val="351418264"/>
      </c:scatterChart>
      <c:valAx>
        <c:axId val="351420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418264"/>
        <c:crosses val="autoZero"/>
        <c:crossBetween val="midCat"/>
      </c:valAx>
      <c:valAx>
        <c:axId val="351418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420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Proportion Students Male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Prop. Male in Data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Sheet1!$A$2:$A$55</c:f>
              <c:numCache>
                <c:formatCode>0</c:formatCode>
                <c:ptCount val="54"/>
                <c:pt idx="0">
                  <c:v>1893</c:v>
                </c:pt>
                <c:pt idx="1">
                  <c:v>1894</c:v>
                </c:pt>
                <c:pt idx="2">
                  <c:v>1895</c:v>
                </c:pt>
                <c:pt idx="3">
                  <c:v>1896</c:v>
                </c:pt>
                <c:pt idx="4">
                  <c:v>1897</c:v>
                </c:pt>
                <c:pt idx="5">
                  <c:v>1898</c:v>
                </c:pt>
                <c:pt idx="6">
                  <c:v>1899</c:v>
                </c:pt>
                <c:pt idx="7">
                  <c:v>1900</c:v>
                </c:pt>
                <c:pt idx="8">
                  <c:v>1901</c:v>
                </c:pt>
                <c:pt idx="9">
                  <c:v>1902</c:v>
                </c:pt>
                <c:pt idx="10">
                  <c:v>1903</c:v>
                </c:pt>
                <c:pt idx="11">
                  <c:v>1904</c:v>
                </c:pt>
                <c:pt idx="12">
                  <c:v>1905</c:v>
                </c:pt>
                <c:pt idx="13">
                  <c:v>1906</c:v>
                </c:pt>
                <c:pt idx="14">
                  <c:v>1907</c:v>
                </c:pt>
                <c:pt idx="15">
                  <c:v>1908</c:v>
                </c:pt>
                <c:pt idx="16">
                  <c:v>1909</c:v>
                </c:pt>
                <c:pt idx="17">
                  <c:v>1910</c:v>
                </c:pt>
                <c:pt idx="18">
                  <c:v>1911</c:v>
                </c:pt>
                <c:pt idx="19">
                  <c:v>1912</c:v>
                </c:pt>
                <c:pt idx="20">
                  <c:v>1913</c:v>
                </c:pt>
                <c:pt idx="21">
                  <c:v>1914</c:v>
                </c:pt>
                <c:pt idx="22">
                  <c:v>1915</c:v>
                </c:pt>
                <c:pt idx="23">
                  <c:v>1916</c:v>
                </c:pt>
                <c:pt idx="24">
                  <c:v>1917</c:v>
                </c:pt>
                <c:pt idx="25">
                  <c:v>1918</c:v>
                </c:pt>
                <c:pt idx="26">
                  <c:v>1919</c:v>
                </c:pt>
                <c:pt idx="27">
                  <c:v>1920</c:v>
                </c:pt>
                <c:pt idx="28">
                  <c:v>1921</c:v>
                </c:pt>
                <c:pt idx="29">
                  <c:v>1922</c:v>
                </c:pt>
                <c:pt idx="30">
                  <c:v>1923</c:v>
                </c:pt>
                <c:pt idx="31">
                  <c:v>1924</c:v>
                </c:pt>
                <c:pt idx="32">
                  <c:v>1925</c:v>
                </c:pt>
                <c:pt idx="33">
                  <c:v>1926</c:v>
                </c:pt>
                <c:pt idx="34">
                  <c:v>1927</c:v>
                </c:pt>
                <c:pt idx="35">
                  <c:v>1928</c:v>
                </c:pt>
                <c:pt idx="36">
                  <c:v>1929</c:v>
                </c:pt>
                <c:pt idx="37">
                  <c:v>1930</c:v>
                </c:pt>
                <c:pt idx="38">
                  <c:v>1931</c:v>
                </c:pt>
                <c:pt idx="39">
                  <c:v>1932</c:v>
                </c:pt>
                <c:pt idx="40">
                  <c:v>1933</c:v>
                </c:pt>
                <c:pt idx="41">
                  <c:v>1934</c:v>
                </c:pt>
                <c:pt idx="42">
                  <c:v>1935</c:v>
                </c:pt>
                <c:pt idx="43">
                  <c:v>1936</c:v>
                </c:pt>
                <c:pt idx="44">
                  <c:v>1937</c:v>
                </c:pt>
                <c:pt idx="45">
                  <c:v>1938</c:v>
                </c:pt>
                <c:pt idx="46">
                  <c:v>1939</c:v>
                </c:pt>
                <c:pt idx="47">
                  <c:v>1940</c:v>
                </c:pt>
                <c:pt idx="48">
                  <c:v>1941</c:v>
                </c:pt>
                <c:pt idx="49">
                  <c:v>1942</c:v>
                </c:pt>
                <c:pt idx="50">
                  <c:v>1943</c:v>
                </c:pt>
                <c:pt idx="51">
                  <c:v>1944</c:v>
                </c:pt>
                <c:pt idx="52">
                  <c:v>1945</c:v>
                </c:pt>
                <c:pt idx="53">
                  <c:v>1946</c:v>
                </c:pt>
              </c:numCache>
            </c:numRef>
          </c:xVal>
          <c:yVal>
            <c:numRef>
              <c:f>Sheet1!$N$2:$N$55</c:f>
              <c:numCache>
                <c:formatCode>General</c:formatCode>
                <c:ptCount val="54"/>
                <c:pt idx="0">
                  <c:v>66.563469999999995</c:v>
                </c:pt>
                <c:pt idx="1">
                  <c:v>65.11891</c:v>
                </c:pt>
                <c:pt idx="2">
                  <c:v>60.957640000000005</c:v>
                </c:pt>
                <c:pt idx="3">
                  <c:v>60.435130000000001</c:v>
                </c:pt>
                <c:pt idx="4">
                  <c:v>57.499999999999993</c:v>
                </c:pt>
                <c:pt idx="5">
                  <c:v>54.681349999999995</c:v>
                </c:pt>
                <c:pt idx="6">
                  <c:v>54.028430000000007</c:v>
                </c:pt>
                <c:pt idx="7">
                  <c:v>53.435900000000004</c:v>
                </c:pt>
                <c:pt idx="8">
                  <c:v>54.210529999999999</c:v>
                </c:pt>
                <c:pt idx="9">
                  <c:v>56.754420000000003</c:v>
                </c:pt>
                <c:pt idx="10">
                  <c:v>58.095660000000002</c:v>
                </c:pt>
                <c:pt idx="11">
                  <c:v>58.674130000000005</c:v>
                </c:pt>
                <c:pt idx="12">
                  <c:v>59.143970000000003</c:v>
                </c:pt>
                <c:pt idx="13">
                  <c:v>59.482759999999999</c:v>
                </c:pt>
                <c:pt idx="14">
                  <c:v>60.514120000000005</c:v>
                </c:pt>
                <c:pt idx="15">
                  <c:v>62.907890000000002</c:v>
                </c:pt>
                <c:pt idx="16">
                  <c:v>63.014760000000003</c:v>
                </c:pt>
                <c:pt idx="17">
                  <c:v>64.384479999999996</c:v>
                </c:pt>
                <c:pt idx="18">
                  <c:v>62.503739999999993</c:v>
                </c:pt>
                <c:pt idx="19">
                  <c:v>61.312160000000006</c:v>
                </c:pt>
                <c:pt idx="20">
                  <c:v>61.445229999999995</c:v>
                </c:pt>
                <c:pt idx="21">
                  <c:v>58.780900000000003</c:v>
                </c:pt>
                <c:pt idx="22">
                  <c:v>57.071010000000001</c:v>
                </c:pt>
                <c:pt idx="23">
                  <c:v>55.959440000000008</c:v>
                </c:pt>
                <c:pt idx="24">
                  <c:v>46.908460000000005</c:v>
                </c:pt>
                <c:pt idx="25">
                  <c:v>52.414970000000004</c:v>
                </c:pt>
                <c:pt idx="26">
                  <c:v>55.283470000000001</c:v>
                </c:pt>
                <c:pt idx="27">
                  <c:v>54.179359999999996</c:v>
                </c:pt>
                <c:pt idx="28">
                  <c:v>55.409730000000003</c:v>
                </c:pt>
                <c:pt idx="29">
                  <c:v>56.719790000000003</c:v>
                </c:pt>
                <c:pt idx="30">
                  <c:v>56.473370000000003</c:v>
                </c:pt>
                <c:pt idx="31">
                  <c:v>55.92998</c:v>
                </c:pt>
                <c:pt idx="32">
                  <c:v>55.25103</c:v>
                </c:pt>
                <c:pt idx="33">
                  <c:v>52.846289999999996</c:v>
                </c:pt>
                <c:pt idx="34">
                  <c:v>52.734329999999993</c:v>
                </c:pt>
                <c:pt idx="35">
                  <c:v>53.002170000000007</c:v>
                </c:pt>
                <c:pt idx="36">
                  <c:v>52.365340000000003</c:v>
                </c:pt>
                <c:pt idx="37">
                  <c:v>53.666440000000001</c:v>
                </c:pt>
                <c:pt idx="38">
                  <c:v>54.834799999999994</c:v>
                </c:pt>
                <c:pt idx="39">
                  <c:v>56.832000000000008</c:v>
                </c:pt>
                <c:pt idx="40">
                  <c:v>57.813689999999994</c:v>
                </c:pt>
                <c:pt idx="41">
                  <c:v>59.827549999999995</c:v>
                </c:pt>
                <c:pt idx="42">
                  <c:v>60.254309999999997</c:v>
                </c:pt>
                <c:pt idx="43">
                  <c:v>61.637850000000007</c:v>
                </c:pt>
                <c:pt idx="44">
                  <c:v>62.573710000000005</c:v>
                </c:pt>
                <c:pt idx="45">
                  <c:v>62.115600000000001</c:v>
                </c:pt>
                <c:pt idx="46">
                  <c:v>61.885800000000003</c:v>
                </c:pt>
                <c:pt idx="47">
                  <c:v>61.11242</c:v>
                </c:pt>
                <c:pt idx="48">
                  <c:v>59.614219999999996</c:v>
                </c:pt>
                <c:pt idx="49">
                  <c:v>58.941699999999997</c:v>
                </c:pt>
                <c:pt idx="50">
                  <c:v>45.723170000000003</c:v>
                </c:pt>
                <c:pt idx="51">
                  <c:v>37.045589999999997</c:v>
                </c:pt>
                <c:pt idx="52">
                  <c:v>38.290694999999999</c:v>
                </c:pt>
                <c:pt idx="53">
                  <c:v>39.535800000000002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329-4A18-9F39-3BF3B1EBE274}"/>
            </c:ext>
          </c:extLst>
        </c:ser>
        <c:ser>
          <c:idx val="1"/>
          <c:order val="1"/>
          <c:tx>
            <c:strRef>
              <c:f>Sheet1!$O$1</c:f>
              <c:strCache>
                <c:ptCount val="1"/>
                <c:pt idx="0">
                  <c:v>True Prop. Male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Sheet1!$A$2:$A$55</c:f>
              <c:numCache>
                <c:formatCode>0</c:formatCode>
                <c:ptCount val="54"/>
                <c:pt idx="0">
                  <c:v>1893</c:v>
                </c:pt>
                <c:pt idx="1">
                  <c:v>1894</c:v>
                </c:pt>
                <c:pt idx="2">
                  <c:v>1895</c:v>
                </c:pt>
                <c:pt idx="3">
                  <c:v>1896</c:v>
                </c:pt>
                <c:pt idx="4">
                  <c:v>1897</c:v>
                </c:pt>
                <c:pt idx="5">
                  <c:v>1898</c:v>
                </c:pt>
                <c:pt idx="6">
                  <c:v>1899</c:v>
                </c:pt>
                <c:pt idx="7">
                  <c:v>1900</c:v>
                </c:pt>
                <c:pt idx="8">
                  <c:v>1901</c:v>
                </c:pt>
                <c:pt idx="9">
                  <c:v>1902</c:v>
                </c:pt>
                <c:pt idx="10">
                  <c:v>1903</c:v>
                </c:pt>
                <c:pt idx="11">
                  <c:v>1904</c:v>
                </c:pt>
                <c:pt idx="12">
                  <c:v>1905</c:v>
                </c:pt>
                <c:pt idx="13">
                  <c:v>1906</c:v>
                </c:pt>
                <c:pt idx="14">
                  <c:v>1907</c:v>
                </c:pt>
                <c:pt idx="15">
                  <c:v>1908</c:v>
                </c:pt>
                <c:pt idx="16">
                  <c:v>1909</c:v>
                </c:pt>
                <c:pt idx="17">
                  <c:v>1910</c:v>
                </c:pt>
                <c:pt idx="18">
                  <c:v>1911</c:v>
                </c:pt>
                <c:pt idx="19">
                  <c:v>1912</c:v>
                </c:pt>
                <c:pt idx="20">
                  <c:v>1913</c:v>
                </c:pt>
                <c:pt idx="21">
                  <c:v>1914</c:v>
                </c:pt>
                <c:pt idx="22">
                  <c:v>1915</c:v>
                </c:pt>
                <c:pt idx="23">
                  <c:v>1916</c:v>
                </c:pt>
                <c:pt idx="24">
                  <c:v>1917</c:v>
                </c:pt>
                <c:pt idx="25">
                  <c:v>1918</c:v>
                </c:pt>
                <c:pt idx="26">
                  <c:v>1919</c:v>
                </c:pt>
                <c:pt idx="27">
                  <c:v>1920</c:v>
                </c:pt>
                <c:pt idx="28">
                  <c:v>1921</c:v>
                </c:pt>
                <c:pt idx="29">
                  <c:v>1922</c:v>
                </c:pt>
                <c:pt idx="30">
                  <c:v>1923</c:v>
                </c:pt>
                <c:pt idx="31">
                  <c:v>1924</c:v>
                </c:pt>
                <c:pt idx="32">
                  <c:v>1925</c:v>
                </c:pt>
                <c:pt idx="33">
                  <c:v>1926</c:v>
                </c:pt>
                <c:pt idx="34">
                  <c:v>1927</c:v>
                </c:pt>
                <c:pt idx="35">
                  <c:v>1928</c:v>
                </c:pt>
                <c:pt idx="36">
                  <c:v>1929</c:v>
                </c:pt>
                <c:pt idx="37">
                  <c:v>1930</c:v>
                </c:pt>
                <c:pt idx="38">
                  <c:v>1931</c:v>
                </c:pt>
                <c:pt idx="39">
                  <c:v>1932</c:v>
                </c:pt>
                <c:pt idx="40">
                  <c:v>1933</c:v>
                </c:pt>
                <c:pt idx="41">
                  <c:v>1934</c:v>
                </c:pt>
                <c:pt idx="42">
                  <c:v>1935</c:v>
                </c:pt>
                <c:pt idx="43">
                  <c:v>1936</c:v>
                </c:pt>
                <c:pt idx="44">
                  <c:v>1937</c:v>
                </c:pt>
                <c:pt idx="45">
                  <c:v>1938</c:v>
                </c:pt>
                <c:pt idx="46">
                  <c:v>1939</c:v>
                </c:pt>
                <c:pt idx="47">
                  <c:v>1940</c:v>
                </c:pt>
                <c:pt idx="48">
                  <c:v>1941</c:v>
                </c:pt>
                <c:pt idx="49">
                  <c:v>1942</c:v>
                </c:pt>
                <c:pt idx="50">
                  <c:v>1943</c:v>
                </c:pt>
                <c:pt idx="51">
                  <c:v>1944</c:v>
                </c:pt>
                <c:pt idx="52">
                  <c:v>1945</c:v>
                </c:pt>
                <c:pt idx="53">
                  <c:v>1946</c:v>
                </c:pt>
              </c:numCache>
            </c:numRef>
          </c:xVal>
          <c:yVal>
            <c:numRef>
              <c:f>Sheet1!$O$2:$O$55</c:f>
              <c:numCache>
                <c:formatCode>General</c:formatCode>
                <c:ptCount val="54"/>
                <c:pt idx="15">
                  <c:v>64.108270000000005</c:v>
                </c:pt>
                <c:pt idx="16">
                  <c:v>63.212959999999995</c:v>
                </c:pt>
                <c:pt idx="17">
                  <c:v>64.283550000000005</c:v>
                </c:pt>
                <c:pt idx="18">
                  <c:v>63.187119999999993</c:v>
                </c:pt>
                <c:pt idx="19">
                  <c:v>61.724469999999997</c:v>
                </c:pt>
                <c:pt idx="20">
                  <c:v>62.002970000000005</c:v>
                </c:pt>
                <c:pt idx="21">
                  <c:v>59.685969999999998</c:v>
                </c:pt>
                <c:pt idx="22">
                  <c:v>57.678870000000003</c:v>
                </c:pt>
                <c:pt idx="25">
                  <c:v>52.822069999999997</c:v>
                </c:pt>
                <c:pt idx="26">
                  <c:v>54.83587</c:v>
                </c:pt>
                <c:pt idx="27">
                  <c:v>54.058740000000007</c:v>
                </c:pt>
                <c:pt idx="28">
                  <c:v>55.292609999999996</c:v>
                </c:pt>
                <c:pt idx="29">
                  <c:v>58.521140000000003</c:v>
                </c:pt>
                <c:pt idx="30">
                  <c:v>57.224269999999997</c:v>
                </c:pt>
                <c:pt idx="31">
                  <c:v>55.994639999999997</c:v>
                </c:pt>
                <c:pt idx="32">
                  <c:v>54.908500000000004</c:v>
                </c:pt>
                <c:pt idx="33">
                  <c:v>53.010179999999998</c:v>
                </c:pt>
                <c:pt idx="34">
                  <c:v>52.854900000000008</c:v>
                </c:pt>
                <c:pt idx="35">
                  <c:v>53.266159999999999</c:v>
                </c:pt>
                <c:pt idx="36">
                  <c:v>52.38897</c:v>
                </c:pt>
                <c:pt idx="37">
                  <c:v>53.343450000000004</c:v>
                </c:pt>
                <c:pt idx="38">
                  <c:v>55.426839999999999</c:v>
                </c:pt>
                <c:pt idx="39">
                  <c:v>56.311669999999999</c:v>
                </c:pt>
                <c:pt idx="40">
                  <c:v>57.844640000000005</c:v>
                </c:pt>
                <c:pt idx="41">
                  <c:v>59.926230000000004</c:v>
                </c:pt>
                <c:pt idx="42">
                  <c:v>60.177139999999994</c:v>
                </c:pt>
                <c:pt idx="43">
                  <c:v>61.217220000000005</c:v>
                </c:pt>
                <c:pt idx="44">
                  <c:v>62.188180000000003</c:v>
                </c:pt>
                <c:pt idx="45">
                  <c:v>61.620580000000004</c:v>
                </c:pt>
                <c:pt idx="46">
                  <c:v>61.656549999999996</c:v>
                </c:pt>
                <c:pt idx="47">
                  <c:v>60.698399999999999</c:v>
                </c:pt>
                <c:pt idx="48">
                  <c:v>59.480119999999999</c:v>
                </c:pt>
                <c:pt idx="49">
                  <c:v>58.638880000000007</c:v>
                </c:pt>
                <c:pt idx="50">
                  <c:v>46.010279999999995</c:v>
                </c:pt>
                <c:pt idx="51">
                  <c:v>36.986599999999996</c:v>
                </c:pt>
                <c:pt idx="52">
                  <c:v>53.866810000000001</c:v>
                </c:pt>
                <c:pt idx="53">
                  <c:v>66.682940000000002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329-4A18-9F39-3BF3B1EBE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419048"/>
        <c:axId val="351414736"/>
      </c:scatterChart>
      <c:valAx>
        <c:axId val="351419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414736"/>
        <c:crosses val="autoZero"/>
        <c:crossBetween val="midCat"/>
      </c:valAx>
      <c:valAx>
        <c:axId val="351414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419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Proportion of Students in College of Letters and Sciences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Prop. In L&amp;S in Data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Sheet1!$A$2:$A$55</c:f>
              <c:numCache>
                <c:formatCode>0</c:formatCode>
                <c:ptCount val="54"/>
                <c:pt idx="0">
                  <c:v>1893</c:v>
                </c:pt>
                <c:pt idx="1">
                  <c:v>1894</c:v>
                </c:pt>
                <c:pt idx="2">
                  <c:v>1895</c:v>
                </c:pt>
                <c:pt idx="3">
                  <c:v>1896</c:v>
                </c:pt>
                <c:pt idx="4">
                  <c:v>1897</c:v>
                </c:pt>
                <c:pt idx="5">
                  <c:v>1898</c:v>
                </c:pt>
                <c:pt idx="6">
                  <c:v>1899</c:v>
                </c:pt>
                <c:pt idx="7">
                  <c:v>1900</c:v>
                </c:pt>
                <c:pt idx="8">
                  <c:v>1901</c:v>
                </c:pt>
                <c:pt idx="9">
                  <c:v>1902</c:v>
                </c:pt>
                <c:pt idx="10">
                  <c:v>1903</c:v>
                </c:pt>
                <c:pt idx="11">
                  <c:v>1904</c:v>
                </c:pt>
                <c:pt idx="12">
                  <c:v>1905</c:v>
                </c:pt>
                <c:pt idx="13">
                  <c:v>1906</c:v>
                </c:pt>
                <c:pt idx="14">
                  <c:v>1907</c:v>
                </c:pt>
                <c:pt idx="15">
                  <c:v>1908</c:v>
                </c:pt>
                <c:pt idx="16">
                  <c:v>1909</c:v>
                </c:pt>
                <c:pt idx="17">
                  <c:v>1910</c:v>
                </c:pt>
                <c:pt idx="18">
                  <c:v>1911</c:v>
                </c:pt>
                <c:pt idx="19">
                  <c:v>1912</c:v>
                </c:pt>
                <c:pt idx="20">
                  <c:v>1913</c:v>
                </c:pt>
                <c:pt idx="21">
                  <c:v>1914</c:v>
                </c:pt>
                <c:pt idx="22">
                  <c:v>1915</c:v>
                </c:pt>
                <c:pt idx="23">
                  <c:v>1916</c:v>
                </c:pt>
                <c:pt idx="24">
                  <c:v>1917</c:v>
                </c:pt>
                <c:pt idx="25">
                  <c:v>1918</c:v>
                </c:pt>
                <c:pt idx="26">
                  <c:v>1919</c:v>
                </c:pt>
                <c:pt idx="27">
                  <c:v>1920</c:v>
                </c:pt>
                <c:pt idx="28">
                  <c:v>1921</c:v>
                </c:pt>
                <c:pt idx="29">
                  <c:v>1922</c:v>
                </c:pt>
                <c:pt idx="30">
                  <c:v>1923</c:v>
                </c:pt>
                <c:pt idx="31">
                  <c:v>1924</c:v>
                </c:pt>
                <c:pt idx="32">
                  <c:v>1925</c:v>
                </c:pt>
                <c:pt idx="33">
                  <c:v>1926</c:v>
                </c:pt>
                <c:pt idx="34">
                  <c:v>1927</c:v>
                </c:pt>
                <c:pt idx="35">
                  <c:v>1928</c:v>
                </c:pt>
                <c:pt idx="36">
                  <c:v>1929</c:v>
                </c:pt>
                <c:pt idx="37">
                  <c:v>1930</c:v>
                </c:pt>
                <c:pt idx="38">
                  <c:v>1931</c:v>
                </c:pt>
                <c:pt idx="39">
                  <c:v>1932</c:v>
                </c:pt>
                <c:pt idx="40">
                  <c:v>1933</c:v>
                </c:pt>
                <c:pt idx="41">
                  <c:v>1934</c:v>
                </c:pt>
                <c:pt idx="42">
                  <c:v>1935</c:v>
                </c:pt>
                <c:pt idx="43">
                  <c:v>1936</c:v>
                </c:pt>
                <c:pt idx="44">
                  <c:v>1937</c:v>
                </c:pt>
                <c:pt idx="45">
                  <c:v>1938</c:v>
                </c:pt>
                <c:pt idx="46">
                  <c:v>1939</c:v>
                </c:pt>
                <c:pt idx="47">
                  <c:v>1940</c:v>
                </c:pt>
                <c:pt idx="48">
                  <c:v>1941</c:v>
                </c:pt>
                <c:pt idx="49">
                  <c:v>1942</c:v>
                </c:pt>
                <c:pt idx="50">
                  <c:v>1943</c:v>
                </c:pt>
                <c:pt idx="51">
                  <c:v>1944</c:v>
                </c:pt>
                <c:pt idx="52">
                  <c:v>1945</c:v>
                </c:pt>
                <c:pt idx="53">
                  <c:v>1946</c:v>
                </c:pt>
              </c:numCache>
            </c:numRef>
          </c:xVal>
          <c:yVal>
            <c:numRef>
              <c:f>Sheet1!$P$2:$P$55</c:f>
              <c:numCache>
                <c:formatCode>General</c:formatCode>
                <c:ptCount val="54"/>
                <c:pt idx="0">
                  <c:v>69.728920000000002</c:v>
                </c:pt>
                <c:pt idx="1">
                  <c:v>70.536690000000007</c:v>
                </c:pt>
                <c:pt idx="2">
                  <c:v>74.087270000000004</c:v>
                </c:pt>
                <c:pt idx="3">
                  <c:v>71.328670000000002</c:v>
                </c:pt>
                <c:pt idx="4">
                  <c:v>70.086089999999999</c:v>
                </c:pt>
                <c:pt idx="5">
                  <c:v>69.16031000000001</c:v>
                </c:pt>
                <c:pt idx="6">
                  <c:v>68.937640000000002</c:v>
                </c:pt>
                <c:pt idx="7">
                  <c:v>67.89631</c:v>
                </c:pt>
                <c:pt idx="8">
                  <c:v>63.992629999999991</c:v>
                </c:pt>
                <c:pt idx="9">
                  <c:v>59.925090000000004</c:v>
                </c:pt>
                <c:pt idx="10">
                  <c:v>57.55789</c:v>
                </c:pt>
                <c:pt idx="11">
                  <c:v>57.184389999999993</c:v>
                </c:pt>
                <c:pt idx="12">
                  <c:v>57.05932</c:v>
                </c:pt>
                <c:pt idx="13">
                  <c:v>56.963609999999996</c:v>
                </c:pt>
                <c:pt idx="14">
                  <c:v>54.946850000000005</c:v>
                </c:pt>
                <c:pt idx="15">
                  <c:v>56.922450000000005</c:v>
                </c:pt>
                <c:pt idx="16">
                  <c:v>59.259260000000005</c:v>
                </c:pt>
                <c:pt idx="17">
                  <c:v>58.855849999999997</c:v>
                </c:pt>
                <c:pt idx="18">
                  <c:v>60.578879999999998</c:v>
                </c:pt>
                <c:pt idx="19">
                  <c:v>62.418470000000006</c:v>
                </c:pt>
                <c:pt idx="20">
                  <c:v>64.323369999999997</c:v>
                </c:pt>
                <c:pt idx="21">
                  <c:v>67.519440000000003</c:v>
                </c:pt>
                <c:pt idx="22">
                  <c:v>68.845489999999998</c:v>
                </c:pt>
                <c:pt idx="23">
                  <c:v>69.848790000000008</c:v>
                </c:pt>
                <c:pt idx="24">
                  <c:v>74.240839999999992</c:v>
                </c:pt>
                <c:pt idx="25">
                  <c:v>69.494029999999995</c:v>
                </c:pt>
                <c:pt idx="26">
                  <c:v>68.859649999999988</c:v>
                </c:pt>
                <c:pt idx="27">
                  <c:v>66.914459999999991</c:v>
                </c:pt>
                <c:pt idx="28">
                  <c:v>64.211979999999997</c:v>
                </c:pt>
                <c:pt idx="29">
                  <c:v>65.688509999999994</c:v>
                </c:pt>
                <c:pt idx="30">
                  <c:v>66.002049999999997</c:v>
                </c:pt>
                <c:pt idx="31">
                  <c:v>69.134659999999997</c:v>
                </c:pt>
                <c:pt idx="32">
                  <c:v>70.703400000000002</c:v>
                </c:pt>
                <c:pt idx="33">
                  <c:v>71.912400000000005</c:v>
                </c:pt>
                <c:pt idx="34">
                  <c:v>72.262780000000006</c:v>
                </c:pt>
                <c:pt idx="35">
                  <c:v>73.405119999999997</c:v>
                </c:pt>
                <c:pt idx="36">
                  <c:v>73.269689999999997</c:v>
                </c:pt>
                <c:pt idx="37">
                  <c:v>72.49579</c:v>
                </c:pt>
                <c:pt idx="38">
                  <c:v>72.185360000000003</c:v>
                </c:pt>
                <c:pt idx="39">
                  <c:v>71.694209999999998</c:v>
                </c:pt>
                <c:pt idx="40">
                  <c:v>71.713859999999997</c:v>
                </c:pt>
                <c:pt idx="41">
                  <c:v>69.937960000000004</c:v>
                </c:pt>
                <c:pt idx="42">
                  <c:v>68.227710000000002</c:v>
                </c:pt>
                <c:pt idx="43">
                  <c:v>66.542950000000005</c:v>
                </c:pt>
                <c:pt idx="44">
                  <c:v>65.569090000000003</c:v>
                </c:pt>
                <c:pt idx="45">
                  <c:v>64.417230000000004</c:v>
                </c:pt>
                <c:pt idx="46">
                  <c:v>65.433070000000001</c:v>
                </c:pt>
                <c:pt idx="47">
                  <c:v>65.824939999999998</c:v>
                </c:pt>
                <c:pt idx="48">
                  <c:v>64.865989999999996</c:v>
                </c:pt>
                <c:pt idx="49">
                  <c:v>64.222020000000001</c:v>
                </c:pt>
                <c:pt idx="50">
                  <c:v>75.265309999999999</c:v>
                </c:pt>
                <c:pt idx="51">
                  <c:v>80.970820000000003</c:v>
                </c:pt>
                <c:pt idx="52">
                  <c:v>80.795145000000005</c:v>
                </c:pt>
                <c:pt idx="53">
                  <c:v>80.619470000000007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18E-4F03-908F-66D6AAB16938}"/>
            </c:ext>
          </c:extLst>
        </c:ser>
        <c:ser>
          <c:idx val="1"/>
          <c:order val="1"/>
          <c:tx>
            <c:strRef>
              <c:f>Sheet1!$Q$1</c:f>
              <c:strCache>
                <c:ptCount val="1"/>
                <c:pt idx="0">
                  <c:v>True Prop. in L&amp;S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Sheet1!$A$2:$A$55</c:f>
              <c:numCache>
                <c:formatCode>0</c:formatCode>
                <c:ptCount val="54"/>
                <c:pt idx="0">
                  <c:v>1893</c:v>
                </c:pt>
                <c:pt idx="1">
                  <c:v>1894</c:v>
                </c:pt>
                <c:pt idx="2">
                  <c:v>1895</c:v>
                </c:pt>
                <c:pt idx="3">
                  <c:v>1896</c:v>
                </c:pt>
                <c:pt idx="4">
                  <c:v>1897</c:v>
                </c:pt>
                <c:pt idx="5">
                  <c:v>1898</c:v>
                </c:pt>
                <c:pt idx="6">
                  <c:v>1899</c:v>
                </c:pt>
                <c:pt idx="7">
                  <c:v>1900</c:v>
                </c:pt>
                <c:pt idx="8">
                  <c:v>1901</c:v>
                </c:pt>
                <c:pt idx="9">
                  <c:v>1902</c:v>
                </c:pt>
                <c:pt idx="10">
                  <c:v>1903</c:v>
                </c:pt>
                <c:pt idx="11">
                  <c:v>1904</c:v>
                </c:pt>
                <c:pt idx="12">
                  <c:v>1905</c:v>
                </c:pt>
                <c:pt idx="13">
                  <c:v>1906</c:v>
                </c:pt>
                <c:pt idx="14">
                  <c:v>1907</c:v>
                </c:pt>
                <c:pt idx="15">
                  <c:v>1908</c:v>
                </c:pt>
                <c:pt idx="16">
                  <c:v>1909</c:v>
                </c:pt>
                <c:pt idx="17">
                  <c:v>1910</c:v>
                </c:pt>
                <c:pt idx="18">
                  <c:v>1911</c:v>
                </c:pt>
                <c:pt idx="19">
                  <c:v>1912</c:v>
                </c:pt>
                <c:pt idx="20">
                  <c:v>1913</c:v>
                </c:pt>
                <c:pt idx="21">
                  <c:v>1914</c:v>
                </c:pt>
                <c:pt idx="22">
                  <c:v>1915</c:v>
                </c:pt>
                <c:pt idx="23">
                  <c:v>1916</c:v>
                </c:pt>
                <c:pt idx="24">
                  <c:v>1917</c:v>
                </c:pt>
                <c:pt idx="25">
                  <c:v>1918</c:v>
                </c:pt>
                <c:pt idx="26">
                  <c:v>1919</c:v>
                </c:pt>
                <c:pt idx="27">
                  <c:v>1920</c:v>
                </c:pt>
                <c:pt idx="28">
                  <c:v>1921</c:v>
                </c:pt>
                <c:pt idx="29">
                  <c:v>1922</c:v>
                </c:pt>
                <c:pt idx="30">
                  <c:v>1923</c:v>
                </c:pt>
                <c:pt idx="31">
                  <c:v>1924</c:v>
                </c:pt>
                <c:pt idx="32">
                  <c:v>1925</c:v>
                </c:pt>
                <c:pt idx="33">
                  <c:v>1926</c:v>
                </c:pt>
                <c:pt idx="34">
                  <c:v>1927</c:v>
                </c:pt>
                <c:pt idx="35">
                  <c:v>1928</c:v>
                </c:pt>
                <c:pt idx="36">
                  <c:v>1929</c:v>
                </c:pt>
                <c:pt idx="37">
                  <c:v>1930</c:v>
                </c:pt>
                <c:pt idx="38">
                  <c:v>1931</c:v>
                </c:pt>
                <c:pt idx="39">
                  <c:v>1932</c:v>
                </c:pt>
                <c:pt idx="40">
                  <c:v>1933</c:v>
                </c:pt>
                <c:pt idx="41">
                  <c:v>1934</c:v>
                </c:pt>
                <c:pt idx="42">
                  <c:v>1935</c:v>
                </c:pt>
                <c:pt idx="43">
                  <c:v>1936</c:v>
                </c:pt>
                <c:pt idx="44">
                  <c:v>1937</c:v>
                </c:pt>
                <c:pt idx="45">
                  <c:v>1938</c:v>
                </c:pt>
                <c:pt idx="46">
                  <c:v>1939</c:v>
                </c:pt>
                <c:pt idx="47">
                  <c:v>1940</c:v>
                </c:pt>
                <c:pt idx="48">
                  <c:v>1941</c:v>
                </c:pt>
                <c:pt idx="49">
                  <c:v>1942</c:v>
                </c:pt>
                <c:pt idx="50">
                  <c:v>1943</c:v>
                </c:pt>
                <c:pt idx="51">
                  <c:v>1944</c:v>
                </c:pt>
                <c:pt idx="52">
                  <c:v>1945</c:v>
                </c:pt>
                <c:pt idx="53">
                  <c:v>1946</c:v>
                </c:pt>
              </c:numCache>
            </c:numRef>
          </c:xVal>
          <c:yVal>
            <c:numRef>
              <c:f>Sheet1!$Q$2:$Q$55</c:f>
              <c:numCache>
                <c:formatCode>General</c:formatCode>
                <c:ptCount val="54"/>
                <c:pt idx="15">
                  <c:v>55.617350000000002</c:v>
                </c:pt>
                <c:pt idx="16">
                  <c:v>53.493080000000006</c:v>
                </c:pt>
                <c:pt idx="17">
                  <c:v>57.95214</c:v>
                </c:pt>
                <c:pt idx="18">
                  <c:v>59.911159999999995</c:v>
                </c:pt>
                <c:pt idx="19">
                  <c:v>57.620910000000002</c:v>
                </c:pt>
                <c:pt idx="20">
                  <c:v>63.682749999999999</c:v>
                </c:pt>
                <c:pt idx="21">
                  <c:v>64.789010000000005</c:v>
                </c:pt>
                <c:pt idx="22">
                  <c:v>66.783150000000006</c:v>
                </c:pt>
                <c:pt idx="25">
                  <c:v>67.299109999999999</c:v>
                </c:pt>
                <c:pt idx="26">
                  <c:v>65.513770000000008</c:v>
                </c:pt>
                <c:pt idx="27">
                  <c:v>67.99260000000001</c:v>
                </c:pt>
                <c:pt idx="28">
                  <c:v>64.385639999999995</c:v>
                </c:pt>
                <c:pt idx="29">
                  <c:v>65.44323</c:v>
                </c:pt>
                <c:pt idx="30">
                  <c:v>65.951499999999996</c:v>
                </c:pt>
                <c:pt idx="31">
                  <c:v>68.564409999999995</c:v>
                </c:pt>
                <c:pt idx="32">
                  <c:v>70.894239999999996</c:v>
                </c:pt>
                <c:pt idx="33">
                  <c:v>71.989820000000009</c:v>
                </c:pt>
                <c:pt idx="34">
                  <c:v>72.32423</c:v>
                </c:pt>
                <c:pt idx="35">
                  <c:v>73.474469999999997</c:v>
                </c:pt>
                <c:pt idx="36">
                  <c:v>73.553159999999991</c:v>
                </c:pt>
                <c:pt idx="37">
                  <c:v>72.298689999999993</c:v>
                </c:pt>
                <c:pt idx="38">
                  <c:v>72.197869999999995</c:v>
                </c:pt>
                <c:pt idx="39">
                  <c:v>71.650899999999993</c:v>
                </c:pt>
                <c:pt idx="40">
                  <c:v>71.579160000000002</c:v>
                </c:pt>
                <c:pt idx="41">
                  <c:v>69.582900000000009</c:v>
                </c:pt>
                <c:pt idx="42">
                  <c:v>68.552760000000006</c:v>
                </c:pt>
                <c:pt idx="43">
                  <c:v>67.206220000000002</c:v>
                </c:pt>
                <c:pt idx="44">
                  <c:v>65.85033</c:v>
                </c:pt>
                <c:pt idx="45">
                  <c:v>65.188420000000008</c:v>
                </c:pt>
                <c:pt idx="46">
                  <c:v>65.543229999999994</c:v>
                </c:pt>
                <c:pt idx="47">
                  <c:v>65.597430000000003</c:v>
                </c:pt>
                <c:pt idx="48">
                  <c:v>64.405280000000005</c:v>
                </c:pt>
                <c:pt idx="49">
                  <c:v>63.663099999999993</c:v>
                </c:pt>
                <c:pt idx="50">
                  <c:v>74.10087</c:v>
                </c:pt>
                <c:pt idx="51">
                  <c:v>79.852999999999994</c:v>
                </c:pt>
                <c:pt idx="52">
                  <c:v>74.174269999999993</c:v>
                </c:pt>
                <c:pt idx="53">
                  <c:v>68.572130000000001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18E-4F03-908F-66D6AAB16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414344"/>
        <c:axId val="351418656"/>
      </c:scatterChart>
      <c:valAx>
        <c:axId val="351414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418656"/>
        <c:crosses val="autoZero"/>
        <c:crossBetween val="midCat"/>
      </c:valAx>
      <c:valAx>
        <c:axId val="351418656"/>
        <c:scaling>
          <c:orientation val="minMax"/>
          <c:max val="85"/>
          <c:min val="4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4143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Proportion of Students in Senior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Sheet1!$R$1</c:f>
              <c:strCache>
                <c:ptCount val="1"/>
                <c:pt idx="0">
                  <c:v>Prop. Seniors in Data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Sheet1!$A$2:$A$55</c:f>
              <c:numCache>
                <c:formatCode>0</c:formatCode>
                <c:ptCount val="54"/>
                <c:pt idx="0">
                  <c:v>1893</c:v>
                </c:pt>
                <c:pt idx="1">
                  <c:v>1894</c:v>
                </c:pt>
                <c:pt idx="2">
                  <c:v>1895</c:v>
                </c:pt>
                <c:pt idx="3">
                  <c:v>1896</c:v>
                </c:pt>
                <c:pt idx="4">
                  <c:v>1897</c:v>
                </c:pt>
                <c:pt idx="5">
                  <c:v>1898</c:v>
                </c:pt>
                <c:pt idx="6">
                  <c:v>1899</c:v>
                </c:pt>
                <c:pt idx="7">
                  <c:v>1900</c:v>
                </c:pt>
                <c:pt idx="8">
                  <c:v>1901</c:v>
                </c:pt>
                <c:pt idx="9">
                  <c:v>1902</c:v>
                </c:pt>
                <c:pt idx="10">
                  <c:v>1903</c:v>
                </c:pt>
                <c:pt idx="11">
                  <c:v>1904</c:v>
                </c:pt>
                <c:pt idx="12">
                  <c:v>1905</c:v>
                </c:pt>
                <c:pt idx="13">
                  <c:v>1906</c:v>
                </c:pt>
                <c:pt idx="14">
                  <c:v>1907</c:v>
                </c:pt>
                <c:pt idx="15">
                  <c:v>1908</c:v>
                </c:pt>
                <c:pt idx="16">
                  <c:v>1909</c:v>
                </c:pt>
                <c:pt idx="17">
                  <c:v>1910</c:v>
                </c:pt>
                <c:pt idx="18">
                  <c:v>1911</c:v>
                </c:pt>
                <c:pt idx="19">
                  <c:v>1912</c:v>
                </c:pt>
                <c:pt idx="20">
                  <c:v>1913</c:v>
                </c:pt>
                <c:pt idx="21">
                  <c:v>1914</c:v>
                </c:pt>
                <c:pt idx="22">
                  <c:v>1915</c:v>
                </c:pt>
                <c:pt idx="23">
                  <c:v>1916</c:v>
                </c:pt>
                <c:pt idx="24">
                  <c:v>1917</c:v>
                </c:pt>
                <c:pt idx="25">
                  <c:v>1918</c:v>
                </c:pt>
                <c:pt idx="26">
                  <c:v>1919</c:v>
                </c:pt>
                <c:pt idx="27">
                  <c:v>1920</c:v>
                </c:pt>
                <c:pt idx="28">
                  <c:v>1921</c:v>
                </c:pt>
                <c:pt idx="29">
                  <c:v>1922</c:v>
                </c:pt>
                <c:pt idx="30">
                  <c:v>1923</c:v>
                </c:pt>
                <c:pt idx="31">
                  <c:v>1924</c:v>
                </c:pt>
                <c:pt idx="32">
                  <c:v>1925</c:v>
                </c:pt>
                <c:pt idx="33">
                  <c:v>1926</c:v>
                </c:pt>
                <c:pt idx="34">
                  <c:v>1927</c:v>
                </c:pt>
                <c:pt idx="35">
                  <c:v>1928</c:v>
                </c:pt>
                <c:pt idx="36">
                  <c:v>1929</c:v>
                </c:pt>
                <c:pt idx="37">
                  <c:v>1930</c:v>
                </c:pt>
                <c:pt idx="38">
                  <c:v>1931</c:v>
                </c:pt>
                <c:pt idx="39">
                  <c:v>1932</c:v>
                </c:pt>
                <c:pt idx="40">
                  <c:v>1933</c:v>
                </c:pt>
                <c:pt idx="41">
                  <c:v>1934</c:v>
                </c:pt>
                <c:pt idx="42">
                  <c:v>1935</c:v>
                </c:pt>
                <c:pt idx="43">
                  <c:v>1936</c:v>
                </c:pt>
                <c:pt idx="44">
                  <c:v>1937</c:v>
                </c:pt>
                <c:pt idx="45">
                  <c:v>1938</c:v>
                </c:pt>
                <c:pt idx="46">
                  <c:v>1939</c:v>
                </c:pt>
                <c:pt idx="47">
                  <c:v>1940</c:v>
                </c:pt>
                <c:pt idx="48">
                  <c:v>1941</c:v>
                </c:pt>
                <c:pt idx="49">
                  <c:v>1942</c:v>
                </c:pt>
                <c:pt idx="50">
                  <c:v>1943</c:v>
                </c:pt>
                <c:pt idx="51">
                  <c:v>1944</c:v>
                </c:pt>
                <c:pt idx="52">
                  <c:v>1945</c:v>
                </c:pt>
                <c:pt idx="53">
                  <c:v>1946</c:v>
                </c:pt>
              </c:numCache>
            </c:numRef>
          </c:xVal>
          <c:yVal>
            <c:numRef>
              <c:f>Sheet1!$R$2:$R$55</c:f>
              <c:numCache>
                <c:formatCode>General</c:formatCode>
                <c:ptCount val="54"/>
                <c:pt idx="0">
                  <c:v>15.06024</c:v>
                </c:pt>
                <c:pt idx="1">
                  <c:v>12.157719999999999</c:v>
                </c:pt>
                <c:pt idx="2">
                  <c:v>12.19947</c:v>
                </c:pt>
                <c:pt idx="3">
                  <c:v>11.03341</c:v>
                </c:pt>
                <c:pt idx="4">
                  <c:v>11.53295</c:v>
                </c:pt>
                <c:pt idx="5">
                  <c:v>10.229009999999999</c:v>
                </c:pt>
                <c:pt idx="6">
                  <c:v>16.62818</c:v>
                </c:pt>
                <c:pt idx="7">
                  <c:v>16.799600000000002</c:v>
                </c:pt>
                <c:pt idx="8">
                  <c:v>16.874140000000001</c:v>
                </c:pt>
                <c:pt idx="9">
                  <c:v>18.968389999999999</c:v>
                </c:pt>
                <c:pt idx="10">
                  <c:v>20.31119</c:v>
                </c:pt>
                <c:pt idx="11">
                  <c:v>19.019929999999999</c:v>
                </c:pt>
                <c:pt idx="12">
                  <c:v>21.953250000000001</c:v>
                </c:pt>
                <c:pt idx="13">
                  <c:v>19.540710000000001</c:v>
                </c:pt>
                <c:pt idx="14">
                  <c:v>19.738990000000001</c:v>
                </c:pt>
                <c:pt idx="15">
                  <c:v>18.261559999999999</c:v>
                </c:pt>
                <c:pt idx="16">
                  <c:v>18.40239</c:v>
                </c:pt>
                <c:pt idx="17">
                  <c:v>15.35979</c:v>
                </c:pt>
                <c:pt idx="18">
                  <c:v>18.416519999999998</c:v>
                </c:pt>
                <c:pt idx="19">
                  <c:v>18.114330000000002</c:v>
                </c:pt>
                <c:pt idx="20">
                  <c:v>17.914670000000001</c:v>
                </c:pt>
                <c:pt idx="21">
                  <c:v>19.084590000000002</c:v>
                </c:pt>
                <c:pt idx="22">
                  <c:v>19.35858</c:v>
                </c:pt>
                <c:pt idx="23">
                  <c:v>20.280100000000001</c:v>
                </c:pt>
                <c:pt idx="24">
                  <c:v>17.827999999999999</c:v>
                </c:pt>
                <c:pt idx="25">
                  <c:v>13.008659999999999</c:v>
                </c:pt>
                <c:pt idx="26">
                  <c:v>14.84384</c:v>
                </c:pt>
                <c:pt idx="27">
                  <c:v>17.426780000000001</c:v>
                </c:pt>
                <c:pt idx="28">
                  <c:v>20.906289999999998</c:v>
                </c:pt>
                <c:pt idx="29">
                  <c:v>23.655909999999999</c:v>
                </c:pt>
                <c:pt idx="30">
                  <c:v>24.581579999999999</c:v>
                </c:pt>
                <c:pt idx="31">
                  <c:v>24.8218</c:v>
                </c:pt>
                <c:pt idx="32">
                  <c:v>24.039360000000002</c:v>
                </c:pt>
                <c:pt idx="33">
                  <c:v>21.777379999999997</c:v>
                </c:pt>
                <c:pt idx="34">
                  <c:v>23.052389999999999</c:v>
                </c:pt>
                <c:pt idx="35">
                  <c:v>24.93927</c:v>
                </c:pt>
                <c:pt idx="36">
                  <c:v>27.805489999999999</c:v>
                </c:pt>
                <c:pt idx="37">
                  <c:v>27.277820000000002</c:v>
                </c:pt>
                <c:pt idx="38">
                  <c:v>26.036769999999997</c:v>
                </c:pt>
                <c:pt idx="39">
                  <c:v>27.839740000000003</c:v>
                </c:pt>
                <c:pt idx="40">
                  <c:v>27.678009999999997</c:v>
                </c:pt>
                <c:pt idx="41">
                  <c:v>28.775739999999999</c:v>
                </c:pt>
                <c:pt idx="42">
                  <c:v>27.507239999999999</c:v>
                </c:pt>
                <c:pt idx="43">
                  <c:v>28.602990000000002</c:v>
                </c:pt>
                <c:pt idx="44">
                  <c:v>27.98357</c:v>
                </c:pt>
                <c:pt idx="45">
                  <c:v>25.914660000000001</c:v>
                </c:pt>
                <c:pt idx="46">
                  <c:v>27.470480000000002</c:v>
                </c:pt>
                <c:pt idx="47">
                  <c:v>28.234160000000003</c:v>
                </c:pt>
                <c:pt idx="48">
                  <c:v>29.234719999999996</c:v>
                </c:pt>
                <c:pt idx="49">
                  <c:v>23.512319999999999</c:v>
                </c:pt>
                <c:pt idx="50">
                  <c:v>25.693690000000004</c:v>
                </c:pt>
                <c:pt idx="51">
                  <c:v>20.477439999999998</c:v>
                </c:pt>
                <c:pt idx="52">
                  <c:v>19.149735</c:v>
                </c:pt>
                <c:pt idx="53">
                  <c:v>17.822029999999998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D64-4FD9-8A35-90889882B2C8}"/>
            </c:ext>
          </c:extLst>
        </c:ser>
        <c:ser>
          <c:idx val="1"/>
          <c:order val="1"/>
          <c:tx>
            <c:strRef>
              <c:f>Sheet1!$S$1</c:f>
              <c:strCache>
                <c:ptCount val="1"/>
                <c:pt idx="0">
                  <c:v>True Prop. Seniors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Sheet1!$A$2:$A$55</c:f>
              <c:numCache>
                <c:formatCode>0</c:formatCode>
                <c:ptCount val="54"/>
                <c:pt idx="0">
                  <c:v>1893</c:v>
                </c:pt>
                <c:pt idx="1">
                  <c:v>1894</c:v>
                </c:pt>
                <c:pt idx="2">
                  <c:v>1895</c:v>
                </c:pt>
                <c:pt idx="3">
                  <c:v>1896</c:v>
                </c:pt>
                <c:pt idx="4">
                  <c:v>1897</c:v>
                </c:pt>
                <c:pt idx="5">
                  <c:v>1898</c:v>
                </c:pt>
                <c:pt idx="6">
                  <c:v>1899</c:v>
                </c:pt>
                <c:pt idx="7">
                  <c:v>1900</c:v>
                </c:pt>
                <c:pt idx="8">
                  <c:v>1901</c:v>
                </c:pt>
                <c:pt idx="9">
                  <c:v>1902</c:v>
                </c:pt>
                <c:pt idx="10">
                  <c:v>1903</c:v>
                </c:pt>
                <c:pt idx="11">
                  <c:v>1904</c:v>
                </c:pt>
                <c:pt idx="12">
                  <c:v>1905</c:v>
                </c:pt>
                <c:pt idx="13">
                  <c:v>1906</c:v>
                </c:pt>
                <c:pt idx="14">
                  <c:v>1907</c:v>
                </c:pt>
                <c:pt idx="15">
                  <c:v>1908</c:v>
                </c:pt>
                <c:pt idx="16">
                  <c:v>1909</c:v>
                </c:pt>
                <c:pt idx="17">
                  <c:v>1910</c:v>
                </c:pt>
                <c:pt idx="18">
                  <c:v>1911</c:v>
                </c:pt>
                <c:pt idx="19">
                  <c:v>1912</c:v>
                </c:pt>
                <c:pt idx="20">
                  <c:v>1913</c:v>
                </c:pt>
                <c:pt idx="21">
                  <c:v>1914</c:v>
                </c:pt>
                <c:pt idx="22">
                  <c:v>1915</c:v>
                </c:pt>
                <c:pt idx="23">
                  <c:v>1916</c:v>
                </c:pt>
                <c:pt idx="24">
                  <c:v>1917</c:v>
                </c:pt>
                <c:pt idx="25">
                  <c:v>1918</c:v>
                </c:pt>
                <c:pt idx="26">
                  <c:v>1919</c:v>
                </c:pt>
                <c:pt idx="27">
                  <c:v>1920</c:v>
                </c:pt>
                <c:pt idx="28">
                  <c:v>1921</c:v>
                </c:pt>
                <c:pt idx="29">
                  <c:v>1922</c:v>
                </c:pt>
                <c:pt idx="30">
                  <c:v>1923</c:v>
                </c:pt>
                <c:pt idx="31">
                  <c:v>1924</c:v>
                </c:pt>
                <c:pt idx="32">
                  <c:v>1925</c:v>
                </c:pt>
                <c:pt idx="33">
                  <c:v>1926</c:v>
                </c:pt>
                <c:pt idx="34">
                  <c:v>1927</c:v>
                </c:pt>
                <c:pt idx="35">
                  <c:v>1928</c:v>
                </c:pt>
                <c:pt idx="36">
                  <c:v>1929</c:v>
                </c:pt>
                <c:pt idx="37">
                  <c:v>1930</c:v>
                </c:pt>
                <c:pt idx="38">
                  <c:v>1931</c:v>
                </c:pt>
                <c:pt idx="39">
                  <c:v>1932</c:v>
                </c:pt>
                <c:pt idx="40">
                  <c:v>1933</c:v>
                </c:pt>
                <c:pt idx="41">
                  <c:v>1934</c:v>
                </c:pt>
                <c:pt idx="42">
                  <c:v>1935</c:v>
                </c:pt>
                <c:pt idx="43">
                  <c:v>1936</c:v>
                </c:pt>
                <c:pt idx="44">
                  <c:v>1937</c:v>
                </c:pt>
                <c:pt idx="45">
                  <c:v>1938</c:v>
                </c:pt>
                <c:pt idx="46">
                  <c:v>1939</c:v>
                </c:pt>
                <c:pt idx="47">
                  <c:v>1940</c:v>
                </c:pt>
                <c:pt idx="48">
                  <c:v>1941</c:v>
                </c:pt>
                <c:pt idx="49">
                  <c:v>1942</c:v>
                </c:pt>
                <c:pt idx="50">
                  <c:v>1943</c:v>
                </c:pt>
                <c:pt idx="51">
                  <c:v>1944</c:v>
                </c:pt>
                <c:pt idx="52">
                  <c:v>1945</c:v>
                </c:pt>
                <c:pt idx="53">
                  <c:v>1946</c:v>
                </c:pt>
              </c:numCache>
            </c:numRef>
          </c:xVal>
          <c:yVal>
            <c:numRef>
              <c:f>Sheet1!$S$2:$S$55</c:f>
              <c:numCache>
                <c:formatCode>General</c:formatCode>
                <c:ptCount val="54"/>
                <c:pt idx="15">
                  <c:v>18.353729999999999</c:v>
                </c:pt>
                <c:pt idx="16">
                  <c:v>18.393519999999999</c:v>
                </c:pt>
                <c:pt idx="17">
                  <c:v>15.692210000000001</c:v>
                </c:pt>
                <c:pt idx="18">
                  <c:v>18.2121</c:v>
                </c:pt>
                <c:pt idx="19">
                  <c:v>17.855399999999999</c:v>
                </c:pt>
                <c:pt idx="20">
                  <c:v>17.754619999999999</c:v>
                </c:pt>
                <c:pt idx="21">
                  <c:v>19.371930000000003</c:v>
                </c:pt>
                <c:pt idx="22">
                  <c:v>19.22016</c:v>
                </c:pt>
                <c:pt idx="25">
                  <c:v>13.42475</c:v>
                </c:pt>
                <c:pt idx="26">
                  <c:v>14.81575</c:v>
                </c:pt>
                <c:pt idx="27">
                  <c:v>17.853840000000002</c:v>
                </c:pt>
                <c:pt idx="28">
                  <c:v>21.11215</c:v>
                </c:pt>
                <c:pt idx="29">
                  <c:v>25.50977</c:v>
                </c:pt>
                <c:pt idx="30">
                  <c:v>25.365959999999998</c:v>
                </c:pt>
                <c:pt idx="31">
                  <c:v>25.608389999999996</c:v>
                </c:pt>
                <c:pt idx="32">
                  <c:v>24.709400000000002</c:v>
                </c:pt>
                <c:pt idx="33">
                  <c:v>22.54316</c:v>
                </c:pt>
                <c:pt idx="34">
                  <c:v>24.14913</c:v>
                </c:pt>
                <c:pt idx="35">
                  <c:v>25.8689</c:v>
                </c:pt>
                <c:pt idx="36">
                  <c:v>28.35352</c:v>
                </c:pt>
                <c:pt idx="37">
                  <c:v>28.329900000000002</c:v>
                </c:pt>
                <c:pt idx="38">
                  <c:v>27.040279999999999</c:v>
                </c:pt>
                <c:pt idx="39">
                  <c:v>28.054119999999998</c:v>
                </c:pt>
                <c:pt idx="40">
                  <c:v>28.727869999999999</c:v>
                </c:pt>
                <c:pt idx="41">
                  <c:v>28.449819999999999</c:v>
                </c:pt>
                <c:pt idx="42">
                  <c:v>27.6464</c:v>
                </c:pt>
                <c:pt idx="43">
                  <c:v>28.407250000000001</c:v>
                </c:pt>
                <c:pt idx="44">
                  <c:v>27.697319999999998</c:v>
                </c:pt>
                <c:pt idx="45">
                  <c:v>28.048430000000003</c:v>
                </c:pt>
                <c:pt idx="46">
                  <c:v>27.785919999999997</c:v>
                </c:pt>
                <c:pt idx="47">
                  <c:v>28.45374</c:v>
                </c:pt>
                <c:pt idx="48">
                  <c:v>29.54289</c:v>
                </c:pt>
                <c:pt idx="49">
                  <c:v>30.612250000000003</c:v>
                </c:pt>
                <c:pt idx="50">
                  <c:v>26.947680000000002</c:v>
                </c:pt>
                <c:pt idx="51">
                  <c:v>22.557289999999998</c:v>
                </c:pt>
                <c:pt idx="52">
                  <c:v>19.441459999999999</c:v>
                </c:pt>
                <c:pt idx="53">
                  <c:v>20.087869999999999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D64-4FD9-8A35-90889882B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415128"/>
        <c:axId val="351416696"/>
      </c:scatterChart>
      <c:valAx>
        <c:axId val="351415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416696"/>
        <c:crosses val="autoZero"/>
        <c:crossBetween val="midCat"/>
      </c:valAx>
      <c:valAx>
        <c:axId val="351416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415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Proportion Undergraduates Japanese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Japanese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Sheet1!$A$2:$A$55</c:f>
              <c:numCache>
                <c:formatCode>General</c:formatCode>
                <c:ptCount val="54"/>
                <c:pt idx="0">
                  <c:v>1893</c:v>
                </c:pt>
                <c:pt idx="1">
                  <c:v>1894</c:v>
                </c:pt>
                <c:pt idx="2">
                  <c:v>1895</c:v>
                </c:pt>
                <c:pt idx="3">
                  <c:v>1896</c:v>
                </c:pt>
                <c:pt idx="4">
                  <c:v>1897</c:v>
                </c:pt>
                <c:pt idx="5">
                  <c:v>1898</c:v>
                </c:pt>
                <c:pt idx="6">
                  <c:v>1899</c:v>
                </c:pt>
                <c:pt idx="7">
                  <c:v>1900</c:v>
                </c:pt>
                <c:pt idx="8">
                  <c:v>1901</c:v>
                </c:pt>
                <c:pt idx="9">
                  <c:v>1902</c:v>
                </c:pt>
                <c:pt idx="10">
                  <c:v>1903</c:v>
                </c:pt>
                <c:pt idx="11">
                  <c:v>1904</c:v>
                </c:pt>
                <c:pt idx="12">
                  <c:v>1905</c:v>
                </c:pt>
                <c:pt idx="13">
                  <c:v>1906</c:v>
                </c:pt>
                <c:pt idx="14">
                  <c:v>1907</c:v>
                </c:pt>
                <c:pt idx="15">
                  <c:v>1908</c:v>
                </c:pt>
                <c:pt idx="16">
                  <c:v>1909</c:v>
                </c:pt>
                <c:pt idx="17">
                  <c:v>1910</c:v>
                </c:pt>
                <c:pt idx="18">
                  <c:v>1911</c:v>
                </c:pt>
                <c:pt idx="19">
                  <c:v>1912</c:v>
                </c:pt>
                <c:pt idx="20">
                  <c:v>1913</c:v>
                </c:pt>
                <c:pt idx="21">
                  <c:v>1914</c:v>
                </c:pt>
                <c:pt idx="22">
                  <c:v>1915</c:v>
                </c:pt>
                <c:pt idx="23">
                  <c:v>1916</c:v>
                </c:pt>
                <c:pt idx="24">
                  <c:v>1917</c:v>
                </c:pt>
                <c:pt idx="25">
                  <c:v>1918</c:v>
                </c:pt>
                <c:pt idx="26">
                  <c:v>1919</c:v>
                </c:pt>
                <c:pt idx="27">
                  <c:v>1920</c:v>
                </c:pt>
                <c:pt idx="28">
                  <c:v>1921</c:v>
                </c:pt>
                <c:pt idx="29">
                  <c:v>1922</c:v>
                </c:pt>
                <c:pt idx="30">
                  <c:v>1923</c:v>
                </c:pt>
                <c:pt idx="31">
                  <c:v>1924</c:v>
                </c:pt>
                <c:pt idx="32">
                  <c:v>1925</c:v>
                </c:pt>
                <c:pt idx="33">
                  <c:v>1926</c:v>
                </c:pt>
                <c:pt idx="34">
                  <c:v>1927</c:v>
                </c:pt>
                <c:pt idx="35">
                  <c:v>1928</c:v>
                </c:pt>
                <c:pt idx="36">
                  <c:v>1929</c:v>
                </c:pt>
                <c:pt idx="37">
                  <c:v>1930</c:v>
                </c:pt>
                <c:pt idx="38">
                  <c:v>1931</c:v>
                </c:pt>
                <c:pt idx="39">
                  <c:v>1932</c:v>
                </c:pt>
                <c:pt idx="40">
                  <c:v>1933</c:v>
                </c:pt>
                <c:pt idx="41">
                  <c:v>1934</c:v>
                </c:pt>
                <c:pt idx="42">
                  <c:v>1935</c:v>
                </c:pt>
                <c:pt idx="43">
                  <c:v>1936</c:v>
                </c:pt>
                <c:pt idx="44">
                  <c:v>1937</c:v>
                </c:pt>
                <c:pt idx="45">
                  <c:v>1938</c:v>
                </c:pt>
                <c:pt idx="46">
                  <c:v>1939</c:v>
                </c:pt>
                <c:pt idx="47">
                  <c:v>1940</c:v>
                </c:pt>
                <c:pt idx="48">
                  <c:v>1941</c:v>
                </c:pt>
                <c:pt idx="49">
                  <c:v>1942</c:v>
                </c:pt>
                <c:pt idx="50">
                  <c:v>1943</c:v>
                </c:pt>
                <c:pt idx="51">
                  <c:v>1944</c:v>
                </c:pt>
                <c:pt idx="52">
                  <c:v>1945</c:v>
                </c:pt>
                <c:pt idx="53">
                  <c:v>1946</c:v>
                </c:pt>
              </c:numCache>
            </c:numRef>
          </c:xVal>
          <c:yVal>
            <c:numRef>
              <c:f>Sheet1!$F$2:$F$55</c:f>
              <c:numCache>
                <c:formatCode>0.0%</c:formatCode>
                <c:ptCount val="54"/>
                <c:pt idx="0">
                  <c:v>1.2378E-2</c:v>
                </c:pt>
                <c:pt idx="1">
                  <c:v>9.7339999999999996E-3</c:v>
                </c:pt>
                <c:pt idx="2">
                  <c:v>1.0185E-2</c:v>
                </c:pt>
                <c:pt idx="3">
                  <c:v>9.783E-3</c:v>
                </c:pt>
                <c:pt idx="4">
                  <c:v>1.3981E-2</c:v>
                </c:pt>
                <c:pt idx="5">
                  <c:v>1.1542000000000002E-2</c:v>
                </c:pt>
                <c:pt idx="6">
                  <c:v>1.3223E-2</c:v>
                </c:pt>
                <c:pt idx="7">
                  <c:v>1.4009000000000001E-2</c:v>
                </c:pt>
                <c:pt idx="8">
                  <c:v>1.3715E-2</c:v>
                </c:pt>
                <c:pt idx="9">
                  <c:v>1.7138E-2</c:v>
                </c:pt>
                <c:pt idx="10">
                  <c:v>1.5699000000000001E-2</c:v>
                </c:pt>
                <c:pt idx="11">
                  <c:v>1.5430999999999999E-2</c:v>
                </c:pt>
                <c:pt idx="12">
                  <c:v>1.9394999999999999E-2</c:v>
                </c:pt>
                <c:pt idx="13">
                  <c:v>1.5584000000000001E-2</c:v>
                </c:pt>
                <c:pt idx="14">
                  <c:v>1.5306999999999999E-2</c:v>
                </c:pt>
                <c:pt idx="15">
                  <c:v>1.7933999999999999E-2</c:v>
                </c:pt>
                <c:pt idx="16">
                  <c:v>1.6736000000000001E-2</c:v>
                </c:pt>
                <c:pt idx="17">
                  <c:v>1.9075000000000002E-2</c:v>
                </c:pt>
                <c:pt idx="18">
                  <c:v>1.8273000000000001E-2</c:v>
                </c:pt>
                <c:pt idx="19">
                  <c:v>1.9720000000000001E-2</c:v>
                </c:pt>
                <c:pt idx="20">
                  <c:v>1.9153E-2</c:v>
                </c:pt>
                <c:pt idx="21">
                  <c:v>1.448E-2</c:v>
                </c:pt>
                <c:pt idx="22">
                  <c:v>1.6423E-2</c:v>
                </c:pt>
                <c:pt idx="23">
                  <c:v>1.3768000000000001E-2</c:v>
                </c:pt>
                <c:pt idx="24">
                  <c:v>1.5127E-2</c:v>
                </c:pt>
                <c:pt idx="25">
                  <c:v>1.3857E-2</c:v>
                </c:pt>
                <c:pt idx="26">
                  <c:v>1.4670000000000001E-2</c:v>
                </c:pt>
                <c:pt idx="27">
                  <c:v>1.4211E-2</c:v>
                </c:pt>
                <c:pt idx="28">
                  <c:v>1.3497000000000002E-2</c:v>
                </c:pt>
                <c:pt idx="29">
                  <c:v>1.6310999999999999E-2</c:v>
                </c:pt>
                <c:pt idx="30">
                  <c:v>1.7003000000000001E-2</c:v>
                </c:pt>
                <c:pt idx="31">
                  <c:v>1.7697999999999998E-2</c:v>
                </c:pt>
                <c:pt idx="32">
                  <c:v>1.6525000000000001E-2</c:v>
                </c:pt>
                <c:pt idx="33">
                  <c:v>1.8019E-2</c:v>
                </c:pt>
                <c:pt idx="34">
                  <c:v>1.8769000000000001E-2</c:v>
                </c:pt>
                <c:pt idx="35">
                  <c:v>1.7212999999999999E-2</c:v>
                </c:pt>
                <c:pt idx="36">
                  <c:v>1.8408999999999998E-2</c:v>
                </c:pt>
                <c:pt idx="37">
                  <c:v>1.8090999999999999E-2</c:v>
                </c:pt>
                <c:pt idx="38">
                  <c:v>1.7734E-2</c:v>
                </c:pt>
                <c:pt idx="39">
                  <c:v>1.9102000000000001E-2</c:v>
                </c:pt>
                <c:pt idx="40">
                  <c:v>2.1301E-2</c:v>
                </c:pt>
                <c:pt idx="41">
                  <c:v>2.1543999999999997E-2</c:v>
                </c:pt>
                <c:pt idx="42">
                  <c:v>2.4902000000000001E-2</c:v>
                </c:pt>
                <c:pt idx="43">
                  <c:v>2.5968999999999999E-2</c:v>
                </c:pt>
                <c:pt idx="44">
                  <c:v>2.6748000000000004E-2</c:v>
                </c:pt>
                <c:pt idx="45">
                  <c:v>2.8709999999999999E-2</c:v>
                </c:pt>
                <c:pt idx="46">
                  <c:v>2.8542999999999999E-2</c:v>
                </c:pt>
                <c:pt idx="47">
                  <c:v>3.1456999999999999E-2</c:v>
                </c:pt>
                <c:pt idx="48">
                  <c:v>3.1653000000000001E-2</c:v>
                </c:pt>
                <c:pt idx="49">
                  <c:v>8.7550000000000006E-3</c:v>
                </c:pt>
                <c:pt idx="50">
                  <c:v>9.2270000000000008E-3</c:v>
                </c:pt>
                <c:pt idx="51">
                  <c:v>1.1049999999999999E-2</c:v>
                </c:pt>
                <c:pt idx="52">
                  <c:v>1.869E-3</c:v>
                </c:pt>
                <c:pt idx="53">
                  <c:v>1.6846E-2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8F-465A-A5C1-53F052848A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0604776"/>
        <c:axId val="690594584"/>
      </c:scatterChart>
      <c:valAx>
        <c:axId val="690604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594584"/>
        <c:crosses val="autoZero"/>
        <c:crossBetween val="midCat"/>
      </c:valAx>
      <c:valAx>
        <c:axId val="690594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604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500" dirty="0">
                <a:solidFill>
                  <a:schemeClr val="tx1"/>
                </a:solidFill>
              </a:rPr>
              <a:t>Average</a:t>
            </a:r>
            <a:r>
              <a:rPr lang="en-US" sz="2500" baseline="0" dirty="0">
                <a:solidFill>
                  <a:schemeClr val="tx1"/>
                </a:solidFill>
              </a:rPr>
              <a:t> ‘Name Scores’ of UC Berkeley and Stanford Students</a:t>
            </a:r>
            <a:endParaRPr lang="en-US" sz="25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Namescores!$B$1</c:f>
              <c:strCache>
                <c:ptCount val="1"/>
                <c:pt idx="0">
                  <c:v>Berkeley Female</c:v>
                </c:pt>
              </c:strCache>
            </c:strRef>
          </c:tx>
          <c:spPr>
            <a:ln w="38100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Namescores!$A$2:$A$55</c:f>
              <c:numCache>
                <c:formatCode>General</c:formatCode>
                <c:ptCount val="54"/>
                <c:pt idx="0">
                  <c:v>1893</c:v>
                </c:pt>
                <c:pt idx="1">
                  <c:v>1894</c:v>
                </c:pt>
                <c:pt idx="2">
                  <c:v>1895</c:v>
                </c:pt>
                <c:pt idx="3">
                  <c:v>1896</c:v>
                </c:pt>
                <c:pt idx="4">
                  <c:v>1897</c:v>
                </c:pt>
                <c:pt idx="5">
                  <c:v>1898</c:v>
                </c:pt>
                <c:pt idx="6">
                  <c:v>1899</c:v>
                </c:pt>
                <c:pt idx="7">
                  <c:v>1900</c:v>
                </c:pt>
                <c:pt idx="8">
                  <c:v>1901</c:v>
                </c:pt>
                <c:pt idx="9">
                  <c:v>1902</c:v>
                </c:pt>
                <c:pt idx="10">
                  <c:v>1903</c:v>
                </c:pt>
                <c:pt idx="11">
                  <c:v>1904</c:v>
                </c:pt>
                <c:pt idx="12">
                  <c:v>1905</c:v>
                </c:pt>
                <c:pt idx="13">
                  <c:v>1906</c:v>
                </c:pt>
                <c:pt idx="14">
                  <c:v>1907</c:v>
                </c:pt>
                <c:pt idx="15">
                  <c:v>1908</c:v>
                </c:pt>
                <c:pt idx="16">
                  <c:v>1909</c:v>
                </c:pt>
                <c:pt idx="17">
                  <c:v>1910</c:v>
                </c:pt>
                <c:pt idx="18">
                  <c:v>1911</c:v>
                </c:pt>
                <c:pt idx="19">
                  <c:v>1912</c:v>
                </c:pt>
                <c:pt idx="20">
                  <c:v>1913</c:v>
                </c:pt>
                <c:pt idx="21">
                  <c:v>1914</c:v>
                </c:pt>
                <c:pt idx="22">
                  <c:v>1915</c:v>
                </c:pt>
                <c:pt idx="23">
                  <c:v>1916</c:v>
                </c:pt>
                <c:pt idx="24">
                  <c:v>1917</c:v>
                </c:pt>
                <c:pt idx="25">
                  <c:v>1918</c:v>
                </c:pt>
                <c:pt idx="26">
                  <c:v>1919</c:v>
                </c:pt>
                <c:pt idx="27">
                  <c:v>1920</c:v>
                </c:pt>
                <c:pt idx="28">
                  <c:v>1921</c:v>
                </c:pt>
                <c:pt idx="29">
                  <c:v>1922</c:v>
                </c:pt>
                <c:pt idx="30">
                  <c:v>1923</c:v>
                </c:pt>
                <c:pt idx="31">
                  <c:v>1924</c:v>
                </c:pt>
                <c:pt idx="32">
                  <c:v>1925</c:v>
                </c:pt>
                <c:pt idx="33">
                  <c:v>1926</c:v>
                </c:pt>
                <c:pt idx="34">
                  <c:v>1927</c:v>
                </c:pt>
                <c:pt idx="35">
                  <c:v>1928</c:v>
                </c:pt>
                <c:pt idx="36">
                  <c:v>1929</c:v>
                </c:pt>
                <c:pt idx="37">
                  <c:v>1930</c:v>
                </c:pt>
                <c:pt idx="38">
                  <c:v>1931</c:v>
                </c:pt>
                <c:pt idx="39">
                  <c:v>1932</c:v>
                </c:pt>
                <c:pt idx="40">
                  <c:v>1933</c:v>
                </c:pt>
                <c:pt idx="41">
                  <c:v>1934</c:v>
                </c:pt>
                <c:pt idx="42">
                  <c:v>1935</c:v>
                </c:pt>
                <c:pt idx="43">
                  <c:v>1936</c:v>
                </c:pt>
                <c:pt idx="44">
                  <c:v>1937</c:v>
                </c:pt>
                <c:pt idx="45">
                  <c:v>1938</c:v>
                </c:pt>
                <c:pt idx="46">
                  <c:v>1939</c:v>
                </c:pt>
                <c:pt idx="47">
                  <c:v>1940</c:v>
                </c:pt>
                <c:pt idx="48">
                  <c:v>1941</c:v>
                </c:pt>
                <c:pt idx="49">
                  <c:v>1942</c:v>
                </c:pt>
                <c:pt idx="50">
                  <c:v>1943</c:v>
                </c:pt>
                <c:pt idx="51">
                  <c:v>1944</c:v>
                </c:pt>
              </c:numCache>
            </c:numRef>
          </c:xVal>
          <c:yVal>
            <c:numRef>
              <c:f>Namescores!$B$2:$B$55</c:f>
              <c:numCache>
                <c:formatCode>General</c:formatCode>
                <c:ptCount val="54"/>
                <c:pt idx="0">
                  <c:v>1.500875</c:v>
                </c:pt>
                <c:pt idx="1">
                  <c:v>1.4141459999999999</c:v>
                </c:pt>
                <c:pt idx="2">
                  <c:v>1.279223</c:v>
                </c:pt>
                <c:pt idx="3">
                  <c:v>1.2670509999999999</c:v>
                </c:pt>
                <c:pt idx="4">
                  <c:v>1.356884</c:v>
                </c:pt>
                <c:pt idx="5">
                  <c:v>1.413861</c:v>
                </c:pt>
                <c:pt idx="6">
                  <c:v>1.408334</c:v>
                </c:pt>
                <c:pt idx="7">
                  <c:v>1.4216629999999999</c:v>
                </c:pt>
                <c:pt idx="8">
                  <c:v>1.623559</c:v>
                </c:pt>
                <c:pt idx="9">
                  <c:v>1.5214620000000001</c:v>
                </c:pt>
                <c:pt idx="10">
                  <c:v>1.642709</c:v>
                </c:pt>
                <c:pt idx="11">
                  <c:v>1.609281</c:v>
                </c:pt>
                <c:pt idx="12">
                  <c:v>1.7202120000000001</c:v>
                </c:pt>
                <c:pt idx="13">
                  <c:v>2.0117929999999999</c:v>
                </c:pt>
                <c:pt idx="14">
                  <c:v>1.936256</c:v>
                </c:pt>
                <c:pt idx="15">
                  <c:v>2.097099</c:v>
                </c:pt>
                <c:pt idx="16">
                  <c:v>2.17787</c:v>
                </c:pt>
                <c:pt idx="17">
                  <c:v>2.115656</c:v>
                </c:pt>
                <c:pt idx="18">
                  <c:v>2.2027540000000001</c:v>
                </c:pt>
                <c:pt idx="19">
                  <c:v>2.3369070000000001</c:v>
                </c:pt>
                <c:pt idx="20">
                  <c:v>2.331982</c:v>
                </c:pt>
                <c:pt idx="21">
                  <c:v>2.2945790000000001</c:v>
                </c:pt>
                <c:pt idx="22">
                  <c:v>2.4484590000000002</c:v>
                </c:pt>
                <c:pt idx="23">
                  <c:v>2.3519510000000001</c:v>
                </c:pt>
                <c:pt idx="24">
                  <c:v>2.4216319999999998</c:v>
                </c:pt>
                <c:pt idx="25">
                  <c:v>2.4841829999999998</c:v>
                </c:pt>
                <c:pt idx="26">
                  <c:v>2.5069599999999999</c:v>
                </c:pt>
                <c:pt idx="27">
                  <c:v>2.4278789999999999</c:v>
                </c:pt>
                <c:pt idx="28">
                  <c:v>2.4018030000000001</c:v>
                </c:pt>
                <c:pt idx="29">
                  <c:v>2.4305150000000002</c:v>
                </c:pt>
                <c:pt idx="30">
                  <c:v>2.3124009999999999</c:v>
                </c:pt>
                <c:pt idx="31">
                  <c:v>2.2672659999999998</c:v>
                </c:pt>
                <c:pt idx="32">
                  <c:v>2.2393179999999999</c:v>
                </c:pt>
                <c:pt idx="33">
                  <c:v>2.2630119999999998</c:v>
                </c:pt>
                <c:pt idx="34">
                  <c:v>2.2366790000000001</c:v>
                </c:pt>
                <c:pt idx="35">
                  <c:v>2.2753380000000001</c:v>
                </c:pt>
                <c:pt idx="36">
                  <c:v>2.263951</c:v>
                </c:pt>
                <c:pt idx="37">
                  <c:v>2.3080660000000002</c:v>
                </c:pt>
                <c:pt idx="38">
                  <c:v>2.3426390000000001</c:v>
                </c:pt>
                <c:pt idx="39">
                  <c:v>2.3117580000000002</c:v>
                </c:pt>
                <c:pt idx="40">
                  <c:v>2.3389329999999999</c:v>
                </c:pt>
                <c:pt idx="41">
                  <c:v>2.2751749999999999</c:v>
                </c:pt>
                <c:pt idx="42">
                  <c:v>2.25162</c:v>
                </c:pt>
                <c:pt idx="43">
                  <c:v>2.2439019999999998</c:v>
                </c:pt>
                <c:pt idx="44">
                  <c:v>2.2945500000000001</c:v>
                </c:pt>
                <c:pt idx="45">
                  <c:v>2.3721700000000001</c:v>
                </c:pt>
                <c:pt idx="46">
                  <c:v>2.3524769999999999</c:v>
                </c:pt>
                <c:pt idx="47">
                  <c:v>2.2924220000000002</c:v>
                </c:pt>
                <c:pt idx="48">
                  <c:v>2.3390439999999999</c:v>
                </c:pt>
                <c:pt idx="49">
                  <c:v>2.416919</c:v>
                </c:pt>
                <c:pt idx="50">
                  <c:v>2.5145789999999999</c:v>
                </c:pt>
                <c:pt idx="51">
                  <c:v>2.3837649999999999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11-4A05-A963-59EE093F099E}"/>
            </c:ext>
          </c:extLst>
        </c:ser>
        <c:ser>
          <c:idx val="1"/>
          <c:order val="1"/>
          <c:tx>
            <c:strRef>
              <c:f>Namescores!$C$1</c:f>
              <c:strCache>
                <c:ptCount val="1"/>
                <c:pt idx="0">
                  <c:v>Berkeley Male</c:v>
                </c:pt>
              </c:strCache>
            </c:strRef>
          </c:tx>
          <c:spPr>
            <a:ln w="381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Namescores!$A$2:$A$55</c:f>
              <c:numCache>
                <c:formatCode>General</c:formatCode>
                <c:ptCount val="54"/>
                <c:pt idx="0">
                  <c:v>1893</c:v>
                </c:pt>
                <c:pt idx="1">
                  <c:v>1894</c:v>
                </c:pt>
                <c:pt idx="2">
                  <c:v>1895</c:v>
                </c:pt>
                <c:pt idx="3">
                  <c:v>1896</c:v>
                </c:pt>
                <c:pt idx="4">
                  <c:v>1897</c:v>
                </c:pt>
                <c:pt idx="5">
                  <c:v>1898</c:v>
                </c:pt>
                <c:pt idx="6">
                  <c:v>1899</c:v>
                </c:pt>
                <c:pt idx="7">
                  <c:v>1900</c:v>
                </c:pt>
                <c:pt idx="8">
                  <c:v>1901</c:v>
                </c:pt>
                <c:pt idx="9">
                  <c:v>1902</c:v>
                </c:pt>
                <c:pt idx="10">
                  <c:v>1903</c:v>
                </c:pt>
                <c:pt idx="11">
                  <c:v>1904</c:v>
                </c:pt>
                <c:pt idx="12">
                  <c:v>1905</c:v>
                </c:pt>
                <c:pt idx="13">
                  <c:v>1906</c:v>
                </c:pt>
                <c:pt idx="14">
                  <c:v>1907</c:v>
                </c:pt>
                <c:pt idx="15">
                  <c:v>1908</c:v>
                </c:pt>
                <c:pt idx="16">
                  <c:v>1909</c:v>
                </c:pt>
                <c:pt idx="17">
                  <c:v>1910</c:v>
                </c:pt>
                <c:pt idx="18">
                  <c:v>1911</c:v>
                </c:pt>
                <c:pt idx="19">
                  <c:v>1912</c:v>
                </c:pt>
                <c:pt idx="20">
                  <c:v>1913</c:v>
                </c:pt>
                <c:pt idx="21">
                  <c:v>1914</c:v>
                </c:pt>
                <c:pt idx="22">
                  <c:v>1915</c:v>
                </c:pt>
                <c:pt idx="23">
                  <c:v>1916</c:v>
                </c:pt>
                <c:pt idx="24">
                  <c:v>1917</c:v>
                </c:pt>
                <c:pt idx="25">
                  <c:v>1918</c:v>
                </c:pt>
                <c:pt idx="26">
                  <c:v>1919</c:v>
                </c:pt>
                <c:pt idx="27">
                  <c:v>1920</c:v>
                </c:pt>
                <c:pt idx="28">
                  <c:v>1921</c:v>
                </c:pt>
                <c:pt idx="29">
                  <c:v>1922</c:v>
                </c:pt>
                <c:pt idx="30">
                  <c:v>1923</c:v>
                </c:pt>
                <c:pt idx="31">
                  <c:v>1924</c:v>
                </c:pt>
                <c:pt idx="32">
                  <c:v>1925</c:v>
                </c:pt>
                <c:pt idx="33">
                  <c:v>1926</c:v>
                </c:pt>
                <c:pt idx="34">
                  <c:v>1927</c:v>
                </c:pt>
                <c:pt idx="35">
                  <c:v>1928</c:v>
                </c:pt>
                <c:pt idx="36">
                  <c:v>1929</c:v>
                </c:pt>
                <c:pt idx="37">
                  <c:v>1930</c:v>
                </c:pt>
                <c:pt idx="38">
                  <c:v>1931</c:v>
                </c:pt>
                <c:pt idx="39">
                  <c:v>1932</c:v>
                </c:pt>
                <c:pt idx="40">
                  <c:v>1933</c:v>
                </c:pt>
                <c:pt idx="41">
                  <c:v>1934</c:v>
                </c:pt>
                <c:pt idx="42">
                  <c:v>1935</c:v>
                </c:pt>
                <c:pt idx="43">
                  <c:v>1936</c:v>
                </c:pt>
                <c:pt idx="44">
                  <c:v>1937</c:v>
                </c:pt>
                <c:pt idx="45">
                  <c:v>1938</c:v>
                </c:pt>
                <c:pt idx="46">
                  <c:v>1939</c:v>
                </c:pt>
                <c:pt idx="47">
                  <c:v>1940</c:v>
                </c:pt>
                <c:pt idx="48">
                  <c:v>1941</c:v>
                </c:pt>
                <c:pt idx="49">
                  <c:v>1942</c:v>
                </c:pt>
                <c:pt idx="50">
                  <c:v>1943</c:v>
                </c:pt>
                <c:pt idx="51">
                  <c:v>1944</c:v>
                </c:pt>
              </c:numCache>
            </c:numRef>
          </c:xVal>
          <c:yVal>
            <c:numRef>
              <c:f>Namescores!$C$2:$C$55</c:f>
              <c:numCache>
                <c:formatCode>General</c:formatCode>
                <c:ptCount val="54"/>
                <c:pt idx="0">
                  <c:v>0.71568209999999999</c:v>
                </c:pt>
                <c:pt idx="1">
                  <c:v>0.82744209999999996</c:v>
                </c:pt>
                <c:pt idx="2">
                  <c:v>0.87376399999999999</c:v>
                </c:pt>
                <c:pt idx="3">
                  <c:v>1.0541885</c:v>
                </c:pt>
                <c:pt idx="4">
                  <c:v>1.0109665000000001</c:v>
                </c:pt>
                <c:pt idx="5">
                  <c:v>0.88563130000000001</c:v>
                </c:pt>
                <c:pt idx="6">
                  <c:v>0.8674134</c:v>
                </c:pt>
                <c:pt idx="7">
                  <c:v>0.95083229999999996</c:v>
                </c:pt>
                <c:pt idx="8">
                  <c:v>0.74539359999999999</c:v>
                </c:pt>
                <c:pt idx="9">
                  <c:v>0.83933420000000003</c:v>
                </c:pt>
                <c:pt idx="10">
                  <c:v>0.72985909999999998</c:v>
                </c:pt>
                <c:pt idx="11">
                  <c:v>0.70244410000000002</c:v>
                </c:pt>
                <c:pt idx="12">
                  <c:v>0.72482230000000003</c:v>
                </c:pt>
                <c:pt idx="13">
                  <c:v>0.79874500000000004</c:v>
                </c:pt>
                <c:pt idx="14">
                  <c:v>0.66375410000000001</c:v>
                </c:pt>
                <c:pt idx="15">
                  <c:v>0.81637959999999998</c:v>
                </c:pt>
                <c:pt idx="16">
                  <c:v>0.79914940000000001</c:v>
                </c:pt>
                <c:pt idx="17">
                  <c:v>0.90666869999999999</c:v>
                </c:pt>
                <c:pt idx="18">
                  <c:v>0.91003239999999996</c:v>
                </c:pt>
                <c:pt idx="19">
                  <c:v>0.80789960000000005</c:v>
                </c:pt>
                <c:pt idx="20">
                  <c:v>0.85457729999999998</c:v>
                </c:pt>
                <c:pt idx="21">
                  <c:v>0.83151799999999998</c:v>
                </c:pt>
                <c:pt idx="22">
                  <c:v>0.83760869999999998</c:v>
                </c:pt>
                <c:pt idx="23">
                  <c:v>0.78217749999999997</c:v>
                </c:pt>
                <c:pt idx="24">
                  <c:v>0.85922759999999998</c:v>
                </c:pt>
                <c:pt idx="25">
                  <c:v>0.83007180000000003</c:v>
                </c:pt>
                <c:pt idx="26">
                  <c:v>0.8262642</c:v>
                </c:pt>
                <c:pt idx="27">
                  <c:v>0.81828049999999997</c:v>
                </c:pt>
                <c:pt idx="28">
                  <c:v>0.77382669999999998</c:v>
                </c:pt>
                <c:pt idx="29">
                  <c:v>0.80735330000000005</c:v>
                </c:pt>
                <c:pt idx="30">
                  <c:v>0.76207340000000001</c:v>
                </c:pt>
                <c:pt idx="31">
                  <c:v>0.76806129999999995</c:v>
                </c:pt>
                <c:pt idx="32">
                  <c:v>0.76552149999999997</c:v>
                </c:pt>
                <c:pt idx="33">
                  <c:v>0.76525200000000004</c:v>
                </c:pt>
                <c:pt idx="34">
                  <c:v>0.75970959999999998</c:v>
                </c:pt>
                <c:pt idx="35">
                  <c:v>0.76035969999999997</c:v>
                </c:pt>
                <c:pt idx="36">
                  <c:v>0.80302609999999996</c:v>
                </c:pt>
                <c:pt idx="37">
                  <c:v>0.82064559999999998</c:v>
                </c:pt>
                <c:pt idx="38">
                  <c:v>0.86612359999999999</c:v>
                </c:pt>
                <c:pt idx="39">
                  <c:v>0.86529869999999998</c:v>
                </c:pt>
                <c:pt idx="40">
                  <c:v>0.92125729999999995</c:v>
                </c:pt>
                <c:pt idx="41">
                  <c:v>0.90551800000000005</c:v>
                </c:pt>
                <c:pt idx="42">
                  <c:v>0.86349569999999998</c:v>
                </c:pt>
                <c:pt idx="43">
                  <c:v>0.84544200000000003</c:v>
                </c:pt>
                <c:pt idx="44">
                  <c:v>0.87238550000000004</c:v>
                </c:pt>
                <c:pt idx="45">
                  <c:v>0.91437120000000005</c:v>
                </c:pt>
                <c:pt idx="46">
                  <c:v>0.87083120000000003</c:v>
                </c:pt>
                <c:pt idx="47">
                  <c:v>0.82129370000000002</c:v>
                </c:pt>
                <c:pt idx="48">
                  <c:v>0.87093129999999996</c:v>
                </c:pt>
                <c:pt idx="49">
                  <c:v>0.9080897</c:v>
                </c:pt>
                <c:pt idx="50">
                  <c:v>0.88215940000000004</c:v>
                </c:pt>
                <c:pt idx="51">
                  <c:v>0.78783599999999998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11-4A05-A963-59EE093F099E}"/>
            </c:ext>
          </c:extLst>
        </c:ser>
        <c:ser>
          <c:idx val="2"/>
          <c:order val="2"/>
          <c:tx>
            <c:strRef>
              <c:f>Namescores!$D$1</c:f>
              <c:strCache>
                <c:ptCount val="1"/>
                <c:pt idx="0">
                  <c:v>Stanford Female</c:v>
                </c:pt>
              </c:strCache>
            </c:strRef>
          </c:tx>
          <c:spPr>
            <a:ln w="38100" cap="rnd">
              <a:solidFill>
                <a:srgbClr val="ED4E33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Namescores!$A$2:$A$55</c:f>
              <c:numCache>
                <c:formatCode>General</c:formatCode>
                <c:ptCount val="54"/>
                <c:pt idx="0">
                  <c:v>1893</c:v>
                </c:pt>
                <c:pt idx="1">
                  <c:v>1894</c:v>
                </c:pt>
                <c:pt idx="2">
                  <c:v>1895</c:v>
                </c:pt>
                <c:pt idx="3">
                  <c:v>1896</c:v>
                </c:pt>
                <c:pt idx="4">
                  <c:v>1897</c:v>
                </c:pt>
                <c:pt idx="5">
                  <c:v>1898</c:v>
                </c:pt>
                <c:pt idx="6">
                  <c:v>1899</c:v>
                </c:pt>
                <c:pt idx="7">
                  <c:v>1900</c:v>
                </c:pt>
                <c:pt idx="8">
                  <c:v>1901</c:v>
                </c:pt>
                <c:pt idx="9">
                  <c:v>1902</c:v>
                </c:pt>
                <c:pt idx="10">
                  <c:v>1903</c:v>
                </c:pt>
                <c:pt idx="11">
                  <c:v>1904</c:v>
                </c:pt>
                <c:pt idx="12">
                  <c:v>1905</c:v>
                </c:pt>
                <c:pt idx="13">
                  <c:v>1906</c:v>
                </c:pt>
                <c:pt idx="14">
                  <c:v>1907</c:v>
                </c:pt>
                <c:pt idx="15">
                  <c:v>1908</c:v>
                </c:pt>
                <c:pt idx="16">
                  <c:v>1909</c:v>
                </c:pt>
                <c:pt idx="17">
                  <c:v>1910</c:v>
                </c:pt>
                <c:pt idx="18">
                  <c:v>1911</c:v>
                </c:pt>
                <c:pt idx="19">
                  <c:v>1912</c:v>
                </c:pt>
                <c:pt idx="20">
                  <c:v>1913</c:v>
                </c:pt>
                <c:pt idx="21">
                  <c:v>1914</c:v>
                </c:pt>
                <c:pt idx="22">
                  <c:v>1915</c:v>
                </c:pt>
                <c:pt idx="23">
                  <c:v>1916</c:v>
                </c:pt>
                <c:pt idx="24">
                  <c:v>1917</c:v>
                </c:pt>
                <c:pt idx="25">
                  <c:v>1918</c:v>
                </c:pt>
                <c:pt idx="26">
                  <c:v>1919</c:v>
                </c:pt>
                <c:pt idx="27">
                  <c:v>1920</c:v>
                </c:pt>
                <c:pt idx="28">
                  <c:v>1921</c:v>
                </c:pt>
                <c:pt idx="29">
                  <c:v>1922</c:v>
                </c:pt>
                <c:pt idx="30">
                  <c:v>1923</c:v>
                </c:pt>
                <c:pt idx="31">
                  <c:v>1924</c:v>
                </c:pt>
                <c:pt idx="32">
                  <c:v>1925</c:v>
                </c:pt>
                <c:pt idx="33">
                  <c:v>1926</c:v>
                </c:pt>
                <c:pt idx="34">
                  <c:v>1927</c:v>
                </c:pt>
                <c:pt idx="35">
                  <c:v>1928</c:v>
                </c:pt>
                <c:pt idx="36">
                  <c:v>1929</c:v>
                </c:pt>
                <c:pt idx="37">
                  <c:v>1930</c:v>
                </c:pt>
                <c:pt idx="38">
                  <c:v>1931</c:v>
                </c:pt>
                <c:pt idx="39">
                  <c:v>1932</c:v>
                </c:pt>
                <c:pt idx="40">
                  <c:v>1933</c:v>
                </c:pt>
                <c:pt idx="41">
                  <c:v>1934</c:v>
                </c:pt>
                <c:pt idx="42">
                  <c:v>1935</c:v>
                </c:pt>
                <c:pt idx="43">
                  <c:v>1936</c:v>
                </c:pt>
                <c:pt idx="44">
                  <c:v>1937</c:v>
                </c:pt>
                <c:pt idx="45">
                  <c:v>1938</c:v>
                </c:pt>
                <c:pt idx="46">
                  <c:v>1939</c:v>
                </c:pt>
                <c:pt idx="47">
                  <c:v>1940</c:v>
                </c:pt>
                <c:pt idx="48">
                  <c:v>1941</c:v>
                </c:pt>
                <c:pt idx="49">
                  <c:v>1942</c:v>
                </c:pt>
                <c:pt idx="50">
                  <c:v>1943</c:v>
                </c:pt>
                <c:pt idx="51">
                  <c:v>1944</c:v>
                </c:pt>
              </c:numCache>
            </c:numRef>
          </c:xVal>
          <c:yVal>
            <c:numRef>
              <c:f>Namescores!$D$2:$D$55</c:f>
              <c:numCache>
                <c:formatCode>General</c:formatCode>
                <c:ptCount val="54"/>
                <c:pt idx="0">
                  <c:v>1.2484850000000001</c:v>
                </c:pt>
                <c:pt idx="1">
                  <c:v>1.2875319999999999</c:v>
                </c:pt>
                <c:pt idx="2">
                  <c:v>1.3149869999999999</c:v>
                </c:pt>
                <c:pt idx="3">
                  <c:v>1.233757</c:v>
                </c:pt>
                <c:pt idx="4">
                  <c:v>1.37591</c:v>
                </c:pt>
                <c:pt idx="5">
                  <c:v>1.3329740000000001</c:v>
                </c:pt>
                <c:pt idx="6">
                  <c:v>1.2429220000000001</c:v>
                </c:pt>
                <c:pt idx="7">
                  <c:v>1.14317</c:v>
                </c:pt>
                <c:pt idx="8">
                  <c:v>1.4855259999999999</c:v>
                </c:pt>
                <c:pt idx="9">
                  <c:v>1.4778439999999999</c:v>
                </c:pt>
                <c:pt idx="10">
                  <c:v>1.5524629999999999</c:v>
                </c:pt>
                <c:pt idx="11">
                  <c:v>1.528413</c:v>
                </c:pt>
                <c:pt idx="12">
                  <c:v>1.9118390000000001</c:v>
                </c:pt>
                <c:pt idx="13">
                  <c:v>1.936301</c:v>
                </c:pt>
                <c:pt idx="14">
                  <c:v>2.0955059999999999</c:v>
                </c:pt>
                <c:pt idx="15">
                  <c:v>2.16364</c:v>
                </c:pt>
                <c:pt idx="16">
                  <c:v>2.2980800000000001</c:v>
                </c:pt>
                <c:pt idx="17">
                  <c:v>2.4914710000000002</c:v>
                </c:pt>
                <c:pt idx="18">
                  <c:v>2.4760810000000002</c:v>
                </c:pt>
                <c:pt idx="19">
                  <c:v>2.6475629999999999</c:v>
                </c:pt>
                <c:pt idx="20">
                  <c:v>2.5453320000000001</c:v>
                </c:pt>
                <c:pt idx="21">
                  <c:v>2.4166409999999998</c:v>
                </c:pt>
                <c:pt idx="22">
                  <c:v>2.6946859999999999</c:v>
                </c:pt>
                <c:pt idx="23">
                  <c:v>2.6248290000000001</c:v>
                </c:pt>
                <c:pt idx="24">
                  <c:v>2.7047850000000002</c:v>
                </c:pt>
                <c:pt idx="25">
                  <c:v>2.759795</c:v>
                </c:pt>
                <c:pt idx="26">
                  <c:v>2.5082620000000002</c:v>
                </c:pt>
                <c:pt idx="27">
                  <c:v>2.6720269999999999</c:v>
                </c:pt>
                <c:pt idx="28">
                  <c:v>2.7213419999999999</c:v>
                </c:pt>
                <c:pt idx="29">
                  <c:v>2.577712</c:v>
                </c:pt>
                <c:pt idx="30">
                  <c:v>2.7235990000000001</c:v>
                </c:pt>
                <c:pt idx="31">
                  <c:v>2.5331779999999999</c:v>
                </c:pt>
                <c:pt idx="32">
                  <c:v>2.66859</c:v>
                </c:pt>
                <c:pt idx="33">
                  <c:v>2.6190159999999998</c:v>
                </c:pt>
                <c:pt idx="34">
                  <c:v>2.5957110000000001</c:v>
                </c:pt>
                <c:pt idx="35">
                  <c:v>2.8373599999999999</c:v>
                </c:pt>
                <c:pt idx="36">
                  <c:v>2.5060750000000001</c:v>
                </c:pt>
                <c:pt idx="37">
                  <c:v>2.5568569999999999</c:v>
                </c:pt>
                <c:pt idx="38">
                  <c:v>2.5483769999999999</c:v>
                </c:pt>
                <c:pt idx="39">
                  <c:v>2.7873009999999998</c:v>
                </c:pt>
                <c:pt idx="40">
                  <c:v>2.7924709999999999</c:v>
                </c:pt>
                <c:pt idx="41">
                  <c:v>2.78</c:v>
                </c:pt>
                <c:pt idx="42">
                  <c:v>2.7643450000000001</c:v>
                </c:pt>
                <c:pt idx="43">
                  <c:v>2.8137319999999999</c:v>
                </c:pt>
                <c:pt idx="44">
                  <c:v>2.782464</c:v>
                </c:pt>
                <c:pt idx="45">
                  <c:v>2.850282</c:v>
                </c:pt>
                <c:pt idx="46">
                  <c:v>2.7884630000000001</c:v>
                </c:pt>
                <c:pt idx="47">
                  <c:v>2.8023229999999999</c:v>
                </c:pt>
                <c:pt idx="48">
                  <c:v>2.9462730000000001</c:v>
                </c:pt>
                <c:pt idx="49">
                  <c:v>2.9913430000000001</c:v>
                </c:pt>
                <c:pt idx="50">
                  <c:v>3.0223770000000001</c:v>
                </c:pt>
                <c:pt idx="51">
                  <c:v>2.9038680000000001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811-4A05-A963-59EE093F099E}"/>
            </c:ext>
          </c:extLst>
        </c:ser>
        <c:ser>
          <c:idx val="3"/>
          <c:order val="3"/>
          <c:tx>
            <c:strRef>
              <c:f>Namescores!$E$1</c:f>
              <c:strCache>
                <c:ptCount val="1"/>
                <c:pt idx="0">
                  <c:v>Stanford Male</c:v>
                </c:pt>
              </c:strCache>
            </c:strRef>
          </c:tx>
          <c:spPr>
            <a:ln w="38100" cap="rnd">
              <a:solidFill>
                <a:srgbClr val="ED4E33"/>
              </a:solidFill>
              <a:round/>
            </a:ln>
            <a:effectLst/>
          </c:spPr>
          <c:marker>
            <c:symbol val="none"/>
          </c:marker>
          <c:xVal>
            <c:numRef>
              <c:f>Namescores!$A$2:$A$55</c:f>
              <c:numCache>
                <c:formatCode>General</c:formatCode>
                <c:ptCount val="54"/>
                <c:pt idx="0">
                  <c:v>1893</c:v>
                </c:pt>
                <c:pt idx="1">
                  <c:v>1894</c:v>
                </c:pt>
                <c:pt idx="2">
                  <c:v>1895</c:v>
                </c:pt>
                <c:pt idx="3">
                  <c:v>1896</c:v>
                </c:pt>
                <c:pt idx="4">
                  <c:v>1897</c:v>
                </c:pt>
                <c:pt idx="5">
                  <c:v>1898</c:v>
                </c:pt>
                <c:pt idx="6">
                  <c:v>1899</c:v>
                </c:pt>
                <c:pt idx="7">
                  <c:v>1900</c:v>
                </c:pt>
                <c:pt idx="8">
                  <c:v>1901</c:v>
                </c:pt>
                <c:pt idx="9">
                  <c:v>1902</c:v>
                </c:pt>
                <c:pt idx="10">
                  <c:v>1903</c:v>
                </c:pt>
                <c:pt idx="11">
                  <c:v>1904</c:v>
                </c:pt>
                <c:pt idx="12">
                  <c:v>1905</c:v>
                </c:pt>
                <c:pt idx="13">
                  <c:v>1906</c:v>
                </c:pt>
                <c:pt idx="14">
                  <c:v>1907</c:v>
                </c:pt>
                <c:pt idx="15">
                  <c:v>1908</c:v>
                </c:pt>
                <c:pt idx="16">
                  <c:v>1909</c:v>
                </c:pt>
                <c:pt idx="17">
                  <c:v>1910</c:v>
                </c:pt>
                <c:pt idx="18">
                  <c:v>1911</c:v>
                </c:pt>
                <c:pt idx="19">
                  <c:v>1912</c:v>
                </c:pt>
                <c:pt idx="20">
                  <c:v>1913</c:v>
                </c:pt>
                <c:pt idx="21">
                  <c:v>1914</c:v>
                </c:pt>
                <c:pt idx="22">
                  <c:v>1915</c:v>
                </c:pt>
                <c:pt idx="23">
                  <c:v>1916</c:v>
                </c:pt>
                <c:pt idx="24">
                  <c:v>1917</c:v>
                </c:pt>
                <c:pt idx="25">
                  <c:v>1918</c:v>
                </c:pt>
                <c:pt idx="26">
                  <c:v>1919</c:v>
                </c:pt>
                <c:pt idx="27">
                  <c:v>1920</c:v>
                </c:pt>
                <c:pt idx="28">
                  <c:v>1921</c:v>
                </c:pt>
                <c:pt idx="29">
                  <c:v>1922</c:v>
                </c:pt>
                <c:pt idx="30">
                  <c:v>1923</c:v>
                </c:pt>
                <c:pt idx="31">
                  <c:v>1924</c:v>
                </c:pt>
                <c:pt idx="32">
                  <c:v>1925</c:v>
                </c:pt>
                <c:pt idx="33">
                  <c:v>1926</c:v>
                </c:pt>
                <c:pt idx="34">
                  <c:v>1927</c:v>
                </c:pt>
                <c:pt idx="35">
                  <c:v>1928</c:v>
                </c:pt>
                <c:pt idx="36">
                  <c:v>1929</c:v>
                </c:pt>
                <c:pt idx="37">
                  <c:v>1930</c:v>
                </c:pt>
                <c:pt idx="38">
                  <c:v>1931</c:v>
                </c:pt>
                <c:pt idx="39">
                  <c:v>1932</c:v>
                </c:pt>
                <c:pt idx="40">
                  <c:v>1933</c:v>
                </c:pt>
                <c:pt idx="41">
                  <c:v>1934</c:v>
                </c:pt>
                <c:pt idx="42">
                  <c:v>1935</c:v>
                </c:pt>
                <c:pt idx="43">
                  <c:v>1936</c:v>
                </c:pt>
                <c:pt idx="44">
                  <c:v>1937</c:v>
                </c:pt>
                <c:pt idx="45">
                  <c:v>1938</c:v>
                </c:pt>
                <c:pt idx="46">
                  <c:v>1939</c:v>
                </c:pt>
                <c:pt idx="47">
                  <c:v>1940</c:v>
                </c:pt>
                <c:pt idx="48">
                  <c:v>1941</c:v>
                </c:pt>
                <c:pt idx="49">
                  <c:v>1942</c:v>
                </c:pt>
                <c:pt idx="50">
                  <c:v>1943</c:v>
                </c:pt>
                <c:pt idx="51">
                  <c:v>1944</c:v>
                </c:pt>
              </c:numCache>
            </c:numRef>
          </c:xVal>
          <c:yVal>
            <c:numRef>
              <c:f>Namescores!$E$2:$E$55</c:f>
              <c:numCache>
                <c:formatCode>General</c:formatCode>
                <c:ptCount val="54"/>
                <c:pt idx="0">
                  <c:v>0.91830500000000004</c:v>
                </c:pt>
                <c:pt idx="1">
                  <c:v>1.043293</c:v>
                </c:pt>
                <c:pt idx="2">
                  <c:v>0.89145209999999997</c:v>
                </c:pt>
                <c:pt idx="3">
                  <c:v>0.87045629999999996</c:v>
                </c:pt>
                <c:pt idx="4">
                  <c:v>0.94608389999999998</c:v>
                </c:pt>
                <c:pt idx="5">
                  <c:v>0.92615150000000002</c:v>
                </c:pt>
                <c:pt idx="6">
                  <c:v>0.9462933</c:v>
                </c:pt>
                <c:pt idx="7">
                  <c:v>0.85366920000000002</c:v>
                </c:pt>
                <c:pt idx="8">
                  <c:v>0.76097530000000002</c:v>
                </c:pt>
                <c:pt idx="9">
                  <c:v>0.89882150000000005</c:v>
                </c:pt>
                <c:pt idx="10">
                  <c:v>0.77360709999999999</c:v>
                </c:pt>
                <c:pt idx="11">
                  <c:v>0.74812020000000001</c:v>
                </c:pt>
                <c:pt idx="12">
                  <c:v>0.7593434</c:v>
                </c:pt>
                <c:pt idx="13">
                  <c:v>0.76665950000000005</c:v>
                </c:pt>
                <c:pt idx="14">
                  <c:v>0.62593540000000003</c:v>
                </c:pt>
                <c:pt idx="15">
                  <c:v>0.85953559999999996</c:v>
                </c:pt>
                <c:pt idx="16">
                  <c:v>1.0272986</c:v>
                </c:pt>
                <c:pt idx="17">
                  <c:v>0.95480609999999999</c:v>
                </c:pt>
                <c:pt idx="18">
                  <c:v>0.96104920000000005</c:v>
                </c:pt>
                <c:pt idx="19">
                  <c:v>0.90180199999999999</c:v>
                </c:pt>
                <c:pt idx="20">
                  <c:v>0.87123519999999999</c:v>
                </c:pt>
                <c:pt idx="21">
                  <c:v>0.79836969999999996</c:v>
                </c:pt>
                <c:pt idx="22">
                  <c:v>0.80372060000000001</c:v>
                </c:pt>
                <c:pt idx="23">
                  <c:v>0.78610270000000004</c:v>
                </c:pt>
                <c:pt idx="24">
                  <c:v>0.83478010000000002</c:v>
                </c:pt>
                <c:pt idx="25">
                  <c:v>0.7168717</c:v>
                </c:pt>
                <c:pt idx="26">
                  <c:v>0.83069950000000004</c:v>
                </c:pt>
                <c:pt idx="27">
                  <c:v>0.82106429999999997</c:v>
                </c:pt>
                <c:pt idx="28">
                  <c:v>0.89979469999999995</c:v>
                </c:pt>
                <c:pt idx="29">
                  <c:v>0.84892089999999998</c:v>
                </c:pt>
                <c:pt idx="30">
                  <c:v>0.8612881</c:v>
                </c:pt>
                <c:pt idx="31">
                  <c:v>0.8420069</c:v>
                </c:pt>
                <c:pt idx="32">
                  <c:v>0.79026039999999997</c:v>
                </c:pt>
                <c:pt idx="33">
                  <c:v>0.80936549999999996</c:v>
                </c:pt>
                <c:pt idx="34">
                  <c:v>0.77924190000000004</c:v>
                </c:pt>
                <c:pt idx="35">
                  <c:v>0.82141359999999997</c:v>
                </c:pt>
                <c:pt idx="36">
                  <c:v>0.91385819999999995</c:v>
                </c:pt>
                <c:pt idx="37">
                  <c:v>0.88961999999999997</c:v>
                </c:pt>
                <c:pt idx="38">
                  <c:v>0.87791140000000001</c:v>
                </c:pt>
                <c:pt idx="39">
                  <c:v>0.88709819999999995</c:v>
                </c:pt>
                <c:pt idx="40">
                  <c:v>0.98346270000000002</c:v>
                </c:pt>
                <c:pt idx="41">
                  <c:v>0.995</c:v>
                </c:pt>
                <c:pt idx="42">
                  <c:v>1.0136369999999999</c:v>
                </c:pt>
                <c:pt idx="43">
                  <c:v>0.96759450000000002</c:v>
                </c:pt>
                <c:pt idx="44">
                  <c:v>0.98428990000000005</c:v>
                </c:pt>
                <c:pt idx="45">
                  <c:v>1.0015772000000001</c:v>
                </c:pt>
                <c:pt idx="46">
                  <c:v>0.9597445</c:v>
                </c:pt>
                <c:pt idx="47">
                  <c:v>0.91270779999999996</c:v>
                </c:pt>
                <c:pt idx="48">
                  <c:v>0.96834450000000005</c:v>
                </c:pt>
                <c:pt idx="49">
                  <c:v>0.95189900000000005</c:v>
                </c:pt>
                <c:pt idx="50">
                  <c:v>0.96701879999999996</c:v>
                </c:pt>
                <c:pt idx="51">
                  <c:v>1.0066660000000001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811-4A05-A963-59EE093F09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0570552"/>
        <c:axId val="630571336"/>
      </c:scatterChart>
      <c:valAx>
        <c:axId val="630570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571336"/>
        <c:crosses val="autoZero"/>
        <c:crossBetween val="midCat"/>
      </c:valAx>
      <c:valAx>
        <c:axId val="630571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Occupation</a:t>
                </a:r>
                <a:r>
                  <a:rPr lang="en-US" sz="1400" baseline="0" dirty="0"/>
                  <a:t> Score (Centile) Units Different from National Average</a:t>
                </a:r>
                <a:endParaRPr 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570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dirty="0"/>
              <a:t>UC Berkeley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'Faculty Distribution'!$I$1</c:f>
              <c:strCache>
                <c:ptCount val="1"/>
                <c:pt idx="0">
                  <c:v>Engineering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'Faculty Distribution'!$H$2:$H$113</c:f>
              <c:numCache>
                <c:formatCode>General</c:formatCode>
                <c:ptCount val="112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  <c:pt idx="101">
                  <c:v>2001</c:v>
                </c:pt>
                <c:pt idx="102">
                  <c:v>2002</c:v>
                </c:pt>
                <c:pt idx="103">
                  <c:v>2003</c:v>
                </c:pt>
                <c:pt idx="104">
                  <c:v>2004</c:v>
                </c:pt>
                <c:pt idx="105">
                  <c:v>2005</c:v>
                </c:pt>
                <c:pt idx="106">
                  <c:v>2006</c:v>
                </c:pt>
                <c:pt idx="107">
                  <c:v>2007</c:v>
                </c:pt>
                <c:pt idx="108">
                  <c:v>2008</c:v>
                </c:pt>
                <c:pt idx="109">
                  <c:v>2009</c:v>
                </c:pt>
                <c:pt idx="110">
                  <c:v>2010</c:v>
                </c:pt>
                <c:pt idx="111">
                  <c:v>2011</c:v>
                </c:pt>
              </c:numCache>
            </c:numRef>
          </c:xVal>
          <c:yVal>
            <c:numRef>
              <c:f>'Faculty Distribution'!$I$2:$I$113</c:f>
              <c:numCache>
                <c:formatCode>General</c:formatCode>
                <c:ptCount val="112"/>
                <c:pt idx="0">
                  <c:v>17.857140000000001</c:v>
                </c:pt>
                <c:pt idx="1">
                  <c:v>16.50433</c:v>
                </c:pt>
                <c:pt idx="2">
                  <c:v>15.145310422726682</c:v>
                </c:pt>
                <c:pt idx="3">
                  <c:v>13.809637200644561</c:v>
                </c:pt>
                <c:pt idx="4">
                  <c:v>12.43379065873305</c:v>
                </c:pt>
                <c:pt idx="5">
                  <c:v>12.455901373814642</c:v>
                </c:pt>
                <c:pt idx="6">
                  <c:v>12.439360774740855</c:v>
                </c:pt>
                <c:pt idx="7">
                  <c:v>12.336112608591817</c:v>
                </c:pt>
                <c:pt idx="8">
                  <c:v>11.939150962717127</c:v>
                </c:pt>
                <c:pt idx="9">
                  <c:v>11.697026207666839</c:v>
                </c:pt>
                <c:pt idx="10">
                  <c:v>11.800126433992169</c:v>
                </c:pt>
                <c:pt idx="11">
                  <c:v>11.800521177978645</c:v>
                </c:pt>
                <c:pt idx="12">
                  <c:v>12.028301178214301</c:v>
                </c:pt>
                <c:pt idx="13">
                  <c:v>11.980238411811468</c:v>
                </c:pt>
                <c:pt idx="14">
                  <c:v>11.800663552804986</c:v>
                </c:pt>
                <c:pt idx="15">
                  <c:v>10.083421130281666</c:v>
                </c:pt>
                <c:pt idx="16">
                  <c:v>8.2263054518675265</c:v>
                </c:pt>
                <c:pt idx="17">
                  <c:v>7.8868140712283585</c:v>
                </c:pt>
                <c:pt idx="18">
                  <c:v>7.9021849104714006</c:v>
                </c:pt>
                <c:pt idx="19">
                  <c:v>7.7125176625519556</c:v>
                </c:pt>
                <c:pt idx="20">
                  <c:v>7.5254841956752871</c:v>
                </c:pt>
                <c:pt idx="21">
                  <c:v>7.2419752231675876</c:v>
                </c:pt>
                <c:pt idx="22">
                  <c:v>7.1877217945008383</c:v>
                </c:pt>
                <c:pt idx="23">
                  <c:v>7.7517055816053571</c:v>
                </c:pt>
                <c:pt idx="24">
                  <c:v>8.7376588587400388</c:v>
                </c:pt>
                <c:pt idx="25">
                  <c:v>9.0988720451181955</c:v>
                </c:pt>
                <c:pt idx="26">
                  <c:v>9.0812369882892092</c:v>
                </c:pt>
                <c:pt idx="27">
                  <c:v>9.2865782479149459</c:v>
                </c:pt>
                <c:pt idx="28">
                  <c:v>8.9370546199889134</c:v>
                </c:pt>
                <c:pt idx="29">
                  <c:v>8.8775338652252014</c:v>
                </c:pt>
                <c:pt idx="30">
                  <c:v>9.1191472395684805</c:v>
                </c:pt>
                <c:pt idx="31">
                  <c:v>8.8812911451697865</c:v>
                </c:pt>
                <c:pt idx="32">
                  <c:v>8.7270926448600363</c:v>
                </c:pt>
                <c:pt idx="33">
                  <c:v>8.8140382426655748</c:v>
                </c:pt>
                <c:pt idx="34">
                  <c:v>8.9154351142761996</c:v>
                </c:pt>
                <c:pt idx="35">
                  <c:v>9.4854431718835457</c:v>
                </c:pt>
                <c:pt idx="36">
                  <c:v>9.5355321133703193</c:v>
                </c:pt>
                <c:pt idx="37">
                  <c:v>9.216238215084692</c:v>
                </c:pt>
                <c:pt idx="38">
                  <c:v>9.3351809120824232</c:v>
                </c:pt>
                <c:pt idx="39">
                  <c:v>9.194816494357605</c:v>
                </c:pt>
                <c:pt idx="40">
                  <c:v>9.0472838156837501</c:v>
                </c:pt>
                <c:pt idx="41">
                  <c:v>8.8879089564801514</c:v>
                </c:pt>
                <c:pt idx="42">
                  <c:v>8.8228725639922452</c:v>
                </c:pt>
                <c:pt idx="43">
                  <c:v>8.8833695516890838</c:v>
                </c:pt>
                <c:pt idx="44">
                  <c:v>9.3594151071421159</c:v>
                </c:pt>
                <c:pt idx="45">
                  <c:v>9.9190448654716139</c:v>
                </c:pt>
                <c:pt idx="46">
                  <c:v>11.243315133851807</c:v>
                </c:pt>
                <c:pt idx="47">
                  <c:v>13.769746086585194</c:v>
                </c:pt>
                <c:pt idx="48">
                  <c:v>16.095808418866532</c:v>
                </c:pt>
                <c:pt idx="49">
                  <c:v>16.533283873206571</c:v>
                </c:pt>
                <c:pt idx="50">
                  <c:v>17.1910562071971</c:v>
                </c:pt>
                <c:pt idx="51">
                  <c:v>16.723007301226342</c:v>
                </c:pt>
                <c:pt idx="52">
                  <c:v>16.305090672615339</c:v>
                </c:pt>
                <c:pt idx="53">
                  <c:v>16.190453839585757</c:v>
                </c:pt>
                <c:pt idx="54">
                  <c:v>16.234056689218658</c:v>
                </c:pt>
                <c:pt idx="55">
                  <c:v>17.259867681937337</c:v>
                </c:pt>
                <c:pt idx="56">
                  <c:v>17.309495004526774</c:v>
                </c:pt>
                <c:pt idx="57">
                  <c:v>18.338705456079786</c:v>
                </c:pt>
                <c:pt idx="58">
                  <c:v>17.867739999731874</c:v>
                </c:pt>
                <c:pt idx="59">
                  <c:v>18.149599167079742</c:v>
                </c:pt>
                <c:pt idx="60">
                  <c:v>19.210149893019175</c:v>
                </c:pt>
                <c:pt idx="61">
                  <c:v>19.297865183918013</c:v>
                </c:pt>
                <c:pt idx="62">
                  <c:v>19.549068768553159</c:v>
                </c:pt>
                <c:pt idx="63">
                  <c:v>20.281756939650851</c:v>
                </c:pt>
                <c:pt idx="64">
                  <c:v>20.335402446990798</c:v>
                </c:pt>
                <c:pt idx="65">
                  <c:v>19.997277716963083</c:v>
                </c:pt>
                <c:pt idx="66">
                  <c:v>21.039412809690365</c:v>
                </c:pt>
                <c:pt idx="67">
                  <c:v>20.937545144754253</c:v>
                </c:pt>
                <c:pt idx="68">
                  <c:v>22.947201707382259</c:v>
                </c:pt>
                <c:pt idx="69">
                  <c:v>23.955820961438519</c:v>
                </c:pt>
                <c:pt idx="70">
                  <c:v>24.168995502765597</c:v>
                </c:pt>
                <c:pt idx="71">
                  <c:v>24.040383001708122</c:v>
                </c:pt>
                <c:pt idx="72">
                  <c:v>21.279925957835548</c:v>
                </c:pt>
                <c:pt idx="73">
                  <c:v>18.22829224350474</c:v>
                </c:pt>
                <c:pt idx="74">
                  <c:v>17.811958226491569</c:v>
                </c:pt>
                <c:pt idx="75">
                  <c:v>17.446138722075307</c:v>
                </c:pt>
                <c:pt idx="76">
                  <c:v>15.27856153644113</c:v>
                </c:pt>
                <c:pt idx="77">
                  <c:v>13.314245196340829</c:v>
                </c:pt>
                <c:pt idx="78">
                  <c:v>13.270391358401955</c:v>
                </c:pt>
                <c:pt idx="79">
                  <c:v>13.383829485661797</c:v>
                </c:pt>
                <c:pt idx="80">
                  <c:v>13.504662319622426</c:v>
                </c:pt>
                <c:pt idx="81">
                  <c:v>13.665464310901006</c:v>
                </c:pt>
                <c:pt idx="82">
                  <c:v>13.588508970239063</c:v>
                </c:pt>
                <c:pt idx="83">
                  <c:v>13.505369594421698</c:v>
                </c:pt>
                <c:pt idx="84">
                  <c:v>13.708784028056655</c:v>
                </c:pt>
                <c:pt idx="85">
                  <c:v>13.880183774307348</c:v>
                </c:pt>
                <c:pt idx="86">
                  <c:v>13.865251444464796</c:v>
                </c:pt>
                <c:pt idx="87">
                  <c:v>11.786722616625651</c:v>
                </c:pt>
                <c:pt idx="88">
                  <c:v>10.121639557423757</c:v>
                </c:pt>
                <c:pt idx="89">
                  <c:v>10.174804008083632</c:v>
                </c:pt>
                <c:pt idx="90">
                  <c:v>10.660394861514009</c:v>
                </c:pt>
                <c:pt idx="91">
                  <c:v>10.639962176386412</c:v>
                </c:pt>
                <c:pt idx="92">
                  <c:v>10.87023401829331</c:v>
                </c:pt>
                <c:pt idx="93">
                  <c:v>12.457539515477102</c:v>
                </c:pt>
                <c:pt idx="94">
                  <c:v>14.176995641530837</c:v>
                </c:pt>
                <c:pt idx="95">
                  <c:v>14.6351243746308</c:v>
                </c:pt>
                <c:pt idx="96">
                  <c:v>15.049847147190818</c:v>
                </c:pt>
                <c:pt idx="97">
                  <c:v>15.33430743586649</c:v>
                </c:pt>
                <c:pt idx="98">
                  <c:v>15.467622360126724</c:v>
                </c:pt>
                <c:pt idx="99">
                  <c:v>15.654005785562131</c:v>
                </c:pt>
                <c:pt idx="100">
                  <c:v>15.901300167261187</c:v>
                </c:pt>
                <c:pt idx="101">
                  <c:v>16.455591038406684</c:v>
                </c:pt>
                <c:pt idx="102">
                  <c:v>17.755748225167199</c:v>
                </c:pt>
                <c:pt idx="103">
                  <c:v>18.85463480061793</c:v>
                </c:pt>
                <c:pt idx="104">
                  <c:v>19.903924246030641</c:v>
                </c:pt>
                <c:pt idx="105">
                  <c:v>20.859538804968679</c:v>
                </c:pt>
                <c:pt idx="106">
                  <c:v>21.072705838759813</c:v>
                </c:pt>
                <c:pt idx="107">
                  <c:v>21.012108145995871</c:v>
                </c:pt>
                <c:pt idx="108">
                  <c:v>20.748381254335481</c:v>
                </c:pt>
                <c:pt idx="109">
                  <c:v>20.556171531548763</c:v>
                </c:pt>
                <c:pt idx="110">
                  <c:v>20.699889402447191</c:v>
                </c:pt>
                <c:pt idx="111">
                  <c:v>21.431059097625525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1B-4DA1-A0C1-8982DFD7C624}"/>
            </c:ext>
          </c:extLst>
        </c:ser>
        <c:ser>
          <c:idx val="1"/>
          <c:order val="1"/>
          <c:tx>
            <c:strRef>
              <c:f>'Faculty Distribution'!$J$1</c:f>
              <c:strCache>
                <c:ptCount val="1"/>
                <c:pt idx="0">
                  <c:v>Natural Sciences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'Faculty Distribution'!$H$2:$H$113</c:f>
              <c:numCache>
                <c:formatCode>General</c:formatCode>
                <c:ptCount val="112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  <c:pt idx="101">
                  <c:v>2001</c:v>
                </c:pt>
                <c:pt idx="102">
                  <c:v>2002</c:v>
                </c:pt>
                <c:pt idx="103">
                  <c:v>2003</c:v>
                </c:pt>
                <c:pt idx="104">
                  <c:v>2004</c:v>
                </c:pt>
                <c:pt idx="105">
                  <c:v>2005</c:v>
                </c:pt>
                <c:pt idx="106">
                  <c:v>2006</c:v>
                </c:pt>
                <c:pt idx="107">
                  <c:v>2007</c:v>
                </c:pt>
                <c:pt idx="108">
                  <c:v>2008</c:v>
                </c:pt>
                <c:pt idx="109">
                  <c:v>2009</c:v>
                </c:pt>
                <c:pt idx="110">
                  <c:v>2010</c:v>
                </c:pt>
                <c:pt idx="111">
                  <c:v>2011</c:v>
                </c:pt>
              </c:numCache>
            </c:numRef>
          </c:xVal>
          <c:yVal>
            <c:numRef>
              <c:f>'Faculty Distribution'!$J$2:$J$113</c:f>
              <c:numCache>
                <c:formatCode>General</c:formatCode>
                <c:ptCount val="112"/>
                <c:pt idx="0">
                  <c:v>46.428570000000001</c:v>
                </c:pt>
                <c:pt idx="1">
                  <c:v>43.66883</c:v>
                </c:pt>
                <c:pt idx="2">
                  <c:v>40.892324147099693</c:v>
                </c:pt>
                <c:pt idx="3">
                  <c:v>39.735447377802011</c:v>
                </c:pt>
                <c:pt idx="4">
                  <c:v>36.993297082637291</c:v>
                </c:pt>
                <c:pt idx="5">
                  <c:v>36.340895884849793</c:v>
                </c:pt>
                <c:pt idx="6">
                  <c:v>36.292637619889767</c:v>
                </c:pt>
                <c:pt idx="7">
                  <c:v>37.616033624352831</c:v>
                </c:pt>
                <c:pt idx="8">
                  <c:v>38.937469591965382</c:v>
                </c:pt>
                <c:pt idx="9">
                  <c:v>39.639225736965969</c:v>
                </c:pt>
                <c:pt idx="10">
                  <c:v>39.782715294817905</c:v>
                </c:pt>
                <c:pt idx="11">
                  <c:v>39.181790653297213</c:v>
                </c:pt>
                <c:pt idx="12">
                  <c:v>38.588185810354062</c:v>
                </c:pt>
                <c:pt idx="13">
                  <c:v>38.433994879063512</c:v>
                </c:pt>
                <c:pt idx="14">
                  <c:v>38.506195590630462</c:v>
                </c:pt>
                <c:pt idx="15">
                  <c:v>35.471395265305731</c:v>
                </c:pt>
                <c:pt idx="16">
                  <c:v>30.400560560481082</c:v>
                </c:pt>
                <c:pt idx="17">
                  <c:v>28.780076596453252</c:v>
                </c:pt>
                <c:pt idx="18">
                  <c:v>28.704813302246112</c:v>
                </c:pt>
                <c:pt idx="19">
                  <c:v>28.481968860091307</c:v>
                </c:pt>
                <c:pt idx="20">
                  <c:v>28.431098884662187</c:v>
                </c:pt>
                <c:pt idx="21">
                  <c:v>28.221878726671694</c:v>
                </c:pt>
                <c:pt idx="22">
                  <c:v>28.293138129314706</c:v>
                </c:pt>
                <c:pt idx="23">
                  <c:v>30.907808901060875</c:v>
                </c:pt>
                <c:pt idx="24">
                  <c:v>34.252358700986427</c:v>
                </c:pt>
                <c:pt idx="25">
                  <c:v>35.338606455741775</c:v>
                </c:pt>
                <c:pt idx="26">
                  <c:v>35.324686471413656</c:v>
                </c:pt>
                <c:pt idx="27">
                  <c:v>36.19116084515877</c:v>
                </c:pt>
                <c:pt idx="28">
                  <c:v>35.95051621213149</c:v>
                </c:pt>
                <c:pt idx="29">
                  <c:v>35.526997605955899</c:v>
                </c:pt>
                <c:pt idx="30">
                  <c:v>35.854460569612343</c:v>
                </c:pt>
                <c:pt idx="31">
                  <c:v>35.196794596059839</c:v>
                </c:pt>
                <c:pt idx="32">
                  <c:v>34.982419704323213</c:v>
                </c:pt>
                <c:pt idx="33">
                  <c:v>34.97214397309093</c:v>
                </c:pt>
                <c:pt idx="34">
                  <c:v>35.122575451116425</c:v>
                </c:pt>
                <c:pt idx="35">
                  <c:v>35.959387387675093</c:v>
                </c:pt>
                <c:pt idx="36">
                  <c:v>36.838080038076107</c:v>
                </c:pt>
                <c:pt idx="37">
                  <c:v>37.17323825503356</c:v>
                </c:pt>
                <c:pt idx="38">
                  <c:v>37.534192563896802</c:v>
                </c:pt>
                <c:pt idx="39">
                  <c:v>37.024826939153542</c:v>
                </c:pt>
                <c:pt idx="40">
                  <c:v>35.923901922913771</c:v>
                </c:pt>
                <c:pt idx="41">
                  <c:v>34.782780170197384</c:v>
                </c:pt>
                <c:pt idx="42">
                  <c:v>34.052290763912566</c:v>
                </c:pt>
                <c:pt idx="43">
                  <c:v>34.307305547581393</c:v>
                </c:pt>
                <c:pt idx="44">
                  <c:v>35.026912897821937</c:v>
                </c:pt>
                <c:pt idx="45">
                  <c:v>35.689247590427534</c:v>
                </c:pt>
                <c:pt idx="46">
                  <c:v>36.460820622837772</c:v>
                </c:pt>
                <c:pt idx="47">
                  <c:v>37.434685453154138</c:v>
                </c:pt>
                <c:pt idx="48">
                  <c:v>38.592825625345263</c:v>
                </c:pt>
                <c:pt idx="49">
                  <c:v>38.651314083771098</c:v>
                </c:pt>
                <c:pt idx="50">
                  <c:v>38.921296951880677</c:v>
                </c:pt>
                <c:pt idx="51">
                  <c:v>38.461770198523027</c:v>
                </c:pt>
                <c:pt idx="52">
                  <c:v>39.548537776504489</c:v>
                </c:pt>
                <c:pt idx="53">
                  <c:v>40.743599858190734</c:v>
                </c:pt>
                <c:pt idx="54">
                  <c:v>41.014574094870554</c:v>
                </c:pt>
                <c:pt idx="55">
                  <c:v>41.81227811758832</c:v>
                </c:pt>
                <c:pt idx="56">
                  <c:v>41.834794853100242</c:v>
                </c:pt>
                <c:pt idx="57">
                  <c:v>42.430740417503003</c:v>
                </c:pt>
                <c:pt idx="58">
                  <c:v>41.372669625529326</c:v>
                </c:pt>
                <c:pt idx="59">
                  <c:v>41.484913273969845</c:v>
                </c:pt>
                <c:pt idx="60">
                  <c:v>42.463445721466286</c:v>
                </c:pt>
                <c:pt idx="61">
                  <c:v>42.657337675187016</c:v>
                </c:pt>
                <c:pt idx="62">
                  <c:v>42.501296808381042</c:v>
                </c:pt>
                <c:pt idx="63">
                  <c:v>42.379975807746185</c:v>
                </c:pt>
                <c:pt idx="64">
                  <c:v>42.492071387533784</c:v>
                </c:pt>
                <c:pt idx="65">
                  <c:v>42.27027508074778</c:v>
                </c:pt>
                <c:pt idx="66">
                  <c:v>42.94439707850929</c:v>
                </c:pt>
                <c:pt idx="67">
                  <c:v>42.866226561547315</c:v>
                </c:pt>
                <c:pt idx="68">
                  <c:v>43.898155204465574</c:v>
                </c:pt>
                <c:pt idx="69">
                  <c:v>45.082062229492905</c:v>
                </c:pt>
                <c:pt idx="70">
                  <c:v>45.239050145461036</c:v>
                </c:pt>
                <c:pt idx="71">
                  <c:v>45.228393868305297</c:v>
                </c:pt>
                <c:pt idx="72">
                  <c:v>43.236436181111451</c:v>
                </c:pt>
                <c:pt idx="73">
                  <c:v>40.894434505078983</c:v>
                </c:pt>
                <c:pt idx="74">
                  <c:v>40.862315854682628</c:v>
                </c:pt>
                <c:pt idx="75">
                  <c:v>40.873449349668469</c:v>
                </c:pt>
                <c:pt idx="76">
                  <c:v>39.18733733415047</c:v>
                </c:pt>
                <c:pt idx="77">
                  <c:v>37.498601845563847</c:v>
                </c:pt>
                <c:pt idx="78">
                  <c:v>37.83588767594803</c:v>
                </c:pt>
                <c:pt idx="79">
                  <c:v>37.874757004794574</c:v>
                </c:pt>
                <c:pt idx="80">
                  <c:v>39.67358278147676</c:v>
                </c:pt>
                <c:pt idx="81">
                  <c:v>42.223181272512633</c:v>
                </c:pt>
                <c:pt idx="82">
                  <c:v>42.605696376111318</c:v>
                </c:pt>
                <c:pt idx="83">
                  <c:v>42.345019431294787</c:v>
                </c:pt>
                <c:pt idx="84">
                  <c:v>42.695115221956613</c:v>
                </c:pt>
                <c:pt idx="85">
                  <c:v>43.479846645774387</c:v>
                </c:pt>
                <c:pt idx="86">
                  <c:v>43.935118553803555</c:v>
                </c:pt>
                <c:pt idx="87">
                  <c:v>41.96870614518518</c:v>
                </c:pt>
                <c:pt idx="88">
                  <c:v>40.302141475393952</c:v>
                </c:pt>
                <c:pt idx="89">
                  <c:v>40.668365313471618</c:v>
                </c:pt>
                <c:pt idx="90">
                  <c:v>41.200603846176598</c:v>
                </c:pt>
                <c:pt idx="91">
                  <c:v>41.050395603305049</c:v>
                </c:pt>
                <c:pt idx="92">
                  <c:v>41.16174186462473</c:v>
                </c:pt>
                <c:pt idx="93">
                  <c:v>41.610909177157026</c:v>
                </c:pt>
                <c:pt idx="94">
                  <c:v>42.484635898660613</c:v>
                </c:pt>
                <c:pt idx="95">
                  <c:v>42.610874028807629</c:v>
                </c:pt>
                <c:pt idx="96">
                  <c:v>42.23608992267387</c:v>
                </c:pt>
                <c:pt idx="97">
                  <c:v>41.941158538612484</c:v>
                </c:pt>
                <c:pt idx="98">
                  <c:v>41.983347047482276</c:v>
                </c:pt>
                <c:pt idx="99">
                  <c:v>42.416409395521462</c:v>
                </c:pt>
                <c:pt idx="100">
                  <c:v>42.725943799273672</c:v>
                </c:pt>
                <c:pt idx="101">
                  <c:v>43.017878216351576</c:v>
                </c:pt>
                <c:pt idx="102">
                  <c:v>42.798542620888647</c:v>
                </c:pt>
                <c:pt idx="103">
                  <c:v>43.084414171461951</c:v>
                </c:pt>
                <c:pt idx="104">
                  <c:v>44.090058933055261</c:v>
                </c:pt>
                <c:pt idx="105">
                  <c:v>45.102307769767393</c:v>
                </c:pt>
                <c:pt idx="106">
                  <c:v>45.476642732677938</c:v>
                </c:pt>
                <c:pt idx="107">
                  <c:v>45.06062479278269</c:v>
                </c:pt>
                <c:pt idx="108">
                  <c:v>44.076060555781012</c:v>
                </c:pt>
                <c:pt idx="109">
                  <c:v>43.431637124723679</c:v>
                </c:pt>
                <c:pt idx="110">
                  <c:v>43.530073255204478</c:v>
                </c:pt>
                <c:pt idx="111">
                  <c:v>44.336416777479506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1B-4DA1-A0C1-8982DFD7C624}"/>
            </c:ext>
          </c:extLst>
        </c:ser>
        <c:ser>
          <c:idx val="2"/>
          <c:order val="2"/>
          <c:tx>
            <c:strRef>
              <c:f>'Faculty Distribution'!$K$1</c:f>
              <c:strCache>
                <c:ptCount val="1"/>
                <c:pt idx="0">
                  <c:v>Social Sciences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'Faculty Distribution'!$H$2:$H$113</c:f>
              <c:numCache>
                <c:formatCode>General</c:formatCode>
                <c:ptCount val="112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  <c:pt idx="101">
                  <c:v>2001</c:v>
                </c:pt>
                <c:pt idx="102">
                  <c:v>2002</c:v>
                </c:pt>
                <c:pt idx="103">
                  <c:v>2003</c:v>
                </c:pt>
                <c:pt idx="104">
                  <c:v>2004</c:v>
                </c:pt>
                <c:pt idx="105">
                  <c:v>2005</c:v>
                </c:pt>
                <c:pt idx="106">
                  <c:v>2006</c:v>
                </c:pt>
                <c:pt idx="107">
                  <c:v>2007</c:v>
                </c:pt>
                <c:pt idx="108">
                  <c:v>2008</c:v>
                </c:pt>
                <c:pt idx="109">
                  <c:v>2009</c:v>
                </c:pt>
                <c:pt idx="110">
                  <c:v>2010</c:v>
                </c:pt>
                <c:pt idx="111">
                  <c:v>2011</c:v>
                </c:pt>
              </c:numCache>
            </c:numRef>
          </c:xVal>
          <c:yVal>
            <c:numRef>
              <c:f>'Faculty Distribution'!$K$2:$K$113</c:f>
              <c:numCache>
                <c:formatCode>General</c:formatCode>
                <c:ptCount val="112"/>
                <c:pt idx="0">
                  <c:v>57.142859999999999</c:v>
                </c:pt>
                <c:pt idx="1">
                  <c:v>56.601730000000003</c:v>
                </c:pt>
                <c:pt idx="2">
                  <c:v>56.037634569826366</c:v>
                </c:pt>
                <c:pt idx="3">
                  <c:v>56.228073076035926</c:v>
                </c:pt>
                <c:pt idx="4">
                  <c:v>57.009691729026933</c:v>
                </c:pt>
                <c:pt idx="5">
                  <c:v>57.712982759819852</c:v>
                </c:pt>
                <c:pt idx="6">
                  <c:v>57.636343801262477</c:v>
                </c:pt>
                <c:pt idx="7">
                  <c:v>57.05686420800464</c:v>
                </c:pt>
                <c:pt idx="8">
                  <c:v>56.937717351886022</c:v>
                </c:pt>
                <c:pt idx="9">
                  <c:v>56.621335115082381</c:v>
                </c:pt>
                <c:pt idx="10">
                  <c:v>56.675954471778553</c:v>
                </c:pt>
                <c:pt idx="11">
                  <c:v>56.216125420271126</c:v>
                </c:pt>
                <c:pt idx="12">
                  <c:v>54.839902057493653</c:v>
                </c:pt>
                <c:pt idx="13">
                  <c:v>53.661679056726285</c:v>
                </c:pt>
                <c:pt idx="14">
                  <c:v>53.066305913242431</c:v>
                </c:pt>
                <c:pt idx="15">
                  <c:v>48.519088691366619</c:v>
                </c:pt>
                <c:pt idx="16">
                  <c:v>42.357926998113271</c:v>
                </c:pt>
                <c:pt idx="17">
                  <c:v>40.721322914312672</c:v>
                </c:pt>
                <c:pt idx="18">
                  <c:v>40.496112934721829</c:v>
                </c:pt>
                <c:pt idx="19">
                  <c:v>40.358934984639497</c:v>
                </c:pt>
                <c:pt idx="20">
                  <c:v>39.73588040538629</c:v>
                </c:pt>
                <c:pt idx="21">
                  <c:v>39.015468838816133</c:v>
                </c:pt>
                <c:pt idx="22">
                  <c:v>38.989049603417264</c:v>
                </c:pt>
                <c:pt idx="23">
                  <c:v>43.004591100102267</c:v>
                </c:pt>
                <c:pt idx="24">
                  <c:v>47.97366980702084</c:v>
                </c:pt>
                <c:pt idx="25">
                  <c:v>49.043558257669694</c:v>
                </c:pt>
                <c:pt idx="26">
                  <c:v>49.022726955174839</c:v>
                </c:pt>
                <c:pt idx="27">
                  <c:v>49.918030032451945</c:v>
                </c:pt>
                <c:pt idx="28">
                  <c:v>50.077661114412066</c:v>
                </c:pt>
                <c:pt idx="29">
                  <c:v>50.480626206396863</c:v>
                </c:pt>
                <c:pt idx="30">
                  <c:v>51.309767163184425</c:v>
                </c:pt>
                <c:pt idx="31">
                  <c:v>51.286443007772895</c:v>
                </c:pt>
                <c:pt idx="32">
                  <c:v>51.636046902110031</c:v>
                </c:pt>
                <c:pt idx="33">
                  <c:v>51.75980387763861</c:v>
                </c:pt>
                <c:pt idx="34">
                  <c:v>51.879476998156271</c:v>
                </c:pt>
                <c:pt idx="35">
                  <c:v>52.46095823968767</c:v>
                </c:pt>
                <c:pt idx="36">
                  <c:v>53.068551637206319</c:v>
                </c:pt>
                <c:pt idx="37">
                  <c:v>53.290288430808566</c:v>
                </c:pt>
                <c:pt idx="38">
                  <c:v>53.790763368821551</c:v>
                </c:pt>
                <c:pt idx="39">
                  <c:v>53.78424379476877</c:v>
                </c:pt>
                <c:pt idx="40">
                  <c:v>53.414951116168353</c:v>
                </c:pt>
                <c:pt idx="41">
                  <c:v>52.623841412700202</c:v>
                </c:pt>
                <c:pt idx="42">
                  <c:v>51.807045034285203</c:v>
                </c:pt>
                <c:pt idx="43">
                  <c:v>51.417302044065003</c:v>
                </c:pt>
                <c:pt idx="44">
                  <c:v>51.504009202095858</c:v>
                </c:pt>
                <c:pt idx="45">
                  <c:v>52.015334299002681</c:v>
                </c:pt>
                <c:pt idx="46">
                  <c:v>52.858611325422956</c:v>
                </c:pt>
                <c:pt idx="47">
                  <c:v>53.804995787321261</c:v>
                </c:pt>
                <c:pt idx="48">
                  <c:v>54.355017390950756</c:v>
                </c:pt>
                <c:pt idx="49">
                  <c:v>54.700855979290573</c:v>
                </c:pt>
                <c:pt idx="50">
                  <c:v>55.005266422142455</c:v>
                </c:pt>
                <c:pt idx="51">
                  <c:v>54.987599552445353</c:v>
                </c:pt>
                <c:pt idx="52">
                  <c:v>56.311034498214127</c:v>
                </c:pt>
                <c:pt idx="53">
                  <c:v>57.226160813705562</c:v>
                </c:pt>
                <c:pt idx="54">
                  <c:v>57.541524579797546</c:v>
                </c:pt>
                <c:pt idx="55">
                  <c:v>58.218569466982892</c:v>
                </c:pt>
                <c:pt idx="56">
                  <c:v>58.288259235816788</c:v>
                </c:pt>
                <c:pt idx="57">
                  <c:v>58.882512222864648</c:v>
                </c:pt>
                <c:pt idx="58">
                  <c:v>58.089776756673793</c:v>
                </c:pt>
                <c:pt idx="59">
                  <c:v>58.116662585675918</c:v>
                </c:pt>
                <c:pt idx="60">
                  <c:v>58.858751350994986</c:v>
                </c:pt>
                <c:pt idx="61">
                  <c:v>58.852942250750473</c:v>
                </c:pt>
                <c:pt idx="62">
                  <c:v>58.349135424403919</c:v>
                </c:pt>
                <c:pt idx="63">
                  <c:v>57.957081431599001</c:v>
                </c:pt>
                <c:pt idx="64">
                  <c:v>58.252544455553881</c:v>
                </c:pt>
                <c:pt idx="65">
                  <c:v>58.323975695602336</c:v>
                </c:pt>
                <c:pt idx="66">
                  <c:v>58.794508497247918</c:v>
                </c:pt>
                <c:pt idx="67">
                  <c:v>58.759834079425012</c:v>
                </c:pt>
                <c:pt idx="68">
                  <c:v>59.606439644970997</c:v>
                </c:pt>
                <c:pt idx="69">
                  <c:v>60.275234312154183</c:v>
                </c:pt>
                <c:pt idx="70">
                  <c:v>60.775102912797621</c:v>
                </c:pt>
                <c:pt idx="71">
                  <c:v>61.07191048411368</c:v>
                </c:pt>
                <c:pt idx="72">
                  <c:v>59.126356431863314</c:v>
                </c:pt>
                <c:pt idx="73">
                  <c:v>56.849422644244108</c:v>
                </c:pt>
                <c:pt idx="74">
                  <c:v>56.743609454849221</c:v>
                </c:pt>
                <c:pt idx="75">
                  <c:v>56.347403619158179</c:v>
                </c:pt>
                <c:pt idx="76">
                  <c:v>54.360439665395852</c:v>
                </c:pt>
                <c:pt idx="77">
                  <c:v>52.729407182519076</c:v>
                </c:pt>
                <c:pt idx="78">
                  <c:v>53.190013427842523</c:v>
                </c:pt>
                <c:pt idx="79">
                  <c:v>53.934908958456226</c:v>
                </c:pt>
                <c:pt idx="80">
                  <c:v>57.833634315789261</c:v>
                </c:pt>
                <c:pt idx="81">
                  <c:v>62.628373181065655</c:v>
                </c:pt>
                <c:pt idx="82">
                  <c:v>64.69625834320685</c:v>
                </c:pt>
                <c:pt idx="83">
                  <c:v>64.872067313843402</c:v>
                </c:pt>
                <c:pt idx="84">
                  <c:v>65.264958925483029</c:v>
                </c:pt>
                <c:pt idx="85">
                  <c:v>65.038647504098194</c:v>
                </c:pt>
                <c:pt idx="86">
                  <c:v>64.882946757203158</c:v>
                </c:pt>
                <c:pt idx="87">
                  <c:v>60.683230609577052</c:v>
                </c:pt>
                <c:pt idx="88">
                  <c:v>56.506348126820725</c:v>
                </c:pt>
                <c:pt idx="89">
                  <c:v>56.704705512671083</c:v>
                </c:pt>
                <c:pt idx="90">
                  <c:v>57.211478369679469</c:v>
                </c:pt>
                <c:pt idx="91">
                  <c:v>57.462940701921752</c:v>
                </c:pt>
                <c:pt idx="92">
                  <c:v>57.527530243614855</c:v>
                </c:pt>
                <c:pt idx="93">
                  <c:v>57.402365097906682</c:v>
                </c:pt>
                <c:pt idx="94">
                  <c:v>57.351951360280218</c:v>
                </c:pt>
                <c:pt idx="95">
                  <c:v>57.224320907874358</c:v>
                </c:pt>
                <c:pt idx="96">
                  <c:v>57.230598742834438</c:v>
                </c:pt>
                <c:pt idx="97">
                  <c:v>56.637490603342478</c:v>
                </c:pt>
                <c:pt idx="98">
                  <c:v>55.932754889405331</c:v>
                </c:pt>
                <c:pt idx="99">
                  <c:v>56.160434333026018</c:v>
                </c:pt>
                <c:pt idx="100">
                  <c:v>56.525546261474503</c:v>
                </c:pt>
                <c:pt idx="101">
                  <c:v>58.13315453160579</c:v>
                </c:pt>
                <c:pt idx="102">
                  <c:v>58.804319362265112</c:v>
                </c:pt>
                <c:pt idx="103">
                  <c:v>59.068661907923882</c:v>
                </c:pt>
                <c:pt idx="104">
                  <c:v>59.935341596119095</c:v>
                </c:pt>
                <c:pt idx="105">
                  <c:v>60.903536679351909</c:v>
                </c:pt>
                <c:pt idx="106">
                  <c:v>61.382912974716263</c:v>
                </c:pt>
                <c:pt idx="107">
                  <c:v>61.493962139114132</c:v>
                </c:pt>
                <c:pt idx="108">
                  <c:v>61.059866102396285</c:v>
                </c:pt>
                <c:pt idx="109">
                  <c:v>60.358577723053877</c:v>
                </c:pt>
                <c:pt idx="110">
                  <c:v>60.060439932487839</c:v>
                </c:pt>
                <c:pt idx="111">
                  <c:v>60.366936180798589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41B-4DA1-A0C1-8982DFD7C624}"/>
            </c:ext>
          </c:extLst>
        </c:ser>
        <c:ser>
          <c:idx val="3"/>
          <c:order val="3"/>
          <c:tx>
            <c:strRef>
              <c:f>'Faculty Distribution'!$L$1</c:f>
              <c:strCache>
                <c:ptCount val="1"/>
                <c:pt idx="0">
                  <c:v>Humanities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'Faculty Distribution'!$H$2:$H$113</c:f>
              <c:numCache>
                <c:formatCode>General</c:formatCode>
                <c:ptCount val="112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  <c:pt idx="101">
                  <c:v>2001</c:v>
                </c:pt>
                <c:pt idx="102">
                  <c:v>2002</c:v>
                </c:pt>
                <c:pt idx="103">
                  <c:v>2003</c:v>
                </c:pt>
                <c:pt idx="104">
                  <c:v>2004</c:v>
                </c:pt>
                <c:pt idx="105">
                  <c:v>2005</c:v>
                </c:pt>
                <c:pt idx="106">
                  <c:v>2006</c:v>
                </c:pt>
                <c:pt idx="107">
                  <c:v>2007</c:v>
                </c:pt>
                <c:pt idx="108">
                  <c:v>2008</c:v>
                </c:pt>
                <c:pt idx="109">
                  <c:v>2009</c:v>
                </c:pt>
                <c:pt idx="110">
                  <c:v>2010</c:v>
                </c:pt>
                <c:pt idx="111">
                  <c:v>2011</c:v>
                </c:pt>
              </c:numCache>
            </c:numRef>
          </c:xVal>
          <c:yVal>
            <c:numRef>
              <c:f>'Faculty Distribution'!$L$2:$L$113</c:f>
              <c:numCache>
                <c:formatCode>General</c:formatCode>
                <c:ptCount val="112"/>
                <c:pt idx="0">
                  <c:v>85.714290000000005</c:v>
                </c:pt>
                <c:pt idx="1">
                  <c:v>86.796539999999993</c:v>
                </c:pt>
                <c:pt idx="2">
                  <c:v>87.842774462470388</c:v>
                </c:pt>
                <c:pt idx="3">
                  <c:v>86.668490717904632</c:v>
                </c:pt>
                <c:pt idx="4">
                  <c:v>86.706320742428971</c:v>
                </c:pt>
                <c:pt idx="5">
                  <c:v>85.690888999841846</c:v>
                </c:pt>
                <c:pt idx="6">
                  <c:v>85.577097263966166</c:v>
                </c:pt>
                <c:pt idx="7">
                  <c:v>85.576207999836654</c:v>
                </c:pt>
                <c:pt idx="8">
                  <c:v>85.403394111106323</c:v>
                </c:pt>
                <c:pt idx="9">
                  <c:v>84.663907614982662</c:v>
                </c:pt>
                <c:pt idx="10">
                  <c:v>84.213877179263633</c:v>
                </c:pt>
                <c:pt idx="11">
                  <c:v>83.216183928677353</c:v>
                </c:pt>
                <c:pt idx="12">
                  <c:v>80.81685852915993</c:v>
                </c:pt>
                <c:pt idx="13">
                  <c:v>77.480826411823429</c:v>
                </c:pt>
                <c:pt idx="14">
                  <c:v>76.381546722857308</c:v>
                </c:pt>
                <c:pt idx="15">
                  <c:v>71.162959167286729</c:v>
                </c:pt>
                <c:pt idx="16">
                  <c:v>64.276893851798846</c:v>
                </c:pt>
                <c:pt idx="17">
                  <c:v>61.626524891864996</c:v>
                </c:pt>
                <c:pt idx="18">
                  <c:v>61.090202442386797</c:v>
                </c:pt>
                <c:pt idx="19">
                  <c:v>60.573007172655288</c:v>
                </c:pt>
                <c:pt idx="20">
                  <c:v>60.24202709312808</c:v>
                </c:pt>
                <c:pt idx="21">
                  <c:v>59.82813850663721</c:v>
                </c:pt>
                <c:pt idx="22">
                  <c:v>60.256901295294796</c:v>
                </c:pt>
                <c:pt idx="23">
                  <c:v>67.200251158353595</c:v>
                </c:pt>
                <c:pt idx="24">
                  <c:v>74.159850598343212</c:v>
                </c:pt>
                <c:pt idx="25">
                  <c:v>74.959191632334708</c:v>
                </c:pt>
                <c:pt idx="26">
                  <c:v>74.434640542444868</c:v>
                </c:pt>
                <c:pt idx="27">
                  <c:v>74.915459719901946</c:v>
                </c:pt>
                <c:pt idx="28">
                  <c:v>74.995404136874981</c:v>
                </c:pt>
                <c:pt idx="29">
                  <c:v>75.746217507452542</c:v>
                </c:pt>
                <c:pt idx="30">
                  <c:v>76.726931789418359</c:v>
                </c:pt>
                <c:pt idx="31">
                  <c:v>76.715783256576771</c:v>
                </c:pt>
                <c:pt idx="32">
                  <c:v>76.62802133222462</c:v>
                </c:pt>
                <c:pt idx="33">
                  <c:v>76.512236239023139</c:v>
                </c:pt>
                <c:pt idx="34">
                  <c:v>76.367790958290044</c:v>
                </c:pt>
                <c:pt idx="35">
                  <c:v>76.459145871673158</c:v>
                </c:pt>
                <c:pt idx="36">
                  <c:v>76.409770004352183</c:v>
                </c:pt>
                <c:pt idx="37">
                  <c:v>76.086838846276763</c:v>
                </c:pt>
                <c:pt idx="38">
                  <c:v>76.336882153944657</c:v>
                </c:pt>
                <c:pt idx="39">
                  <c:v>75.821369932219071</c:v>
                </c:pt>
                <c:pt idx="40">
                  <c:v>74.802453424363563</c:v>
                </c:pt>
                <c:pt idx="41">
                  <c:v>74.518468003870026</c:v>
                </c:pt>
                <c:pt idx="42">
                  <c:v>73.439022427219101</c:v>
                </c:pt>
                <c:pt idx="43">
                  <c:v>72.876675322157809</c:v>
                </c:pt>
                <c:pt idx="44">
                  <c:v>72.806152345563675</c:v>
                </c:pt>
                <c:pt idx="45">
                  <c:v>72.491211927816451</c:v>
                </c:pt>
                <c:pt idx="46">
                  <c:v>72.752379747645563</c:v>
                </c:pt>
                <c:pt idx="47">
                  <c:v>73.433705215439488</c:v>
                </c:pt>
                <c:pt idx="48">
                  <c:v>73.536288918884878</c:v>
                </c:pt>
                <c:pt idx="49">
                  <c:v>72.934880158910602</c:v>
                </c:pt>
                <c:pt idx="50">
                  <c:v>72.351334109918255</c:v>
                </c:pt>
                <c:pt idx="51">
                  <c:v>72.34047805324812</c:v>
                </c:pt>
                <c:pt idx="52">
                  <c:v>73.651751984993453</c:v>
                </c:pt>
                <c:pt idx="53">
                  <c:v>73.988615312404818</c:v>
                </c:pt>
                <c:pt idx="54">
                  <c:v>74.214431302886723</c:v>
                </c:pt>
                <c:pt idx="55">
                  <c:v>74.190827612033445</c:v>
                </c:pt>
                <c:pt idx="56">
                  <c:v>73.923659795053396</c:v>
                </c:pt>
                <c:pt idx="57">
                  <c:v>74.126556530686784</c:v>
                </c:pt>
                <c:pt idx="58">
                  <c:v>73.49100305524145</c:v>
                </c:pt>
                <c:pt idx="59">
                  <c:v>73.62635842246813</c:v>
                </c:pt>
                <c:pt idx="60">
                  <c:v>74.423352385442612</c:v>
                </c:pt>
                <c:pt idx="61">
                  <c:v>74.994099724292553</c:v>
                </c:pt>
                <c:pt idx="62">
                  <c:v>75.368572646575359</c:v>
                </c:pt>
                <c:pt idx="63">
                  <c:v>75.514240613284343</c:v>
                </c:pt>
                <c:pt idx="64">
                  <c:v>75.988819918433634</c:v>
                </c:pt>
                <c:pt idx="65">
                  <c:v>76.150257915633233</c:v>
                </c:pt>
                <c:pt idx="66">
                  <c:v>76.536438798023283</c:v>
                </c:pt>
                <c:pt idx="67">
                  <c:v>76.295597269936806</c:v>
                </c:pt>
                <c:pt idx="68">
                  <c:v>76.748491981245024</c:v>
                </c:pt>
                <c:pt idx="69">
                  <c:v>76.553956443142155</c:v>
                </c:pt>
                <c:pt idx="70">
                  <c:v>76.531373587657299</c:v>
                </c:pt>
                <c:pt idx="71">
                  <c:v>76.611214200721122</c:v>
                </c:pt>
                <c:pt idx="72">
                  <c:v>74.691272759619835</c:v>
                </c:pt>
                <c:pt idx="73">
                  <c:v>72.840007839983258</c:v>
                </c:pt>
                <c:pt idx="74">
                  <c:v>72.725749911831713</c:v>
                </c:pt>
                <c:pt idx="75">
                  <c:v>72.219279465228567</c:v>
                </c:pt>
                <c:pt idx="76">
                  <c:v>70.471054432868257</c:v>
                </c:pt>
                <c:pt idx="77">
                  <c:v>69.112321735309393</c:v>
                </c:pt>
                <c:pt idx="78">
                  <c:v>69.214127802402686</c:v>
                </c:pt>
                <c:pt idx="79">
                  <c:v>70.247518578492901</c:v>
                </c:pt>
                <c:pt idx="80">
                  <c:v>74.904983611330749</c:v>
                </c:pt>
                <c:pt idx="81">
                  <c:v>80.495530544232551</c:v>
                </c:pt>
                <c:pt idx="82">
                  <c:v>82.504114089641959</c:v>
                </c:pt>
                <c:pt idx="83">
                  <c:v>82.611110222620283</c:v>
                </c:pt>
                <c:pt idx="84">
                  <c:v>82.843600376946199</c:v>
                </c:pt>
                <c:pt idx="85">
                  <c:v>82.614606826752649</c:v>
                </c:pt>
                <c:pt idx="86">
                  <c:v>82.3265354262888</c:v>
                </c:pt>
                <c:pt idx="87">
                  <c:v>77.947218750043803</c:v>
                </c:pt>
                <c:pt idx="88">
                  <c:v>73.446923507893089</c:v>
                </c:pt>
                <c:pt idx="89">
                  <c:v>73.307401863491833</c:v>
                </c:pt>
                <c:pt idx="90">
                  <c:v>73.366298098381705</c:v>
                </c:pt>
                <c:pt idx="91">
                  <c:v>73.778065585473669</c:v>
                </c:pt>
                <c:pt idx="92">
                  <c:v>74.239024064211137</c:v>
                </c:pt>
                <c:pt idx="93">
                  <c:v>74.81650034292538</c:v>
                </c:pt>
                <c:pt idx="94">
                  <c:v>74.88638127649412</c:v>
                </c:pt>
                <c:pt idx="95">
                  <c:v>74.718630815721951</c:v>
                </c:pt>
                <c:pt idx="96">
                  <c:v>75.124077180206143</c:v>
                </c:pt>
                <c:pt idx="97">
                  <c:v>74.661876478506514</c:v>
                </c:pt>
                <c:pt idx="98">
                  <c:v>75.134179795504579</c:v>
                </c:pt>
                <c:pt idx="99">
                  <c:v>75.372255459147368</c:v>
                </c:pt>
                <c:pt idx="100">
                  <c:v>74.963207380470394</c:v>
                </c:pt>
                <c:pt idx="101">
                  <c:v>74.739533632689955</c:v>
                </c:pt>
                <c:pt idx="102">
                  <c:v>74.81571901814273</c:v>
                </c:pt>
                <c:pt idx="103">
                  <c:v>74.849593819583987</c:v>
                </c:pt>
                <c:pt idx="104">
                  <c:v>75.227297341176126</c:v>
                </c:pt>
                <c:pt idx="105">
                  <c:v>75.623891453963736</c:v>
                </c:pt>
                <c:pt idx="106">
                  <c:v>75.955273663827256</c:v>
                </c:pt>
                <c:pt idx="107">
                  <c:v>76.024437857523353</c:v>
                </c:pt>
                <c:pt idx="108">
                  <c:v>75.474209018597321</c:v>
                </c:pt>
                <c:pt idx="109">
                  <c:v>74.724658731036328</c:v>
                </c:pt>
                <c:pt idx="110">
                  <c:v>74.137065729053546</c:v>
                </c:pt>
                <c:pt idx="111">
                  <c:v>73.735140173657285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41B-4DA1-A0C1-8982DFD7C624}"/>
            </c:ext>
          </c:extLst>
        </c:ser>
        <c:ser>
          <c:idx val="4"/>
          <c:order val="4"/>
          <c:tx>
            <c:strRef>
              <c:f>'Faculty Distribution'!$M$1</c:f>
              <c:strCache>
                <c:ptCount val="1"/>
                <c:pt idx="0">
                  <c:v>Professional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'Faculty Distribution'!$H$2:$H$113</c:f>
              <c:numCache>
                <c:formatCode>General</c:formatCode>
                <c:ptCount val="112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  <c:pt idx="101">
                  <c:v>2001</c:v>
                </c:pt>
                <c:pt idx="102">
                  <c:v>2002</c:v>
                </c:pt>
                <c:pt idx="103">
                  <c:v>2003</c:v>
                </c:pt>
                <c:pt idx="104">
                  <c:v>2004</c:v>
                </c:pt>
                <c:pt idx="105">
                  <c:v>2005</c:v>
                </c:pt>
                <c:pt idx="106">
                  <c:v>2006</c:v>
                </c:pt>
                <c:pt idx="107">
                  <c:v>2007</c:v>
                </c:pt>
                <c:pt idx="108">
                  <c:v>2008</c:v>
                </c:pt>
                <c:pt idx="109">
                  <c:v>2009</c:v>
                </c:pt>
                <c:pt idx="110">
                  <c:v>2010</c:v>
                </c:pt>
                <c:pt idx="111">
                  <c:v>2011</c:v>
                </c:pt>
              </c:numCache>
            </c:numRef>
          </c:xVal>
          <c:yVal>
            <c:numRef>
              <c:f>'Faculty Distribution'!$M$2:$M$113</c:f>
              <c:numCache>
                <c:formatCode>General</c:formatCode>
                <c:ptCount val="1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41B-4DA1-A0C1-8982DFD7C6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4692736"/>
        <c:axId val="684693520"/>
      </c:scatterChart>
      <c:valAx>
        <c:axId val="684692736"/>
        <c:scaling>
          <c:orientation val="minMax"/>
          <c:max val="2015"/>
          <c:min val="19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693520"/>
        <c:crosses val="autoZero"/>
        <c:crossBetween val="midCat"/>
      </c:valAx>
      <c:valAx>
        <c:axId val="6846935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692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dirty="0"/>
              <a:t>Stanford University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'Faculty Distribution, Stanford'!$I$1</c:f>
              <c:strCache>
                <c:ptCount val="1"/>
                <c:pt idx="0">
                  <c:v>Engineering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'Faculty Distribution, Stanford'!$H$2:$H$102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xVal>
          <c:yVal>
            <c:numRef>
              <c:f>'Faculty Distribution, Stanford'!$I$2:$I$102</c:f>
              <c:numCache>
                <c:formatCode>General</c:formatCode>
                <c:ptCount val="101"/>
                <c:pt idx="0">
                  <c:v>11.764709999999999</c:v>
                </c:pt>
                <c:pt idx="1">
                  <c:v>7.1323529999999993</c:v>
                </c:pt>
                <c:pt idx="2">
                  <c:v>2.8286192039473947</c:v>
                </c:pt>
                <c:pt idx="3">
                  <c:v>2.6610982290282008</c:v>
                </c:pt>
                <c:pt idx="4">
                  <c:v>2.4733214096351199</c:v>
                </c:pt>
                <c:pt idx="5">
                  <c:v>2.6377309061931915</c:v>
                </c:pt>
                <c:pt idx="6">
                  <c:v>4.3746521724846161</c:v>
                </c:pt>
                <c:pt idx="7">
                  <c:v>6.6389132370911748</c:v>
                </c:pt>
                <c:pt idx="8">
                  <c:v>6.6226302754529911</c:v>
                </c:pt>
                <c:pt idx="9">
                  <c:v>6.2223134246978828</c:v>
                </c:pt>
                <c:pt idx="10">
                  <c:v>6.4399507575644668</c:v>
                </c:pt>
                <c:pt idx="11">
                  <c:v>6.5298512199264831</c:v>
                </c:pt>
                <c:pt idx="12">
                  <c:v>7.4551327893252219</c:v>
                </c:pt>
                <c:pt idx="13">
                  <c:v>7.354528572263404</c:v>
                </c:pt>
                <c:pt idx="14">
                  <c:v>7.4246491503451804</c:v>
                </c:pt>
                <c:pt idx="15">
                  <c:v>7.5796177706082863</c:v>
                </c:pt>
                <c:pt idx="16">
                  <c:v>7.4436013559102578</c:v>
                </c:pt>
                <c:pt idx="17">
                  <c:v>8.5998075676762831</c:v>
                </c:pt>
                <c:pt idx="18">
                  <c:v>11.099328944197079</c:v>
                </c:pt>
                <c:pt idx="19">
                  <c:v>15.40062547072408</c:v>
                </c:pt>
                <c:pt idx="20">
                  <c:v>17.108731232054453</c:v>
                </c:pt>
                <c:pt idx="21">
                  <c:v>17.47094231614285</c:v>
                </c:pt>
                <c:pt idx="22">
                  <c:v>17.446018428012167</c:v>
                </c:pt>
                <c:pt idx="23">
                  <c:v>15.997684071336856</c:v>
                </c:pt>
                <c:pt idx="24">
                  <c:v>14.997590380800155</c:v>
                </c:pt>
                <c:pt idx="25">
                  <c:v>14.631254439133857</c:v>
                </c:pt>
                <c:pt idx="26">
                  <c:v>12.713183733393857</c:v>
                </c:pt>
                <c:pt idx="27">
                  <c:v>10.56315336428184</c:v>
                </c:pt>
                <c:pt idx="28">
                  <c:v>10.434583605066502</c:v>
                </c:pt>
                <c:pt idx="29">
                  <c:v>10.363586123293043</c:v>
                </c:pt>
                <c:pt idx="30">
                  <c:v>9.9376125798157222</c:v>
                </c:pt>
                <c:pt idx="31">
                  <c:v>9.8760296421411571</c:v>
                </c:pt>
                <c:pt idx="32">
                  <c:v>9.8541252833278516</c:v>
                </c:pt>
                <c:pt idx="33">
                  <c:v>10.459147647803629</c:v>
                </c:pt>
                <c:pt idx="34">
                  <c:v>10.822749381612375</c:v>
                </c:pt>
                <c:pt idx="35">
                  <c:v>11.284204147034476</c:v>
                </c:pt>
                <c:pt idx="36">
                  <c:v>11.828085944024957</c:v>
                </c:pt>
                <c:pt idx="37">
                  <c:v>11.838411444646333</c:v>
                </c:pt>
                <c:pt idx="38">
                  <c:v>11.749679614416815</c:v>
                </c:pt>
                <c:pt idx="39">
                  <c:v>10.898703751455285</c:v>
                </c:pt>
                <c:pt idx="40">
                  <c:v>10.30237276482486</c:v>
                </c:pt>
                <c:pt idx="41">
                  <c:v>10.3561735295159</c:v>
                </c:pt>
                <c:pt idx="42">
                  <c:v>10.905061483992275</c:v>
                </c:pt>
                <c:pt idx="43">
                  <c:v>12.041518933767748</c:v>
                </c:pt>
                <c:pt idx="44">
                  <c:v>13.146394966805989</c:v>
                </c:pt>
                <c:pt idx="45">
                  <c:v>13.088462803413673</c:v>
                </c:pt>
                <c:pt idx="46">
                  <c:v>12.593074738249053</c:v>
                </c:pt>
                <c:pt idx="47">
                  <c:v>11.930831261114184</c:v>
                </c:pt>
                <c:pt idx="48">
                  <c:v>11.512989420024718</c:v>
                </c:pt>
                <c:pt idx="49">
                  <c:v>11.397353019982512</c:v>
                </c:pt>
                <c:pt idx="50">
                  <c:v>11.177558631142311</c:v>
                </c:pt>
                <c:pt idx="51">
                  <c:v>11.197164387228757</c:v>
                </c:pt>
                <c:pt idx="52">
                  <c:v>11.329585289524358</c:v>
                </c:pt>
                <c:pt idx="53">
                  <c:v>10.418231622546255</c:v>
                </c:pt>
                <c:pt idx="54">
                  <c:v>9.2533044381737017</c:v>
                </c:pt>
                <c:pt idx="55">
                  <c:v>9.2533044381737017</c:v>
                </c:pt>
                <c:pt idx="56">
                  <c:v>9.6256812699512366</c:v>
                </c:pt>
                <c:pt idx="57">
                  <c:v>15.10728757421248</c:v>
                </c:pt>
                <c:pt idx="58">
                  <c:v>19.864300722077971</c:v>
                </c:pt>
                <c:pt idx="59">
                  <c:v>20.079102730780317</c:v>
                </c:pt>
                <c:pt idx="60">
                  <c:v>20.24340224319328</c:v>
                </c:pt>
                <c:pt idx="61">
                  <c:v>21.804947368841233</c:v>
                </c:pt>
                <c:pt idx="62">
                  <c:v>22.708138311924593</c:v>
                </c:pt>
                <c:pt idx="63">
                  <c:v>23.268348885949401</c:v>
                </c:pt>
                <c:pt idx="64">
                  <c:v>23.501844344835934</c:v>
                </c:pt>
                <c:pt idx="65">
                  <c:v>24.184515838922703</c:v>
                </c:pt>
                <c:pt idx="66">
                  <c:v>24.984769349498372</c:v>
                </c:pt>
                <c:pt idx="67">
                  <c:v>29.262008016131841</c:v>
                </c:pt>
                <c:pt idx="68">
                  <c:v>31.628521446498851</c:v>
                </c:pt>
                <c:pt idx="69">
                  <c:v>31.599744875771897</c:v>
                </c:pt>
                <c:pt idx="70">
                  <c:v>29.148839294540309</c:v>
                </c:pt>
                <c:pt idx="71">
                  <c:v>29.055056439068881</c:v>
                </c:pt>
                <c:pt idx="72">
                  <c:v>28.145250076333777</c:v>
                </c:pt>
                <c:pt idx="73">
                  <c:v>28.581529446258365</c:v>
                </c:pt>
                <c:pt idx="74">
                  <c:v>28.948830935251802</c:v>
                </c:pt>
                <c:pt idx="75">
                  <c:v>28.491387921114875</c:v>
                </c:pt>
                <c:pt idx="76">
                  <c:v>28.476227556567185</c:v>
                </c:pt>
                <c:pt idx="77">
                  <c:v>28.396163665547469</c:v>
                </c:pt>
                <c:pt idx="78">
                  <c:v>28.435406708106242</c:v>
                </c:pt>
                <c:pt idx="79">
                  <c:v>29.715666395986624</c:v>
                </c:pt>
                <c:pt idx="80">
                  <c:v>30.7868135326828</c:v>
                </c:pt>
                <c:pt idx="81">
                  <c:v>31.778130357128902</c:v>
                </c:pt>
                <c:pt idx="82">
                  <c:v>32.854991371112988</c:v>
                </c:pt>
                <c:pt idx="83">
                  <c:v>33.428451616082278</c:v>
                </c:pt>
                <c:pt idx="84">
                  <c:v>34.634693478203857</c:v>
                </c:pt>
                <c:pt idx="85">
                  <c:v>35.354262802181182</c:v>
                </c:pt>
                <c:pt idx="86">
                  <c:v>35.505596760803456</c:v>
                </c:pt>
                <c:pt idx="87">
                  <c:v>35.548922648166418</c:v>
                </c:pt>
                <c:pt idx="88">
                  <c:v>35.746995337833759</c:v>
                </c:pt>
                <c:pt idx="89">
                  <c:v>35.657663158650912</c:v>
                </c:pt>
                <c:pt idx="90">
                  <c:v>34.042818544991597</c:v>
                </c:pt>
                <c:pt idx="91">
                  <c:v>31.805240000000001</c:v>
                </c:pt>
                <c:pt idx="92">
                  <c:v>31.439204488961455</c:v>
                </c:pt>
                <c:pt idx="93">
                  <c:v>31.089504056613436</c:v>
                </c:pt>
                <c:pt idx="94">
                  <c:v>31.152991090369113</c:v>
                </c:pt>
                <c:pt idx="95">
                  <c:v>31.220370179731528</c:v>
                </c:pt>
                <c:pt idx="96">
                  <c:v>31.05614757911777</c:v>
                </c:pt>
                <c:pt idx="97">
                  <c:v>31.340858356484564</c:v>
                </c:pt>
                <c:pt idx="98">
                  <c:v>31.404829030524457</c:v>
                </c:pt>
                <c:pt idx="99">
                  <c:v>28.403237013094941</c:v>
                </c:pt>
                <c:pt idx="100">
                  <c:v>26.001724036628133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26-4AB7-A809-C1F77D3D48D1}"/>
            </c:ext>
          </c:extLst>
        </c:ser>
        <c:ser>
          <c:idx val="1"/>
          <c:order val="1"/>
          <c:tx>
            <c:strRef>
              <c:f>'Faculty Distribution, Stanford'!$J$1</c:f>
              <c:strCache>
                <c:ptCount val="1"/>
                <c:pt idx="0">
                  <c:v>Natural Sciences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'Faculty Distribution, Stanford'!$H$2:$H$102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xVal>
          <c:yVal>
            <c:numRef>
              <c:f>'Faculty Distribution, Stanford'!$J$2:$J$102</c:f>
              <c:numCache>
                <c:formatCode>General</c:formatCode>
                <c:ptCount val="101"/>
                <c:pt idx="0">
                  <c:v>48.529409999999999</c:v>
                </c:pt>
                <c:pt idx="1">
                  <c:v>54.264710000000008</c:v>
                </c:pt>
                <c:pt idx="2">
                  <c:v>59.401000312845277</c:v>
                </c:pt>
                <c:pt idx="3">
                  <c:v>57.700409113759065</c:v>
                </c:pt>
                <c:pt idx="4">
                  <c:v>57.95947918984821</c:v>
                </c:pt>
                <c:pt idx="5">
                  <c:v>55.39627960255995</c:v>
                </c:pt>
                <c:pt idx="6">
                  <c:v>51.728908087916857</c:v>
                </c:pt>
                <c:pt idx="7">
                  <c:v>48.178606362219625</c:v>
                </c:pt>
                <c:pt idx="8">
                  <c:v>44.619729639980598</c:v>
                </c:pt>
                <c:pt idx="9">
                  <c:v>41.983615055016259</c:v>
                </c:pt>
                <c:pt idx="10">
                  <c:v>40.533797539666686</c:v>
                </c:pt>
                <c:pt idx="11">
                  <c:v>41.099641484331038</c:v>
                </c:pt>
                <c:pt idx="12">
                  <c:v>42.842677903274712</c:v>
                </c:pt>
                <c:pt idx="13">
                  <c:v>43.566569943373167</c:v>
                </c:pt>
                <c:pt idx="14">
                  <c:v>43.078960112422429</c:v>
                </c:pt>
                <c:pt idx="15">
                  <c:v>43.554027521044965</c:v>
                </c:pt>
                <c:pt idx="16">
                  <c:v>43.139826475048075</c:v>
                </c:pt>
                <c:pt idx="17">
                  <c:v>38.494693553228053</c:v>
                </c:pt>
                <c:pt idx="18">
                  <c:v>39.683383440524672</c:v>
                </c:pt>
                <c:pt idx="19">
                  <c:v>43.137189571497686</c:v>
                </c:pt>
                <c:pt idx="20">
                  <c:v>50.32442097055204</c:v>
                </c:pt>
                <c:pt idx="21">
                  <c:v>50.776986235208888</c:v>
                </c:pt>
                <c:pt idx="22">
                  <c:v>51.171424176718382</c:v>
                </c:pt>
                <c:pt idx="23">
                  <c:v>50.052477147840456</c:v>
                </c:pt>
                <c:pt idx="24">
                  <c:v>49.070650034939476</c:v>
                </c:pt>
                <c:pt idx="25">
                  <c:v>48.763469269979602</c:v>
                </c:pt>
                <c:pt idx="26">
                  <c:v>46.760853661699187</c:v>
                </c:pt>
                <c:pt idx="27">
                  <c:v>44.270744704670641</c:v>
                </c:pt>
                <c:pt idx="28">
                  <c:v>43.940639515287856</c:v>
                </c:pt>
                <c:pt idx="29">
                  <c:v>43.140175419830996</c:v>
                </c:pt>
                <c:pt idx="30">
                  <c:v>42.475688744112929</c:v>
                </c:pt>
                <c:pt idx="31">
                  <c:v>41.95361867363269</c:v>
                </c:pt>
                <c:pt idx="32">
                  <c:v>41.408138179527256</c:v>
                </c:pt>
                <c:pt idx="33">
                  <c:v>39.007892596055356</c:v>
                </c:pt>
                <c:pt idx="34">
                  <c:v>36.486963537231823</c:v>
                </c:pt>
                <c:pt idx="35">
                  <c:v>36.739215540792834</c:v>
                </c:pt>
                <c:pt idx="36">
                  <c:v>37.153256708813153</c:v>
                </c:pt>
                <c:pt idx="37">
                  <c:v>37.087161313251144</c:v>
                </c:pt>
                <c:pt idx="38">
                  <c:v>37.0265912767928</c:v>
                </c:pt>
                <c:pt idx="39">
                  <c:v>35.95084005774666</c:v>
                </c:pt>
                <c:pt idx="40">
                  <c:v>34.591117435863012</c:v>
                </c:pt>
                <c:pt idx="41">
                  <c:v>33.112434056457282</c:v>
                </c:pt>
                <c:pt idx="42">
                  <c:v>32.269552412651755</c:v>
                </c:pt>
                <c:pt idx="43">
                  <c:v>33.188994298308657</c:v>
                </c:pt>
                <c:pt idx="44">
                  <c:v>33.791702096232683</c:v>
                </c:pt>
                <c:pt idx="45">
                  <c:v>33.32557980093857</c:v>
                </c:pt>
                <c:pt idx="46">
                  <c:v>32.352108726092354</c:v>
                </c:pt>
                <c:pt idx="47">
                  <c:v>30.782726051346778</c:v>
                </c:pt>
                <c:pt idx="48">
                  <c:v>29.080704159352074</c:v>
                </c:pt>
                <c:pt idx="49">
                  <c:v>26.835087104725076</c:v>
                </c:pt>
                <c:pt idx="50">
                  <c:v>26.172642788768346</c:v>
                </c:pt>
                <c:pt idx="51">
                  <c:v>26.218550349407266</c:v>
                </c:pt>
                <c:pt idx="52">
                  <c:v>26.632517463717232</c:v>
                </c:pt>
                <c:pt idx="53">
                  <c:v>31.286437778688946</c:v>
                </c:pt>
                <c:pt idx="54">
                  <c:v>35.289418765544113</c:v>
                </c:pt>
                <c:pt idx="55">
                  <c:v>35.289418765544113</c:v>
                </c:pt>
                <c:pt idx="56">
                  <c:v>32.886582015144825</c:v>
                </c:pt>
                <c:pt idx="57">
                  <c:v>35.122858221386934</c:v>
                </c:pt>
                <c:pt idx="58">
                  <c:v>40.21595055249211</c:v>
                </c:pt>
                <c:pt idx="59">
                  <c:v>41.61565930749191</c:v>
                </c:pt>
                <c:pt idx="60">
                  <c:v>42.585324689777529</c:v>
                </c:pt>
                <c:pt idx="61">
                  <c:v>44.083325682488613</c:v>
                </c:pt>
                <c:pt idx="62">
                  <c:v>44.184449129942827</c:v>
                </c:pt>
                <c:pt idx="63">
                  <c:v>44.560350071190662</c:v>
                </c:pt>
                <c:pt idx="64">
                  <c:v>44.575354235246728</c:v>
                </c:pt>
                <c:pt idx="65">
                  <c:v>45.349429257587182</c:v>
                </c:pt>
                <c:pt idx="66">
                  <c:v>45.961283576887652</c:v>
                </c:pt>
                <c:pt idx="67">
                  <c:v>49.446289427170207</c:v>
                </c:pt>
                <c:pt idx="68">
                  <c:v>51.578772945693011</c:v>
                </c:pt>
                <c:pt idx="69">
                  <c:v>51.531845042022518</c:v>
                </c:pt>
                <c:pt idx="70">
                  <c:v>50.167777829921633</c:v>
                </c:pt>
                <c:pt idx="71">
                  <c:v>50.296176489099295</c:v>
                </c:pt>
                <c:pt idx="72">
                  <c:v>49.656472709738821</c:v>
                </c:pt>
                <c:pt idx="73">
                  <c:v>48.386105299269403</c:v>
                </c:pt>
                <c:pt idx="74">
                  <c:v>47.731534772182258</c:v>
                </c:pt>
                <c:pt idx="75">
                  <c:v>47.267487853992193</c:v>
                </c:pt>
                <c:pt idx="76">
                  <c:v>47.773531599255257</c:v>
                </c:pt>
                <c:pt idx="77">
                  <c:v>47.689616167409483</c:v>
                </c:pt>
                <c:pt idx="78">
                  <c:v>48.005825072339782</c:v>
                </c:pt>
                <c:pt idx="79">
                  <c:v>48.988297655047347</c:v>
                </c:pt>
                <c:pt idx="80">
                  <c:v>49.575318302109864</c:v>
                </c:pt>
                <c:pt idx="81">
                  <c:v>49.738618709817466</c:v>
                </c:pt>
                <c:pt idx="82">
                  <c:v>50.042641621164094</c:v>
                </c:pt>
                <c:pt idx="83">
                  <c:v>50.701912991710664</c:v>
                </c:pt>
                <c:pt idx="84">
                  <c:v>53.336204653151952</c:v>
                </c:pt>
                <c:pt idx="85">
                  <c:v>55.883598295537915</c:v>
                </c:pt>
                <c:pt idx="86">
                  <c:v>56.769469141366955</c:v>
                </c:pt>
                <c:pt idx="87">
                  <c:v>56.838742378548233</c:v>
                </c:pt>
                <c:pt idx="88">
                  <c:v>56.872706788042414</c:v>
                </c:pt>
                <c:pt idx="89">
                  <c:v>56.730581197195185</c:v>
                </c:pt>
                <c:pt idx="90">
                  <c:v>55.447681077866783</c:v>
                </c:pt>
                <c:pt idx="91">
                  <c:v>53.724950000000007</c:v>
                </c:pt>
                <c:pt idx="92">
                  <c:v>53.477290670527935</c:v>
                </c:pt>
                <c:pt idx="93">
                  <c:v>54.422088678003369</c:v>
                </c:pt>
                <c:pt idx="94">
                  <c:v>55.982400359380065</c:v>
                </c:pt>
                <c:pt idx="95">
                  <c:v>56.486228833377304</c:v>
                </c:pt>
                <c:pt idx="96">
                  <c:v>56.323838833966491</c:v>
                </c:pt>
                <c:pt idx="97">
                  <c:v>56.49764522291656</c:v>
                </c:pt>
                <c:pt idx="98">
                  <c:v>56.758931941270433</c:v>
                </c:pt>
                <c:pt idx="99">
                  <c:v>54.518666716914325</c:v>
                </c:pt>
                <c:pt idx="100">
                  <c:v>52.248984452280325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26-4AB7-A809-C1F77D3D48D1}"/>
            </c:ext>
          </c:extLst>
        </c:ser>
        <c:ser>
          <c:idx val="2"/>
          <c:order val="2"/>
          <c:tx>
            <c:strRef>
              <c:f>'Faculty Distribution, Stanford'!$K$1</c:f>
              <c:strCache>
                <c:ptCount val="1"/>
                <c:pt idx="0">
                  <c:v>Social Sciences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'Faculty Distribution, Stanford'!$H$2:$H$102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xVal>
          <c:yVal>
            <c:numRef>
              <c:f>'Faculty Distribution, Stanford'!$K$2:$K$102</c:f>
              <c:numCache>
                <c:formatCode>General</c:formatCode>
                <c:ptCount val="101"/>
                <c:pt idx="0">
                  <c:v>58.823530000000005</c:v>
                </c:pt>
                <c:pt idx="1">
                  <c:v>64.411770000000004</c:v>
                </c:pt>
                <c:pt idx="2">
                  <c:v>69.592350735186386</c:v>
                </c:pt>
                <c:pt idx="3">
                  <c:v>67.781278127812783</c:v>
                </c:pt>
                <c:pt idx="4">
                  <c:v>67.852766831473843</c:v>
                </c:pt>
                <c:pt idx="5">
                  <c:v>65.789097791169667</c:v>
                </c:pt>
                <c:pt idx="6">
                  <c:v>61.358635430967624</c:v>
                </c:pt>
                <c:pt idx="7">
                  <c:v>57.574706449209188</c:v>
                </c:pt>
                <c:pt idx="8">
                  <c:v>54.153772416726895</c:v>
                </c:pt>
                <c:pt idx="9">
                  <c:v>51.163271302831149</c:v>
                </c:pt>
                <c:pt idx="10">
                  <c:v>48.924138232538354</c:v>
                </c:pt>
                <c:pt idx="11">
                  <c:v>50.318257460311514</c:v>
                </c:pt>
                <c:pt idx="12">
                  <c:v>53.038496761094223</c:v>
                </c:pt>
                <c:pt idx="13">
                  <c:v>56.412991733040087</c:v>
                </c:pt>
                <c:pt idx="14">
                  <c:v>57.436834187824282</c:v>
                </c:pt>
                <c:pt idx="15">
                  <c:v>58.624396401109522</c:v>
                </c:pt>
                <c:pt idx="16">
                  <c:v>58.362498621734019</c:v>
                </c:pt>
                <c:pt idx="17">
                  <c:v>52.216507942866656</c:v>
                </c:pt>
                <c:pt idx="18">
                  <c:v>53.485243115018207</c:v>
                </c:pt>
                <c:pt idx="19">
                  <c:v>56.704198235314664</c:v>
                </c:pt>
                <c:pt idx="20">
                  <c:v>66.020535594624562</c:v>
                </c:pt>
                <c:pt idx="21">
                  <c:v>66.688364258257081</c:v>
                </c:pt>
                <c:pt idx="22">
                  <c:v>67.136642172064256</c:v>
                </c:pt>
                <c:pt idx="23">
                  <c:v>67.178344744298897</c:v>
                </c:pt>
                <c:pt idx="24">
                  <c:v>67.74530927462429</c:v>
                </c:pt>
                <c:pt idx="25">
                  <c:v>67.470550099579413</c:v>
                </c:pt>
                <c:pt idx="26">
                  <c:v>64.112197743235257</c:v>
                </c:pt>
                <c:pt idx="27">
                  <c:v>60.346454107145519</c:v>
                </c:pt>
                <c:pt idx="28">
                  <c:v>60.04958008500013</c:v>
                </c:pt>
                <c:pt idx="29">
                  <c:v>59.184652349429335</c:v>
                </c:pt>
                <c:pt idx="30">
                  <c:v>58.896842479020009</c:v>
                </c:pt>
                <c:pt idx="31">
                  <c:v>58.350411458494136</c:v>
                </c:pt>
                <c:pt idx="32">
                  <c:v>57.768573935526959</c:v>
                </c:pt>
                <c:pt idx="33">
                  <c:v>55.781719308229782</c:v>
                </c:pt>
                <c:pt idx="34">
                  <c:v>52.986022730284269</c:v>
                </c:pt>
                <c:pt idx="35">
                  <c:v>53.419947210494691</c:v>
                </c:pt>
                <c:pt idx="36">
                  <c:v>53.748903494514224</c:v>
                </c:pt>
                <c:pt idx="37">
                  <c:v>54.085614604137568</c:v>
                </c:pt>
                <c:pt idx="38">
                  <c:v>54.351205538764425</c:v>
                </c:pt>
                <c:pt idx="39">
                  <c:v>53.848711816435234</c:v>
                </c:pt>
                <c:pt idx="40">
                  <c:v>52.689385389293101</c:v>
                </c:pt>
                <c:pt idx="41">
                  <c:v>51.299873044454671</c:v>
                </c:pt>
                <c:pt idx="42">
                  <c:v>50.288180062403519</c:v>
                </c:pt>
                <c:pt idx="43">
                  <c:v>49.749023765032824</c:v>
                </c:pt>
                <c:pt idx="44">
                  <c:v>49.858341616865665</c:v>
                </c:pt>
                <c:pt idx="45">
                  <c:v>49.321418528789586</c:v>
                </c:pt>
                <c:pt idx="46">
                  <c:v>49.036593418833334</c:v>
                </c:pt>
                <c:pt idx="47">
                  <c:v>47.760738332053506</c:v>
                </c:pt>
                <c:pt idx="48">
                  <c:v>45.975412972734254</c:v>
                </c:pt>
                <c:pt idx="49">
                  <c:v>43.94741952414801</c:v>
                </c:pt>
                <c:pt idx="50">
                  <c:v>42.551930440331844</c:v>
                </c:pt>
                <c:pt idx="51">
                  <c:v>42.626567737862651</c:v>
                </c:pt>
                <c:pt idx="52">
                  <c:v>42.421652300715124</c:v>
                </c:pt>
                <c:pt idx="53">
                  <c:v>45.786681631515549</c:v>
                </c:pt>
                <c:pt idx="54">
                  <c:v>48.79478262764367</c:v>
                </c:pt>
                <c:pt idx="55">
                  <c:v>48.79478262764367</c:v>
                </c:pt>
                <c:pt idx="56">
                  <c:v>47.654252386380506</c:v>
                </c:pt>
                <c:pt idx="57">
                  <c:v>53.843428269497515</c:v>
                </c:pt>
                <c:pt idx="58">
                  <c:v>61.992998402518459</c:v>
                </c:pt>
                <c:pt idx="59">
                  <c:v>63.507130520503551</c:v>
                </c:pt>
                <c:pt idx="60">
                  <c:v>63.96355391373897</c:v>
                </c:pt>
                <c:pt idx="61">
                  <c:v>65.545202521186184</c:v>
                </c:pt>
                <c:pt idx="62">
                  <c:v>65.825988565390119</c:v>
                </c:pt>
                <c:pt idx="63">
                  <c:v>66.07709000014836</c:v>
                </c:pt>
                <c:pt idx="64">
                  <c:v>66.112748103569047</c:v>
                </c:pt>
                <c:pt idx="65">
                  <c:v>66.703920285082702</c:v>
                </c:pt>
                <c:pt idx="66">
                  <c:v>67.150897458238944</c:v>
                </c:pt>
                <c:pt idx="67">
                  <c:v>68.260529263860192</c:v>
                </c:pt>
                <c:pt idx="68">
                  <c:v>67.745995069577162</c:v>
                </c:pt>
                <c:pt idx="69">
                  <c:v>67.130662193328575</c:v>
                </c:pt>
                <c:pt idx="70">
                  <c:v>65.747801055014307</c:v>
                </c:pt>
                <c:pt idx="71">
                  <c:v>65.641898878211691</c:v>
                </c:pt>
                <c:pt idx="72">
                  <c:v>66.082236922642977</c:v>
                </c:pt>
                <c:pt idx="73">
                  <c:v>65.395335988718941</c:v>
                </c:pt>
                <c:pt idx="74">
                  <c:v>64.494884092725826</c:v>
                </c:pt>
                <c:pt idx="75">
                  <c:v>64.284993687272262</c:v>
                </c:pt>
                <c:pt idx="76">
                  <c:v>64.7819923429022</c:v>
                </c:pt>
                <c:pt idx="77">
                  <c:v>64.873413310073175</c:v>
                </c:pt>
                <c:pt idx="78">
                  <c:v>66.270408193788853</c:v>
                </c:pt>
                <c:pt idx="79">
                  <c:v>68.059453292747932</c:v>
                </c:pt>
                <c:pt idx="80">
                  <c:v>68.719510676803466</c:v>
                </c:pt>
                <c:pt idx="81">
                  <c:v>68.946235145351125</c:v>
                </c:pt>
                <c:pt idx="82">
                  <c:v>69.47722463133735</c:v>
                </c:pt>
                <c:pt idx="83">
                  <c:v>69.969137509540829</c:v>
                </c:pt>
                <c:pt idx="84">
                  <c:v>71.710506408019256</c:v>
                </c:pt>
                <c:pt idx="85">
                  <c:v>74.018342231950982</c:v>
                </c:pt>
                <c:pt idx="86">
                  <c:v>74.452308638148097</c:v>
                </c:pt>
                <c:pt idx="87">
                  <c:v>74.270418375918666</c:v>
                </c:pt>
                <c:pt idx="88">
                  <c:v>74.026039755292032</c:v>
                </c:pt>
                <c:pt idx="89">
                  <c:v>73.841047775263519</c:v>
                </c:pt>
                <c:pt idx="90">
                  <c:v>73.212717854163927</c:v>
                </c:pt>
                <c:pt idx="91">
                  <c:v>72.514269999999996</c:v>
                </c:pt>
                <c:pt idx="92">
                  <c:v>72.328779685256194</c:v>
                </c:pt>
                <c:pt idx="93">
                  <c:v>72.609750472634843</c:v>
                </c:pt>
                <c:pt idx="94">
                  <c:v>72.914931742743775</c:v>
                </c:pt>
                <c:pt idx="95">
                  <c:v>72.868236132366221</c:v>
                </c:pt>
                <c:pt idx="96">
                  <c:v>72.451797965164261</c:v>
                </c:pt>
                <c:pt idx="97">
                  <c:v>72.394324942242733</c:v>
                </c:pt>
                <c:pt idx="98">
                  <c:v>72.653528555834839</c:v>
                </c:pt>
                <c:pt idx="99">
                  <c:v>70.67800889565325</c:v>
                </c:pt>
                <c:pt idx="100">
                  <c:v>68.358484924337986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E26-4AB7-A809-C1F77D3D48D1}"/>
            </c:ext>
          </c:extLst>
        </c:ser>
        <c:ser>
          <c:idx val="3"/>
          <c:order val="3"/>
          <c:tx>
            <c:strRef>
              <c:f>'Faculty Distribution, Stanford'!$L$1</c:f>
              <c:strCache>
                <c:ptCount val="1"/>
                <c:pt idx="0">
                  <c:v>Humanities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'Faculty Distribution, Stanford'!$H$2:$H$102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xVal>
          <c:yVal>
            <c:numRef>
              <c:f>'Faculty Distribution, Stanford'!$L$2:$L$102</c:f>
              <c:numCache>
                <c:formatCode>General</c:formatCode>
                <c:ptCount val="101"/>
                <c:pt idx="0">
                  <c:v>88.235290000000006</c:v>
                </c:pt>
                <c:pt idx="1">
                  <c:v>91.617649999999998</c:v>
                </c:pt>
                <c:pt idx="2">
                  <c:v>94.342767532205258</c:v>
                </c:pt>
                <c:pt idx="3">
                  <c:v>92.315307689709357</c:v>
                </c:pt>
                <c:pt idx="4">
                  <c:v>92.585980927825034</c:v>
                </c:pt>
                <c:pt idx="5">
                  <c:v>91.519585626416315</c:v>
                </c:pt>
                <c:pt idx="6">
                  <c:v>90.618249408382113</c:v>
                </c:pt>
                <c:pt idx="7">
                  <c:v>89.391176680962374</c:v>
                </c:pt>
                <c:pt idx="8">
                  <c:v>87.792543548419303</c:v>
                </c:pt>
                <c:pt idx="9">
                  <c:v>86.144295179810939</c:v>
                </c:pt>
                <c:pt idx="10">
                  <c:v>83.569977216928024</c:v>
                </c:pt>
                <c:pt idx="11">
                  <c:v>83.340647512383228</c:v>
                </c:pt>
                <c:pt idx="12">
                  <c:v>84.139832800805721</c:v>
                </c:pt>
                <c:pt idx="13">
                  <c:v>87.072921263068281</c:v>
                </c:pt>
                <c:pt idx="14">
                  <c:v>87.624551503669679</c:v>
                </c:pt>
                <c:pt idx="15">
                  <c:v>87.971775536621905</c:v>
                </c:pt>
                <c:pt idx="16">
                  <c:v>88.598791576847574</c:v>
                </c:pt>
                <c:pt idx="17">
                  <c:v>90.750012157369937</c:v>
                </c:pt>
                <c:pt idx="18">
                  <c:v>91.36024152934759</c:v>
                </c:pt>
                <c:pt idx="19">
                  <c:v>91.507294664545185</c:v>
                </c:pt>
                <c:pt idx="20">
                  <c:v>89.697621339311453</c:v>
                </c:pt>
                <c:pt idx="21">
                  <c:v>88.263645037034692</c:v>
                </c:pt>
                <c:pt idx="22">
                  <c:v>86.591869644389988</c:v>
                </c:pt>
                <c:pt idx="23">
                  <c:v>86.116442552403498</c:v>
                </c:pt>
                <c:pt idx="24">
                  <c:v>85.702072674115058</c:v>
                </c:pt>
                <c:pt idx="25">
                  <c:v>85.458498787768221</c:v>
                </c:pt>
                <c:pt idx="26">
                  <c:v>80.864169733604143</c:v>
                </c:pt>
                <c:pt idx="27">
                  <c:v>75.127520785753731</c:v>
                </c:pt>
                <c:pt idx="28">
                  <c:v>73.65796721651499</c:v>
                </c:pt>
                <c:pt idx="29">
                  <c:v>73.43425519861502</c:v>
                </c:pt>
                <c:pt idx="30">
                  <c:v>73.246926558563445</c:v>
                </c:pt>
                <c:pt idx="31">
                  <c:v>73.366311095088093</c:v>
                </c:pt>
                <c:pt idx="32">
                  <c:v>72.978706067414393</c:v>
                </c:pt>
                <c:pt idx="33">
                  <c:v>71.144975953853887</c:v>
                </c:pt>
                <c:pt idx="34">
                  <c:v>68.204973521660605</c:v>
                </c:pt>
                <c:pt idx="35">
                  <c:v>68.040995412134748</c:v>
                </c:pt>
                <c:pt idx="36">
                  <c:v>68.082673262870259</c:v>
                </c:pt>
                <c:pt idx="37">
                  <c:v>68.394425840553808</c:v>
                </c:pt>
                <c:pt idx="38">
                  <c:v>68.359173811596747</c:v>
                </c:pt>
                <c:pt idx="39">
                  <c:v>67.864442492075796</c:v>
                </c:pt>
                <c:pt idx="40">
                  <c:v>66.863832678221016</c:v>
                </c:pt>
                <c:pt idx="41">
                  <c:v>65.425462932521356</c:v>
                </c:pt>
                <c:pt idx="42">
                  <c:v>64.191208165434176</c:v>
                </c:pt>
                <c:pt idx="43">
                  <c:v>63.25397680992765</c:v>
                </c:pt>
                <c:pt idx="44">
                  <c:v>62.85963504552948</c:v>
                </c:pt>
                <c:pt idx="45">
                  <c:v>62.265429148578676</c:v>
                </c:pt>
                <c:pt idx="46">
                  <c:v>61.535718263692196</c:v>
                </c:pt>
                <c:pt idx="47">
                  <c:v>60.38743447867715</c:v>
                </c:pt>
                <c:pt idx="48">
                  <c:v>58.817838383858565</c:v>
                </c:pt>
                <c:pt idx="49">
                  <c:v>56.880290297646475</c:v>
                </c:pt>
                <c:pt idx="50">
                  <c:v>56.455298739629868</c:v>
                </c:pt>
                <c:pt idx="51">
                  <c:v>56.694465420866948</c:v>
                </c:pt>
                <c:pt idx="52">
                  <c:v>56.655921007682466</c:v>
                </c:pt>
                <c:pt idx="53">
                  <c:v>58.776489464276558</c:v>
                </c:pt>
                <c:pt idx="54">
                  <c:v>60.817321644528135</c:v>
                </c:pt>
                <c:pt idx="55">
                  <c:v>60.817321644528135</c:v>
                </c:pt>
                <c:pt idx="56">
                  <c:v>60.349444865907955</c:v>
                </c:pt>
                <c:pt idx="57">
                  <c:v>70.132250239249544</c:v>
                </c:pt>
                <c:pt idx="58">
                  <c:v>80.026291671381628</c:v>
                </c:pt>
                <c:pt idx="59">
                  <c:v>81.165807425559322</c:v>
                </c:pt>
                <c:pt idx="60">
                  <c:v>81.108804641707962</c:v>
                </c:pt>
                <c:pt idx="61">
                  <c:v>82.591540693845118</c:v>
                </c:pt>
                <c:pt idx="62">
                  <c:v>83.879662444733555</c:v>
                </c:pt>
                <c:pt idx="63">
                  <c:v>84.720912972577864</c:v>
                </c:pt>
                <c:pt idx="64">
                  <c:v>85.478091088213063</c:v>
                </c:pt>
                <c:pt idx="65">
                  <c:v>86.619627092407143</c:v>
                </c:pt>
                <c:pt idx="66">
                  <c:v>86.606836117403972</c:v>
                </c:pt>
                <c:pt idx="67">
                  <c:v>86.490089372401599</c:v>
                </c:pt>
                <c:pt idx="68">
                  <c:v>85.189969970588962</c:v>
                </c:pt>
                <c:pt idx="69">
                  <c:v>84.558776043515067</c:v>
                </c:pt>
                <c:pt idx="70">
                  <c:v>84.577330272600264</c:v>
                </c:pt>
                <c:pt idx="71">
                  <c:v>85.382136302923811</c:v>
                </c:pt>
                <c:pt idx="72">
                  <c:v>86.668004826277681</c:v>
                </c:pt>
                <c:pt idx="73">
                  <c:v>86.894535184524045</c:v>
                </c:pt>
                <c:pt idx="74">
                  <c:v>86.869074740207836</c:v>
                </c:pt>
                <c:pt idx="75">
                  <c:v>86.65131768203031</c:v>
                </c:pt>
                <c:pt idx="76">
                  <c:v>86.320689637960029</c:v>
                </c:pt>
                <c:pt idx="77">
                  <c:v>86.356199193063375</c:v>
                </c:pt>
                <c:pt idx="78">
                  <c:v>88.120172777907399</c:v>
                </c:pt>
                <c:pt idx="79">
                  <c:v>90.80301301755101</c:v>
                </c:pt>
                <c:pt idx="80">
                  <c:v>91.455051250051042</c:v>
                </c:pt>
                <c:pt idx="81">
                  <c:v>91.402457637530844</c:v>
                </c:pt>
                <c:pt idx="82">
                  <c:v>91.204068700089479</c:v>
                </c:pt>
                <c:pt idx="83">
                  <c:v>91.160164157476132</c:v>
                </c:pt>
                <c:pt idx="84">
                  <c:v>91.54711351665398</c:v>
                </c:pt>
                <c:pt idx="85">
                  <c:v>92.300315119864322</c:v>
                </c:pt>
                <c:pt idx="86">
                  <c:v>92.268561129180483</c:v>
                </c:pt>
                <c:pt idx="87">
                  <c:v>91.277313118575776</c:v>
                </c:pt>
                <c:pt idx="88">
                  <c:v>90.505618634981815</c:v>
                </c:pt>
                <c:pt idx="89">
                  <c:v>90.279443985489038</c:v>
                </c:pt>
                <c:pt idx="90">
                  <c:v>90.055383946138605</c:v>
                </c:pt>
                <c:pt idx="91">
                  <c:v>89.898880000000005</c:v>
                </c:pt>
                <c:pt idx="92">
                  <c:v>89.8654633924439</c:v>
                </c:pt>
                <c:pt idx="93">
                  <c:v>90.132644184546052</c:v>
                </c:pt>
                <c:pt idx="94">
                  <c:v>90.427223040255555</c:v>
                </c:pt>
                <c:pt idx="95">
                  <c:v>90.40651860797982</c:v>
                </c:pt>
                <c:pt idx="96">
                  <c:v>90.178851035176905</c:v>
                </c:pt>
                <c:pt idx="97">
                  <c:v>90.028571228632799</c:v>
                </c:pt>
                <c:pt idx="98">
                  <c:v>89.829285430592904</c:v>
                </c:pt>
                <c:pt idx="99">
                  <c:v>87.135371522290711</c:v>
                </c:pt>
                <c:pt idx="100">
                  <c:v>84.557094829258403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E26-4AB7-A809-C1F77D3D48D1}"/>
            </c:ext>
          </c:extLst>
        </c:ser>
        <c:ser>
          <c:idx val="4"/>
          <c:order val="4"/>
          <c:tx>
            <c:strRef>
              <c:f>'Faculty Distribution, Stanford'!$M$1</c:f>
              <c:strCache>
                <c:ptCount val="1"/>
                <c:pt idx="0">
                  <c:v>Professional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'Faculty Distribution, Stanford'!$H$2:$H$102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xVal>
          <c:yVal>
            <c:numRef>
              <c:f>'Faculty Distribution, Stanford'!$M$2:$M$102</c:f>
              <c:numCache>
                <c:formatCode>General</c:formatCode>
                <c:ptCount val="10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E26-4AB7-A809-C1F77D3D48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4697048"/>
        <c:axId val="684690776"/>
      </c:scatterChart>
      <c:valAx>
        <c:axId val="684697048"/>
        <c:scaling>
          <c:orientation val="minMax"/>
          <c:max val="2001"/>
          <c:min val="19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690776"/>
        <c:crosses val="autoZero"/>
        <c:crossBetween val="midCat"/>
      </c:valAx>
      <c:valAx>
        <c:axId val="684690776"/>
        <c:scaling>
          <c:orientation val="minMax"/>
          <c:max val="10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697048"/>
        <c:crosses val="max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2743200" y="4302006"/>
            <a:ext cx="3657600" cy="11135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Zach Bleemer</a:t>
            </a:r>
          </a:p>
          <a:p>
            <a:pPr algn="ctr"/>
            <a:r>
              <a:rPr lang="en-US" b="1" dirty="0"/>
              <a:t>Department of Economics</a:t>
            </a:r>
          </a:p>
          <a:p>
            <a:pPr algn="ctr"/>
            <a:r>
              <a:rPr lang="en-US" b="1" dirty="0"/>
              <a:t>UC Berkeley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35" y="242359"/>
            <a:ext cx="2446989" cy="1549545"/>
          </a:xfrm>
          <a:prstGeom prst="rect">
            <a:avLst/>
          </a:prstGeom>
        </p:spPr>
      </p:pic>
      <p:sp>
        <p:nvSpPr>
          <p:cNvPr id="17" name="Subtitle 2"/>
          <p:cNvSpPr txBox="1">
            <a:spLocks/>
          </p:cNvSpPr>
          <p:nvPr/>
        </p:nvSpPr>
        <p:spPr>
          <a:xfrm>
            <a:off x="3053687" y="3596106"/>
            <a:ext cx="3026686" cy="332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February 16, 2018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66725" y="2409639"/>
            <a:ext cx="8220075" cy="111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Digitization Methodology and Formatted Optical Character Recognition (</a:t>
            </a:r>
            <a:r>
              <a:rPr lang="en-US" dirty="0" err="1"/>
              <a:t>fOCR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82600" y="1061"/>
            <a:ext cx="7766050" cy="966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4200" b="0" dirty="0"/>
              <a:t>Stage 0: Record -&gt; Images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7563"/>
            <a:ext cx="2609850" cy="4695825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843784" y="1248947"/>
            <a:ext cx="5959974" cy="4609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/>
              <a:t>More is better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/>
              <a:t>Quality need not be uniformly high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/>
              <a:t>Librarians or RAs</a:t>
            </a:r>
          </a:p>
        </p:txBody>
      </p:sp>
    </p:spTree>
    <p:extLst>
      <p:ext uri="{BB962C8B-B14F-4D97-AF65-F5344CB8AC3E}">
        <p14:creationId xmlns:p14="http://schemas.microsoft.com/office/powerpoint/2010/main" val="3654514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82600" y="1061"/>
            <a:ext cx="7766050" cy="9665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4200" b="0" dirty="0"/>
              <a:t>Stage 1: Images -&gt; Transcriptions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43784" y="1248947"/>
            <a:ext cx="5959974" cy="4609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3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59003"/>
            <a:ext cx="2247900" cy="46101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843784" y="1248947"/>
            <a:ext cx="6112374" cy="4868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/>
              <a:t>More is better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/>
              <a:t>Quality need not be uniformly high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/>
              <a:t>At least four proprietary programs with batch processing</a:t>
            </a:r>
          </a:p>
        </p:txBody>
      </p:sp>
    </p:spTree>
    <p:extLst>
      <p:ext uri="{BB962C8B-B14F-4D97-AF65-F5344CB8AC3E}">
        <p14:creationId xmlns:p14="http://schemas.microsoft.com/office/powerpoint/2010/main" val="253942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82600" y="1055"/>
            <a:ext cx="7766050" cy="9665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4200" b="0" dirty="0"/>
              <a:t>Stage 1: Images -&gt; Transcriptions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85" y="1269706"/>
            <a:ext cx="4258339" cy="2077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684" y="3458204"/>
            <a:ext cx="4258339" cy="2077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33" y="3458206"/>
            <a:ext cx="4258339" cy="2087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34" y="1269705"/>
            <a:ext cx="4258338" cy="20777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080675" y="1875776"/>
            <a:ext cx="2612758" cy="86177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b="1" dirty="0"/>
              <a:t>Tesseract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89938" y="1875776"/>
            <a:ext cx="2946284" cy="86177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b="1" dirty="0" err="1"/>
              <a:t>OmniPage</a:t>
            </a:r>
            <a:endParaRPr lang="en-US" sz="5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367012" y="4078534"/>
            <a:ext cx="1966779" cy="86177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b="1" dirty="0"/>
              <a:t>Adobe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8376" y="4066187"/>
            <a:ext cx="1989407" cy="86177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b="1" dirty="0"/>
              <a:t>ABBYY</a:t>
            </a:r>
          </a:p>
        </p:txBody>
      </p:sp>
    </p:spTree>
    <p:extLst>
      <p:ext uri="{BB962C8B-B14F-4D97-AF65-F5344CB8AC3E}">
        <p14:creationId xmlns:p14="http://schemas.microsoft.com/office/powerpoint/2010/main" val="159690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82600" y="1055"/>
            <a:ext cx="7766050" cy="9665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4200" b="0" dirty="0"/>
              <a:t>Stage 1: Images -&gt; Transcriptions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447368"/>
              </p:ext>
            </p:extLst>
          </p:nvPr>
        </p:nvGraphicFramePr>
        <p:xfrm>
          <a:off x="482600" y="1186775"/>
          <a:ext cx="7947025" cy="429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7810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82600" y="1061"/>
            <a:ext cx="7766050" cy="9665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4200" b="0" dirty="0"/>
              <a:t>Stage 2: Transcriptions -&gt; Tables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43784" y="1248947"/>
            <a:ext cx="5959974" cy="4609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35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880360" y="1243585"/>
            <a:ext cx="6075798" cy="487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/>
              <a:t>Uses patterns in transcriptions to organize data </a:t>
            </a:r>
            <a:r>
              <a:rPr lang="en-US" sz="3500" dirty="0" err="1"/>
              <a:t>tabularly</a:t>
            </a:r>
            <a:endParaRPr lang="en-US" sz="35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/>
              <a:t>Discards extraneous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/>
              <a:t>Retains ‘meta-data’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03" y="967563"/>
            <a:ext cx="22574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30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82600" y="1061"/>
            <a:ext cx="7766050" cy="966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4200" b="0" dirty="0"/>
              <a:t>Stage 3: Tables -&gt; Final Table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43784" y="1248947"/>
            <a:ext cx="5959974" cy="4609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35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880360" y="1243585"/>
            <a:ext cx="6075798" cy="4690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/>
              <a:t>Algorithmically determines highest-quality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/>
              <a:t>Supervised (date format) or unsupervised (‘vote’, record count)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/>
              <a:t>Remainder is discarded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2" y="967563"/>
            <a:ext cx="26098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7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325" y="2017295"/>
            <a:ext cx="4844923" cy="1996573"/>
          </a:xfrm>
        </p:spPr>
        <p:txBody>
          <a:bodyPr/>
          <a:lstStyle/>
          <a:p>
            <a:r>
              <a:rPr lang="en-US" dirty="0"/>
              <a:t>Semi-Structured </a:t>
            </a:r>
            <a:r>
              <a:rPr lang="en-US" dirty="0" err="1"/>
              <a:t>fOCR</a:t>
            </a:r>
            <a:r>
              <a:rPr lang="en-US" dirty="0"/>
              <a:t>: 1927 UCLA Student Directory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7525"/>
          <a:stretch/>
        </p:blipFill>
        <p:spPr>
          <a:xfrm>
            <a:off x="5517435" y="381912"/>
            <a:ext cx="3626565" cy="526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2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11" t="43720" r="8885" b="51926"/>
          <a:stretch/>
        </p:blipFill>
        <p:spPr>
          <a:xfrm>
            <a:off x="146303" y="1106424"/>
            <a:ext cx="8705089" cy="65836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82600" y="1061"/>
            <a:ext cx="7766050" cy="966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4200" b="0" dirty="0"/>
              <a:t>Stage 0: Scan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2600" y="2953512"/>
            <a:ext cx="8321158" cy="2788396"/>
          </a:xfrm>
        </p:spPr>
        <p:txBody>
          <a:bodyPr>
            <a:normAutofit/>
          </a:bodyPr>
          <a:lstStyle/>
          <a:p>
            <a:r>
              <a:rPr lang="en-US" sz="3500" dirty="0"/>
              <a:t>Completed by </a:t>
            </a:r>
            <a:r>
              <a:rPr lang="en-US" sz="3500" dirty="0" err="1"/>
              <a:t>HathiTrust</a:t>
            </a:r>
            <a:r>
              <a:rPr lang="en-US" sz="3500" dirty="0"/>
              <a:t>, Google, and 3 university libraries</a:t>
            </a:r>
          </a:p>
          <a:p>
            <a:endParaRPr lang="en-US" sz="3500" dirty="0"/>
          </a:p>
          <a:p>
            <a:r>
              <a:rPr lang="en-US" sz="3500" dirty="0"/>
              <a:t>Five copies available</a:t>
            </a:r>
          </a:p>
        </p:txBody>
      </p:sp>
    </p:spTree>
    <p:extLst>
      <p:ext uri="{BB962C8B-B14F-4D97-AF65-F5344CB8AC3E}">
        <p14:creationId xmlns:p14="http://schemas.microsoft.com/office/powerpoint/2010/main" val="314141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11" t="43720" r="8885" b="51926"/>
          <a:stretch/>
        </p:blipFill>
        <p:spPr>
          <a:xfrm>
            <a:off x="146303" y="1106424"/>
            <a:ext cx="8705089" cy="65836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82600" y="1061"/>
            <a:ext cx="7766050" cy="966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4200" b="0" dirty="0"/>
              <a:t>Stage 1: OCR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2600" y="3981450"/>
            <a:ext cx="8321158" cy="1760458"/>
          </a:xfrm>
        </p:spPr>
        <p:txBody>
          <a:bodyPr>
            <a:normAutofit/>
          </a:bodyPr>
          <a:lstStyle/>
          <a:p>
            <a:r>
              <a:rPr lang="en-US" sz="3500" dirty="0"/>
              <a:t>OCR to produce flat text files</a:t>
            </a:r>
          </a:p>
          <a:p>
            <a:r>
              <a:rPr lang="en-US" sz="3500" dirty="0"/>
              <a:t>Useful to pre-process resulting text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6302" y="1805154"/>
            <a:ext cx="8705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Armstrong, </a:t>
            </a:r>
            <a:r>
              <a:rPr lang="en-US" dirty="0" err="1"/>
              <a:t>IIelen</a:t>
            </a:r>
            <a:r>
              <a:rPr lang="en-US" dirty="0"/>
              <a:t> Jane, 836 S Barrington </a:t>
            </a:r>
            <a:r>
              <a:rPr lang="en-US" dirty="0" err="1"/>
              <a:t>av</a:t>
            </a:r>
            <a:r>
              <a:rPr lang="en-US" dirty="0"/>
              <a:t> 2 </a:t>
            </a:r>
            <a:r>
              <a:rPr lang="en-US" dirty="0" err="1"/>
              <a:t>Appl</a:t>
            </a:r>
            <a:r>
              <a:rPr lang="en-US" dirty="0"/>
              <a:t> Arts ………… Berkeley \n Armstrong, Mary Troy. 6444 Fountain </a:t>
            </a:r>
            <a:r>
              <a:rPr lang="en-US" dirty="0" err="1"/>
              <a:t>av</a:t>
            </a:r>
            <a:r>
              <a:rPr lang="en-US" dirty="0"/>
              <a:t>, GL 6689    1 LS ………… Hollywood \n Armstrong, Suzanne Vidor, 315 S Rodeo </a:t>
            </a:r>
            <a:r>
              <a:rPr lang="en-US" dirty="0" err="1"/>
              <a:t>dr</a:t>
            </a:r>
            <a:r>
              <a:rPr lang="en-US" dirty="0"/>
              <a:t>, BH, CR 56968 Spec ….... Beverly Hills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303" y="2745968"/>
            <a:ext cx="8705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Armstrong, Helen Jane, 836 S Barrington </a:t>
            </a:r>
            <a:r>
              <a:rPr lang="en-US" dirty="0" err="1"/>
              <a:t>av</a:t>
            </a:r>
            <a:r>
              <a:rPr lang="en-US" dirty="0"/>
              <a:t> 2 </a:t>
            </a:r>
            <a:r>
              <a:rPr lang="en-US" dirty="0" err="1"/>
              <a:t>AppI</a:t>
            </a:r>
            <a:r>
              <a:rPr lang="en-US" dirty="0"/>
              <a:t> Arts ………… Berkeley \n Armstrong, Mary Troy, 6444 Fountain </a:t>
            </a:r>
            <a:r>
              <a:rPr lang="en-US" dirty="0" err="1"/>
              <a:t>av</a:t>
            </a:r>
            <a:r>
              <a:rPr lang="en-US" dirty="0"/>
              <a:t>, GL 6689    1 LS ………… Hollywood \n Armstrong, Suzanne Vidor, 315 S Rodeo </a:t>
            </a:r>
            <a:r>
              <a:rPr lang="en-US" dirty="0" err="1"/>
              <a:t>dr</a:t>
            </a:r>
            <a:r>
              <a:rPr lang="en-US" dirty="0"/>
              <a:t>, BH, CR 56968 </a:t>
            </a:r>
            <a:r>
              <a:rPr lang="en-US" dirty="0" err="1"/>
              <a:t>Sqee</a:t>
            </a:r>
            <a:r>
              <a:rPr lang="en-US" dirty="0"/>
              <a:t> ….... </a:t>
            </a:r>
            <a:r>
              <a:rPr lang="en-US" dirty="0" err="1"/>
              <a:t>Beverlv</a:t>
            </a:r>
            <a:r>
              <a:rPr lang="en-US" dirty="0"/>
              <a:t> Hills</a:t>
            </a:r>
          </a:p>
        </p:txBody>
      </p:sp>
    </p:spTree>
    <p:extLst>
      <p:ext uri="{BB962C8B-B14F-4D97-AF65-F5344CB8AC3E}">
        <p14:creationId xmlns:p14="http://schemas.microsoft.com/office/powerpoint/2010/main" val="1970107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11" t="43720" r="8885" b="51926"/>
          <a:stretch/>
        </p:blipFill>
        <p:spPr>
          <a:xfrm>
            <a:off x="146303" y="1106424"/>
            <a:ext cx="8705089" cy="65836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82600" y="1061"/>
            <a:ext cx="7766050" cy="966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4200" b="0" dirty="0"/>
              <a:t>Stage 2: Format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2600" y="3981450"/>
            <a:ext cx="8321158" cy="17604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dirty="0"/>
              <a:t>Pattern:</a:t>
            </a:r>
          </a:p>
          <a:p>
            <a:pPr marL="0" indent="0">
              <a:buNone/>
            </a:pPr>
            <a:r>
              <a:rPr lang="en-US" sz="3500" dirty="0" err="1"/>
              <a:t>LName</a:t>
            </a:r>
            <a:r>
              <a:rPr lang="en-US" sz="3500" dirty="0"/>
              <a:t>, </a:t>
            </a:r>
            <a:r>
              <a:rPr lang="en-US" sz="3500" dirty="0" err="1"/>
              <a:t>FName</a:t>
            </a:r>
            <a:r>
              <a:rPr lang="en-US" sz="3500" dirty="0"/>
              <a:t> (</a:t>
            </a:r>
            <a:r>
              <a:rPr lang="en-US" sz="3500" dirty="0" err="1"/>
              <a:t>MName</a:t>
            </a:r>
            <a:r>
              <a:rPr lang="en-US" sz="3500" dirty="0"/>
              <a:t>)?, Address #? Major …… </a:t>
            </a:r>
            <a:r>
              <a:rPr lang="en-US" sz="3500" dirty="0" err="1"/>
              <a:t>HomeTown</a:t>
            </a:r>
            <a:r>
              <a:rPr lang="en-US" sz="3500" dirty="0"/>
              <a:t> \n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6302" y="1805154"/>
            <a:ext cx="8705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Armstrong, </a:t>
            </a:r>
            <a:r>
              <a:rPr lang="en-US" dirty="0" err="1"/>
              <a:t>IIelen</a:t>
            </a:r>
            <a:r>
              <a:rPr lang="en-US" dirty="0"/>
              <a:t> Jane, 836 S Barrington </a:t>
            </a:r>
            <a:r>
              <a:rPr lang="en-US" dirty="0" err="1"/>
              <a:t>av</a:t>
            </a:r>
            <a:r>
              <a:rPr lang="en-US" dirty="0"/>
              <a:t> 2 </a:t>
            </a:r>
            <a:r>
              <a:rPr lang="en-US" dirty="0" err="1"/>
              <a:t>Appl</a:t>
            </a:r>
            <a:r>
              <a:rPr lang="en-US" dirty="0"/>
              <a:t> Arts ………… Berkeley \n Armstrong, Mary Troy. 6444 Fountain </a:t>
            </a:r>
            <a:r>
              <a:rPr lang="en-US" dirty="0" err="1"/>
              <a:t>av</a:t>
            </a:r>
            <a:r>
              <a:rPr lang="en-US" dirty="0"/>
              <a:t>, GL 6689    1 LS ………… Hollywood \n Armstrong, Suzanne Vidor, 315 S Rodeo </a:t>
            </a:r>
            <a:r>
              <a:rPr lang="en-US" dirty="0" err="1"/>
              <a:t>dr</a:t>
            </a:r>
            <a:r>
              <a:rPr lang="en-US" dirty="0"/>
              <a:t>, BH, CR 56968 Spec ….... Beverly Hills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303" y="2745968"/>
            <a:ext cx="8705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Armstrong, Helen Jane, 836 S Barrington </a:t>
            </a:r>
            <a:r>
              <a:rPr lang="en-US" dirty="0" err="1"/>
              <a:t>av</a:t>
            </a:r>
            <a:r>
              <a:rPr lang="en-US" dirty="0"/>
              <a:t> 2 </a:t>
            </a:r>
            <a:r>
              <a:rPr lang="en-US" dirty="0" err="1"/>
              <a:t>AppI</a:t>
            </a:r>
            <a:r>
              <a:rPr lang="en-US" dirty="0"/>
              <a:t> Arts ………… Berkeley \n Armstrong, Mary Troy, 6444 Fountain </a:t>
            </a:r>
            <a:r>
              <a:rPr lang="en-US" dirty="0" err="1"/>
              <a:t>av</a:t>
            </a:r>
            <a:r>
              <a:rPr lang="en-US" dirty="0"/>
              <a:t>, GL 6689    1 LS ………… Hollywood \n Armstrong, Suzanne Vidor, 315 S Rodeo </a:t>
            </a:r>
            <a:r>
              <a:rPr lang="en-US" dirty="0" err="1"/>
              <a:t>dr</a:t>
            </a:r>
            <a:r>
              <a:rPr lang="en-US" dirty="0"/>
              <a:t>, BH, CR 56968 </a:t>
            </a:r>
            <a:r>
              <a:rPr lang="en-US" dirty="0" err="1"/>
              <a:t>Sqee</a:t>
            </a:r>
            <a:r>
              <a:rPr lang="en-US" dirty="0"/>
              <a:t> ….... </a:t>
            </a:r>
            <a:r>
              <a:rPr lang="en-US" dirty="0" err="1"/>
              <a:t>Beverlv</a:t>
            </a:r>
            <a:r>
              <a:rPr lang="en-US" dirty="0"/>
              <a:t> Hills</a:t>
            </a:r>
          </a:p>
        </p:txBody>
      </p:sp>
    </p:spTree>
    <p:extLst>
      <p:ext uri="{BB962C8B-B14F-4D97-AF65-F5344CB8AC3E}">
        <p14:creationId xmlns:p14="http://schemas.microsoft.com/office/powerpoint/2010/main" val="157646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13712"/>
            <a:ext cx="7766050" cy="1150353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Problem: Digital record only extends back to late 20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248947"/>
            <a:ext cx="8321158" cy="46095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500" dirty="0"/>
          </a:p>
          <a:p>
            <a:r>
              <a:rPr lang="en-US" sz="3500" dirty="0"/>
              <a:t>Massive administrative data availability has revolutionized applied microeconomics</a:t>
            </a:r>
          </a:p>
          <a:p>
            <a:pPr lvl="1"/>
            <a:r>
              <a:rPr lang="en-US" sz="2600" dirty="0"/>
              <a:t>e.g. </a:t>
            </a:r>
            <a:r>
              <a:rPr lang="en-US" sz="2600" dirty="0" err="1"/>
              <a:t>Chetty</a:t>
            </a:r>
            <a:r>
              <a:rPr lang="en-US" sz="2600" dirty="0"/>
              <a:t> </a:t>
            </a:r>
            <a:r>
              <a:rPr lang="en-US" sz="2600" i="1" dirty="0"/>
              <a:t>et al </a:t>
            </a:r>
            <a:r>
              <a:rPr lang="en-US" sz="2600" dirty="0"/>
              <a:t>(2017), </a:t>
            </a:r>
            <a:r>
              <a:rPr lang="en-US" sz="2600" dirty="0" err="1"/>
              <a:t>Kirkeboen</a:t>
            </a:r>
            <a:r>
              <a:rPr lang="en-US" sz="2600" dirty="0"/>
              <a:t>, Leuven, and </a:t>
            </a:r>
            <a:r>
              <a:rPr lang="en-US" sz="2600" dirty="0" err="1"/>
              <a:t>Mogstad</a:t>
            </a:r>
            <a:r>
              <a:rPr lang="en-US" sz="2600" dirty="0"/>
              <a:t> (2016), Arcidiacono, </a:t>
            </a:r>
            <a:r>
              <a:rPr lang="en-US" sz="2600" dirty="0" err="1"/>
              <a:t>Aucejo</a:t>
            </a:r>
            <a:r>
              <a:rPr lang="en-US" sz="2600" dirty="0"/>
              <a:t>, and </a:t>
            </a:r>
            <a:r>
              <a:rPr lang="en-US" sz="2600" dirty="0" err="1"/>
              <a:t>Hotz</a:t>
            </a:r>
            <a:r>
              <a:rPr lang="en-US" sz="2600" dirty="0"/>
              <a:t> (2016)</a:t>
            </a:r>
          </a:p>
          <a:p>
            <a:endParaRPr lang="en-US" sz="3500" dirty="0"/>
          </a:p>
          <a:p>
            <a:r>
              <a:rPr lang="en-US" sz="3500" dirty="0"/>
              <a:t>Economic historians constrained to the computer-readable, despite key advantages:</a:t>
            </a:r>
          </a:p>
          <a:p>
            <a:pPr lvl="1"/>
            <a:r>
              <a:rPr lang="en-US" sz="3300" dirty="0"/>
              <a:t>Fewer privacy and copyright restrictions</a:t>
            </a:r>
          </a:p>
          <a:p>
            <a:pPr lvl="1"/>
            <a:r>
              <a:rPr lang="en-US" sz="3300" dirty="0"/>
              <a:t>Longer available panel of outcomes</a:t>
            </a:r>
          </a:p>
          <a:p>
            <a:endParaRPr lang="en-US" sz="3500" dirty="0"/>
          </a:p>
          <a:p>
            <a:r>
              <a:rPr lang="en-US" sz="3500" dirty="0"/>
              <a:t>Digitization tools often arduous (or costly) and difficult to scale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13481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11" t="43720" r="8885" b="51926"/>
          <a:stretch/>
        </p:blipFill>
        <p:spPr>
          <a:xfrm>
            <a:off x="146303" y="1106424"/>
            <a:ext cx="8705089" cy="65836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82600" y="1061"/>
            <a:ext cx="7766050" cy="966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4200" b="0" dirty="0"/>
              <a:t>Stage 2: Format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2600" y="3981450"/>
            <a:ext cx="8321158" cy="17604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dirty="0"/>
              <a:t>Pattern:</a:t>
            </a:r>
          </a:p>
          <a:p>
            <a:pPr marL="0" indent="0">
              <a:buNone/>
            </a:pPr>
            <a:r>
              <a:rPr lang="en-US" sz="3500" dirty="0" err="1"/>
              <a:t>LName</a:t>
            </a:r>
            <a:r>
              <a:rPr lang="en-US" sz="3500" dirty="0"/>
              <a:t>, </a:t>
            </a:r>
            <a:r>
              <a:rPr lang="en-US" sz="3500" dirty="0" err="1"/>
              <a:t>FName</a:t>
            </a:r>
            <a:r>
              <a:rPr lang="en-US" sz="3500" dirty="0"/>
              <a:t> (</a:t>
            </a:r>
            <a:r>
              <a:rPr lang="en-US" sz="3500" dirty="0" err="1"/>
              <a:t>MName</a:t>
            </a:r>
            <a:r>
              <a:rPr lang="en-US" sz="3500" dirty="0"/>
              <a:t>)?, Address #? Major …… </a:t>
            </a:r>
            <a:r>
              <a:rPr lang="en-US" sz="3500" dirty="0" err="1"/>
              <a:t>HomeTown</a:t>
            </a:r>
            <a:r>
              <a:rPr lang="en-US" sz="3500" dirty="0"/>
              <a:t> \n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6302" y="1805154"/>
            <a:ext cx="870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{Armstrong#IIelen#Jane#2 </a:t>
            </a:r>
            <a:r>
              <a:rPr lang="en-US" dirty="0" err="1"/>
              <a:t>Appl</a:t>
            </a:r>
            <a:r>
              <a:rPr lang="en-US" dirty="0"/>
              <a:t> </a:t>
            </a:r>
            <a:r>
              <a:rPr lang="en-US" dirty="0" err="1"/>
              <a:t>Arts#Berkeley</a:t>
            </a:r>
            <a:r>
              <a:rPr lang="en-US" dirty="0"/>
              <a:t>}\</a:t>
            </a:r>
            <a:r>
              <a:rPr lang="en-US" dirty="0" err="1"/>
              <a:t>nArmstrong</a:t>
            </a:r>
            <a:r>
              <a:rPr lang="en-US" dirty="0"/>
              <a:t>, Mary Troy. 6444 Fountain </a:t>
            </a:r>
            <a:r>
              <a:rPr lang="en-US" dirty="0" err="1"/>
              <a:t>av</a:t>
            </a:r>
            <a:r>
              <a:rPr lang="en-US" dirty="0"/>
              <a:t>, GL 6689    1 LS ………… Hollywood \n{</a:t>
            </a:r>
            <a:r>
              <a:rPr lang="en-US" dirty="0" err="1"/>
              <a:t>Armstrong#Suzanne#Vidor#Spec#Beverly</a:t>
            </a:r>
            <a:r>
              <a:rPr lang="en-US" dirty="0"/>
              <a:t> Hills}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303" y="2745968"/>
            <a:ext cx="870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{Armstrong#Helen#Jane#2#AppIArts#Berkeley}\n{Armstrong#Mary#Troy#1#LS#Hollywood} \n{</a:t>
            </a:r>
            <a:r>
              <a:rPr lang="en-US" dirty="0" err="1"/>
              <a:t>Armstrong#Suzanne#Vidor#Sqee#Beverlv</a:t>
            </a:r>
            <a:r>
              <a:rPr lang="en-US" dirty="0"/>
              <a:t> Hills}</a:t>
            </a:r>
          </a:p>
        </p:txBody>
      </p:sp>
    </p:spTree>
    <p:extLst>
      <p:ext uri="{BB962C8B-B14F-4D97-AF65-F5344CB8AC3E}">
        <p14:creationId xmlns:p14="http://schemas.microsoft.com/office/powerpoint/2010/main" val="3216797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11" t="43720" r="8885" b="51926"/>
          <a:stretch/>
        </p:blipFill>
        <p:spPr>
          <a:xfrm>
            <a:off x="146303" y="1106424"/>
            <a:ext cx="8705089" cy="65836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82600" y="1061"/>
            <a:ext cx="7766050" cy="966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4200" b="0" dirty="0"/>
              <a:t>Stage 2: Format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2600" y="3981450"/>
            <a:ext cx="8321158" cy="1760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Split text into bracketed segments, and segments into aligned columns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43" y="1903653"/>
            <a:ext cx="826600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94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11" t="43720" r="8885" b="51926"/>
          <a:stretch/>
        </p:blipFill>
        <p:spPr>
          <a:xfrm>
            <a:off x="146303" y="1106424"/>
            <a:ext cx="8705089" cy="65836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82600" y="1061"/>
            <a:ext cx="7766050" cy="966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4200" b="0" dirty="0"/>
              <a:t>Stage 3: Collate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2600" y="3981450"/>
            <a:ext cx="8321158" cy="176045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500" dirty="0"/>
              <a:t>First: Choose page with more identified records</a:t>
            </a:r>
          </a:p>
          <a:p>
            <a:pPr marL="0" indent="0">
              <a:buNone/>
            </a:pPr>
            <a:r>
              <a:rPr lang="en-US" sz="3500" dirty="0"/>
              <a:t>Second: Merge and improve information</a:t>
            </a:r>
          </a:p>
          <a:p>
            <a:pPr marL="0" indent="0">
              <a:buNone/>
            </a:pPr>
            <a:r>
              <a:rPr lang="en-US" sz="3500" dirty="0"/>
              <a:t>Third: Discard Non-selected records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43" y="1903653"/>
            <a:ext cx="826600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48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11" t="43720" r="8885" b="51926"/>
          <a:stretch/>
        </p:blipFill>
        <p:spPr>
          <a:xfrm>
            <a:off x="146303" y="1106424"/>
            <a:ext cx="8705089" cy="65836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82600" y="1061"/>
            <a:ext cx="7766050" cy="966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4200" b="0" dirty="0"/>
              <a:t>Result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2599" y="3981450"/>
            <a:ext cx="8480425" cy="1760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Resulting data are structured, and higher-quality than any single transcription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6" y="2045048"/>
            <a:ext cx="8139542" cy="130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0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D5C1BE6-B8E3-456D-9796-1269B70283C1}"/>
              </a:ext>
            </a:extLst>
          </p:cNvPr>
          <p:cNvGrpSpPr/>
          <p:nvPr/>
        </p:nvGrpSpPr>
        <p:grpSpPr>
          <a:xfrm>
            <a:off x="0" y="233513"/>
            <a:ext cx="9303026" cy="5235954"/>
            <a:chOff x="1444487" y="352047"/>
            <a:chExt cx="9303026" cy="5235954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570255CA-0696-4784-A13C-79BA8DAEDBC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92732278"/>
                </p:ext>
              </p:extLst>
            </p:nvPr>
          </p:nvGraphicFramePr>
          <p:xfrm>
            <a:off x="1444487" y="834887"/>
            <a:ext cx="4572000" cy="23401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79D5EADF-10AA-4C98-BCFE-3AB4CC7895C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89742598"/>
                </p:ext>
              </p:extLst>
            </p:nvPr>
          </p:nvGraphicFramePr>
          <p:xfrm>
            <a:off x="6016487" y="834887"/>
            <a:ext cx="4572000" cy="23401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AD646C9D-F758-4039-AC15-03EDF5E0303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88088076"/>
                </p:ext>
              </p:extLst>
            </p:nvPr>
          </p:nvGraphicFramePr>
          <p:xfrm>
            <a:off x="1447800" y="3180154"/>
            <a:ext cx="4572000" cy="24078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95A417D9-8C1C-410D-A460-42300682484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25178774"/>
                </p:ext>
              </p:extLst>
            </p:nvPr>
          </p:nvGraphicFramePr>
          <p:xfrm>
            <a:off x="6023113" y="3185307"/>
            <a:ext cx="4565374" cy="24026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7EE85F-45CD-4266-91E6-4A190B236312}"/>
                </a:ext>
              </a:extLst>
            </p:cNvPr>
            <p:cNvSpPr txBox="1"/>
            <p:nvPr/>
          </p:nvSpPr>
          <p:spPr>
            <a:xfrm>
              <a:off x="1447800" y="352047"/>
              <a:ext cx="929971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/>
                <a:t>UC Berkeley Student Statistics, 1908-1946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012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325" y="1588670"/>
            <a:ext cx="3965575" cy="1996573"/>
          </a:xfrm>
        </p:spPr>
        <p:txBody>
          <a:bodyPr/>
          <a:lstStyle/>
          <a:p>
            <a:r>
              <a:rPr lang="en-US" dirty="0"/>
              <a:t>Fully Structured </a:t>
            </a:r>
            <a:r>
              <a:rPr lang="en-US" dirty="0" err="1"/>
              <a:t>fOCR</a:t>
            </a:r>
            <a:r>
              <a:rPr lang="en-US" dirty="0"/>
              <a:t>: 1950 Berkeley Transcript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734047"/>
            <a:ext cx="5600700" cy="410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76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82600" y="1061"/>
            <a:ext cx="7766050" cy="966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4200" b="0" dirty="0"/>
              <a:t>Stage 0: Scan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2600" y="2552700"/>
            <a:ext cx="8321158" cy="3189208"/>
          </a:xfrm>
        </p:spPr>
        <p:txBody>
          <a:bodyPr>
            <a:normAutofit/>
          </a:bodyPr>
          <a:lstStyle/>
          <a:p>
            <a:r>
              <a:rPr lang="en-US" sz="3500" dirty="0"/>
              <a:t>Transferred to Microfiche in early 1990s; scanned to PDF in 2004</a:t>
            </a:r>
          </a:p>
          <a:p>
            <a:endParaRPr lang="en-US" sz="3500" dirty="0"/>
          </a:p>
          <a:p>
            <a:r>
              <a:rPr lang="en-US" sz="3500" dirty="0"/>
              <a:t>Two copies of every transcript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414" t="6953" r="2599" b="82828"/>
          <a:stretch/>
        </p:blipFill>
        <p:spPr>
          <a:xfrm>
            <a:off x="-33596" y="1102308"/>
            <a:ext cx="9229725" cy="74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73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82600" y="1061"/>
            <a:ext cx="7766050" cy="966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4200" b="0" dirty="0"/>
              <a:t>Stage 1: OCR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2600" y="4162417"/>
            <a:ext cx="8321158" cy="16652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dirty="0"/>
              <a:t>Key: OCR to produce XML file, which is easily converted to tabular form</a:t>
            </a:r>
          </a:p>
          <a:p>
            <a:pPr marL="0" indent="0">
              <a:buNone/>
            </a:pPr>
            <a:r>
              <a:rPr lang="en-US" sz="3500" dirty="0"/>
              <a:t>As before, pre-process text for typos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414" t="6953" r="2599" b="82828"/>
          <a:stretch/>
        </p:blipFill>
        <p:spPr>
          <a:xfrm>
            <a:off x="-33596" y="1102308"/>
            <a:ext cx="9229725" cy="7427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534" y="1979799"/>
            <a:ext cx="5699464" cy="212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77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82600" y="1061"/>
            <a:ext cx="7766050" cy="966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4200" b="0" dirty="0"/>
              <a:t>Stage 2: Format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2600" y="4162417"/>
            <a:ext cx="8321158" cy="1665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First identify template, using “fingerprint” words printed on record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414" t="6953" r="2599" b="82828"/>
          <a:stretch/>
        </p:blipFill>
        <p:spPr>
          <a:xfrm>
            <a:off x="-33596" y="1102308"/>
            <a:ext cx="9229725" cy="7427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534" y="1979799"/>
            <a:ext cx="5699464" cy="212264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568325" y="1845054"/>
            <a:ext cx="793750" cy="707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715250" y="1905032"/>
            <a:ext cx="238125" cy="1098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4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82600" y="1061"/>
            <a:ext cx="7766050" cy="966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4200" b="0" dirty="0"/>
              <a:t>Stage 2: Format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2600" y="4162417"/>
            <a:ext cx="8321158" cy="1665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Next, measure text offset compared to baseline (overall and by transcription)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414" t="6953" r="2599" b="82828"/>
          <a:stretch/>
        </p:blipFill>
        <p:spPr>
          <a:xfrm>
            <a:off x="-33596" y="1102308"/>
            <a:ext cx="9229725" cy="7427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534" y="1979799"/>
            <a:ext cx="5699464" cy="21256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825" y="2442444"/>
            <a:ext cx="1607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Vertical: -0.03</a:t>
            </a:r>
          </a:p>
          <a:p>
            <a:endParaRPr lang="en-US" dirty="0"/>
          </a:p>
          <a:p>
            <a:r>
              <a:rPr lang="en-US" dirty="0"/>
              <a:t>Horizontal: </a:t>
            </a:r>
          </a:p>
          <a:p>
            <a:r>
              <a:rPr lang="en-US" dirty="0"/>
              <a:t>	      +0.22</a:t>
            </a:r>
          </a:p>
        </p:txBody>
      </p:sp>
    </p:spTree>
    <p:extLst>
      <p:ext uri="{BB962C8B-B14F-4D97-AF65-F5344CB8AC3E}">
        <p14:creationId xmlns:p14="http://schemas.microsoft.com/office/powerpoint/2010/main" val="377968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13712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Micro-Level Digitization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248947"/>
            <a:ext cx="8321158" cy="4502629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Unstructured records</a:t>
            </a:r>
          </a:p>
          <a:p>
            <a:pPr lvl="1"/>
            <a:r>
              <a:rPr lang="en-US" dirty="0" err="1"/>
              <a:t>Gentzkow</a:t>
            </a:r>
            <a:r>
              <a:rPr lang="en-US" dirty="0"/>
              <a:t> (2016), </a:t>
            </a:r>
            <a:r>
              <a:rPr lang="en-US" dirty="0" err="1"/>
              <a:t>Hoberg</a:t>
            </a:r>
            <a:r>
              <a:rPr lang="en-US" dirty="0"/>
              <a:t> and Phillips (2016; forthcoming)</a:t>
            </a:r>
          </a:p>
          <a:p>
            <a:pPr lvl="1"/>
            <a:r>
              <a:rPr lang="en-US" dirty="0"/>
              <a:t>Large literature outside economics</a:t>
            </a:r>
          </a:p>
          <a:p>
            <a:endParaRPr lang="en-US" sz="3500" dirty="0"/>
          </a:p>
          <a:p>
            <a:r>
              <a:rPr lang="en-US" sz="3500" dirty="0"/>
              <a:t>Semi-structured records</a:t>
            </a:r>
          </a:p>
          <a:p>
            <a:pPr lvl="1"/>
            <a:r>
              <a:rPr lang="en-US" sz="2100" dirty="0"/>
              <a:t>Moser (2005), Brunet (2017)</a:t>
            </a:r>
          </a:p>
          <a:p>
            <a:endParaRPr lang="en-US" sz="3500" dirty="0"/>
          </a:p>
          <a:p>
            <a:r>
              <a:rPr lang="en-US" sz="3500" dirty="0"/>
              <a:t>Fully-structured records</a:t>
            </a:r>
          </a:p>
          <a:p>
            <a:pPr lvl="1"/>
            <a:r>
              <a:rPr lang="en-US" sz="2100" dirty="0"/>
              <a:t>Large federal surveys (Census, SCF, etc.), Goldin and Katz (2000), </a:t>
            </a:r>
            <a:r>
              <a:rPr lang="en-US" sz="2100" dirty="0" err="1"/>
              <a:t>Feigenbaum</a:t>
            </a:r>
            <a:r>
              <a:rPr lang="en-US" sz="2100" dirty="0"/>
              <a:t> (2015)</a:t>
            </a:r>
            <a:endParaRPr lang="en-US" sz="3500" dirty="0"/>
          </a:p>
          <a:p>
            <a:pPr marL="0" indent="0">
              <a:buNone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946746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82600" y="1061"/>
            <a:ext cx="7766050" cy="966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4200" b="0" dirty="0"/>
              <a:t>Stage 2: Format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2600" y="4162417"/>
            <a:ext cx="8321158" cy="1665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Now capture text in template-specific locations (using top-left coordinates)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414" t="6953" r="2599" b="82828"/>
          <a:stretch/>
        </p:blipFill>
        <p:spPr>
          <a:xfrm>
            <a:off x="-33596" y="1102308"/>
            <a:ext cx="9229725" cy="7427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534" y="1979799"/>
            <a:ext cx="5699464" cy="21256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100" y="851990"/>
            <a:ext cx="2952750" cy="57676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1563494"/>
            <a:ext cx="2790825" cy="198631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43250" y="851990"/>
            <a:ext cx="2952750" cy="576759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76821" y="1563494"/>
            <a:ext cx="2119054" cy="17005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29175" y="1563494"/>
            <a:ext cx="1790700" cy="146838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31589" y="1102308"/>
            <a:ext cx="707361" cy="326441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74539" y="1061618"/>
            <a:ext cx="1307436" cy="326442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81975" y="1061618"/>
            <a:ext cx="978564" cy="367132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19874" y="1563494"/>
            <a:ext cx="2524125" cy="17005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20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82600" y="1061"/>
            <a:ext cx="7766050" cy="966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4200" b="0" dirty="0"/>
              <a:t>Stage 2: Format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2600" y="4162417"/>
            <a:ext cx="8321158" cy="1665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Now capture text in template-specific locations (using top-left coordinates)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414" t="6953" r="2599" b="82828"/>
          <a:stretch/>
        </p:blipFill>
        <p:spPr>
          <a:xfrm>
            <a:off x="-33596" y="1102308"/>
            <a:ext cx="9229725" cy="7427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100" y="851990"/>
            <a:ext cx="2952750" cy="57676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1563494"/>
            <a:ext cx="2790825" cy="198631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43250" y="851990"/>
            <a:ext cx="2952750" cy="576759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76821" y="1563494"/>
            <a:ext cx="2119054" cy="17005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29175" y="1563494"/>
            <a:ext cx="1790700" cy="146838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31589" y="1102308"/>
            <a:ext cx="707361" cy="326441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74539" y="1061618"/>
            <a:ext cx="1307436" cy="326442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81975" y="1061618"/>
            <a:ext cx="978564" cy="367132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19874" y="1563494"/>
            <a:ext cx="2524125" cy="17005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561" y="1979798"/>
            <a:ext cx="6573409" cy="19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76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82600" y="1061"/>
            <a:ext cx="7766050" cy="966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4200" b="0" dirty="0"/>
              <a:t>Stage 3: Collate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2600" y="4162417"/>
            <a:ext cx="8321158" cy="1665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Collate field-by-field, choosing high-quality or most-appearing information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414" t="6953" r="2599" b="82828"/>
          <a:stretch/>
        </p:blipFill>
        <p:spPr>
          <a:xfrm>
            <a:off x="-33596" y="1102308"/>
            <a:ext cx="9229725" cy="7427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561" y="1979798"/>
            <a:ext cx="6573409" cy="19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26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82600" y="1061"/>
            <a:ext cx="7766050" cy="966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4200" b="0" dirty="0"/>
              <a:t>Stage 3: Collate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2600" y="4162417"/>
            <a:ext cx="8321158" cy="1665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Collate field-by-field, choosing high-quality or most-appearing information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414" t="6953" r="2599" b="82828"/>
          <a:stretch/>
        </p:blipFill>
        <p:spPr>
          <a:xfrm>
            <a:off x="-33596" y="1102308"/>
            <a:ext cx="9229725" cy="7427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04" y="2448098"/>
            <a:ext cx="8570923" cy="100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63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82600" y="1061"/>
            <a:ext cx="7766050" cy="966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4200" b="0" dirty="0"/>
              <a:t>Structured Data Quality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751801"/>
              </p:ext>
            </p:extLst>
          </p:nvPr>
        </p:nvGraphicFramePr>
        <p:xfrm>
          <a:off x="152400" y="1978024"/>
          <a:ext cx="879157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5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Proportion</a:t>
                      </a:r>
                      <a:r>
                        <a:rPr lang="en-US" sz="2000" baseline="0" dirty="0"/>
                        <a:t> 1970s Records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Proportion</a:t>
                      </a:r>
                      <a:r>
                        <a:rPr lang="en-US" sz="2000" baseline="0" dirty="0"/>
                        <a:t> All Typewritten Records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Has Identifiable Field</a:t>
                      </a:r>
                      <a:r>
                        <a:rPr lang="en-US" sz="2000" baseline="0" dirty="0"/>
                        <a:t> of Study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97.1%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91.9%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Has Identifiable Start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Has Identifiable Home 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95.0%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85.9%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Same</a:t>
                      </a:r>
                      <a:r>
                        <a:rPr lang="en-US" sz="2000" baseline="0" dirty="0"/>
                        <a:t> Name across Transcriptions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First Name Matches Gender </a:t>
                      </a:r>
                      <a:r>
                        <a:rPr lang="en-US" sz="2000" baseline="0" dirty="0"/>
                        <a:t>Records*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211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Post-Processing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Two</a:t>
            </a:r>
          </a:p>
        </p:txBody>
      </p:sp>
    </p:spTree>
    <p:extLst>
      <p:ext uri="{BB962C8B-B14F-4D97-AF65-F5344CB8AC3E}">
        <p14:creationId xmlns:p14="http://schemas.microsoft.com/office/powerpoint/2010/main" val="2824137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13712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What’s in a (Historical)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248947"/>
            <a:ext cx="8321158" cy="4502629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Gender</a:t>
            </a:r>
          </a:p>
          <a:p>
            <a:pPr lvl="1"/>
            <a:r>
              <a:rPr lang="en-US" sz="3300" dirty="0"/>
              <a:t>Match to SSA Records</a:t>
            </a:r>
          </a:p>
          <a:p>
            <a:pPr marL="457200" lvl="1" indent="0">
              <a:buNone/>
            </a:pPr>
            <a:endParaRPr lang="en-US" sz="3300" dirty="0"/>
          </a:p>
          <a:p>
            <a:r>
              <a:rPr lang="en-US" sz="3500" dirty="0"/>
              <a:t>Ethnicity</a:t>
            </a:r>
          </a:p>
          <a:p>
            <a:pPr lvl="1"/>
            <a:r>
              <a:rPr lang="en-US" sz="3300" dirty="0"/>
              <a:t>Machine-learn from Census</a:t>
            </a:r>
          </a:p>
          <a:p>
            <a:pPr lvl="1"/>
            <a:endParaRPr lang="en-US" sz="3300" dirty="0"/>
          </a:p>
          <a:p>
            <a:r>
              <a:rPr lang="en-US" sz="3500" dirty="0"/>
              <a:t>Class</a:t>
            </a:r>
          </a:p>
          <a:p>
            <a:pPr lvl="1"/>
            <a:r>
              <a:rPr lang="en-US" sz="3300" dirty="0"/>
              <a:t>Estimate from first name assignment</a:t>
            </a:r>
          </a:p>
        </p:txBody>
      </p:sp>
    </p:spTree>
    <p:extLst>
      <p:ext uri="{BB962C8B-B14F-4D97-AF65-F5344CB8AC3E}">
        <p14:creationId xmlns:p14="http://schemas.microsoft.com/office/powerpoint/2010/main" val="4006165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13712"/>
            <a:ext cx="7766050" cy="1150353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in a (Historical) Name: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364065"/>
            <a:ext cx="8321158" cy="4387511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Idea: Educated guess from first name</a:t>
            </a:r>
          </a:p>
          <a:p>
            <a:endParaRPr lang="en-US" sz="3500" dirty="0"/>
          </a:p>
          <a:p>
            <a:r>
              <a:rPr lang="en-US" sz="3500" dirty="0"/>
              <a:t>SSA records back to 1880: # children born in US by name and gender</a:t>
            </a:r>
          </a:p>
          <a:p>
            <a:endParaRPr lang="en-US" sz="3500" dirty="0"/>
          </a:p>
          <a:p>
            <a:r>
              <a:rPr lang="en-US" sz="3500" dirty="0"/>
              <a:t>Can assign gender when 10x more children born of one gender than other</a:t>
            </a:r>
          </a:p>
          <a:p>
            <a:pPr lvl="1"/>
            <a:r>
              <a:rPr lang="en-US" sz="3300" dirty="0"/>
              <a:t>~2.5 percent androgynous names (among college students)</a:t>
            </a:r>
          </a:p>
        </p:txBody>
      </p:sp>
    </p:spTree>
    <p:extLst>
      <p:ext uri="{BB962C8B-B14F-4D97-AF65-F5344CB8AC3E}">
        <p14:creationId xmlns:p14="http://schemas.microsoft.com/office/powerpoint/2010/main" val="711120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13712"/>
            <a:ext cx="7766050" cy="1150353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in a (Historical) Name: Gender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79" y="1430804"/>
            <a:ext cx="7656653" cy="425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47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13712"/>
            <a:ext cx="7766050" cy="1150353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in a (Historical) Name: Ethnicity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364065"/>
            <a:ext cx="8321158" cy="4387511"/>
          </a:xfrm>
        </p:spPr>
        <p:txBody>
          <a:bodyPr>
            <a:normAutofit fontScale="77500" lnSpcReduction="20000"/>
          </a:bodyPr>
          <a:lstStyle/>
          <a:p>
            <a:r>
              <a:rPr lang="en-US" sz="3500" dirty="0"/>
              <a:t>Idea: Machine-learned estimate from three- and four-letter combinations in first and last names</a:t>
            </a:r>
          </a:p>
          <a:p>
            <a:endParaRPr lang="en-US" sz="3500" dirty="0"/>
          </a:p>
          <a:p>
            <a:r>
              <a:rPr lang="en-US" sz="3500" dirty="0"/>
              <a:t>Train on 10% oversampled 1910 Census</a:t>
            </a:r>
          </a:p>
          <a:p>
            <a:endParaRPr lang="en-US" sz="3500" dirty="0"/>
          </a:p>
          <a:p>
            <a:r>
              <a:rPr lang="en-US" sz="3500" dirty="0"/>
              <a:t>High-quality for </a:t>
            </a:r>
            <a:r>
              <a:rPr lang="en-US" sz="3500" i="1" dirty="0"/>
              <a:t>some</a:t>
            </a:r>
            <a:r>
              <a:rPr lang="en-US" sz="3500" dirty="0"/>
              <a:t> racial/ethnic groups</a:t>
            </a:r>
          </a:p>
          <a:p>
            <a:pPr lvl="1"/>
            <a:r>
              <a:rPr lang="en-US" sz="3300" dirty="0"/>
              <a:t>Japanese, Chinese, Eastern European, Italian, Hispanic</a:t>
            </a:r>
          </a:p>
          <a:p>
            <a:pPr lvl="1"/>
            <a:r>
              <a:rPr lang="en-US" sz="3300" dirty="0"/>
              <a:t>Lower-quality for earlier immigrants (German, Irish) and African-Americans</a:t>
            </a:r>
          </a:p>
          <a:p>
            <a:pPr lvl="1"/>
            <a:endParaRPr lang="en-US" sz="3300" dirty="0"/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97696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13712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Idea: Scalable digitization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248947"/>
            <a:ext cx="8321158" cy="4609593"/>
          </a:xfrm>
        </p:spPr>
        <p:txBody>
          <a:bodyPr>
            <a:normAutofit fontScale="77500" lnSpcReduction="20000"/>
          </a:bodyPr>
          <a:lstStyle/>
          <a:p>
            <a:r>
              <a:rPr lang="en-US" sz="3500" dirty="0"/>
              <a:t>Need not include document scanning, which can be outsourced to libraries</a:t>
            </a:r>
          </a:p>
          <a:p>
            <a:pPr lvl="1"/>
            <a:r>
              <a:rPr lang="en-US" sz="3300" dirty="0" err="1"/>
              <a:t>HathiTrust</a:t>
            </a:r>
            <a:r>
              <a:rPr lang="en-US" sz="3300" dirty="0"/>
              <a:t> Digital Library (Google partnership) holds 19 million volumes</a:t>
            </a:r>
          </a:p>
          <a:p>
            <a:pPr lvl="1"/>
            <a:r>
              <a:rPr lang="en-US" sz="3300" dirty="0"/>
              <a:t>(Near-)entire UC system scanned; organized by California Digital Library</a:t>
            </a:r>
          </a:p>
          <a:p>
            <a:endParaRPr lang="en-US" sz="3500" dirty="0"/>
          </a:p>
          <a:p>
            <a:r>
              <a:rPr lang="en-US" sz="3500" dirty="0"/>
              <a:t>Should solve two quality issues:</a:t>
            </a:r>
          </a:p>
          <a:p>
            <a:pPr lvl="1"/>
            <a:r>
              <a:rPr lang="en-US" sz="3300" dirty="0"/>
              <a:t>Algorithmically identify records’ structure and produce tabular output</a:t>
            </a:r>
          </a:p>
          <a:p>
            <a:pPr lvl="1"/>
            <a:r>
              <a:rPr lang="en-US" sz="3300" dirty="0"/>
              <a:t>Algorithmically correct typos arising from imperfect OCR</a:t>
            </a:r>
          </a:p>
          <a:p>
            <a:pPr lvl="1"/>
            <a:endParaRPr lang="en-US" sz="3300" dirty="0"/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600833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13712"/>
            <a:ext cx="7766050" cy="1150353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in a (Historical) Name: Ethnicity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4299"/>
              </p:ext>
            </p:extLst>
          </p:nvPr>
        </p:nvGraphicFramePr>
        <p:xfrm>
          <a:off x="0" y="1412111"/>
          <a:ext cx="9144000" cy="4166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1988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13712"/>
            <a:ext cx="7766050" cy="1150353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in a (Historical) Name: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364065"/>
            <a:ext cx="8321158" cy="4387511"/>
          </a:xfrm>
        </p:spPr>
        <p:txBody>
          <a:bodyPr>
            <a:normAutofit fontScale="85000" lnSpcReduction="10000"/>
          </a:bodyPr>
          <a:lstStyle/>
          <a:p>
            <a:r>
              <a:rPr lang="en-US" sz="3500" dirty="0"/>
              <a:t>Idea: Estimate income from parents’ first name assignment</a:t>
            </a:r>
          </a:p>
          <a:p>
            <a:endParaRPr lang="en-US" sz="3500" dirty="0"/>
          </a:p>
          <a:p>
            <a:r>
              <a:rPr lang="en-US" sz="3300" dirty="0"/>
              <a:t>Regress parent occupation scores on first name indicators interacted with year and state of birth; assign coefficients to so-named individuals</a:t>
            </a:r>
          </a:p>
          <a:p>
            <a:pPr lvl="1"/>
            <a:r>
              <a:rPr lang="en-US" sz="3100" dirty="0"/>
              <a:t>Olivetti and </a:t>
            </a:r>
            <a:r>
              <a:rPr lang="en-US" sz="3100" dirty="0" err="1"/>
              <a:t>Paserman</a:t>
            </a:r>
            <a:r>
              <a:rPr lang="en-US" sz="3100" dirty="0"/>
              <a:t> (2015): Explains ~7% of variation in income</a:t>
            </a:r>
          </a:p>
          <a:p>
            <a:pPr lvl="1"/>
            <a:endParaRPr lang="en-US" sz="3100" dirty="0"/>
          </a:p>
          <a:p>
            <a:r>
              <a:rPr lang="en-US" sz="3300" dirty="0"/>
              <a:t>Think of this as an income stereotype measure</a:t>
            </a:r>
          </a:p>
        </p:txBody>
      </p:sp>
    </p:spTree>
    <p:extLst>
      <p:ext uri="{BB962C8B-B14F-4D97-AF65-F5344CB8AC3E}">
        <p14:creationId xmlns:p14="http://schemas.microsoft.com/office/powerpoint/2010/main" val="1779498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13712"/>
            <a:ext cx="7766050" cy="1150353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in a (Historical) Name: Class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481057"/>
              </p:ext>
            </p:extLst>
          </p:nvPr>
        </p:nvGraphicFramePr>
        <p:xfrm>
          <a:off x="279400" y="1313727"/>
          <a:ext cx="8559800" cy="42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5005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13712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Other Text Extrapolations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364065"/>
            <a:ext cx="8321158" cy="4387511"/>
          </a:xfrm>
        </p:spPr>
        <p:txBody>
          <a:bodyPr>
            <a:normAutofit fontScale="92500" lnSpcReduction="20000"/>
          </a:bodyPr>
          <a:lstStyle/>
          <a:p>
            <a:r>
              <a:rPr lang="en-US" sz="3400" dirty="0"/>
              <a:t>Location</a:t>
            </a:r>
          </a:p>
          <a:p>
            <a:pPr lvl="1"/>
            <a:r>
              <a:rPr lang="en-US" sz="3100" dirty="0"/>
              <a:t>Generate complete city database (by state) from Wikipedia</a:t>
            </a:r>
          </a:p>
          <a:p>
            <a:pPr lvl="1"/>
            <a:r>
              <a:rPr lang="en-US" sz="3100" dirty="0"/>
              <a:t>Use for quality identification and to match to geographic coordinates</a:t>
            </a:r>
          </a:p>
          <a:p>
            <a:pPr lvl="1"/>
            <a:endParaRPr lang="en-US" sz="3100" dirty="0"/>
          </a:p>
          <a:p>
            <a:r>
              <a:rPr lang="en-US" sz="3300" dirty="0"/>
              <a:t>‘Within’ and ‘Across’ Linkages</a:t>
            </a:r>
          </a:p>
          <a:p>
            <a:pPr lvl="1"/>
            <a:r>
              <a:rPr lang="en-US" sz="3100" dirty="0"/>
              <a:t>Link by name, birth date, etc.</a:t>
            </a:r>
          </a:p>
          <a:p>
            <a:pPr lvl="1"/>
            <a:r>
              <a:rPr lang="en-US" sz="3100" dirty="0" err="1"/>
              <a:t>Jaro</a:t>
            </a:r>
            <a:r>
              <a:rPr lang="en-US" sz="3100" dirty="0"/>
              <a:t>-Winkler [</a:t>
            </a:r>
            <a:r>
              <a:rPr lang="en-US" sz="3100" dirty="0" err="1"/>
              <a:t>Feigenbaum</a:t>
            </a:r>
            <a:r>
              <a:rPr lang="en-US" sz="3100" dirty="0"/>
              <a:t> (2017)] and other algorithms</a:t>
            </a:r>
          </a:p>
          <a:p>
            <a:pPr lvl="1"/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7616589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13712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Other Text Extrapolations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2" y="1200945"/>
            <a:ext cx="8455307" cy="439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76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13712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Other Text Extrapolations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1346" y="1440767"/>
            <a:ext cx="8571099" cy="4118250"/>
            <a:chOff x="1524000" y="641710"/>
            <a:chExt cx="8571099" cy="4949535"/>
          </a:xfrm>
        </p:grpSpPr>
        <p:grpSp>
          <p:nvGrpSpPr>
            <p:cNvPr id="8" name="Group 7"/>
            <p:cNvGrpSpPr/>
            <p:nvPr/>
          </p:nvGrpSpPr>
          <p:grpSpPr>
            <a:xfrm>
              <a:off x="1524000" y="967565"/>
              <a:ext cx="8571099" cy="4623680"/>
              <a:chOff x="1524000" y="967563"/>
              <a:chExt cx="8571099" cy="462367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524000" y="967563"/>
                <a:ext cx="8571099" cy="4623674"/>
                <a:chOff x="1524000" y="967563"/>
                <a:chExt cx="8571099" cy="462367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1524000" y="967564"/>
                  <a:ext cx="4389120" cy="4623675"/>
                  <a:chOff x="1524000" y="967564"/>
                  <a:chExt cx="9144000" cy="4623673"/>
                </a:xfrm>
              </p:grpSpPr>
              <p:graphicFrame>
                <p:nvGraphicFramePr>
                  <p:cNvPr id="19" name="Chart 18">
                    <a:extLst>
                      <a:ext uri="{FF2B5EF4-FFF2-40B4-BE49-F238E27FC236}">
                        <a16:creationId xmlns:a16="http://schemas.microsoft.com/office/drawing/2014/main" id="{00000000-0008-0000-0B00-00000200000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5984386"/>
                      </p:ext>
                    </p:extLst>
                  </p:nvPr>
                </p:nvGraphicFramePr>
                <p:xfrm>
                  <a:off x="1524000" y="967564"/>
                  <a:ext cx="9144000" cy="4623673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2"/>
                  </a:graphicData>
                </a:graphic>
              </p:graphicFrame>
              <p:sp>
                <p:nvSpPr>
                  <p:cNvPr id="20" name="TextBox 1"/>
                  <p:cNvSpPr txBox="1"/>
                  <p:nvPr/>
                </p:nvSpPr>
                <p:spPr>
                  <a:xfrm>
                    <a:off x="2943296" y="4076305"/>
                    <a:ext cx="4010879" cy="539646"/>
                  </a:xfrm>
                  <a:prstGeom prst="rect">
                    <a:avLst/>
                  </a:prstGeom>
                </p:spPr>
                <p:txBody>
                  <a:bodyPr wrap="square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400" b="1" dirty="0"/>
                      <a:t>Natural</a:t>
                    </a:r>
                    <a:r>
                      <a:rPr lang="en-US" sz="1400" dirty="0"/>
                      <a:t> </a:t>
                    </a:r>
                    <a:r>
                      <a:rPr lang="en-US" sz="1400" b="1" dirty="0"/>
                      <a:t>Sciences</a:t>
                    </a:r>
                  </a:p>
                </p:txBody>
              </p:sp>
              <p:sp>
                <p:nvSpPr>
                  <p:cNvPr id="21" name="TextBox 1"/>
                  <p:cNvSpPr txBox="1"/>
                  <p:nvPr/>
                </p:nvSpPr>
                <p:spPr>
                  <a:xfrm>
                    <a:off x="4312544" y="3258961"/>
                    <a:ext cx="3566913" cy="539646"/>
                  </a:xfrm>
                  <a:prstGeom prst="rect">
                    <a:avLst/>
                  </a:prstGeom>
                </p:spPr>
                <p:txBody>
                  <a:bodyPr wrap="square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400" b="1" dirty="0"/>
                      <a:t>Social</a:t>
                    </a:r>
                    <a:r>
                      <a:rPr lang="en-US" sz="1400" dirty="0"/>
                      <a:t> </a:t>
                    </a:r>
                    <a:r>
                      <a:rPr lang="en-US" sz="1400" b="1" dirty="0"/>
                      <a:t>Sciences</a:t>
                    </a:r>
                  </a:p>
                </p:txBody>
              </p:sp>
              <p:sp>
                <p:nvSpPr>
                  <p:cNvPr id="22" name="TextBox 1"/>
                  <p:cNvSpPr txBox="1"/>
                  <p:nvPr/>
                </p:nvSpPr>
                <p:spPr>
                  <a:xfrm>
                    <a:off x="4130292" y="2593031"/>
                    <a:ext cx="4275165" cy="539646"/>
                  </a:xfrm>
                  <a:prstGeom prst="rect">
                    <a:avLst/>
                  </a:prstGeom>
                </p:spPr>
                <p:txBody>
                  <a:bodyPr wrap="square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400" b="1" dirty="0"/>
                      <a:t>Humanities</a:t>
                    </a:r>
                  </a:p>
                </p:txBody>
              </p:sp>
              <p:sp>
                <p:nvSpPr>
                  <p:cNvPr id="23" name="TextBox 1"/>
                  <p:cNvSpPr txBox="1"/>
                  <p:nvPr/>
                </p:nvSpPr>
                <p:spPr>
                  <a:xfrm>
                    <a:off x="4948735" y="1903010"/>
                    <a:ext cx="3354390" cy="539646"/>
                  </a:xfrm>
                  <a:prstGeom prst="rect">
                    <a:avLst/>
                  </a:prstGeom>
                </p:spPr>
                <p:txBody>
                  <a:bodyPr wrap="square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400" b="1" dirty="0"/>
                      <a:t>Professional</a:t>
                    </a:r>
                  </a:p>
                </p:txBody>
              </p:sp>
              <p:sp>
                <p:nvSpPr>
                  <p:cNvPr id="24" name="TextBox 1"/>
                  <p:cNvSpPr txBox="1"/>
                  <p:nvPr/>
                </p:nvSpPr>
                <p:spPr>
                  <a:xfrm>
                    <a:off x="5579217" y="4690232"/>
                    <a:ext cx="3043465" cy="539646"/>
                  </a:xfrm>
                  <a:prstGeom prst="rect">
                    <a:avLst/>
                  </a:prstGeom>
                </p:spPr>
                <p:txBody>
                  <a:bodyPr wrap="square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400" b="1" dirty="0"/>
                      <a:t>Engineering</a:t>
                    </a:r>
                  </a:p>
                </p:txBody>
              </p:sp>
            </p:grpSp>
            <p:graphicFrame>
              <p:nvGraphicFramePr>
                <p:cNvPr id="13" name="Chart 12">
                  <a:extLst>
                    <a:ext uri="{FF2B5EF4-FFF2-40B4-BE49-F238E27FC236}">
                      <a16:creationId xmlns:a16="http://schemas.microsoft.com/office/drawing/2014/main" id="{00000000-0008-0000-0B00-0000020000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34307267"/>
                    </p:ext>
                  </p:extLst>
                </p:nvPr>
              </p:nvGraphicFramePr>
              <p:xfrm>
                <a:off x="5705979" y="967563"/>
                <a:ext cx="4389120" cy="462367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sp>
              <p:nvSpPr>
                <p:cNvPr id="14" name="TextBox 1"/>
                <p:cNvSpPr txBox="1"/>
                <p:nvPr/>
              </p:nvSpPr>
              <p:spPr>
                <a:xfrm>
                  <a:off x="8071426" y="2772087"/>
                  <a:ext cx="1712118" cy="539646"/>
                </a:xfrm>
                <a:prstGeom prst="rect">
                  <a:avLst/>
                </a:prstGeom>
              </p:spPr>
              <p:txBody>
                <a:bodyPr wrap="square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b="1" dirty="0"/>
                    <a:t>Social</a:t>
                  </a:r>
                  <a:r>
                    <a:rPr lang="en-US" sz="1400" dirty="0"/>
                    <a:t> </a:t>
                  </a:r>
                  <a:r>
                    <a:rPr lang="en-US" sz="1400" b="1" dirty="0"/>
                    <a:t>Sciences</a:t>
                  </a:r>
                </a:p>
              </p:txBody>
            </p:sp>
            <p:sp>
              <p:nvSpPr>
                <p:cNvPr id="15" name="TextBox 1"/>
                <p:cNvSpPr txBox="1"/>
                <p:nvPr/>
              </p:nvSpPr>
              <p:spPr>
                <a:xfrm>
                  <a:off x="5947407" y="2281129"/>
                  <a:ext cx="2052079" cy="539646"/>
                </a:xfrm>
                <a:prstGeom prst="rect">
                  <a:avLst/>
                </a:prstGeom>
              </p:spPr>
              <p:txBody>
                <a:bodyPr wrap="square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b="1" dirty="0"/>
                    <a:t>Humanities</a:t>
                  </a:r>
                </a:p>
              </p:txBody>
            </p:sp>
            <p:sp>
              <p:nvSpPr>
                <p:cNvPr id="16" name="TextBox 1"/>
                <p:cNvSpPr txBox="1"/>
                <p:nvPr/>
              </p:nvSpPr>
              <p:spPr>
                <a:xfrm>
                  <a:off x="6953004" y="1875439"/>
                  <a:ext cx="1610107" cy="539646"/>
                </a:xfrm>
                <a:prstGeom prst="rect">
                  <a:avLst/>
                </a:prstGeom>
              </p:spPr>
              <p:txBody>
                <a:bodyPr wrap="square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b="1" dirty="0"/>
                    <a:t>Professional</a:t>
                  </a:r>
                </a:p>
              </p:txBody>
            </p:sp>
            <p:sp>
              <p:nvSpPr>
                <p:cNvPr id="17" name="TextBox 1"/>
                <p:cNvSpPr txBox="1"/>
                <p:nvPr/>
              </p:nvSpPr>
              <p:spPr>
                <a:xfrm>
                  <a:off x="6049813" y="3938269"/>
                  <a:ext cx="1925222" cy="539646"/>
                </a:xfrm>
                <a:prstGeom prst="rect">
                  <a:avLst/>
                </a:prstGeom>
              </p:spPr>
              <p:txBody>
                <a:bodyPr wrap="square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b="1" dirty="0"/>
                    <a:t>Natural</a:t>
                  </a:r>
                  <a:r>
                    <a:rPr lang="en-US" sz="1400" dirty="0"/>
                    <a:t> </a:t>
                  </a:r>
                  <a:r>
                    <a:rPr lang="en-US" sz="1400" b="1" dirty="0"/>
                    <a:t>Sciences</a:t>
                  </a:r>
                </a:p>
              </p:txBody>
            </p:sp>
            <p:sp>
              <p:nvSpPr>
                <p:cNvPr id="18" name="TextBox 1"/>
                <p:cNvSpPr txBox="1"/>
                <p:nvPr/>
              </p:nvSpPr>
              <p:spPr>
                <a:xfrm>
                  <a:off x="8270653" y="4364850"/>
                  <a:ext cx="1460863" cy="539646"/>
                </a:xfrm>
                <a:prstGeom prst="rect">
                  <a:avLst/>
                </a:prstGeom>
              </p:spPr>
              <p:txBody>
                <a:bodyPr wrap="square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b="1" dirty="0"/>
                    <a:t>Engineering</a:t>
                  </a:r>
                </a:p>
              </p:txBody>
            </p: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5793377" y="1423851"/>
                <a:ext cx="0" cy="387313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887583" y="641710"/>
              <a:ext cx="7844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Figure 6: Distribution of Ladder-Rank Faculty, 1900 to the 21</a:t>
              </a:r>
              <a:r>
                <a:rPr lang="en-US" baseline="30000" dirty="0"/>
                <a:t>st</a:t>
              </a:r>
              <a:r>
                <a:rPr lang="en-US" dirty="0"/>
                <a:t> Century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059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13712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248947"/>
            <a:ext cx="8321158" cy="4609593"/>
          </a:xfrm>
        </p:spPr>
        <p:txBody>
          <a:bodyPr>
            <a:normAutofit fontScale="70000" lnSpcReduction="20000"/>
          </a:bodyPr>
          <a:lstStyle/>
          <a:p>
            <a:r>
              <a:rPr lang="en-US" sz="3500" dirty="0"/>
              <a:t>Algorithmic digitization is available to economic researchers</a:t>
            </a:r>
          </a:p>
          <a:p>
            <a:pPr lvl="1"/>
            <a:r>
              <a:rPr lang="en-US" sz="3000" dirty="0"/>
              <a:t>The combination of proprietary OCR software, regular expressions, and a bit of engineering yields high-quality data</a:t>
            </a:r>
          </a:p>
          <a:p>
            <a:pPr lvl="1"/>
            <a:r>
              <a:rPr lang="en-US" sz="3000" dirty="0"/>
              <a:t>Economists are well-situated to introduce innovations in producing data from semi- and fully-structured text records</a:t>
            </a:r>
          </a:p>
          <a:p>
            <a:pPr lvl="1"/>
            <a:endParaRPr lang="en-US" sz="3500" dirty="0"/>
          </a:p>
          <a:p>
            <a:r>
              <a:rPr lang="en-US" sz="3700" dirty="0"/>
              <a:t>These data are very valuable producing research in economic history, especially with regards to institutions (education, health, crime, etc.)</a:t>
            </a:r>
          </a:p>
          <a:p>
            <a:pPr lvl="1"/>
            <a:endParaRPr lang="en-US" sz="3300" dirty="0"/>
          </a:p>
          <a:p>
            <a:r>
              <a:rPr lang="en-US" sz="3500" dirty="0"/>
              <a:t>Massive individual-level data becomes more valuable as more is created</a:t>
            </a:r>
          </a:p>
        </p:txBody>
      </p:sp>
    </p:spTree>
    <p:extLst>
      <p:ext uri="{BB962C8B-B14F-4D97-AF65-F5344CB8AC3E}">
        <p14:creationId xmlns:p14="http://schemas.microsoft.com/office/powerpoint/2010/main" val="351777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13712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Why economists?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248947"/>
            <a:ext cx="8321158" cy="4609593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Commercial software inefficient for large-scale digitization</a:t>
            </a:r>
          </a:p>
          <a:p>
            <a:endParaRPr lang="en-US" sz="3500" dirty="0"/>
          </a:p>
          <a:p>
            <a:r>
              <a:rPr lang="en-US" sz="3500" dirty="0"/>
              <a:t>Higher benefit than other technical disciplines; lower cost than other social sciences</a:t>
            </a:r>
          </a:p>
          <a:p>
            <a:pPr lvl="1"/>
            <a:r>
              <a:rPr lang="en-US" sz="3300" dirty="0"/>
              <a:t>Similar to causal inference techniques</a:t>
            </a:r>
          </a:p>
          <a:p>
            <a:pPr lvl="1"/>
            <a:endParaRPr lang="en-US" sz="3300" dirty="0"/>
          </a:p>
          <a:p>
            <a:r>
              <a:rPr lang="en-US" sz="3500" dirty="0"/>
              <a:t>Resulting data amenable to standard econometric analysis</a:t>
            </a:r>
          </a:p>
        </p:txBody>
      </p:sp>
    </p:spTree>
    <p:extLst>
      <p:ext uri="{BB962C8B-B14F-4D97-AF65-F5344CB8AC3E}">
        <p14:creationId xmlns:p14="http://schemas.microsoft.com/office/powerpoint/2010/main" val="53778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13712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248947"/>
            <a:ext cx="8321158" cy="460959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dirty="0"/>
              <a:t>Formatted Optical Character Recognition (</a:t>
            </a:r>
            <a:r>
              <a:rPr lang="en-US" sz="3500" dirty="0" err="1"/>
              <a:t>fOCR</a:t>
            </a:r>
            <a:r>
              <a:rPr lang="en-US" sz="3500" dirty="0"/>
              <a:t>) Protocol</a:t>
            </a:r>
          </a:p>
          <a:p>
            <a:pPr marL="514350" indent="-514350">
              <a:buFont typeface="+mj-lt"/>
              <a:buAutoNum type="arabicPeriod"/>
            </a:pPr>
            <a:endParaRPr lang="en-US" sz="3500" dirty="0"/>
          </a:p>
          <a:p>
            <a:pPr marL="914400" lvl="1" indent="-514350"/>
            <a:r>
              <a:rPr lang="en-US" sz="3300" dirty="0"/>
              <a:t>Vignette 1: Semi-Structured</a:t>
            </a:r>
          </a:p>
          <a:p>
            <a:pPr marL="914400" lvl="1" indent="-514350"/>
            <a:endParaRPr lang="en-US" sz="3300" dirty="0"/>
          </a:p>
          <a:p>
            <a:pPr marL="914400" lvl="1" indent="-514350"/>
            <a:r>
              <a:rPr lang="en-US" sz="3300" dirty="0"/>
              <a:t>Vignette 2: Fully Structured</a:t>
            </a:r>
          </a:p>
          <a:p>
            <a:pPr marL="514350" indent="-514350">
              <a:buFont typeface="+mj-lt"/>
              <a:buAutoNum type="arabicPeriod"/>
            </a:pPr>
            <a:endParaRPr lang="en-US" sz="3500" dirty="0"/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Data 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301450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Optical Character Recognition (</a:t>
            </a:r>
            <a:r>
              <a:rPr lang="en-US" dirty="0" err="1"/>
              <a:t>fOCR</a:t>
            </a:r>
            <a:r>
              <a:rPr lang="en-US" dirty="0"/>
              <a:t>) Protocol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21140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525"/>
          <a:stretch/>
        </p:blipFill>
        <p:spPr>
          <a:xfrm>
            <a:off x="150984" y="123813"/>
            <a:ext cx="3626565" cy="5267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010" y="627803"/>
            <a:ext cx="5685989" cy="416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8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14031" y="396165"/>
            <a:ext cx="6675645" cy="5081631"/>
            <a:chOff x="1434164" y="631689"/>
            <a:chExt cx="6675645" cy="5081631"/>
          </a:xfrm>
        </p:grpSpPr>
        <p:pic>
          <p:nvPicPr>
            <p:cNvPr id="6" name="Picture 4" descr="Image result for book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164" y="2626127"/>
              <a:ext cx="905543" cy="905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6829" y="1787955"/>
              <a:ext cx="909603" cy="829344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>
              <a:stCxn id="6" idx="3"/>
              <a:endCxn id="7" idx="1"/>
            </p:cNvCxnSpPr>
            <p:nvPr/>
          </p:nvCxnSpPr>
          <p:spPr>
            <a:xfrm flipV="1">
              <a:off x="2339707" y="2202627"/>
              <a:ext cx="567122" cy="876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>
              <a:off x="2339707" y="3078899"/>
              <a:ext cx="5590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8740" y="3589023"/>
              <a:ext cx="909603" cy="829344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>
              <a:stCxn id="6" idx="3"/>
              <a:endCxn id="10" idx="1"/>
            </p:cNvCxnSpPr>
            <p:nvPr/>
          </p:nvCxnSpPr>
          <p:spPr>
            <a:xfrm>
              <a:off x="2339707" y="3078899"/>
              <a:ext cx="559033" cy="924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15" idx="1"/>
            </p:cNvCxnSpPr>
            <p:nvPr/>
          </p:nvCxnSpPr>
          <p:spPr>
            <a:xfrm flipV="1">
              <a:off x="3816432" y="1730206"/>
              <a:ext cx="567122" cy="47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</p:cNvCxnSpPr>
            <p:nvPr/>
          </p:nvCxnSpPr>
          <p:spPr>
            <a:xfrm flipV="1">
              <a:off x="3816432" y="2202227"/>
              <a:ext cx="567122" cy="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3"/>
              <a:endCxn id="16" idx="1"/>
            </p:cNvCxnSpPr>
            <p:nvPr/>
          </p:nvCxnSpPr>
          <p:spPr>
            <a:xfrm>
              <a:off x="3816432" y="2202627"/>
              <a:ext cx="564043" cy="440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3554" y="1315534"/>
              <a:ext cx="691120" cy="82934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0475" y="2228549"/>
              <a:ext cx="691120" cy="829344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stCxn id="10" idx="3"/>
            </p:cNvCxnSpPr>
            <p:nvPr/>
          </p:nvCxnSpPr>
          <p:spPr>
            <a:xfrm flipV="1">
              <a:off x="3808343" y="3524603"/>
              <a:ext cx="571737" cy="479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3"/>
            </p:cNvCxnSpPr>
            <p:nvPr/>
          </p:nvCxnSpPr>
          <p:spPr>
            <a:xfrm flipV="1">
              <a:off x="3808343" y="3996623"/>
              <a:ext cx="571737" cy="7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21" idx="1"/>
            </p:cNvCxnSpPr>
            <p:nvPr/>
          </p:nvCxnSpPr>
          <p:spPr>
            <a:xfrm>
              <a:off x="3808343" y="4003695"/>
              <a:ext cx="568658" cy="443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0080" y="3109930"/>
              <a:ext cx="691120" cy="82934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7001" y="4032570"/>
              <a:ext cx="691120" cy="82934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58180" y="1325159"/>
              <a:ext cx="918557" cy="790732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>
              <a:stCxn id="15" idx="3"/>
              <a:endCxn id="22" idx="1"/>
            </p:cNvCxnSpPr>
            <p:nvPr/>
          </p:nvCxnSpPr>
          <p:spPr>
            <a:xfrm flipV="1">
              <a:off x="5074674" y="1720525"/>
              <a:ext cx="583506" cy="9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58180" y="2235941"/>
              <a:ext cx="918557" cy="790732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>
              <a:stCxn id="16" idx="3"/>
              <a:endCxn id="24" idx="1"/>
            </p:cNvCxnSpPr>
            <p:nvPr/>
          </p:nvCxnSpPr>
          <p:spPr>
            <a:xfrm flipV="1">
              <a:off x="5071595" y="2631307"/>
              <a:ext cx="586585" cy="11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67805" y="3131454"/>
              <a:ext cx="918557" cy="790732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>
              <a:stCxn id="20" idx="3"/>
              <a:endCxn id="26" idx="1"/>
            </p:cNvCxnSpPr>
            <p:nvPr/>
          </p:nvCxnSpPr>
          <p:spPr>
            <a:xfrm>
              <a:off x="5071200" y="3524602"/>
              <a:ext cx="596605" cy="2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67805" y="4047581"/>
              <a:ext cx="918557" cy="790732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>
              <a:stCxn id="21" idx="3"/>
              <a:endCxn id="28" idx="1"/>
            </p:cNvCxnSpPr>
            <p:nvPr/>
          </p:nvCxnSpPr>
          <p:spPr>
            <a:xfrm flipV="1">
              <a:off x="5068121" y="4442947"/>
              <a:ext cx="599684" cy="4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ight Brace 29"/>
            <p:cNvSpPr/>
            <p:nvPr/>
          </p:nvSpPr>
          <p:spPr>
            <a:xfrm>
              <a:off x="6549460" y="1315534"/>
              <a:ext cx="623881" cy="35463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1251" y="2679459"/>
              <a:ext cx="918557" cy="790732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2253847" y="4913101"/>
              <a:ext cx="73075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/>
                <a:t>Stage Zero</a:t>
              </a:r>
            </a:p>
            <a:p>
              <a:pPr algn="ctr"/>
              <a:r>
                <a:rPr lang="en-US" sz="1400" dirty="0"/>
                <a:t>Scan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6024" y="4928490"/>
              <a:ext cx="7307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/>
                <a:t>Stage Three</a:t>
              </a:r>
            </a:p>
            <a:p>
              <a:pPr algn="ctr"/>
              <a:r>
                <a:rPr lang="en-US" sz="1400" dirty="0"/>
                <a:t>Collate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99511" y="4917605"/>
              <a:ext cx="7307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/>
                <a:t>Stage Two</a:t>
              </a:r>
            </a:p>
            <a:p>
              <a:pPr algn="ctr"/>
              <a:r>
                <a:rPr lang="en-US" sz="1400" dirty="0"/>
                <a:t>Format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34617" y="4928490"/>
              <a:ext cx="73075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/>
                <a:t>Stage One</a:t>
              </a:r>
              <a:r>
                <a:rPr lang="en-US" sz="1500" dirty="0"/>
                <a:t> </a:t>
              </a:r>
              <a:r>
                <a:rPr lang="en-US" sz="1400" dirty="0"/>
                <a:t>OCR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4165" y="631689"/>
              <a:ext cx="667564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/>
                <a:t>Formatted Optical Character Recognition (</a:t>
              </a:r>
              <a:r>
                <a:rPr lang="en-US" sz="2500" dirty="0" err="1"/>
                <a:t>fOCR</a:t>
              </a:r>
              <a:r>
                <a:rPr lang="en-US" sz="25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0383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8423</TotalTime>
  <Words>1475</Words>
  <Application>Microsoft Office PowerPoint</Application>
  <PresentationFormat>On-screen Show (4:3)</PresentationFormat>
  <Paragraphs>237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Georgia</vt:lpstr>
      <vt:lpstr>Lucida Grande</vt:lpstr>
      <vt:lpstr>Custom Design</vt:lpstr>
      <vt:lpstr>PowerPoint Presentation</vt:lpstr>
      <vt:lpstr>Problem: Digital record only extends back to late 20th century</vt:lpstr>
      <vt:lpstr>Micro-Level Digitization</vt:lpstr>
      <vt:lpstr>Idea: Scalable digitization</vt:lpstr>
      <vt:lpstr>Why economists?</vt:lpstr>
      <vt:lpstr>Outline</vt:lpstr>
      <vt:lpstr>Formatted Optical Character Recognition (fOCR)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Semi-Structured fOCR: 1927 UCLA Student Directory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Fully Structured fOCR: 1950 Berkeley Transcript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Post-Processing</vt:lpstr>
      <vt:lpstr>What’s in a (Historical) Name</vt:lpstr>
      <vt:lpstr>What’s in a (Historical) Name: Gender</vt:lpstr>
      <vt:lpstr>What’s in a (Historical) Name: Gender</vt:lpstr>
      <vt:lpstr>What’s in a (Historical) Name: Ethnicity</vt:lpstr>
      <vt:lpstr>What’s in a (Historical) Name: Ethnicity</vt:lpstr>
      <vt:lpstr>What’s in a (Historical) Name: Class</vt:lpstr>
      <vt:lpstr>What’s in a (Historical) Name: Class</vt:lpstr>
      <vt:lpstr>Other Text Extrapolations</vt:lpstr>
      <vt:lpstr>Other Text Extrapolations</vt:lpstr>
      <vt:lpstr>Other Text Extrapolations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Zach Bleemer</cp:lastModifiedBy>
  <cp:revision>208</cp:revision>
  <dcterms:created xsi:type="dcterms:W3CDTF">2013-01-15T19:08:57Z</dcterms:created>
  <dcterms:modified xsi:type="dcterms:W3CDTF">2018-02-17T02:14:40Z</dcterms:modified>
</cp:coreProperties>
</file>