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99" r:id="rId3"/>
    <p:sldId id="300" r:id="rId4"/>
    <p:sldId id="308" r:id="rId5"/>
    <p:sldId id="302" r:id="rId6"/>
    <p:sldId id="301" r:id="rId7"/>
    <p:sldId id="309" r:id="rId8"/>
    <p:sldId id="304" r:id="rId9"/>
    <p:sldId id="307" r:id="rId10"/>
    <p:sldId id="260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32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96362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06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73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102" y="-74252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chemeClr val="lt1"/>
                </a:solidFill>
              </a:rPr>
              <a:t>BẢO VỆ ĐỒ ÁN </a:t>
            </a:r>
            <a:r>
              <a:rPr lang="vi-VN" sz="3200" b="1" dirty="0">
                <a:solidFill>
                  <a:schemeClr val="lt1"/>
                </a:solidFill>
              </a:rPr>
              <a:t>KỲ</a:t>
            </a:r>
            <a:r>
              <a:rPr lang="en-US" sz="3200" b="1" dirty="0">
                <a:solidFill>
                  <a:schemeClr val="lt1"/>
                </a:solidFill>
              </a:rPr>
              <a:t> 2</a:t>
            </a:r>
            <a:endParaRPr lang="en-US" sz="32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4" name="Shape 85"/>
          <p:cNvSpPr/>
          <p:nvPr/>
        </p:nvSpPr>
        <p:spPr>
          <a:xfrm>
            <a:off x="462115" y="2616201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vi-VN" sz="2800" b="1" i="0" u="none" strike="noStrike" cap="none" dirty="0">
                <a:solidFill>
                  <a:schemeClr val="lt1"/>
                </a:solidFill>
                <a:sym typeface="Arial"/>
              </a:rPr>
              <a:t>SHOP THƯƠNG MẠI ĐIỆN TỬ THỜI TRANG</a:t>
            </a:r>
            <a:endParaRPr lang="en-US" sz="28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5" name="Shape 85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Lớp:  C2110H2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2000" b="1" dirty="0" err="1">
                <a:solidFill>
                  <a:schemeClr val="lt1"/>
                </a:solidFill>
              </a:rPr>
              <a:t>Nhóm</a:t>
            </a:r>
            <a:r>
              <a:rPr lang="en-US" sz="2000" b="1" dirty="0">
                <a:solidFill>
                  <a:schemeClr val="lt1"/>
                </a:solidFill>
              </a:rPr>
              <a:t> 4: </a:t>
            </a:r>
            <a:r>
              <a:rPr lang="vi-VN" sz="2000" b="1" dirty="0">
                <a:solidFill>
                  <a:schemeClr val="lt1"/>
                </a:solidFill>
              </a:rPr>
              <a:t>Vũ Ngọc Anh Tú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endParaRPr lang="en-US" sz="2000" b="1" dirty="0">
              <a:solidFill>
                <a:schemeClr val="lt1"/>
              </a:solidFill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buSzPct val="25000"/>
            </a:pPr>
            <a:r>
              <a:rPr lang="vi-VN" sz="2000" b="1" dirty="0">
                <a:solidFill>
                  <a:schemeClr val="lt1"/>
                </a:solidFill>
              </a:rPr>
              <a:t>Giáo viên: Thầy Bùi Thanh Hải</a:t>
            </a:r>
            <a:endParaRPr lang="en-US" sz="2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4360870" y="1828800"/>
            <a:ext cx="347025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</a:p>
        </p:txBody>
      </p:sp>
      <p:sp>
        <p:nvSpPr>
          <p:cNvPr id="2" name="Rectangle 1"/>
          <p:cNvSpPr/>
          <p:nvPr/>
        </p:nvSpPr>
        <p:spPr>
          <a:xfrm>
            <a:off x="3733800" y="2438400"/>
            <a:ext cx="4490332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algn="ctr">
              <a:lnSpc>
                <a:spcPct val="150000"/>
              </a:lnSpc>
            </a:pPr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APPLICATION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NỘI DUNG TRÌNH BÀY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8128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+mn-lt"/>
              </a:rPr>
              <a:t>Tổng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quan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về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đề</a:t>
            </a:r>
            <a:r>
              <a:rPr lang="en-US" sz="2000" dirty="0">
                <a:latin typeface="+mn-lt"/>
              </a:rPr>
              <a:t> </a:t>
            </a:r>
            <a:r>
              <a:rPr lang="vi-VN" sz="2000" dirty="0">
                <a:latin typeface="+mn-lt"/>
              </a:rPr>
              <a:t>tài.</a:t>
            </a:r>
            <a:endParaRPr lang="en-US" sz="2000" dirty="0">
              <a:latin typeface="+mn-lt"/>
            </a:endParaRPr>
          </a:p>
          <a:p>
            <a:pPr marL="8128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+mn-lt"/>
              </a:rPr>
              <a:t>Các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công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nghệ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sử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dụng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trong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đề</a:t>
            </a:r>
            <a:r>
              <a:rPr lang="en-US" sz="2000" dirty="0">
                <a:latin typeface="+mn-lt"/>
              </a:rPr>
              <a:t> </a:t>
            </a:r>
            <a:r>
              <a:rPr lang="vi-VN" sz="2000" dirty="0">
                <a:latin typeface="+mn-lt"/>
              </a:rPr>
              <a:t>tài.</a:t>
            </a:r>
          </a:p>
          <a:p>
            <a:pPr marL="8128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+mn-lt"/>
              </a:rPr>
              <a:t>Biểu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đồ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luồng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dữ</a:t>
            </a:r>
            <a:r>
              <a:rPr lang="en-US" sz="2000" dirty="0">
                <a:latin typeface="+mn-lt"/>
              </a:rPr>
              <a:t> </a:t>
            </a:r>
            <a:r>
              <a:rPr lang="vi-VN" sz="2000" dirty="0">
                <a:latin typeface="+mn-lt"/>
              </a:rPr>
              <a:t>liệu.</a:t>
            </a:r>
            <a:endParaRPr lang="en-US" sz="2000" dirty="0">
              <a:latin typeface="+mn-lt"/>
            </a:endParaRPr>
          </a:p>
          <a:p>
            <a:pPr marL="8128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dirty="0">
                <a:latin typeface="+mn-lt"/>
              </a:rPr>
              <a:t>Chức </a:t>
            </a:r>
            <a:r>
              <a:rPr lang="en-US" sz="2000" dirty="0" err="1">
                <a:latin typeface="+mn-lt"/>
              </a:rPr>
              <a:t>năng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ứng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dụng</a:t>
            </a:r>
            <a:r>
              <a:rPr lang="vi-VN" sz="2000" dirty="0">
                <a:latin typeface="+mn-lt"/>
              </a:rPr>
              <a:t> Admin.</a:t>
            </a:r>
            <a:endParaRPr lang="en-US" sz="2000" dirty="0">
              <a:latin typeface="+mn-lt"/>
            </a:endParaRPr>
          </a:p>
          <a:p>
            <a:pPr marL="8128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dirty="0">
                <a:latin typeface="+mn-lt"/>
              </a:rPr>
              <a:t>Chức </a:t>
            </a:r>
            <a:r>
              <a:rPr lang="en-US" sz="2000" dirty="0" err="1">
                <a:latin typeface="+mn-lt"/>
              </a:rPr>
              <a:t>năng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ứng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dụng</a:t>
            </a:r>
            <a:r>
              <a:rPr lang="vi-VN" sz="2000" dirty="0">
                <a:latin typeface="+mn-lt"/>
              </a:rPr>
              <a:t> Client.</a:t>
            </a:r>
            <a:endParaRPr lang="en-US" sz="2000" dirty="0">
              <a:latin typeface="+mn-lt"/>
            </a:endParaRPr>
          </a:p>
          <a:p>
            <a:pPr marL="8128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dirty="0">
                <a:latin typeface="+mn-lt"/>
              </a:rPr>
              <a:t>Chức </a:t>
            </a:r>
            <a:r>
              <a:rPr lang="en-US" sz="2000" dirty="0" err="1">
                <a:latin typeface="+mn-lt"/>
              </a:rPr>
              <a:t>năng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ứng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dụng</a:t>
            </a:r>
            <a:r>
              <a:rPr lang="vi-VN" sz="2000" dirty="0">
                <a:latin typeface="+mn-lt"/>
              </a:rPr>
              <a:t> API.</a:t>
            </a:r>
            <a:endParaRPr lang="en-US" sz="2000" dirty="0">
              <a:latin typeface="+mn-lt"/>
            </a:endParaRPr>
          </a:p>
          <a:p>
            <a:pPr marL="8128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dirty="0">
                <a:latin typeface="+mn-lt"/>
              </a:rPr>
              <a:t>Một số chức năng chưa được triển khai, hoàn thiện.</a:t>
            </a:r>
            <a:endParaRPr lang="en-US" sz="2000" dirty="0">
              <a:latin typeface="+mn-lt"/>
            </a:endParaRPr>
          </a:p>
          <a:p>
            <a:pPr marL="8128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Demo </a:t>
            </a:r>
            <a:r>
              <a:rPr lang="en-US" sz="2000" dirty="0" err="1">
                <a:latin typeface="+mn-lt"/>
              </a:rPr>
              <a:t>ứng</a:t>
            </a:r>
            <a:r>
              <a:rPr lang="en-US" sz="2000" dirty="0">
                <a:latin typeface="+mn-lt"/>
              </a:rPr>
              <a:t> </a:t>
            </a:r>
            <a:r>
              <a:rPr lang="vi-VN" sz="2000" dirty="0">
                <a:latin typeface="+mn-lt"/>
              </a:rPr>
              <a:t>dụng.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7773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TỔNG QUAN ĐỀ TÀI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lvl="0" indent="0">
              <a:lnSpc>
                <a:spcPct val="150000"/>
              </a:lnSpc>
              <a:buNone/>
            </a:pP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dirty="0">
                <a:solidFill>
                  <a:schemeClr val="tx1"/>
                </a:solidFill>
                <a:latin typeface="+mn-lt"/>
                <a:sym typeface="Arial"/>
              </a:rPr>
              <a:t>Website thương mại điện tử thời trang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ứng dụng web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bán quần áo, phụ kiện thời trang 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online. </a:t>
            </a:r>
            <a:r>
              <a:rPr lang="vi-VN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Website được tách nhỏ thành 3 ứng dụng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1066800" lvl="1" indent="-457200">
              <a:lnSpc>
                <a:spcPct val="150000"/>
              </a:lnSpc>
              <a:buAutoNum type="arabicPeriod"/>
            </a:pPr>
            <a:r>
              <a:rPr lang="vi-VN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Trang quản trị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(ADMIN)</a:t>
            </a:r>
            <a:r>
              <a:rPr lang="vi-VN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609600" lvl="1" indent="0">
              <a:lnSpc>
                <a:spcPct val="150000"/>
              </a:lnSpc>
              <a:buNone/>
            </a:pPr>
            <a:r>
              <a:rPr lang="vi-VN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 -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vi-VN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thêm sửa xóa sản phẩm, tài khoản người dùng.</a:t>
            </a:r>
          </a:p>
          <a:p>
            <a:pPr marL="609600" lvl="1" indent="0">
              <a:lnSpc>
                <a:spcPct val="150000"/>
              </a:lnSpc>
              <a:buNone/>
            </a:pPr>
            <a:r>
              <a:rPr lang="vi-VN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2. Trang người dùng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(CLIENT)</a:t>
            </a:r>
            <a:r>
              <a:rPr lang="vi-VN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609600" lvl="1" indent="0">
              <a:lnSpc>
                <a:spcPct val="150000"/>
              </a:lnSpc>
              <a:buNone/>
            </a:pPr>
            <a:r>
              <a:rPr lang="vi-VN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 - Đăng ký, đăng nhập.</a:t>
            </a:r>
          </a:p>
          <a:p>
            <a:pPr marL="609600" lvl="1" indent="0">
              <a:lnSpc>
                <a:spcPct val="150000"/>
              </a:lnSpc>
              <a:buNone/>
            </a:pPr>
            <a:r>
              <a:rPr lang="vi-VN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 - Thêm, cập nhật giỏ hàng, tìm kiếm sản phẩm.</a:t>
            </a:r>
          </a:p>
          <a:p>
            <a:pPr marL="609600" lvl="1" indent="0">
              <a:lnSpc>
                <a:spcPct val="150000"/>
              </a:lnSpc>
              <a:buNone/>
            </a:pPr>
            <a:r>
              <a:rPr lang="vi-VN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Rest </a:t>
            </a:r>
            <a:r>
              <a:rPr lang="vi-VN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API:</a:t>
            </a:r>
          </a:p>
          <a:p>
            <a:pPr marL="609600" lvl="1" indent="0">
              <a:lnSpc>
                <a:spcPct val="150000"/>
              </a:lnSpc>
              <a:buNone/>
            </a:pPr>
            <a:r>
              <a:rPr lang="vi-VN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 - Xử lý database, lấy dữ liệu.</a:t>
            </a:r>
          </a:p>
        </p:txBody>
      </p:sp>
    </p:spTree>
    <p:extLst>
      <p:ext uri="{BB962C8B-B14F-4D97-AF65-F5344CB8AC3E}">
        <p14:creationId xmlns:p14="http://schemas.microsoft.com/office/powerpoint/2010/main" val="3495627842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CÔNG NGHỆ SỬ DỤNG TRONG </a:t>
            </a:r>
            <a:r>
              <a:rPr lang="vi-VN" sz="3000" b="1" dirty="0">
                <a:solidFill>
                  <a:srgbClr val="832C8B"/>
                </a:solidFill>
              </a:rPr>
              <a:t>PROJECT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Springboot             +  Thymeleaf </a:t>
            </a:r>
            <a:endParaRPr lang="en-US" sz="26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MySQL 8 </a:t>
            </a:r>
            <a:endParaRPr lang="en-US" sz="32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ea typeface="Tahoma" panose="020B0604030504040204" pitchFamily="34" charset="0"/>
                <a:cs typeface="Tahoma" panose="020B0604030504040204" pitchFamily="34" charset="0"/>
              </a:rPr>
              <a:t>  JSON Web Token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400" dirty="0" err="1">
                <a:ea typeface="Tahoma" panose="020B0604030504040204" pitchFamily="34" charset="0"/>
                <a:cs typeface="Tahoma" panose="020B0604030504040204" pitchFamily="34" charset="0"/>
              </a:rPr>
              <a:t>Jwt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vi-VN" sz="24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Cloudinary (images hosting service)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600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404A8C-3CA9-37A2-E394-B2743E358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40678"/>
            <a:ext cx="1533933" cy="1020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0A4A9E-ED14-8A49-940A-1CE812D00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977" y="2119558"/>
            <a:ext cx="1353371" cy="758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FFB413-7E24-5788-65A5-E51644872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243158"/>
            <a:ext cx="614573" cy="615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544334-F5C7-4E76-4A90-82692A1EF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348" y="3290060"/>
            <a:ext cx="1048904" cy="786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916584-E195-FA32-2810-6F7D93680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0196" y="4406426"/>
            <a:ext cx="615804" cy="61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09852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BIỂU ĐỒ LUỒNG DỮ LIỆU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87" y="952120"/>
            <a:ext cx="3429000" cy="685799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Applications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D69F41-8B36-0AF1-04BC-972E3355AFD1}"/>
              </a:ext>
            </a:extLst>
          </p:cNvPr>
          <p:cNvSpPr/>
          <p:nvPr/>
        </p:nvSpPr>
        <p:spPr>
          <a:xfrm>
            <a:off x="3505200" y="3124200"/>
            <a:ext cx="1242391" cy="9294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/>
              <a:t>restAPI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89F406-3CFC-5B0B-38F5-A0614EF00C8F}"/>
              </a:ext>
            </a:extLst>
          </p:cNvPr>
          <p:cNvSpPr/>
          <p:nvPr/>
        </p:nvSpPr>
        <p:spPr>
          <a:xfrm>
            <a:off x="7614676" y="1583234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/>
              <a:t>ADMIN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5A166-41D2-36B8-66AA-225AFFBB1F4C}"/>
              </a:ext>
            </a:extLst>
          </p:cNvPr>
          <p:cNvSpPr/>
          <p:nvPr/>
        </p:nvSpPr>
        <p:spPr>
          <a:xfrm>
            <a:off x="7603275" y="49529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/>
              <a:t>CLIENT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71010-7F32-E12B-12FB-7B928CD36745}"/>
              </a:ext>
            </a:extLst>
          </p:cNvPr>
          <p:cNvSpPr txBox="1"/>
          <p:nvPr/>
        </p:nvSpPr>
        <p:spPr>
          <a:xfrm>
            <a:off x="9025854" y="157961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 Images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EFD7F25-C173-18C4-D5DA-EB7BB878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522" y="158854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9C4DA7-6987-6089-82C8-06EFEB11DF3B}"/>
              </a:ext>
            </a:extLst>
          </p:cNvPr>
          <p:cNvSpPr txBox="1"/>
          <p:nvPr/>
        </p:nvSpPr>
        <p:spPr>
          <a:xfrm>
            <a:off x="9004975" y="2204538"/>
            <a:ext cx="188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Image </a:t>
            </a:r>
            <a:r>
              <a:rPr lang="en-US" dirty="0" err="1"/>
              <a:t>Urls</a:t>
            </a:r>
            <a:endParaRPr lang="en-US" dirty="0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8235E34D-D84B-78D3-B26A-923055CA06AB}"/>
              </a:ext>
            </a:extLst>
          </p:cNvPr>
          <p:cNvSpPr/>
          <p:nvPr/>
        </p:nvSpPr>
        <p:spPr>
          <a:xfrm>
            <a:off x="4544492" y="1531286"/>
            <a:ext cx="990600" cy="60960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Jwt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ACCC01-5AC4-12AE-7E2C-3DF466369958}"/>
              </a:ext>
            </a:extLst>
          </p:cNvPr>
          <p:cNvSpPr txBox="1"/>
          <p:nvPr/>
        </p:nvSpPr>
        <p:spPr>
          <a:xfrm>
            <a:off x="5563202" y="1529332"/>
            <a:ext cx="2105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POST: </a:t>
            </a:r>
            <a:r>
              <a:rPr lang="vi-VN" dirty="0"/>
              <a:t>Thêm, sửa, xóa</a:t>
            </a:r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37F9158-63EA-AAF4-7254-35157666CBF4}"/>
              </a:ext>
            </a:extLst>
          </p:cNvPr>
          <p:cNvCxnSpPr>
            <a:stCxn id="23" idx="1"/>
            <a:endCxn id="4" idx="0"/>
          </p:cNvCxnSpPr>
          <p:nvPr/>
        </p:nvCxnSpPr>
        <p:spPr>
          <a:xfrm rot="10800000" flipV="1">
            <a:off x="4126396" y="1836086"/>
            <a:ext cx="418096" cy="12881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7AE24-FEC9-DB5E-F893-C3701576592B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5535092" y="1836086"/>
            <a:ext cx="20116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37F9077-ACE6-3858-803C-CE6F6EA5E7D1}"/>
              </a:ext>
            </a:extLst>
          </p:cNvPr>
          <p:cNvCxnSpPr>
            <a:cxnSpLocks/>
            <a:endCxn id="4" idx="6"/>
          </p:cNvCxnSpPr>
          <p:nvPr/>
        </p:nvCxnSpPr>
        <p:spPr>
          <a:xfrm rot="16200000" flipV="1">
            <a:off x="5723934" y="2612598"/>
            <a:ext cx="1371600" cy="33242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1396CDF-9D73-442E-6380-F11DF447AA50}"/>
              </a:ext>
            </a:extLst>
          </p:cNvPr>
          <p:cNvCxnSpPr>
            <a:cxnSpLocks/>
          </p:cNvCxnSpPr>
          <p:nvPr/>
        </p:nvCxnSpPr>
        <p:spPr>
          <a:xfrm>
            <a:off x="4109476" y="4046141"/>
            <a:ext cx="3505200" cy="1371600"/>
          </a:xfrm>
          <a:prstGeom prst="bentConnector3">
            <a:avLst>
              <a:gd name="adj1" fmla="val -189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C5F0C37-AE82-DADE-F87D-3FAB3B889E21}"/>
              </a:ext>
            </a:extLst>
          </p:cNvPr>
          <p:cNvSpPr txBox="1"/>
          <p:nvPr/>
        </p:nvSpPr>
        <p:spPr>
          <a:xfrm>
            <a:off x="4747237" y="5109964"/>
            <a:ext cx="187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GET: Hiển thị dữ liệu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B004B8-EEDE-1153-6D8B-B8296E513A8A}"/>
              </a:ext>
            </a:extLst>
          </p:cNvPr>
          <p:cNvSpPr txBox="1"/>
          <p:nvPr/>
        </p:nvSpPr>
        <p:spPr>
          <a:xfrm>
            <a:off x="5424423" y="3285628"/>
            <a:ext cx="2723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POST: tạo tài khoản/ đăng nhập</a:t>
            </a:r>
            <a:endParaRPr lang="en-US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D21D778-09B9-EFCB-2720-AAE54AAB0FBB}"/>
              </a:ext>
            </a:extLst>
          </p:cNvPr>
          <p:cNvCxnSpPr>
            <a:stCxn id="4" idx="7"/>
          </p:cNvCxnSpPr>
          <p:nvPr/>
        </p:nvCxnSpPr>
        <p:spPr>
          <a:xfrm rot="5400000" flipH="1" flipV="1">
            <a:off x="5617189" y="1262833"/>
            <a:ext cx="945944" cy="30490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0ED718-7562-AFBB-08A3-8A9E4748A903}"/>
              </a:ext>
            </a:extLst>
          </p:cNvPr>
          <p:cNvSpPr txBox="1"/>
          <p:nvPr/>
        </p:nvSpPr>
        <p:spPr>
          <a:xfrm>
            <a:off x="4833210" y="2404863"/>
            <a:ext cx="1953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GET: Hiển thị dữ liệu</a:t>
            </a:r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4BB8E86-7570-3E42-F355-CA588A620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542" y="2456552"/>
            <a:ext cx="1662750" cy="2351406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0EE6A0-1C00-E883-12E3-1D95EE86B978}"/>
              </a:ext>
            </a:extLst>
          </p:cNvPr>
          <p:cNvCxnSpPr>
            <a:cxnSpLocks/>
          </p:cNvCxnSpPr>
          <p:nvPr/>
        </p:nvCxnSpPr>
        <p:spPr>
          <a:xfrm flipH="1">
            <a:off x="2556246" y="3588940"/>
            <a:ext cx="9489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C59CE3-B8BD-AE36-A8C6-CE4499C6A479}"/>
              </a:ext>
            </a:extLst>
          </p:cNvPr>
          <p:cNvCxnSpPr/>
          <p:nvPr/>
        </p:nvCxnSpPr>
        <p:spPr>
          <a:xfrm>
            <a:off x="2556246" y="3723461"/>
            <a:ext cx="99060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C0F1CC-9081-95E1-7FD1-66CF6E407BD1}"/>
              </a:ext>
            </a:extLst>
          </p:cNvPr>
          <p:cNvSpPr txBox="1"/>
          <p:nvPr/>
        </p:nvSpPr>
        <p:spPr>
          <a:xfrm>
            <a:off x="2764675" y="330053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Save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0C5574-4FA8-8176-556B-AD1A747EA2D8}"/>
              </a:ext>
            </a:extLst>
          </p:cNvPr>
          <p:cNvSpPr txBox="1"/>
          <p:nvPr/>
        </p:nvSpPr>
        <p:spPr>
          <a:xfrm>
            <a:off x="2687849" y="371861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Retrieve</a:t>
            </a:r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DBE5546-0A91-4D1C-2585-9FCD7A825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8127" y="667184"/>
            <a:ext cx="1982932" cy="131955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C8CF695-D8B7-3FB5-9E42-C45C61C1A7DF}"/>
              </a:ext>
            </a:extLst>
          </p:cNvPr>
          <p:cNvSpPr txBox="1"/>
          <p:nvPr/>
        </p:nvSpPr>
        <p:spPr>
          <a:xfrm>
            <a:off x="5261033" y="548868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{JSON}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870273-BAA5-CD15-E428-491C24D08A0D}"/>
              </a:ext>
            </a:extLst>
          </p:cNvPr>
          <p:cNvSpPr txBox="1"/>
          <p:nvPr/>
        </p:nvSpPr>
        <p:spPr>
          <a:xfrm>
            <a:off x="6579790" y="241334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{JSON}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151FA9-E881-3D06-4201-41F71374FE00}"/>
              </a:ext>
            </a:extLst>
          </p:cNvPr>
          <p:cNvSpPr txBox="1"/>
          <p:nvPr/>
        </p:nvSpPr>
        <p:spPr>
          <a:xfrm>
            <a:off x="10795256" y="1258498"/>
            <a:ext cx="1472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Images</a:t>
            </a:r>
            <a:r>
              <a:rPr lang="en-US" dirty="0"/>
              <a:t> Hosting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E4C08EB-351A-85C4-9BB3-53165A363CE3}"/>
              </a:ext>
            </a:extLst>
          </p:cNvPr>
          <p:cNvCxnSpPr>
            <a:cxnSpLocks/>
          </p:cNvCxnSpPr>
          <p:nvPr/>
        </p:nvCxnSpPr>
        <p:spPr>
          <a:xfrm>
            <a:off x="8549201" y="1857175"/>
            <a:ext cx="24903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E81E327-BD35-888B-46F1-9FC17F669F16}"/>
              </a:ext>
            </a:extLst>
          </p:cNvPr>
          <p:cNvCxnSpPr/>
          <p:nvPr/>
        </p:nvCxnSpPr>
        <p:spPr>
          <a:xfrm flipH="1">
            <a:off x="8549201" y="2174324"/>
            <a:ext cx="24892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583BB49-9576-26F9-FD6D-2BE86FD6EC16}"/>
              </a:ext>
            </a:extLst>
          </p:cNvPr>
          <p:cNvSpPr txBox="1"/>
          <p:nvPr/>
        </p:nvSpPr>
        <p:spPr>
          <a:xfrm>
            <a:off x="9945517" y="5109963"/>
            <a:ext cx="1304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images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75C4DED-5350-F1EA-7DE0-A721ED1ECA86}"/>
              </a:ext>
            </a:extLst>
          </p:cNvPr>
          <p:cNvCxnSpPr>
            <a:stCxn id="7" idx="3"/>
            <a:endCxn id="19" idx="2"/>
          </p:cNvCxnSpPr>
          <p:nvPr/>
        </p:nvCxnSpPr>
        <p:spPr>
          <a:xfrm flipV="1">
            <a:off x="8517675" y="2502944"/>
            <a:ext cx="2979047" cy="290725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FAAF2F0-B940-B36E-43E4-3A4B49AF5525}"/>
              </a:ext>
            </a:extLst>
          </p:cNvPr>
          <p:cNvSpPr txBox="1"/>
          <p:nvPr/>
        </p:nvSpPr>
        <p:spPr>
          <a:xfrm>
            <a:off x="4362716" y="1263457"/>
            <a:ext cx="1376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Validate Token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215F317-7C8B-A99F-E972-1CF721485ABB}"/>
              </a:ext>
            </a:extLst>
          </p:cNvPr>
          <p:cNvCxnSpPr/>
          <p:nvPr/>
        </p:nvCxnSpPr>
        <p:spPr>
          <a:xfrm>
            <a:off x="4747237" y="3718616"/>
            <a:ext cx="3177563" cy="1234383"/>
          </a:xfrm>
          <a:prstGeom prst="bentConnector3">
            <a:avLst>
              <a:gd name="adj1" fmla="val 9973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B59EB95-2943-EBA1-092F-1A02DD2C169F}"/>
              </a:ext>
            </a:extLst>
          </p:cNvPr>
          <p:cNvSpPr txBox="1"/>
          <p:nvPr/>
        </p:nvSpPr>
        <p:spPr>
          <a:xfrm>
            <a:off x="5376564" y="3717521"/>
            <a:ext cx="2406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GET: </a:t>
            </a:r>
            <a:r>
              <a:rPr lang="vi-VN" dirty="0"/>
              <a:t>Lấy giỏ hang {JSON}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A666958-FA2E-1F88-73C9-CC9BF7B28FBE}"/>
              </a:ext>
            </a:extLst>
          </p:cNvPr>
          <p:cNvSpPr txBox="1"/>
          <p:nvPr/>
        </p:nvSpPr>
        <p:spPr>
          <a:xfrm>
            <a:off x="1248665" y="4573146"/>
            <a:ext cx="134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/>
              <a:t>Database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E531D-C812-6BE0-AC34-8792205FCB79}"/>
              </a:ext>
            </a:extLst>
          </p:cNvPr>
          <p:cNvSpPr txBox="1"/>
          <p:nvPr/>
        </p:nvSpPr>
        <p:spPr>
          <a:xfrm flipH="1">
            <a:off x="10280388" y="5452238"/>
            <a:ext cx="1092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Urls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49295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CHỨC NĂNG ỨNG DỤNG </a:t>
            </a:r>
            <a:r>
              <a:rPr lang="vi-VN" sz="3000" b="1" dirty="0">
                <a:solidFill>
                  <a:srgbClr val="832C8B"/>
                </a:solidFill>
              </a:rPr>
              <a:t>ADMIN</a:t>
            </a:r>
            <a:endParaRPr lang="en-US" sz="3000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endParaRPr lang="vi-VN" sz="2000" dirty="0">
              <a:latin typeface="+mn-lt"/>
              <a:cs typeface="Times New Roman" panose="02020603050405020304" pitchFamily="18" charset="0"/>
            </a:endParaRPr>
          </a:p>
          <a:p>
            <a:pPr marL="177800" indent="0">
              <a:lnSpc>
                <a:spcPct val="150000"/>
              </a:lnSpc>
              <a:buNone/>
            </a:pPr>
            <a:endParaRPr lang="vi-VN" sz="2000" dirty="0">
              <a:latin typeface="+mn-lt"/>
              <a:cs typeface="Times New Roman" panose="02020603050405020304" pitchFamily="18" charset="0"/>
            </a:endParaRPr>
          </a:p>
          <a:p>
            <a:pPr marL="177800" indent="0">
              <a:lnSpc>
                <a:spcPct val="150000"/>
              </a:lnSpc>
              <a:buNone/>
            </a:pPr>
            <a:endParaRPr lang="vi-VN" sz="2000" dirty="0">
              <a:latin typeface="+mn-lt"/>
              <a:cs typeface="Times New Roman" panose="02020603050405020304" pitchFamily="18" charset="0"/>
            </a:endParaRPr>
          </a:p>
          <a:p>
            <a:pPr marL="177800" indent="0">
              <a:lnSpc>
                <a:spcPct val="150000"/>
              </a:lnSpc>
              <a:buNone/>
            </a:pPr>
            <a:endParaRPr lang="vi-VN" sz="2000" dirty="0">
              <a:latin typeface="+mn-lt"/>
              <a:cs typeface="Times New Roman" panose="02020603050405020304" pitchFamily="18" charset="0"/>
            </a:endParaRPr>
          </a:p>
          <a:p>
            <a:pPr marL="177800" indent="0">
              <a:lnSpc>
                <a:spcPct val="150000"/>
              </a:lnSpc>
              <a:buNone/>
            </a:pPr>
            <a:endParaRPr lang="vi-VN" sz="2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6DA5C-9BAD-1A98-7BFF-3B3BB259B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2290164" cy="152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5B5E5B-6AAE-0C3A-4B64-5DC40E4575BB}"/>
              </a:ext>
            </a:extLst>
          </p:cNvPr>
          <p:cNvSpPr txBox="1"/>
          <p:nvPr/>
        </p:nvSpPr>
        <p:spPr>
          <a:xfrm>
            <a:off x="838200" y="4057590"/>
            <a:ext cx="126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ADMIN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E1DA1A2-876B-46D0-A939-523B88612398}"/>
              </a:ext>
            </a:extLst>
          </p:cNvPr>
          <p:cNvSpPr/>
          <p:nvPr/>
        </p:nvSpPr>
        <p:spPr>
          <a:xfrm rot="20510619">
            <a:off x="2027113" y="1963961"/>
            <a:ext cx="2133600" cy="2372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EDC2E56-C4A1-71E0-DB9C-E737B9E0C417}"/>
              </a:ext>
            </a:extLst>
          </p:cNvPr>
          <p:cNvSpPr/>
          <p:nvPr/>
        </p:nvSpPr>
        <p:spPr>
          <a:xfrm>
            <a:off x="2157299" y="3254860"/>
            <a:ext cx="2133600" cy="2372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5F9A01D-2301-8158-9637-7B75D3640FE8}"/>
              </a:ext>
            </a:extLst>
          </p:cNvPr>
          <p:cNvSpPr/>
          <p:nvPr/>
        </p:nvSpPr>
        <p:spPr>
          <a:xfrm rot="1473945">
            <a:off x="1996021" y="4589388"/>
            <a:ext cx="2133600" cy="2372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FCA7AA-0696-E969-5854-6B30E93F4FC2}"/>
              </a:ext>
            </a:extLst>
          </p:cNvPr>
          <p:cNvSpPr txBox="1"/>
          <p:nvPr/>
        </p:nvSpPr>
        <p:spPr>
          <a:xfrm>
            <a:off x="4304150" y="1547792"/>
            <a:ext cx="666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Account: </a:t>
            </a:r>
            <a:r>
              <a:rPr lang="vi-VN" sz="2000" dirty="0"/>
              <a:t>Thêm mới và xóa tài khoản.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CA295-0EFF-2D3C-31CA-B72CF562FB78}"/>
              </a:ext>
            </a:extLst>
          </p:cNvPr>
          <p:cNvSpPr txBox="1"/>
          <p:nvPr/>
        </p:nvSpPr>
        <p:spPr>
          <a:xfrm>
            <a:off x="4572000" y="3184377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Category: </a:t>
            </a:r>
            <a:r>
              <a:rPr lang="vi-VN" sz="2000" dirty="0"/>
              <a:t>Thêm mới danh mục.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5F8AD2-652E-7DE8-E7E7-EB13C0384030}"/>
              </a:ext>
            </a:extLst>
          </p:cNvPr>
          <p:cNvSpPr txBox="1"/>
          <p:nvPr/>
        </p:nvSpPr>
        <p:spPr>
          <a:xfrm>
            <a:off x="4196686" y="5059362"/>
            <a:ext cx="6852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Products:</a:t>
            </a:r>
            <a:r>
              <a:rPr lang="vi-VN" sz="2000" dirty="0"/>
              <a:t> Thêm, sửa, xóa sản phẩm.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4964502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91799" cy="762000"/>
          </a:xfrm>
        </p:spPr>
        <p:txBody>
          <a:bodyPr/>
          <a:lstStyle/>
          <a:p>
            <a:r>
              <a:rPr lang="en-US" sz="3600" b="1" dirty="0">
                <a:solidFill>
                  <a:srgbClr val="832C8B"/>
                </a:solidFill>
              </a:rPr>
              <a:t>CHỨC NĂNG</a:t>
            </a:r>
            <a:r>
              <a:rPr lang="vi-VN" sz="3600" b="1" dirty="0">
                <a:solidFill>
                  <a:srgbClr val="832C8B"/>
                </a:solidFill>
              </a:rPr>
              <a:t> ỨNG DỤNG</a:t>
            </a:r>
            <a:r>
              <a:rPr lang="en-US" sz="3600" b="1" dirty="0">
                <a:solidFill>
                  <a:srgbClr val="832C8B"/>
                </a:solidFill>
              </a:rPr>
              <a:t> </a:t>
            </a:r>
            <a:r>
              <a:rPr lang="vi-VN" sz="3600" b="1" dirty="0">
                <a:solidFill>
                  <a:srgbClr val="832C8B"/>
                </a:solidFill>
              </a:rPr>
              <a:t>CLIENT</a:t>
            </a:r>
            <a:endParaRPr lang="vi-V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287" y="4038600"/>
            <a:ext cx="1524000" cy="609600"/>
          </a:xfrm>
        </p:spPr>
        <p:txBody>
          <a:bodyPr/>
          <a:lstStyle/>
          <a:p>
            <a:pPr marL="177800" indent="0">
              <a:buNone/>
            </a:pPr>
            <a:r>
              <a:rPr lang="vi-VN" dirty="0"/>
              <a:t>CLIENT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D1EBD-D8BB-516D-8BA3-9CD065139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47925"/>
            <a:ext cx="2619375" cy="17430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D4EBE6E-553B-0210-03C7-4244206B9F28}"/>
              </a:ext>
            </a:extLst>
          </p:cNvPr>
          <p:cNvSpPr/>
          <p:nvPr/>
        </p:nvSpPr>
        <p:spPr>
          <a:xfrm>
            <a:off x="2743200" y="1295400"/>
            <a:ext cx="990600" cy="609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04778-1BD1-135F-7B74-EDE8175A228C}"/>
              </a:ext>
            </a:extLst>
          </p:cNvPr>
          <p:cNvSpPr txBox="1"/>
          <p:nvPr/>
        </p:nvSpPr>
        <p:spPr>
          <a:xfrm>
            <a:off x="4018722" y="1404908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Accounts: Đăng ký, đăng nhập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25691-EE66-4A03-1EF3-A87034CFB9D9}"/>
              </a:ext>
            </a:extLst>
          </p:cNvPr>
          <p:cNvSpPr txBox="1"/>
          <p:nvPr/>
        </p:nvSpPr>
        <p:spPr>
          <a:xfrm>
            <a:off x="4018722" y="2395692"/>
            <a:ext cx="563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Tìm kiếm sản phẩm đa năng: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/>
              <a:t>Thanh tìm kiếm sản phẩm theo tên và chi tiết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/>
              <a:t>Chọn lọc sản phẩm tùy chọn theo danh mục,</a:t>
            </a:r>
            <a:r>
              <a:rPr lang="en-US" sz="2000" dirty="0"/>
              <a:t> </a:t>
            </a:r>
            <a:r>
              <a:rPr lang="vi-VN" sz="2000" dirty="0"/>
              <a:t>giới tính, mức giá và đang giảm giá.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/>
              <a:t>Có phân trang.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906AB46-B3BC-B84E-365B-829BFEDB3C59}"/>
              </a:ext>
            </a:extLst>
          </p:cNvPr>
          <p:cNvSpPr/>
          <p:nvPr/>
        </p:nvSpPr>
        <p:spPr>
          <a:xfrm>
            <a:off x="2743200" y="2277621"/>
            <a:ext cx="990600" cy="609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1959889-D7AC-F0A8-ED7D-E3ECB205B037}"/>
              </a:ext>
            </a:extLst>
          </p:cNvPr>
          <p:cNvSpPr/>
          <p:nvPr/>
        </p:nvSpPr>
        <p:spPr>
          <a:xfrm>
            <a:off x="2805527" y="4140729"/>
            <a:ext cx="990600" cy="609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60736-5AA8-D9D1-5331-A391A3428861}"/>
              </a:ext>
            </a:extLst>
          </p:cNvPr>
          <p:cNvSpPr txBox="1"/>
          <p:nvPr/>
        </p:nvSpPr>
        <p:spPr>
          <a:xfrm>
            <a:off x="4018722" y="4291640"/>
            <a:ext cx="6115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Giỏ hàng: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Người dùng sau khi đăng nhập có thể sử dụng chức năng giỏ hàng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Thêm số lượng và xóa sản phẩm trong giỏ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7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vi-VN" sz="3000" b="1" dirty="0">
                <a:solidFill>
                  <a:srgbClr val="832C8B"/>
                </a:solidFill>
              </a:rPr>
              <a:t>CHỨC NĂNG ỨNG DỤNG API</a:t>
            </a:r>
            <a:endParaRPr lang="en-US" sz="30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endParaRPr lang="vi-VN" sz="2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dirty="0">
                <a:latin typeface="+mn-lt"/>
                <a:cs typeface="Times New Roman" panose="02020603050405020304" pitchFamily="18" charset="0"/>
              </a:rPr>
              <a:t> Sử dụng thư viện Spring WebFux         để liên lạc, trao đổi dữ liệu giữa người dùng và API.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dirty="0">
                <a:latin typeface="+mn-lt"/>
                <a:cs typeface="Times New Roman" panose="02020603050405020304" pitchFamily="18" charset="0"/>
              </a:rPr>
              <a:t> Nâng cao chức năng bảo mật sử dụng JSON Web Token để xác minh quyền Admin trước khi thực hiện yêu cầu POST, PUT và DELETE.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dirty="0">
                <a:latin typeface="+mn-lt"/>
                <a:cs typeface="Times New Roman" panose="02020603050405020304" pitchFamily="18" charset="0"/>
              </a:rPr>
              <a:t> Sử dụng Spring Data JPA để thao tác dễ dàng với cơ sở dữ liệu như: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+mn-lt"/>
                <a:cs typeface="Times New Roman" panose="02020603050405020304" pitchFamily="18" charset="0"/>
              </a:rPr>
              <a:t>    Thêm, sửa, xóa đơn giản.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+mn-lt"/>
                <a:cs typeface="Times New Roman" panose="02020603050405020304" pitchFamily="18" charset="0"/>
              </a:rPr>
              <a:t>    Tìm kiếm, lấy dữ liệu và phân trang nhanh chóng.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09189-F327-F9B4-3233-5FB6C5E40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447800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4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vi-VN" sz="3000" b="1" dirty="0">
                <a:solidFill>
                  <a:srgbClr val="832C8B"/>
                </a:solidFill>
              </a:rPr>
              <a:t>MỘT SỐ CHỨC NĂNG CHƯA ĐƯỢC TRIỂN KHAI, HOÀN THIỆN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Chưa có chức năng đổi mật khẩu, email.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năng xác nhận đơn, lưu biên lai.</a:t>
            </a:r>
            <a:endParaRPr lang="en-US" sz="26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6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6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600" dirty="0">
                <a:ea typeface="Tahoma" panose="020B0604030504040204" pitchFamily="34" charset="0"/>
                <a:cs typeface="Tahoma" panose="020B0604030504040204" pitchFamily="34" charset="0"/>
              </a:rPr>
              <a:t> năng </a:t>
            </a:r>
            <a:r>
              <a:rPr lang="en-US" sz="2600" dirty="0" err="1"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US" sz="26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600" dirty="0">
                <a:ea typeface="Tahoma" panose="020B0604030504040204" pitchFamily="34" charset="0"/>
                <a:cs typeface="Tahoma" panose="020B0604030504040204" pitchFamily="34" charset="0"/>
              </a:rPr>
              <a:t>giá sản phẩm.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600" dirty="0">
                <a:ea typeface="Tahoma" panose="020B0604030504040204" pitchFamily="34" charset="0"/>
                <a:cs typeface="Tahoma" panose="020B0604030504040204" pitchFamily="34" charset="0"/>
              </a:rPr>
              <a:t> Chưa có chức năng đăng blog.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600" dirty="0">
                <a:ea typeface="Tahoma" panose="020B0604030504040204" pitchFamily="34" charset="0"/>
                <a:cs typeface="Tahoma" panose="020B0604030504040204" pitchFamily="34" charset="0"/>
              </a:rPr>
              <a:t> Chưa có chức năng chọn màu, size.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6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7800" indent="0">
              <a:lnSpc>
                <a:spcPct val="150000"/>
              </a:lnSpc>
              <a:buNone/>
            </a:pPr>
            <a:endParaRPr lang="en-US" sz="26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6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7800" indent="0">
              <a:lnSpc>
                <a:spcPct val="150000"/>
              </a:lnSpc>
              <a:buNone/>
            </a:pPr>
            <a:endParaRPr lang="en-US" sz="26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87310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3891</TotalTime>
  <Words>564</Words>
  <Application>Microsoft Office PowerPoint</Application>
  <PresentationFormat>Widescreen</PresentationFormat>
  <Paragraphs>86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Wingdings</vt:lpstr>
      <vt:lpstr>Times New Roman</vt:lpstr>
      <vt:lpstr>Arial</vt:lpstr>
      <vt:lpstr>Calibri</vt:lpstr>
      <vt:lpstr>Office Theme</vt:lpstr>
      <vt:lpstr>PowerPoint Presentation</vt:lpstr>
      <vt:lpstr>NỘI DUNG TRÌNH BÀY</vt:lpstr>
      <vt:lpstr>TỔNG QUAN ĐỀ TÀI</vt:lpstr>
      <vt:lpstr>CÔNG NGHỆ SỬ DỤNG TRONG PROJECT</vt:lpstr>
      <vt:lpstr>BIỂU ĐỒ LUỒNG DỮ LIỆU</vt:lpstr>
      <vt:lpstr>CHỨC NĂNG ỨNG DỤNG ADMIN</vt:lpstr>
      <vt:lpstr>CHỨC NĂNG ỨNG DỤNG CLIENT</vt:lpstr>
      <vt:lpstr>CHỨC NĂNG ỨNG DỤNG API</vt:lpstr>
      <vt:lpstr>MỘT SỐ CHỨC NĂNG CHƯA ĐƯỢC TRIỂN KHAI, HOÀN THIỆN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Kody Vũ</cp:lastModifiedBy>
  <cp:revision>231</cp:revision>
  <dcterms:modified xsi:type="dcterms:W3CDTF">2023-08-04T23:02:00Z</dcterms:modified>
</cp:coreProperties>
</file>